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4"/>
  </p:notesMasterIdLst>
  <p:sldIdLst>
    <p:sldId id="256" r:id="rId2"/>
    <p:sldId id="266" r:id="rId3"/>
    <p:sldId id="267" r:id="rId4"/>
    <p:sldId id="268" r:id="rId5"/>
    <p:sldId id="269" r:id="rId6"/>
    <p:sldId id="273" r:id="rId7"/>
    <p:sldId id="271" r:id="rId8"/>
    <p:sldId id="270" r:id="rId9"/>
    <p:sldId id="272" r:id="rId10"/>
    <p:sldId id="274"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831" autoAdjust="0"/>
  </p:normalViewPr>
  <p:slideViewPr>
    <p:cSldViewPr snapToGrid="0">
      <p:cViewPr varScale="1">
        <p:scale>
          <a:sx n="80" d="100"/>
          <a:sy n="80" d="100"/>
        </p:scale>
        <p:origin x="122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CF93A7-029F-4A57-8932-3786FBDD144A}" type="doc">
      <dgm:prSet loTypeId="urn:diagrams.loki3.com/VaryingWidthList" loCatId="list" qsTypeId="urn:microsoft.com/office/officeart/2005/8/quickstyle/simple3" qsCatId="simple" csTypeId="urn:microsoft.com/office/officeart/2005/8/colors/accent1_2" csCatId="accent1" phldr="1"/>
      <dgm:spPr/>
    </dgm:pt>
    <dgm:pt modelId="{463377A6-A3D3-4B07-B8C4-0DF1A19FFAAB}">
      <dgm:prSet phldrT="[Text]"/>
      <dgm:spPr/>
      <dgm:t>
        <a:bodyPr/>
        <a:lstStyle/>
        <a:p>
          <a:pPr algn="l"/>
          <a:r>
            <a:rPr lang="en-US" b="1" dirty="0"/>
            <a:t>Reproduction Efforts</a:t>
          </a:r>
          <a:endParaRPr lang="en-CA" dirty="0"/>
        </a:p>
      </dgm:t>
    </dgm:pt>
    <dgm:pt modelId="{DAFA384E-881E-4F8F-9A50-904C90EC111E}" type="parTrans" cxnId="{C918E42B-0C80-422A-924E-45A103846B99}">
      <dgm:prSet/>
      <dgm:spPr/>
      <dgm:t>
        <a:bodyPr/>
        <a:lstStyle/>
        <a:p>
          <a:endParaRPr lang="en-CA"/>
        </a:p>
      </dgm:t>
    </dgm:pt>
    <dgm:pt modelId="{6DA11E6B-3320-4961-B938-57205CB6D9E6}" type="sibTrans" cxnId="{C918E42B-0C80-422A-924E-45A103846B99}">
      <dgm:prSet/>
      <dgm:spPr/>
      <dgm:t>
        <a:bodyPr/>
        <a:lstStyle/>
        <a:p>
          <a:endParaRPr lang="en-CA"/>
        </a:p>
      </dgm:t>
    </dgm:pt>
    <dgm:pt modelId="{198E7BE3-D20E-4CC1-8C34-093700573CC7}">
      <dgm:prSet phldrT="[Text]"/>
      <dgm:spPr/>
      <dgm:t>
        <a:bodyPr/>
        <a:lstStyle/>
        <a:p>
          <a:pPr algn="l"/>
          <a:r>
            <a:rPr lang="en-US" b="1" dirty="0"/>
            <a:t>Findings</a:t>
          </a:r>
          <a:endParaRPr lang="en-CA" dirty="0"/>
        </a:p>
      </dgm:t>
    </dgm:pt>
    <dgm:pt modelId="{12F504C5-4349-4DD1-8A62-0B0C57239F6B}" type="parTrans" cxnId="{C64E2F5E-FBE1-4845-8350-EBED286BB044}">
      <dgm:prSet/>
      <dgm:spPr/>
      <dgm:t>
        <a:bodyPr/>
        <a:lstStyle/>
        <a:p>
          <a:endParaRPr lang="en-CA"/>
        </a:p>
      </dgm:t>
    </dgm:pt>
    <dgm:pt modelId="{8E605D66-6DB3-4AAE-9801-9AF641705667}" type="sibTrans" cxnId="{C64E2F5E-FBE1-4845-8350-EBED286BB044}">
      <dgm:prSet/>
      <dgm:spPr/>
      <dgm:t>
        <a:bodyPr/>
        <a:lstStyle/>
        <a:p>
          <a:endParaRPr lang="en-CA"/>
        </a:p>
      </dgm:t>
    </dgm:pt>
    <dgm:pt modelId="{FB9BACB3-9C29-4211-AEF0-A682912BA584}">
      <dgm:prSet phldrT="[Text]"/>
      <dgm:spPr/>
      <dgm:t>
        <a:bodyPr/>
        <a:lstStyle/>
        <a:p>
          <a:pPr algn="l"/>
          <a:r>
            <a:rPr lang="en-US" b="1" dirty="0"/>
            <a:t>Conclusion</a:t>
          </a:r>
          <a:endParaRPr lang="en-CA" dirty="0"/>
        </a:p>
      </dgm:t>
    </dgm:pt>
    <dgm:pt modelId="{77E70AD3-2453-4FCA-9BE0-0F5DC076C83A}" type="parTrans" cxnId="{B29592D2-11D3-433C-8E59-9A2309539E53}">
      <dgm:prSet/>
      <dgm:spPr/>
      <dgm:t>
        <a:bodyPr/>
        <a:lstStyle/>
        <a:p>
          <a:endParaRPr lang="en-CA"/>
        </a:p>
      </dgm:t>
    </dgm:pt>
    <dgm:pt modelId="{BAA8E875-1288-4A36-897A-C4DA62BBF17C}" type="sibTrans" cxnId="{B29592D2-11D3-433C-8E59-9A2309539E53}">
      <dgm:prSet/>
      <dgm:spPr/>
      <dgm:t>
        <a:bodyPr/>
        <a:lstStyle/>
        <a:p>
          <a:endParaRPr lang="en-CA"/>
        </a:p>
      </dgm:t>
    </dgm:pt>
    <dgm:pt modelId="{55202D1F-42CA-4347-BD6D-0CA1F26D5737}" type="pres">
      <dgm:prSet presAssocID="{2ECF93A7-029F-4A57-8932-3786FBDD144A}" presName="Name0" presStyleCnt="0">
        <dgm:presLayoutVars>
          <dgm:resizeHandles/>
        </dgm:presLayoutVars>
      </dgm:prSet>
      <dgm:spPr/>
    </dgm:pt>
    <dgm:pt modelId="{C0A0337F-0432-4E73-B49D-96EABEC935FE}" type="pres">
      <dgm:prSet presAssocID="{463377A6-A3D3-4B07-B8C4-0DF1A19FFAAB}" presName="text" presStyleLbl="node1" presStyleIdx="0" presStyleCnt="3">
        <dgm:presLayoutVars>
          <dgm:bulletEnabled val="1"/>
        </dgm:presLayoutVars>
      </dgm:prSet>
      <dgm:spPr/>
    </dgm:pt>
    <dgm:pt modelId="{C4902912-92C4-4C4F-932B-65586A467C99}" type="pres">
      <dgm:prSet presAssocID="{6DA11E6B-3320-4961-B938-57205CB6D9E6}" presName="space" presStyleCnt="0"/>
      <dgm:spPr/>
    </dgm:pt>
    <dgm:pt modelId="{6EA00794-5544-4E66-9989-8D0365A30C07}" type="pres">
      <dgm:prSet presAssocID="{198E7BE3-D20E-4CC1-8C34-093700573CC7}" presName="text" presStyleLbl="node1" presStyleIdx="1" presStyleCnt="3">
        <dgm:presLayoutVars>
          <dgm:bulletEnabled val="1"/>
        </dgm:presLayoutVars>
      </dgm:prSet>
      <dgm:spPr/>
    </dgm:pt>
    <dgm:pt modelId="{41792634-CB55-45BC-AD35-FD2ECFE9F3FF}" type="pres">
      <dgm:prSet presAssocID="{8E605D66-6DB3-4AAE-9801-9AF641705667}" presName="space" presStyleCnt="0"/>
      <dgm:spPr/>
    </dgm:pt>
    <dgm:pt modelId="{3D64A9E7-91A2-4AE7-858A-EE96D704461A}" type="pres">
      <dgm:prSet presAssocID="{FB9BACB3-9C29-4211-AEF0-A682912BA584}" presName="text" presStyleLbl="node1" presStyleIdx="2" presStyleCnt="3">
        <dgm:presLayoutVars>
          <dgm:bulletEnabled val="1"/>
        </dgm:presLayoutVars>
      </dgm:prSet>
      <dgm:spPr/>
    </dgm:pt>
  </dgm:ptLst>
  <dgm:cxnLst>
    <dgm:cxn modelId="{C918E42B-0C80-422A-924E-45A103846B99}" srcId="{2ECF93A7-029F-4A57-8932-3786FBDD144A}" destId="{463377A6-A3D3-4B07-B8C4-0DF1A19FFAAB}" srcOrd="0" destOrd="0" parTransId="{DAFA384E-881E-4F8F-9A50-904C90EC111E}" sibTransId="{6DA11E6B-3320-4961-B938-57205CB6D9E6}"/>
    <dgm:cxn modelId="{C64E2F5E-FBE1-4845-8350-EBED286BB044}" srcId="{2ECF93A7-029F-4A57-8932-3786FBDD144A}" destId="{198E7BE3-D20E-4CC1-8C34-093700573CC7}" srcOrd="1" destOrd="0" parTransId="{12F504C5-4349-4DD1-8A62-0B0C57239F6B}" sibTransId="{8E605D66-6DB3-4AAE-9801-9AF641705667}"/>
    <dgm:cxn modelId="{00399445-EC34-49D4-AB32-8B164582EF8F}" type="presOf" srcId="{198E7BE3-D20E-4CC1-8C34-093700573CC7}" destId="{6EA00794-5544-4E66-9989-8D0365A30C07}" srcOrd="0" destOrd="0" presId="urn:diagrams.loki3.com/VaryingWidthList"/>
    <dgm:cxn modelId="{65329246-EF9B-4520-905C-671DA0D0F56C}" type="presOf" srcId="{2ECF93A7-029F-4A57-8932-3786FBDD144A}" destId="{55202D1F-42CA-4347-BD6D-0CA1F26D5737}" srcOrd="0" destOrd="0" presId="urn:diagrams.loki3.com/VaryingWidthList"/>
    <dgm:cxn modelId="{32C9E07F-40B0-4563-8936-C2D0C0FB93E6}" type="presOf" srcId="{FB9BACB3-9C29-4211-AEF0-A682912BA584}" destId="{3D64A9E7-91A2-4AE7-858A-EE96D704461A}" srcOrd="0" destOrd="0" presId="urn:diagrams.loki3.com/VaryingWidthList"/>
    <dgm:cxn modelId="{B29592D2-11D3-433C-8E59-9A2309539E53}" srcId="{2ECF93A7-029F-4A57-8932-3786FBDD144A}" destId="{FB9BACB3-9C29-4211-AEF0-A682912BA584}" srcOrd="2" destOrd="0" parTransId="{77E70AD3-2453-4FCA-9BE0-0F5DC076C83A}" sibTransId="{BAA8E875-1288-4A36-897A-C4DA62BBF17C}"/>
    <dgm:cxn modelId="{0BFBFCD2-17BC-471D-9AFF-ACD1E2C341FA}" type="presOf" srcId="{463377A6-A3D3-4B07-B8C4-0DF1A19FFAAB}" destId="{C0A0337F-0432-4E73-B49D-96EABEC935FE}" srcOrd="0" destOrd="0" presId="urn:diagrams.loki3.com/VaryingWidthList"/>
    <dgm:cxn modelId="{E8E613F7-B82F-4363-A074-D0F474C400E4}" type="presParOf" srcId="{55202D1F-42CA-4347-BD6D-0CA1F26D5737}" destId="{C0A0337F-0432-4E73-B49D-96EABEC935FE}" srcOrd="0" destOrd="0" presId="urn:diagrams.loki3.com/VaryingWidthList"/>
    <dgm:cxn modelId="{AFF3C8B8-4D1B-4478-A91F-18C2FF2BCEE8}" type="presParOf" srcId="{55202D1F-42CA-4347-BD6D-0CA1F26D5737}" destId="{C4902912-92C4-4C4F-932B-65586A467C99}" srcOrd="1" destOrd="0" presId="urn:diagrams.loki3.com/VaryingWidthList"/>
    <dgm:cxn modelId="{89C4530B-A7FD-4413-9A83-78C012000866}" type="presParOf" srcId="{55202D1F-42CA-4347-BD6D-0CA1F26D5737}" destId="{6EA00794-5544-4E66-9989-8D0365A30C07}" srcOrd="2" destOrd="0" presId="urn:diagrams.loki3.com/VaryingWidthList"/>
    <dgm:cxn modelId="{D62BC935-6ED9-47BE-9270-E5DB74BBF630}" type="presParOf" srcId="{55202D1F-42CA-4347-BD6D-0CA1F26D5737}" destId="{41792634-CB55-45BC-AD35-FD2ECFE9F3FF}" srcOrd="3" destOrd="0" presId="urn:diagrams.loki3.com/VaryingWidthList"/>
    <dgm:cxn modelId="{BD0C974C-440A-4E0B-B9AB-9AA15C505A05}" type="presParOf" srcId="{55202D1F-42CA-4347-BD6D-0CA1F26D5737}" destId="{3D64A9E7-91A2-4AE7-858A-EE96D704461A}" srcOrd="4"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A0337F-0432-4E73-B49D-96EABEC935FE}">
      <dsp:nvSpPr>
        <dsp:cNvPr id="0" name=""/>
        <dsp:cNvSpPr/>
      </dsp:nvSpPr>
      <dsp:spPr>
        <a:xfrm>
          <a:off x="0" y="2049"/>
          <a:ext cx="8471673" cy="1352696"/>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2560" tIns="162560" rIns="162560" bIns="162560" numCol="1" spcCol="1270" anchor="ctr" anchorCtr="0">
          <a:noAutofit/>
        </a:bodyPr>
        <a:lstStyle/>
        <a:p>
          <a:pPr marL="0" lvl="0" indent="0" algn="l" defTabSz="2844800">
            <a:lnSpc>
              <a:spcPct val="90000"/>
            </a:lnSpc>
            <a:spcBef>
              <a:spcPct val="0"/>
            </a:spcBef>
            <a:spcAft>
              <a:spcPct val="35000"/>
            </a:spcAft>
            <a:buNone/>
          </a:pPr>
          <a:r>
            <a:rPr lang="en-US" sz="6400" b="1" kern="1200" dirty="0"/>
            <a:t>Reproduction Efforts</a:t>
          </a:r>
          <a:endParaRPr lang="en-CA" sz="6400" kern="1200" dirty="0"/>
        </a:p>
      </dsp:txBody>
      <dsp:txXfrm>
        <a:off x="0" y="2049"/>
        <a:ext cx="8471673" cy="1352696"/>
      </dsp:txXfrm>
    </dsp:sp>
    <dsp:sp modelId="{6EA00794-5544-4E66-9989-8D0365A30C07}">
      <dsp:nvSpPr>
        <dsp:cNvPr id="0" name=""/>
        <dsp:cNvSpPr/>
      </dsp:nvSpPr>
      <dsp:spPr>
        <a:xfrm>
          <a:off x="2345836" y="1422380"/>
          <a:ext cx="3780000" cy="1352696"/>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2560" tIns="162560" rIns="162560" bIns="162560" numCol="1" spcCol="1270" anchor="ctr" anchorCtr="0">
          <a:noAutofit/>
        </a:bodyPr>
        <a:lstStyle/>
        <a:p>
          <a:pPr marL="0" lvl="0" indent="0" algn="l" defTabSz="2844800">
            <a:lnSpc>
              <a:spcPct val="90000"/>
            </a:lnSpc>
            <a:spcBef>
              <a:spcPct val="0"/>
            </a:spcBef>
            <a:spcAft>
              <a:spcPct val="35000"/>
            </a:spcAft>
            <a:buNone/>
          </a:pPr>
          <a:r>
            <a:rPr lang="en-US" sz="6400" b="1" kern="1200" dirty="0"/>
            <a:t>Findings</a:t>
          </a:r>
          <a:endParaRPr lang="en-CA" sz="6400" kern="1200" dirty="0"/>
        </a:p>
      </dsp:txBody>
      <dsp:txXfrm>
        <a:off x="2345836" y="1422380"/>
        <a:ext cx="3780000" cy="1352696"/>
      </dsp:txXfrm>
    </dsp:sp>
    <dsp:sp modelId="{3D64A9E7-91A2-4AE7-858A-EE96D704461A}">
      <dsp:nvSpPr>
        <dsp:cNvPr id="0" name=""/>
        <dsp:cNvSpPr/>
      </dsp:nvSpPr>
      <dsp:spPr>
        <a:xfrm>
          <a:off x="1850836" y="2842712"/>
          <a:ext cx="4770000" cy="1352696"/>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2560" tIns="162560" rIns="162560" bIns="162560" numCol="1" spcCol="1270" anchor="ctr" anchorCtr="0">
          <a:noAutofit/>
        </a:bodyPr>
        <a:lstStyle/>
        <a:p>
          <a:pPr marL="0" lvl="0" indent="0" algn="l" defTabSz="2844800">
            <a:lnSpc>
              <a:spcPct val="90000"/>
            </a:lnSpc>
            <a:spcBef>
              <a:spcPct val="0"/>
            </a:spcBef>
            <a:spcAft>
              <a:spcPct val="35000"/>
            </a:spcAft>
            <a:buNone/>
          </a:pPr>
          <a:r>
            <a:rPr lang="en-US" sz="6400" b="1" kern="1200" dirty="0"/>
            <a:t>Conclusion</a:t>
          </a:r>
          <a:endParaRPr lang="en-CA" sz="6400" kern="1200" dirty="0"/>
        </a:p>
      </dsp:txBody>
      <dsp:txXfrm>
        <a:off x="1850836" y="2842712"/>
        <a:ext cx="4770000" cy="1352696"/>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AD6E45-36CC-48EA-979A-4899D83DE3A0}" type="datetimeFigureOut">
              <a:rPr lang="en-CA" smtClean="0"/>
              <a:t>2024-04-11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C6ED83-DB1E-4E78-9D59-96E7252DCF90}" type="slidenum">
              <a:rPr lang="en-CA" smtClean="0"/>
              <a:t>‹#›</a:t>
            </a:fld>
            <a:endParaRPr lang="en-CA"/>
          </a:p>
        </p:txBody>
      </p:sp>
    </p:spTree>
    <p:extLst>
      <p:ext uri="{BB962C8B-B14F-4D97-AF65-F5344CB8AC3E}">
        <p14:creationId xmlns:p14="http://schemas.microsoft.com/office/powerpoint/2010/main" val="740472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highlight>
                  <a:srgbClr val="212121"/>
                </a:highlight>
                <a:latin typeface="Söhne"/>
              </a:rPr>
              <a:t>"Hello everyone, thanks for joining us today. We’re here to talk about a study called 'MLP-Mixer: An all-MLP Architecture for Vision.' This paper suggests using a type of network called multi-layer </a:t>
            </a:r>
            <a:r>
              <a:rPr lang="en-US" b="0" i="0" dirty="0" err="1">
                <a:solidFill>
                  <a:srgbClr val="ECECEC"/>
                </a:solidFill>
                <a:effectLst/>
                <a:highlight>
                  <a:srgbClr val="212121"/>
                </a:highlight>
                <a:latin typeface="Söhne"/>
              </a:rPr>
              <a:t>perceptrons</a:t>
            </a:r>
            <a:r>
              <a:rPr lang="en-US" b="0" i="0" dirty="0">
                <a:solidFill>
                  <a:srgbClr val="ECECEC"/>
                </a:solidFill>
                <a:effectLst/>
                <a:highlight>
                  <a:srgbClr val="212121"/>
                </a:highlight>
                <a:latin typeface="Söhne"/>
              </a:rPr>
              <a:t>, or MLPs, instead of the usual networks for processing pictures and visual data. We’ll share what we tried to do to recreate the study's results and what we learned from it."</a:t>
            </a:r>
            <a:endParaRPr lang="en-CA" dirty="0"/>
          </a:p>
        </p:txBody>
      </p:sp>
      <p:sp>
        <p:nvSpPr>
          <p:cNvPr id="4" name="Slide Number Placeholder 3"/>
          <p:cNvSpPr>
            <a:spLocks noGrp="1"/>
          </p:cNvSpPr>
          <p:nvPr>
            <p:ph type="sldNum" sz="quarter" idx="5"/>
          </p:nvPr>
        </p:nvSpPr>
        <p:spPr/>
        <p:txBody>
          <a:bodyPr/>
          <a:lstStyle/>
          <a:p>
            <a:fld id="{68C6ED83-DB1E-4E78-9D59-96E7252DCF90}" type="slidenum">
              <a:rPr lang="en-CA" smtClean="0"/>
              <a:t>1</a:t>
            </a:fld>
            <a:endParaRPr lang="en-CA"/>
          </a:p>
        </p:txBody>
      </p:sp>
    </p:spTree>
    <p:extLst>
      <p:ext uri="{BB962C8B-B14F-4D97-AF65-F5344CB8AC3E}">
        <p14:creationId xmlns:p14="http://schemas.microsoft.com/office/powerpoint/2010/main" val="2141383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highlight>
                  <a:srgbClr val="212121"/>
                </a:highlight>
                <a:latin typeface="Söhne"/>
              </a:rPr>
              <a:t>These differences are important because they show how tricky it can be to recreate experiments in this field. Small things like the type of computer or slight changes in how you run the experiment can make a big difference. This tells us we need to be very detailed when we describe our experiments so others can follow exactly."</a:t>
            </a:r>
            <a:endParaRPr lang="en-CA" dirty="0"/>
          </a:p>
        </p:txBody>
      </p:sp>
      <p:sp>
        <p:nvSpPr>
          <p:cNvPr id="4" name="Slide Number Placeholder 3"/>
          <p:cNvSpPr>
            <a:spLocks noGrp="1"/>
          </p:cNvSpPr>
          <p:nvPr>
            <p:ph type="sldNum" sz="quarter" idx="5"/>
          </p:nvPr>
        </p:nvSpPr>
        <p:spPr/>
        <p:txBody>
          <a:bodyPr/>
          <a:lstStyle/>
          <a:p>
            <a:fld id="{68C6ED83-DB1E-4E78-9D59-96E7252DCF90}" type="slidenum">
              <a:rPr lang="en-CA" smtClean="0"/>
              <a:t>10</a:t>
            </a:fld>
            <a:endParaRPr lang="en-CA"/>
          </a:p>
        </p:txBody>
      </p:sp>
    </p:spTree>
    <p:extLst>
      <p:ext uri="{BB962C8B-B14F-4D97-AF65-F5344CB8AC3E}">
        <p14:creationId xmlns:p14="http://schemas.microsoft.com/office/powerpoint/2010/main" val="846301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We attempted to reproduce the MLP-Mixer's performance on benchmark datasets such as CIFAR-10 and ImageNet using pre-trained weights.</a:t>
            </a:r>
          </a:p>
          <a:p>
            <a:pPr lvl="1"/>
            <a:r>
              <a:rPr lang="en-US" dirty="0"/>
              <a:t>The reproducibility challenge involved testing the MLP-Mixer's performance using standard metrics like </a:t>
            </a:r>
            <a:r>
              <a:rPr lang="en-US" dirty="0" err="1"/>
              <a:t>ImNet</a:t>
            </a:r>
            <a:r>
              <a:rPr lang="en-US" dirty="0"/>
              <a:t> top-1 Accuracy and Avg. 5 top-1 Accuracy.</a:t>
            </a:r>
          </a:p>
          <a:p>
            <a:pPr lvl="1"/>
            <a:endParaRPr lang="en-US" dirty="0"/>
          </a:p>
          <a:p>
            <a:pPr lvl="1"/>
            <a:r>
              <a:rPr lang="en-US" dirty="0"/>
              <a:t>The results indicated some discrepancies compared to the original findings, with a slight drop in accuracy on both ImageNet-1k and ImageNet-21k.</a:t>
            </a:r>
          </a:p>
          <a:p>
            <a:pPr lvl="1"/>
            <a:r>
              <a:rPr lang="en-US" dirty="0"/>
              <a:t>These </a:t>
            </a:r>
            <a:r>
              <a:rPr lang="en-US"/>
              <a:t>discrepancies appear </a:t>
            </a:r>
            <a:r>
              <a:rPr lang="en-US" dirty="0"/>
              <a:t>because of different factors such as differences in training setups, optimization techniques, hardware constraints, and potentially unreported details in the original paper.</a:t>
            </a:r>
          </a:p>
          <a:p>
            <a:pPr lvl="1"/>
            <a:endParaRPr lang="en-US"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While the reproducibility attempt did not perfectly match the original results, it provided valuable insights into the architecture's behavior and its practical application constraints.</a:t>
            </a:r>
          </a:p>
          <a:p>
            <a:pPr lvl="1"/>
            <a:endParaRPr lang="en-CA" dirty="0"/>
          </a:p>
        </p:txBody>
      </p:sp>
      <p:sp>
        <p:nvSpPr>
          <p:cNvPr id="4" name="Slide Number Placeholder 3"/>
          <p:cNvSpPr>
            <a:spLocks noGrp="1"/>
          </p:cNvSpPr>
          <p:nvPr>
            <p:ph type="sldNum" sz="quarter" idx="5"/>
          </p:nvPr>
        </p:nvSpPr>
        <p:spPr/>
        <p:txBody>
          <a:bodyPr/>
          <a:lstStyle/>
          <a:p>
            <a:fld id="{68C6ED83-DB1E-4E78-9D59-96E7252DCF90}" type="slidenum">
              <a:rPr lang="en-CA" smtClean="0"/>
              <a:t>11</a:t>
            </a:fld>
            <a:endParaRPr lang="en-CA"/>
          </a:p>
        </p:txBody>
      </p:sp>
    </p:spTree>
    <p:extLst>
      <p:ext uri="{BB962C8B-B14F-4D97-AF65-F5344CB8AC3E}">
        <p14:creationId xmlns:p14="http://schemas.microsoft.com/office/powerpoint/2010/main" val="1910203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highlight>
                  <a:srgbClr val="212121"/>
                </a:highlight>
                <a:latin typeface="Söhne"/>
              </a:rPr>
              <a:t>"Thanks for listening! I'm ready for any questions you might have."</a:t>
            </a:r>
            <a:endParaRPr lang="en-CA" dirty="0"/>
          </a:p>
        </p:txBody>
      </p:sp>
      <p:sp>
        <p:nvSpPr>
          <p:cNvPr id="4" name="Slide Number Placeholder 3"/>
          <p:cNvSpPr>
            <a:spLocks noGrp="1"/>
          </p:cNvSpPr>
          <p:nvPr>
            <p:ph type="sldNum" sz="quarter" idx="5"/>
          </p:nvPr>
        </p:nvSpPr>
        <p:spPr/>
        <p:txBody>
          <a:bodyPr/>
          <a:lstStyle/>
          <a:p>
            <a:fld id="{68C6ED83-DB1E-4E78-9D59-96E7252DCF90}" type="slidenum">
              <a:rPr lang="en-CA" smtClean="0"/>
              <a:t>12</a:t>
            </a:fld>
            <a:endParaRPr lang="en-CA"/>
          </a:p>
        </p:txBody>
      </p:sp>
    </p:spTree>
    <p:extLst>
      <p:ext uri="{BB962C8B-B14F-4D97-AF65-F5344CB8AC3E}">
        <p14:creationId xmlns:p14="http://schemas.microsoft.com/office/powerpoint/2010/main" val="2192762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highlight>
                  <a:srgbClr val="212121"/>
                </a:highlight>
                <a:latin typeface="Söhne"/>
              </a:rPr>
              <a:t>Let's start with what MLP-Mixer is. Unlike other networks that use complex layers for handling pictures, MLP-Mixer uses a simpler setup that just mixes information. This setup uses layers called MLPs that mix and combine data differently than usual. In this paper, they thought this could make things simpler and possibly better for handling large amounts of data</a:t>
            </a:r>
            <a:endParaRPr lang="en-CA" dirty="0"/>
          </a:p>
        </p:txBody>
      </p:sp>
      <p:sp>
        <p:nvSpPr>
          <p:cNvPr id="4" name="Slide Number Placeholder 3"/>
          <p:cNvSpPr>
            <a:spLocks noGrp="1"/>
          </p:cNvSpPr>
          <p:nvPr>
            <p:ph type="sldNum" sz="quarter" idx="5"/>
          </p:nvPr>
        </p:nvSpPr>
        <p:spPr/>
        <p:txBody>
          <a:bodyPr/>
          <a:lstStyle/>
          <a:p>
            <a:fld id="{68C6ED83-DB1E-4E78-9D59-96E7252DCF90}" type="slidenum">
              <a:rPr lang="en-CA" smtClean="0"/>
              <a:t>2</a:t>
            </a:fld>
            <a:endParaRPr lang="en-CA"/>
          </a:p>
        </p:txBody>
      </p:sp>
    </p:spTree>
    <p:extLst>
      <p:ext uri="{BB962C8B-B14F-4D97-AF65-F5344CB8AC3E}">
        <p14:creationId xmlns:p14="http://schemas.microsoft.com/office/powerpoint/2010/main" val="2469413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highlight>
                  <a:srgbClr val="212121"/>
                </a:highlight>
                <a:latin typeface="Söhne"/>
              </a:rPr>
              <a:t>The MLP-Mixer has two main parts. First, the Token-Mixing MLPs, which shuffle the picture information in one way. They rearrange the features so the network can see the picture from different angles. Next, the Channel-Mixing MLPs, which shuffle features in another way, more like mixing colors on a palette. This helps the network understand the big picture from different feature combinations</a:t>
            </a:r>
            <a:endParaRPr lang="en-CA" dirty="0"/>
          </a:p>
        </p:txBody>
      </p:sp>
      <p:sp>
        <p:nvSpPr>
          <p:cNvPr id="4" name="Slide Number Placeholder 3"/>
          <p:cNvSpPr>
            <a:spLocks noGrp="1"/>
          </p:cNvSpPr>
          <p:nvPr>
            <p:ph type="sldNum" sz="quarter" idx="5"/>
          </p:nvPr>
        </p:nvSpPr>
        <p:spPr/>
        <p:txBody>
          <a:bodyPr/>
          <a:lstStyle/>
          <a:p>
            <a:fld id="{68C6ED83-DB1E-4E78-9D59-96E7252DCF90}" type="slidenum">
              <a:rPr lang="en-CA" smtClean="0"/>
              <a:t>3</a:t>
            </a:fld>
            <a:endParaRPr lang="en-CA"/>
          </a:p>
        </p:txBody>
      </p:sp>
    </p:spTree>
    <p:extLst>
      <p:ext uri="{BB962C8B-B14F-4D97-AF65-F5344CB8AC3E}">
        <p14:creationId xmlns:p14="http://schemas.microsoft.com/office/powerpoint/2010/main" val="3837273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ECECEC"/>
                </a:solidFill>
                <a:effectLst/>
                <a:highlight>
                  <a:srgbClr val="212121"/>
                </a:highlight>
                <a:latin typeface="Söhne"/>
              </a:rPr>
              <a:t>Verification of Original Findings</a:t>
            </a:r>
            <a:r>
              <a:rPr lang="en-US" b="0" i="0" dirty="0">
                <a:solidFill>
                  <a:srgbClr val="ECECEC"/>
                </a:solidFill>
                <a:effectLst/>
                <a:highlight>
                  <a:srgbClr val="212121"/>
                </a:highlight>
                <a:latin typeface="Söhne"/>
              </a:rPr>
              <a:t>: Reproducing research, like the MLP-Mixer study, is crucial for confirming the model's effectiveness in handling vision tasks without traditional neural network methods, establishing trust in the results and methodologies.</a:t>
            </a:r>
          </a:p>
          <a:p>
            <a:pPr algn="l">
              <a:buFont typeface="+mj-lt"/>
              <a:buAutoNum type="arabicPeriod"/>
            </a:pPr>
            <a:r>
              <a:rPr lang="en-US" b="1" i="0" dirty="0">
                <a:solidFill>
                  <a:srgbClr val="ECECEC"/>
                </a:solidFill>
                <a:effectLst/>
                <a:highlight>
                  <a:srgbClr val="212121"/>
                </a:highlight>
                <a:latin typeface="Söhne"/>
              </a:rPr>
              <a:t>Generalization of Results</a:t>
            </a:r>
            <a:r>
              <a:rPr lang="en-US" b="0" i="0" dirty="0">
                <a:solidFill>
                  <a:srgbClr val="ECECEC"/>
                </a:solidFill>
                <a:effectLst/>
                <a:highlight>
                  <a:srgbClr val="212121"/>
                </a:highlight>
                <a:latin typeface="Söhne"/>
              </a:rPr>
              <a:t>: Testing the model on different datasets assesses its generalizability, ensuring its performance isn't confined to the original conditions used.</a:t>
            </a:r>
          </a:p>
          <a:p>
            <a:pPr algn="l">
              <a:buFont typeface="+mj-lt"/>
              <a:buAutoNum type="arabicPeriod"/>
            </a:pPr>
            <a:r>
              <a:rPr lang="en-US" b="1" i="0" dirty="0">
                <a:solidFill>
                  <a:srgbClr val="ECECEC"/>
                </a:solidFill>
                <a:effectLst/>
                <a:highlight>
                  <a:srgbClr val="212121"/>
                </a:highlight>
                <a:latin typeface="Söhne"/>
              </a:rPr>
              <a:t>Transparency and Open Science</a:t>
            </a:r>
            <a:r>
              <a:rPr lang="en-US" b="0" i="0" dirty="0">
                <a:solidFill>
                  <a:srgbClr val="ECECEC"/>
                </a:solidFill>
                <a:effectLst/>
                <a:highlight>
                  <a:srgbClr val="212121"/>
                </a:highlight>
                <a:latin typeface="Söhne"/>
              </a:rPr>
              <a:t>: Reproducibility fosters open science by promoting the transparent sharing of data and methods, enhancing scientific dialogue and allowing for independent verification.</a:t>
            </a:r>
          </a:p>
          <a:p>
            <a:pPr algn="l">
              <a:buFont typeface="+mj-lt"/>
              <a:buAutoNum type="arabicPeriod"/>
            </a:pPr>
            <a:r>
              <a:rPr lang="en-US" b="1" i="0" dirty="0">
                <a:solidFill>
                  <a:srgbClr val="ECECEC"/>
                </a:solidFill>
                <a:effectLst/>
                <a:highlight>
                  <a:srgbClr val="212121"/>
                </a:highlight>
                <a:latin typeface="Söhne"/>
              </a:rPr>
              <a:t>Identifying Potential Issues and Areas for Improvement</a:t>
            </a:r>
            <a:r>
              <a:rPr lang="en-US" b="0" i="0" dirty="0">
                <a:solidFill>
                  <a:srgbClr val="ECECEC"/>
                </a:solidFill>
                <a:effectLst/>
                <a:highlight>
                  <a:srgbClr val="212121"/>
                </a:highlight>
                <a:latin typeface="Söhne"/>
              </a:rPr>
              <a:t>: Reproduction highlights discrepancies in research, prompting investigations that refine models and experimental techniques.</a:t>
            </a:r>
          </a:p>
          <a:p>
            <a:endParaRPr lang="en-CA" dirty="0"/>
          </a:p>
        </p:txBody>
      </p:sp>
      <p:sp>
        <p:nvSpPr>
          <p:cNvPr id="4" name="Slide Number Placeholder 3"/>
          <p:cNvSpPr>
            <a:spLocks noGrp="1"/>
          </p:cNvSpPr>
          <p:nvPr>
            <p:ph type="sldNum" sz="quarter" idx="5"/>
          </p:nvPr>
        </p:nvSpPr>
        <p:spPr/>
        <p:txBody>
          <a:bodyPr/>
          <a:lstStyle/>
          <a:p>
            <a:fld id="{68C6ED83-DB1E-4E78-9D59-96E7252DCF90}" type="slidenum">
              <a:rPr lang="en-CA" smtClean="0"/>
              <a:t>4</a:t>
            </a:fld>
            <a:endParaRPr lang="en-CA"/>
          </a:p>
        </p:txBody>
      </p:sp>
    </p:spTree>
    <p:extLst>
      <p:ext uri="{BB962C8B-B14F-4D97-AF65-F5344CB8AC3E}">
        <p14:creationId xmlns:p14="http://schemas.microsoft.com/office/powerpoint/2010/main" val="3426551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highlight>
                  <a:srgbClr val="212121"/>
                </a:highlight>
                <a:latin typeface="Söhne"/>
              </a:rPr>
              <a:t>"For our tests, we used some powerful computers with top-notch GPUs, specifically two RTX 8090s. This setup helped us run our tests on different types of image datasets like ImageNet, CIFAR-10/100, Oxford-IIIT Pets, and Oxford Flowers-102. These datasets include everything from simple object pictures to complex scenes, so they were great for testing how well the network works."</a:t>
            </a:r>
            <a:endParaRPr lang="en-CA" dirty="0"/>
          </a:p>
        </p:txBody>
      </p:sp>
      <p:sp>
        <p:nvSpPr>
          <p:cNvPr id="4" name="Slide Number Placeholder 3"/>
          <p:cNvSpPr>
            <a:spLocks noGrp="1"/>
          </p:cNvSpPr>
          <p:nvPr>
            <p:ph type="sldNum" sz="quarter" idx="5"/>
          </p:nvPr>
        </p:nvSpPr>
        <p:spPr/>
        <p:txBody>
          <a:bodyPr/>
          <a:lstStyle/>
          <a:p>
            <a:fld id="{68C6ED83-DB1E-4E78-9D59-96E7252DCF90}" type="slidenum">
              <a:rPr lang="en-CA" smtClean="0"/>
              <a:t>5</a:t>
            </a:fld>
            <a:endParaRPr lang="en-CA"/>
          </a:p>
        </p:txBody>
      </p:sp>
    </p:spTree>
    <p:extLst>
      <p:ext uri="{BB962C8B-B14F-4D97-AF65-F5344CB8AC3E}">
        <p14:creationId xmlns:p14="http://schemas.microsoft.com/office/powerpoint/2010/main" val="4140886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8C6ED83-DB1E-4E78-9D59-96E7252DCF90}" type="slidenum">
              <a:rPr lang="en-CA" smtClean="0"/>
              <a:t>6</a:t>
            </a:fld>
            <a:endParaRPr lang="en-CA"/>
          </a:p>
        </p:txBody>
      </p:sp>
    </p:spTree>
    <p:extLst>
      <p:ext uri="{BB962C8B-B14F-4D97-AF65-F5344CB8AC3E}">
        <p14:creationId xmlns:p14="http://schemas.microsoft.com/office/powerpoint/2010/main" val="1902111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highlight>
                  <a:srgbClr val="212121"/>
                </a:highlight>
                <a:latin typeface="Söhne"/>
              </a:rPr>
              <a:t>"We made sure to follow the original study as closely as possible. We started with models that were already trained a bit (we call these pretrained models) to see how well they could learn with new data. We used the same data types mentioned in the study and watched how the network learned, making sure everything was done just right."</a:t>
            </a:r>
            <a:endParaRPr lang="en-CA" dirty="0"/>
          </a:p>
        </p:txBody>
      </p:sp>
      <p:sp>
        <p:nvSpPr>
          <p:cNvPr id="4" name="Slide Number Placeholder 3"/>
          <p:cNvSpPr>
            <a:spLocks noGrp="1"/>
          </p:cNvSpPr>
          <p:nvPr>
            <p:ph type="sldNum" sz="quarter" idx="5"/>
          </p:nvPr>
        </p:nvSpPr>
        <p:spPr/>
        <p:txBody>
          <a:bodyPr/>
          <a:lstStyle/>
          <a:p>
            <a:fld id="{68C6ED83-DB1E-4E78-9D59-96E7252DCF90}" type="slidenum">
              <a:rPr lang="en-CA" smtClean="0"/>
              <a:t>7</a:t>
            </a:fld>
            <a:endParaRPr lang="en-CA"/>
          </a:p>
        </p:txBody>
      </p:sp>
    </p:spTree>
    <p:extLst>
      <p:ext uri="{BB962C8B-B14F-4D97-AF65-F5344CB8AC3E}">
        <p14:creationId xmlns:p14="http://schemas.microsoft.com/office/powerpoint/2010/main" val="2490352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highlight>
                  <a:srgbClr val="212121"/>
                </a:highlight>
                <a:latin typeface="Söhne"/>
              </a:rPr>
              <a:t>"To fine-tune our network, we used a common optimizer called Momentum SGD, set a batch size of 512, and adjusted the learning rate in a specific way to help the network learn better and more steadily. Like what they described in the paper, we also used a trick called gradient clipping to keep the training stable, which helps prevent the network from making big mistakes."</a:t>
            </a:r>
            <a:endParaRPr lang="en-CA" dirty="0"/>
          </a:p>
        </p:txBody>
      </p:sp>
      <p:sp>
        <p:nvSpPr>
          <p:cNvPr id="4" name="Slide Number Placeholder 3"/>
          <p:cNvSpPr>
            <a:spLocks noGrp="1"/>
          </p:cNvSpPr>
          <p:nvPr>
            <p:ph type="sldNum" sz="quarter" idx="5"/>
          </p:nvPr>
        </p:nvSpPr>
        <p:spPr/>
        <p:txBody>
          <a:bodyPr/>
          <a:lstStyle/>
          <a:p>
            <a:fld id="{68C6ED83-DB1E-4E78-9D59-96E7252DCF90}" type="slidenum">
              <a:rPr lang="en-CA" smtClean="0"/>
              <a:t>8</a:t>
            </a:fld>
            <a:endParaRPr lang="en-CA"/>
          </a:p>
        </p:txBody>
      </p:sp>
    </p:spTree>
    <p:extLst>
      <p:ext uri="{BB962C8B-B14F-4D97-AF65-F5344CB8AC3E}">
        <p14:creationId xmlns:p14="http://schemas.microsoft.com/office/powerpoint/2010/main" val="1652894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highlight>
                  <a:srgbClr val="212121"/>
                </a:highlight>
                <a:latin typeface="Söhne"/>
              </a:rPr>
              <a:t>"Now, for the results. Our network did well, but it didn't match the original paper’s results perfectly. The accuracy was a bit lower, which made us think about what could be different. It could be the machines we used, the way we set up the network, or just random differences that happen when you run these experiments."</a:t>
            </a:r>
            <a:endParaRPr lang="en-CA" dirty="0"/>
          </a:p>
        </p:txBody>
      </p:sp>
      <p:sp>
        <p:nvSpPr>
          <p:cNvPr id="4" name="Slide Number Placeholder 3"/>
          <p:cNvSpPr>
            <a:spLocks noGrp="1"/>
          </p:cNvSpPr>
          <p:nvPr>
            <p:ph type="sldNum" sz="quarter" idx="5"/>
          </p:nvPr>
        </p:nvSpPr>
        <p:spPr/>
        <p:txBody>
          <a:bodyPr/>
          <a:lstStyle/>
          <a:p>
            <a:fld id="{68C6ED83-DB1E-4E78-9D59-96E7252DCF90}" type="slidenum">
              <a:rPr lang="en-CA" smtClean="0"/>
              <a:t>9</a:t>
            </a:fld>
            <a:endParaRPr lang="en-CA"/>
          </a:p>
        </p:txBody>
      </p:sp>
    </p:spTree>
    <p:extLst>
      <p:ext uri="{BB962C8B-B14F-4D97-AF65-F5344CB8AC3E}">
        <p14:creationId xmlns:p14="http://schemas.microsoft.com/office/powerpoint/2010/main" val="4016590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dirty="0"/>
              <a:t>Click to edit Master title style</a:t>
            </a:r>
          </a:p>
        </p:txBody>
      </p:sp>
      <p:sp>
        <p:nvSpPr>
          <p:cNvPr id="3" name="Subtitle 2">
            <a:extLst>
              <a:ext uri="{FF2B5EF4-FFF2-40B4-BE49-F238E27FC236}">
                <a16:creationId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01F80F6-1855-44E9-BA95-5E00A06E786D}"/>
              </a:ext>
            </a:extLst>
          </p:cNvPr>
          <p:cNvSpPr>
            <a:spLocks noGrp="1"/>
          </p:cNvSpPr>
          <p:nvPr>
            <p:ph type="dt" sz="half" idx="10"/>
          </p:nvPr>
        </p:nvSpPr>
        <p:spPr/>
        <p:txBody>
          <a:bodyPr/>
          <a:lstStyle/>
          <a:p>
            <a:fld id="{FD2766A6-3C10-4AB8-86A1-BB1F0CDA7EFE}" type="datetimeFigureOut">
              <a:rPr lang="en-US" smtClean="0"/>
              <a:t>4/11/2024</a:t>
            </a:fld>
            <a:endParaRPr lang="en-US"/>
          </a:p>
        </p:txBody>
      </p:sp>
      <p:sp>
        <p:nvSpPr>
          <p:cNvPr id="5" name="Footer Placeholder 4">
            <a:extLst>
              <a:ext uri="{FF2B5EF4-FFF2-40B4-BE49-F238E27FC236}">
                <a16:creationId xmlns:a16="http://schemas.microsoft.com/office/drawing/2014/main" id="{873D7FFD-570A-4968-B943-AF87BB679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CE6A8-0665-4714-B241-6AFBA8C6F8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232140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3C727-C0C7-4BBA-9CF5-6C1FAC76B10C}"/>
              </a:ext>
            </a:extLst>
          </p:cNvPr>
          <p:cNvSpPr>
            <a:spLocks noGrp="1"/>
          </p:cNvSpPr>
          <p:nvPr>
            <p:ph type="dt" sz="half" idx="10"/>
          </p:nvPr>
        </p:nvSpPr>
        <p:spPr/>
        <p:txBody>
          <a:bodyPr/>
          <a:lstStyle/>
          <a:p>
            <a:fld id="{FD2766A6-3C10-4AB8-86A1-BB1F0CDA7EFE}" type="datetimeFigureOut">
              <a:rPr lang="en-US" smtClean="0"/>
              <a:t>4/11/2024</a:t>
            </a:fld>
            <a:endParaRPr lang="en-US"/>
          </a:p>
        </p:txBody>
      </p:sp>
      <p:sp>
        <p:nvSpPr>
          <p:cNvPr id="5" name="Footer Placeholder 4">
            <a:extLst>
              <a:ext uri="{FF2B5EF4-FFF2-40B4-BE49-F238E27FC236}">
                <a16:creationId xmlns:a16="http://schemas.microsoft.com/office/drawing/2014/main" id="{34603986-C5B4-4956-AC6F-4F36186B8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5F941-E847-4C51-97D6-21066B26EB26}"/>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302071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C8B53C-3084-4BC0-A80E-DB41C04C6258}"/>
              </a:ext>
            </a:extLst>
          </p:cNvPr>
          <p:cNvSpPr>
            <a:spLocks noGrp="1"/>
          </p:cNvSpPr>
          <p:nvPr>
            <p:ph type="dt" sz="half" idx="10"/>
          </p:nvPr>
        </p:nvSpPr>
        <p:spPr/>
        <p:txBody>
          <a:bodyPr/>
          <a:lstStyle/>
          <a:p>
            <a:fld id="{FD2766A6-3C10-4AB8-86A1-BB1F0CDA7EFE}" type="datetimeFigureOut">
              <a:rPr lang="en-US" smtClean="0"/>
              <a:t>4/11/2024</a:t>
            </a:fld>
            <a:endParaRPr lang="en-US"/>
          </a:p>
        </p:txBody>
      </p:sp>
      <p:sp>
        <p:nvSpPr>
          <p:cNvPr id="5" name="Footer Placeholder 4">
            <a:extLst>
              <a:ext uri="{FF2B5EF4-FFF2-40B4-BE49-F238E27FC236}">
                <a16:creationId xmlns:a16="http://schemas.microsoft.com/office/drawing/2014/main" id="{8276BFDE-DC70-4A6E-90B8-337FC4725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3578F-39AE-4F6F-9614-32EF672E616D}"/>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59251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5F28C09-A717-49AB-B60E-433BC469258F}"/>
              </a:ext>
            </a:extLst>
          </p:cNvPr>
          <p:cNvSpPr>
            <a:spLocks noGrp="1"/>
          </p:cNvSpPr>
          <p:nvPr>
            <p:ph type="dt" sz="half" idx="10"/>
          </p:nvPr>
        </p:nvSpPr>
        <p:spPr/>
        <p:txBody>
          <a:bodyPr/>
          <a:lstStyle/>
          <a:p>
            <a:fld id="{FD2766A6-3C10-4AB8-86A1-BB1F0CDA7EFE}" type="datetimeFigureOut">
              <a:rPr lang="en-US" smtClean="0"/>
              <a:t>4/11/2024</a:t>
            </a:fld>
            <a:endParaRPr lang="en-US"/>
          </a:p>
        </p:txBody>
      </p:sp>
      <p:sp>
        <p:nvSpPr>
          <p:cNvPr id="5" name="Footer Placeholder 4">
            <a:extLst>
              <a:ext uri="{FF2B5EF4-FFF2-40B4-BE49-F238E27FC236}">
                <a16:creationId xmlns:a16="http://schemas.microsoft.com/office/drawing/2014/main" id="{1D11A47A-6E5A-4754-8B43-9CE55616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CA1EB-7AC7-4F86-90C0-AA980D88722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31031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B6274BF-C1CD-4709-B0A0-E9407DBEA73C}"/>
              </a:ext>
            </a:extLst>
          </p:cNvPr>
          <p:cNvSpPr>
            <a:spLocks noGrp="1"/>
          </p:cNvSpPr>
          <p:nvPr>
            <p:ph type="dt" sz="half" idx="10"/>
          </p:nvPr>
        </p:nvSpPr>
        <p:spPr/>
        <p:txBody>
          <a:bodyPr/>
          <a:lstStyle/>
          <a:p>
            <a:fld id="{FD2766A6-3C10-4AB8-86A1-BB1F0CDA7EFE}" type="datetimeFigureOut">
              <a:rPr lang="en-US" smtClean="0"/>
              <a:t>4/11/2024</a:t>
            </a:fld>
            <a:endParaRPr lang="en-US"/>
          </a:p>
        </p:txBody>
      </p:sp>
      <p:sp>
        <p:nvSpPr>
          <p:cNvPr id="5" name="Footer Placeholder 4">
            <a:extLst>
              <a:ext uri="{FF2B5EF4-FFF2-40B4-BE49-F238E27FC236}">
                <a16:creationId xmlns:a16="http://schemas.microsoft.com/office/drawing/2014/main" id="{CC9ADB94-0A5B-4B56-B0B1-1FF5580A4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A668A-35AE-4CDF-AC4C-2BEEA9EE80F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77167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40577D-22F7-4958-BB3D-6C9265EA1964}"/>
              </a:ext>
            </a:extLst>
          </p:cNvPr>
          <p:cNvSpPr>
            <a:spLocks noGrp="1"/>
          </p:cNvSpPr>
          <p:nvPr>
            <p:ph type="dt" sz="half" idx="10"/>
          </p:nvPr>
        </p:nvSpPr>
        <p:spPr/>
        <p:txBody>
          <a:bodyPr/>
          <a:lstStyle/>
          <a:p>
            <a:fld id="{FD2766A6-3C10-4AB8-86A1-BB1F0CDA7EFE}" type="datetimeFigureOut">
              <a:rPr lang="en-US" smtClean="0"/>
              <a:t>4/11/2024</a:t>
            </a:fld>
            <a:endParaRPr lang="en-US"/>
          </a:p>
        </p:txBody>
      </p:sp>
      <p:sp>
        <p:nvSpPr>
          <p:cNvPr id="6" name="Footer Placeholder 5">
            <a:extLst>
              <a:ext uri="{FF2B5EF4-FFF2-40B4-BE49-F238E27FC236}">
                <a16:creationId xmlns:a16="http://schemas.microsoft.com/office/drawing/2014/main" id="{71EC5B46-A8FB-4683-9618-3F6E07383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887BD-93E9-4181-9D7F-940C3E1730FF}"/>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74602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87B8-AC48-4FE7-8658-8A31E37311F6}"/>
              </a:ext>
            </a:extLst>
          </p:cNvPr>
          <p:cNvSpPr>
            <a:spLocks noGrp="1"/>
          </p:cNvSpPr>
          <p:nvPr>
            <p:ph type="dt" sz="half" idx="10"/>
          </p:nvPr>
        </p:nvSpPr>
        <p:spPr/>
        <p:txBody>
          <a:bodyPr/>
          <a:lstStyle/>
          <a:p>
            <a:fld id="{FD2766A6-3C10-4AB8-86A1-BB1F0CDA7EFE}" type="datetimeFigureOut">
              <a:rPr lang="en-US" smtClean="0"/>
              <a:t>4/11/2024</a:t>
            </a:fld>
            <a:endParaRPr lang="en-US"/>
          </a:p>
        </p:txBody>
      </p:sp>
      <p:sp>
        <p:nvSpPr>
          <p:cNvPr id="8" name="Footer Placeholder 7">
            <a:extLst>
              <a:ext uri="{FF2B5EF4-FFF2-40B4-BE49-F238E27FC236}">
                <a16:creationId xmlns:a16="http://schemas.microsoft.com/office/drawing/2014/main" id="{7CCAB465-E22E-45DC-89C9-406121BC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9D1CF-F964-4405-8677-5F9E2A02878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468122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4E6313-506F-4456-B3D9-D9655538F9FB}"/>
              </a:ext>
            </a:extLst>
          </p:cNvPr>
          <p:cNvSpPr>
            <a:spLocks noGrp="1"/>
          </p:cNvSpPr>
          <p:nvPr>
            <p:ph type="dt" sz="half" idx="10"/>
          </p:nvPr>
        </p:nvSpPr>
        <p:spPr/>
        <p:txBody>
          <a:bodyPr/>
          <a:lstStyle/>
          <a:p>
            <a:fld id="{FD2766A6-3C10-4AB8-86A1-BB1F0CDA7EFE}" type="datetimeFigureOut">
              <a:rPr lang="en-US" smtClean="0"/>
              <a:t>4/11/2024</a:t>
            </a:fld>
            <a:endParaRPr lang="en-US"/>
          </a:p>
        </p:txBody>
      </p:sp>
      <p:sp>
        <p:nvSpPr>
          <p:cNvPr id="4" name="Footer Placeholder 3">
            <a:extLst>
              <a:ext uri="{FF2B5EF4-FFF2-40B4-BE49-F238E27FC236}">
                <a16:creationId xmlns:a16="http://schemas.microsoft.com/office/drawing/2014/main" id="{E8F26068-7707-41EC-93EF-A24CAF8FF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9C8A3C-8C01-4039-B47B-57D8497587A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813453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92633-8C77-419D-B24D-2B3D44DBA556}"/>
              </a:ext>
            </a:extLst>
          </p:cNvPr>
          <p:cNvSpPr>
            <a:spLocks noGrp="1"/>
          </p:cNvSpPr>
          <p:nvPr>
            <p:ph type="dt" sz="half" idx="10"/>
          </p:nvPr>
        </p:nvSpPr>
        <p:spPr/>
        <p:txBody>
          <a:bodyPr/>
          <a:lstStyle/>
          <a:p>
            <a:fld id="{FD2766A6-3C10-4AB8-86A1-BB1F0CDA7EFE}" type="datetimeFigureOut">
              <a:rPr lang="en-US" smtClean="0"/>
              <a:t>4/11/2024</a:t>
            </a:fld>
            <a:endParaRPr lang="en-US"/>
          </a:p>
        </p:txBody>
      </p:sp>
      <p:sp>
        <p:nvSpPr>
          <p:cNvPr id="3" name="Footer Placeholder 2">
            <a:extLst>
              <a:ext uri="{FF2B5EF4-FFF2-40B4-BE49-F238E27FC236}">
                <a16:creationId xmlns:a16="http://schemas.microsoft.com/office/drawing/2014/main" id="{FD149D59-0A88-4A14-A740-4CCD9B526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A3DEF9-802F-444E-92D2-397862EEAB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574852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Content Placeholder 2">
            <a:extLst>
              <a:ext uri="{FF2B5EF4-FFF2-40B4-BE49-F238E27FC236}">
                <a16:creationId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E9149BC5-FF58-463A-B4FA-F0F912F1234F}"/>
              </a:ext>
            </a:extLst>
          </p:cNvPr>
          <p:cNvSpPr>
            <a:spLocks noGrp="1"/>
          </p:cNvSpPr>
          <p:nvPr>
            <p:ph type="dt" sz="half" idx="10"/>
          </p:nvPr>
        </p:nvSpPr>
        <p:spPr/>
        <p:txBody>
          <a:bodyPr/>
          <a:lstStyle/>
          <a:p>
            <a:fld id="{FD2766A6-3C10-4AB8-86A1-BB1F0CDA7EFE}" type="datetimeFigureOut">
              <a:rPr lang="en-US" smtClean="0"/>
              <a:t>4/11/2024</a:t>
            </a:fld>
            <a:endParaRPr lang="en-US"/>
          </a:p>
        </p:txBody>
      </p:sp>
      <p:sp>
        <p:nvSpPr>
          <p:cNvPr id="6" name="Footer Placeholder 5">
            <a:extLst>
              <a:ext uri="{FF2B5EF4-FFF2-40B4-BE49-F238E27FC236}">
                <a16:creationId xmlns:a16="http://schemas.microsoft.com/office/drawing/2014/main" id="{947072D7-4A2A-407F-A084-6AE8DD001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4C41C-C368-475C-BDC1-DC5B29C7800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319628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Picture Placeholder 2">
            <a:extLst>
              <a:ext uri="{FF2B5EF4-FFF2-40B4-BE49-F238E27FC236}">
                <a16:creationId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11295030-39C7-4814-A766-1A3E094EBA15}"/>
              </a:ext>
            </a:extLst>
          </p:cNvPr>
          <p:cNvSpPr>
            <a:spLocks noGrp="1"/>
          </p:cNvSpPr>
          <p:nvPr>
            <p:ph type="dt" sz="half" idx="10"/>
          </p:nvPr>
        </p:nvSpPr>
        <p:spPr/>
        <p:txBody>
          <a:bodyPr/>
          <a:lstStyle/>
          <a:p>
            <a:fld id="{FD2766A6-3C10-4AB8-86A1-BB1F0CDA7EFE}" type="datetimeFigureOut">
              <a:rPr lang="en-US" smtClean="0"/>
              <a:t>4/11/2024</a:t>
            </a:fld>
            <a:endParaRPr lang="en-US"/>
          </a:p>
        </p:txBody>
      </p:sp>
      <p:sp>
        <p:nvSpPr>
          <p:cNvPr id="6" name="Footer Placeholder 5">
            <a:extLst>
              <a:ext uri="{FF2B5EF4-FFF2-40B4-BE49-F238E27FC236}">
                <a16:creationId xmlns:a16="http://schemas.microsoft.com/office/drawing/2014/main" id="{B91F02CD-DC87-47B6-96C4-F6470B1D8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FF531-02C2-4C1D-A692-7040378066C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93988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818BD-D734-48A1-8CC0-609D11E5560E}"/>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42B88A-7A1D-4AA1-8536-28DC13D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2766A6-3C10-4AB8-86A1-BB1F0CDA7EFE}" type="datetimeFigureOut">
              <a:rPr lang="en-US" smtClean="0"/>
              <a:pPr/>
              <a:t>4/11/2024</a:t>
            </a:fld>
            <a:endParaRPr lang="en-US" dirty="0"/>
          </a:p>
        </p:txBody>
      </p:sp>
      <p:sp>
        <p:nvSpPr>
          <p:cNvPr id="5" name="Footer Placeholder 4">
            <a:extLst>
              <a:ext uri="{FF2B5EF4-FFF2-40B4-BE49-F238E27FC236}">
                <a16:creationId xmlns:a16="http://schemas.microsoft.com/office/drawing/2014/main" id="{B37FE925-0C4B-4BAE-9799-3A9D46D92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DAD54-E5C5-4D48-8592-BB22F0A85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1436066895"/>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C78E85-9B63-00CE-E712-601961BBC6CA}"/>
              </a:ext>
            </a:extLst>
          </p:cNvPr>
          <p:cNvSpPr>
            <a:spLocks noGrp="1"/>
          </p:cNvSpPr>
          <p:nvPr>
            <p:ph type="ctrTitle"/>
          </p:nvPr>
        </p:nvSpPr>
        <p:spPr>
          <a:xfrm>
            <a:off x="838200" y="1267428"/>
            <a:ext cx="3496519" cy="1165222"/>
          </a:xfrm>
        </p:spPr>
        <p:txBody>
          <a:bodyPr anchor="b">
            <a:noAutofit/>
          </a:bodyPr>
          <a:lstStyle/>
          <a:p>
            <a:br>
              <a:rPr lang="en-CA" sz="4400" dirty="0"/>
            </a:br>
            <a:br>
              <a:rPr lang="en-CA" sz="4400" dirty="0"/>
            </a:br>
            <a:r>
              <a:rPr lang="en-CA" sz="4400" dirty="0"/>
              <a:t>MLP-Mixer</a:t>
            </a:r>
          </a:p>
        </p:txBody>
      </p:sp>
      <p:sp>
        <p:nvSpPr>
          <p:cNvPr id="3" name="Subtitle 2">
            <a:extLst>
              <a:ext uri="{FF2B5EF4-FFF2-40B4-BE49-F238E27FC236}">
                <a16:creationId xmlns:a16="http://schemas.microsoft.com/office/drawing/2014/main" id="{2BAC8724-4D91-2785-7E17-B78B56309186}"/>
              </a:ext>
            </a:extLst>
          </p:cNvPr>
          <p:cNvSpPr>
            <a:spLocks noGrp="1"/>
          </p:cNvSpPr>
          <p:nvPr>
            <p:ph type="subTitle" idx="1"/>
          </p:nvPr>
        </p:nvSpPr>
        <p:spPr>
          <a:xfrm>
            <a:off x="838201" y="2724449"/>
            <a:ext cx="6016888" cy="1920875"/>
          </a:xfrm>
        </p:spPr>
        <p:txBody>
          <a:bodyPr>
            <a:normAutofit/>
          </a:bodyPr>
          <a:lstStyle/>
          <a:p>
            <a:r>
              <a:rPr lang="en-CA" sz="2400" b="1" dirty="0"/>
              <a:t>Reproducibility challenge of </a:t>
            </a:r>
            <a:r>
              <a:rPr lang="en-US" sz="2400" b="1" dirty="0"/>
              <a:t>:</a:t>
            </a:r>
            <a:endParaRPr lang="en-US" b="1" dirty="0"/>
          </a:p>
          <a:p>
            <a:r>
              <a:rPr lang="en-US" sz="2400" b="1" dirty="0"/>
              <a:t>ML</a:t>
            </a:r>
            <a:r>
              <a:rPr lang="en-US" b="1" dirty="0"/>
              <a:t>P-Mixer An all-MLP Architecture</a:t>
            </a:r>
            <a:br>
              <a:rPr lang="en-US" b="1" dirty="0"/>
            </a:br>
            <a:r>
              <a:rPr lang="en-US" b="1" dirty="0"/>
              <a:t>for Vision</a:t>
            </a:r>
            <a:endParaRPr lang="en-CA" b="1" dirty="0"/>
          </a:p>
        </p:txBody>
      </p:sp>
      <p:pic>
        <p:nvPicPr>
          <p:cNvPr id="13" name="Picture 3" descr="A web of dots connected">
            <a:extLst>
              <a:ext uri="{FF2B5EF4-FFF2-40B4-BE49-F238E27FC236}">
                <a16:creationId xmlns:a16="http://schemas.microsoft.com/office/drawing/2014/main" id="{FC8A840D-6446-A56C-E8FB-D133B8DD7099}"/>
              </a:ext>
            </a:extLst>
          </p:cNvPr>
          <p:cNvPicPr>
            <a:picLocks noChangeAspect="1"/>
          </p:cNvPicPr>
          <p:nvPr/>
        </p:nvPicPr>
        <p:blipFill>
          <a:blip r:embed="rId5"/>
          <a:stretch>
            <a:fillRect/>
          </a:stretch>
        </p:blipFill>
        <p:spPr>
          <a:xfrm>
            <a:off x="7338496" y="3983245"/>
            <a:ext cx="4245918" cy="1900048"/>
          </a:xfrm>
          <a:prstGeom prst="rect">
            <a:avLst/>
          </a:prstGeom>
        </p:spPr>
      </p:pic>
      <p:pic>
        <p:nvPicPr>
          <p:cNvPr id="5" name="Picture 4" descr="A web of dots connected">
            <a:extLst>
              <a:ext uri="{FF2B5EF4-FFF2-40B4-BE49-F238E27FC236}">
                <a16:creationId xmlns:a16="http://schemas.microsoft.com/office/drawing/2014/main" id="{1C606816-6F60-B09C-2861-6C176A169B30}"/>
              </a:ext>
            </a:extLst>
          </p:cNvPr>
          <p:cNvPicPr>
            <a:picLocks noChangeAspect="1"/>
          </p:cNvPicPr>
          <p:nvPr/>
        </p:nvPicPr>
        <p:blipFill>
          <a:blip r:embed="rId6"/>
          <a:stretch>
            <a:fillRect/>
          </a:stretch>
        </p:blipFill>
        <p:spPr>
          <a:xfrm>
            <a:off x="7338496" y="974707"/>
            <a:ext cx="4245918" cy="1900048"/>
          </a:xfrm>
          <a:prstGeom prst="rect">
            <a:avLst/>
          </a:prstGeom>
        </p:spPr>
      </p:pic>
      <p:sp>
        <p:nvSpPr>
          <p:cNvPr id="6" name="Subtitle 2">
            <a:extLst>
              <a:ext uri="{FF2B5EF4-FFF2-40B4-BE49-F238E27FC236}">
                <a16:creationId xmlns:a16="http://schemas.microsoft.com/office/drawing/2014/main" id="{3CDAEE71-6765-E0ED-5BDD-4765DBDA3B8C}"/>
              </a:ext>
            </a:extLst>
          </p:cNvPr>
          <p:cNvSpPr txBox="1">
            <a:spLocks/>
          </p:cNvSpPr>
          <p:nvPr/>
        </p:nvSpPr>
        <p:spPr>
          <a:xfrm>
            <a:off x="717070" y="5184444"/>
            <a:ext cx="6016888" cy="1134435"/>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Clr>
                <a:schemeClr val="tx2"/>
              </a:buClr>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Clr>
                <a:schemeClr val="tx2"/>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Clr>
                <a:schemeClr val="tx2"/>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Clr>
                <a:schemeClr val="tx2"/>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Abdullah </a:t>
            </a:r>
            <a:r>
              <a:rPr lang="en-US" b="1" dirty="0" err="1"/>
              <a:t>Tauqeer</a:t>
            </a:r>
            <a:endParaRPr lang="en-US" b="1" dirty="0"/>
          </a:p>
          <a:p>
            <a:r>
              <a:rPr lang="en-US" b="1" dirty="0"/>
              <a:t>Hamed Taherkhani</a:t>
            </a:r>
          </a:p>
          <a:p>
            <a:endParaRPr lang="en-CA" dirty="0"/>
          </a:p>
        </p:txBody>
      </p:sp>
      <p:pic>
        <p:nvPicPr>
          <p:cNvPr id="14" name="Video 13">
            <a:hlinkClick r:id="" action="ppaction://media"/>
            <a:extLst>
              <a:ext uri="{FF2B5EF4-FFF2-40B4-BE49-F238E27FC236}">
                <a16:creationId xmlns:a16="http://schemas.microsoft.com/office/drawing/2014/main" id="{E2AF68AA-ED18-51A5-C5CF-C4AB53648648}"/>
              </a:ext>
            </a:extLst>
          </p:cNvPr>
          <p:cNvPicPr>
            <a:picLocks noChangeAspect="1"/>
          </p:cNvPicPr>
          <p:nvPr>
            <a:videoFile r:link="rId2"/>
            <p:extLst>
              <p:ext uri="{DAA4B4D4-6D71-4841-9C94-3DE7FCFB9230}">
                <p14:media xmlns:p14="http://schemas.microsoft.com/office/powerpoint/2010/main" r:embed="rId1"/>
              </p:ext>
              <p:ext uri="{42D2F446-02D8-4167-A562-619A0277C38B}">
                <p15:isNarration xmlns:p15="http://schemas.microsoft.com/office/powerpoint/2012/main" val="1"/>
              </p:ext>
            </p:extLst>
          </p:nvPr>
        </p:nvPicPr>
        <p:blipFill>
          <a:blip r:embed="rId7"/>
          <a:srcRect l="21875" r="218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3091315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5502">
        <p159:morph option="byObject"/>
      </p:transition>
    </mc:Choice>
    <mc:Fallback>
      <p:transition spd="slow" advTm="55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4"/>
                </p:tgtEl>
              </p:cMediaNode>
            </p:video>
            <p:seq concurrent="1" nextAc="seek">
              <p:cTn id="8" restart="whenNotActive" fill="hold" evtFilter="cancelBubble" nodeType="interactiveSeq">
                <p:stCondLst>
                  <p:cond evt="onClick" delay="0">
                    <p:tgtEl>
                      <p:spTgt spid="1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4"/>
                                        </p:tgtEl>
                                      </p:cBhvr>
                                    </p:cmd>
                                  </p:childTnLst>
                                </p:cTn>
                              </p:par>
                            </p:childTnLst>
                          </p:cTn>
                        </p:par>
                      </p:childTnLst>
                    </p:cTn>
                  </p:par>
                </p:childTnLst>
              </p:cTn>
              <p:nextCondLst>
                <p:cond evt="onClick" delay="0">
                  <p:tgtEl>
                    <p:spTgt spid="14"/>
                  </p:tgtEl>
                </p:cond>
              </p:nextCondLst>
            </p:seq>
          </p:childTnLst>
        </p:cTn>
      </p:par>
    </p:tnLst>
  </p:timing>
  <p:extLst>
    <p:ext uri="{3A86A75C-4F4B-4683-9AE1-C65F6400EC91}">
      <p14:laserTraceLst xmlns:p14="http://schemas.microsoft.com/office/powerpoint/2010/main">
        <p14:tracePtLst>
          <p14:tracePt t="1649" x="11252200" y="2692400"/>
          <p14:tracePt t="1660" x="9528175" y="823913"/>
          <p14:tracePt t="1672" x="9015413" y="222250"/>
        </p14:tracePtLst>
      </p14:laserTrace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B3FE5-99A8-8928-82C7-38598B22F5AD}"/>
              </a:ext>
            </a:extLst>
          </p:cNvPr>
          <p:cNvSpPr>
            <a:spLocks noGrp="1"/>
          </p:cNvSpPr>
          <p:nvPr>
            <p:ph type="title"/>
          </p:nvPr>
        </p:nvSpPr>
        <p:spPr/>
        <p:txBody>
          <a:bodyPr/>
          <a:lstStyle/>
          <a:p>
            <a:r>
              <a:rPr lang="en-US" dirty="0"/>
              <a:t>Discussion on Discrepancies</a:t>
            </a:r>
            <a:endParaRPr lang="en-CA" dirty="0"/>
          </a:p>
        </p:txBody>
      </p:sp>
      <p:sp>
        <p:nvSpPr>
          <p:cNvPr id="3" name="Content Placeholder 2">
            <a:extLst>
              <a:ext uri="{FF2B5EF4-FFF2-40B4-BE49-F238E27FC236}">
                <a16:creationId xmlns:a16="http://schemas.microsoft.com/office/drawing/2014/main" id="{2F0995B9-4C41-6DED-361C-92A7B25CDB0F}"/>
              </a:ext>
            </a:extLst>
          </p:cNvPr>
          <p:cNvSpPr>
            <a:spLocks noGrp="1"/>
          </p:cNvSpPr>
          <p:nvPr>
            <p:ph idx="1"/>
          </p:nvPr>
        </p:nvSpPr>
        <p:spPr/>
        <p:txBody>
          <a:bodyPr>
            <a:normAutofit/>
          </a:bodyPr>
          <a:lstStyle/>
          <a:p>
            <a:r>
              <a:rPr lang="en-US" sz="1800" b="1" dirty="0"/>
              <a:t>There is a small gap between our results and the main results. This can be due to</a:t>
            </a:r>
          </a:p>
          <a:p>
            <a:pPr lvl="1"/>
            <a:r>
              <a:rPr lang="en-CA" b="1" i="0" dirty="0">
                <a:effectLst/>
                <a:highlight>
                  <a:srgbClr val="FFFFFF"/>
                </a:highlight>
                <a:latin typeface="Arial" panose="020B0604020202020204" pitchFamily="34" charset="0"/>
              </a:rPr>
              <a:t>Fine-tuning Settings</a:t>
            </a:r>
            <a:endParaRPr lang="en-US" b="1" i="0" dirty="0">
              <a:effectLst/>
              <a:highlight>
                <a:srgbClr val="FFFFFF"/>
              </a:highlight>
              <a:latin typeface="Arial" panose="020B0604020202020204" pitchFamily="34" charset="0"/>
            </a:endParaRPr>
          </a:p>
          <a:p>
            <a:pPr lvl="1"/>
            <a:r>
              <a:rPr lang="en-CA" b="1" i="0" dirty="0">
                <a:effectLst/>
                <a:highlight>
                  <a:srgbClr val="FFFFFF"/>
                </a:highlight>
                <a:latin typeface="Arial" panose="020B0604020202020204" pitchFamily="34" charset="0"/>
              </a:rPr>
              <a:t>Hardware Differences</a:t>
            </a:r>
          </a:p>
          <a:p>
            <a:pPr lvl="1"/>
            <a:r>
              <a:rPr lang="en-CA" b="1" i="0" dirty="0">
                <a:effectLst/>
                <a:highlight>
                  <a:srgbClr val="FFFFFF"/>
                </a:highlight>
                <a:latin typeface="Arial" panose="020B0604020202020204" pitchFamily="34" charset="0"/>
              </a:rPr>
              <a:t>Implementation Details</a:t>
            </a:r>
            <a:endParaRPr lang="en-CA" b="1" dirty="0">
              <a:highlight>
                <a:srgbClr val="FFFFFF"/>
              </a:highlight>
              <a:latin typeface="Arial" panose="020B0604020202020204" pitchFamily="34" charset="0"/>
            </a:endParaRPr>
          </a:p>
          <a:p>
            <a:pPr lvl="1"/>
            <a:r>
              <a:rPr lang="en-CA" b="1" i="0" dirty="0">
                <a:effectLst/>
                <a:highlight>
                  <a:srgbClr val="FFFFFF"/>
                </a:highlight>
                <a:latin typeface="Arial" panose="020B0604020202020204" pitchFamily="34" charset="0"/>
              </a:rPr>
              <a:t>Unreported Details</a:t>
            </a:r>
          </a:p>
          <a:p>
            <a:pPr lvl="1"/>
            <a:r>
              <a:rPr lang="en-CA" b="1" i="0" dirty="0">
                <a:effectLst/>
                <a:highlight>
                  <a:srgbClr val="FFFFFF"/>
                </a:highlight>
                <a:latin typeface="Arial" panose="020B0604020202020204" pitchFamily="34" charset="0"/>
              </a:rPr>
              <a:t>Randomness in Training</a:t>
            </a:r>
            <a:endParaRPr lang="en-US" b="1" dirty="0">
              <a:highlight>
                <a:srgbClr val="FFFFFF"/>
              </a:highlight>
              <a:latin typeface="Arial" panose="020B0604020202020204" pitchFamily="34" charset="0"/>
            </a:endParaRPr>
          </a:p>
        </p:txBody>
      </p:sp>
    </p:spTree>
    <p:extLst>
      <p:ext uri="{BB962C8B-B14F-4D97-AF65-F5344CB8AC3E}">
        <p14:creationId xmlns:p14="http://schemas.microsoft.com/office/powerpoint/2010/main" val="39328879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448A3-7EE0-98DE-DF42-A2D5921D8B78}"/>
              </a:ext>
            </a:extLst>
          </p:cNvPr>
          <p:cNvSpPr>
            <a:spLocks noGrp="1"/>
          </p:cNvSpPr>
          <p:nvPr>
            <p:ph type="title"/>
          </p:nvPr>
        </p:nvSpPr>
        <p:spPr/>
        <p:txBody>
          <a:bodyPr/>
          <a:lstStyle/>
          <a:p>
            <a:r>
              <a:rPr lang="en-CA" dirty="0"/>
              <a:t>Summary</a:t>
            </a:r>
          </a:p>
        </p:txBody>
      </p:sp>
      <p:sp>
        <p:nvSpPr>
          <p:cNvPr id="3" name="Content Placeholder 2">
            <a:extLst>
              <a:ext uri="{FF2B5EF4-FFF2-40B4-BE49-F238E27FC236}">
                <a16:creationId xmlns:a16="http://schemas.microsoft.com/office/drawing/2014/main" id="{E9E59291-3FDF-D1BD-0BBA-F8B4CF284EFD}"/>
              </a:ext>
            </a:extLst>
          </p:cNvPr>
          <p:cNvSpPr>
            <a:spLocks noGrp="1"/>
          </p:cNvSpPr>
          <p:nvPr>
            <p:ph idx="1"/>
          </p:nvPr>
        </p:nvSpPr>
        <p:spPr/>
        <p:txBody>
          <a:bodyPr>
            <a:normAutofit/>
          </a:bodyPr>
          <a:lstStyle/>
          <a:p>
            <a:pPr lvl="1"/>
            <a:endParaRPr lang="en-US" dirty="0"/>
          </a:p>
          <a:p>
            <a:endParaRPr lang="en-US" dirty="0"/>
          </a:p>
          <a:p>
            <a:endParaRPr lang="en-US" dirty="0"/>
          </a:p>
        </p:txBody>
      </p:sp>
      <p:graphicFrame>
        <p:nvGraphicFramePr>
          <p:cNvPr id="6" name="Diagram 5">
            <a:extLst>
              <a:ext uri="{FF2B5EF4-FFF2-40B4-BE49-F238E27FC236}">
                <a16:creationId xmlns:a16="http://schemas.microsoft.com/office/drawing/2014/main" id="{21B7E165-5862-CF47-0F74-810590B53BF2}"/>
              </a:ext>
            </a:extLst>
          </p:cNvPr>
          <p:cNvGraphicFramePr/>
          <p:nvPr>
            <p:extLst>
              <p:ext uri="{D42A27DB-BD31-4B8C-83A1-F6EECF244321}">
                <p14:modId xmlns:p14="http://schemas.microsoft.com/office/powerpoint/2010/main" val="346930754"/>
              </p:ext>
            </p:extLst>
          </p:nvPr>
        </p:nvGraphicFramePr>
        <p:xfrm>
          <a:off x="838200" y="1979504"/>
          <a:ext cx="8471673" cy="41974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44464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2E4449-5185-BCB5-3F1D-3B80C4C81357}"/>
              </a:ext>
            </a:extLst>
          </p:cNvPr>
          <p:cNvSpPr>
            <a:spLocks noGrp="1"/>
          </p:cNvSpPr>
          <p:nvPr>
            <p:ph type="title"/>
          </p:nvPr>
        </p:nvSpPr>
        <p:spPr>
          <a:xfrm>
            <a:off x="838200" y="596644"/>
            <a:ext cx="5500125" cy="3435606"/>
          </a:xfrm>
        </p:spPr>
        <p:txBody>
          <a:bodyPr vert="horz" lIns="91440" tIns="45720" rIns="91440" bIns="45720" rtlCol="0" anchor="b">
            <a:normAutofit/>
          </a:bodyPr>
          <a:lstStyle/>
          <a:p>
            <a:r>
              <a:rPr lang="en-US" sz="6600" dirty="0"/>
              <a:t>Thank You</a:t>
            </a:r>
          </a:p>
        </p:txBody>
      </p:sp>
      <p:pic>
        <p:nvPicPr>
          <p:cNvPr id="7" name="Graphic 6" descr="Handshake">
            <a:extLst>
              <a:ext uri="{FF2B5EF4-FFF2-40B4-BE49-F238E27FC236}">
                <a16:creationId xmlns:a16="http://schemas.microsoft.com/office/drawing/2014/main" id="{7A76C3FB-D565-1CB6-0D62-24EA71937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98509" y="1037672"/>
            <a:ext cx="4780081" cy="4780081"/>
          </a:xfrm>
          <a:prstGeom prst="rect">
            <a:avLst/>
          </a:prstGeom>
        </p:spPr>
      </p:pic>
    </p:spTree>
    <p:extLst>
      <p:ext uri="{BB962C8B-B14F-4D97-AF65-F5344CB8AC3E}">
        <p14:creationId xmlns:p14="http://schemas.microsoft.com/office/powerpoint/2010/main" val="38620276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2187F-ED80-FA96-7FA8-A9DAFF58AED3}"/>
              </a:ext>
            </a:extLst>
          </p:cNvPr>
          <p:cNvSpPr>
            <a:spLocks noGrp="1"/>
          </p:cNvSpPr>
          <p:nvPr>
            <p:ph type="title"/>
          </p:nvPr>
        </p:nvSpPr>
        <p:spPr>
          <a:xfrm>
            <a:off x="838200" y="681038"/>
            <a:ext cx="10515600" cy="1009650"/>
          </a:xfrm>
        </p:spPr>
        <p:txBody>
          <a:bodyPr>
            <a:normAutofit/>
          </a:bodyPr>
          <a:lstStyle/>
          <a:p>
            <a:r>
              <a:rPr lang="en-US" sz="4000" dirty="0"/>
              <a:t>Overview of MLP-Mixer Architecture</a:t>
            </a:r>
            <a:endParaRPr lang="en-CA" sz="4000" dirty="0"/>
          </a:p>
        </p:txBody>
      </p:sp>
      <p:pic>
        <p:nvPicPr>
          <p:cNvPr id="5" name="Picture 4" descr="A diagram of a process&#10;&#10;Description automatically generated">
            <a:extLst>
              <a:ext uri="{FF2B5EF4-FFF2-40B4-BE49-F238E27FC236}">
                <a16:creationId xmlns:a16="http://schemas.microsoft.com/office/drawing/2014/main" id="{B943C03B-A0E4-23B2-15B7-237ED2C634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140" y="2276365"/>
            <a:ext cx="5766348" cy="3149430"/>
          </a:xfrm>
          <a:prstGeom prst="rect">
            <a:avLst/>
          </a:prstGeom>
        </p:spPr>
      </p:pic>
      <p:pic>
        <p:nvPicPr>
          <p:cNvPr id="11" name="!!one" descr="A diagram of different colored patches&#10;&#10;Description automatically generated">
            <a:extLst>
              <a:ext uri="{FF2B5EF4-FFF2-40B4-BE49-F238E27FC236}">
                <a16:creationId xmlns:a16="http://schemas.microsoft.com/office/drawing/2014/main" id="{EA96E4F7-5B43-CEC2-94FA-70E168B287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6471" y="2386369"/>
            <a:ext cx="2616759" cy="1097836"/>
          </a:xfrm>
          <a:prstGeom prst="rect">
            <a:avLst/>
          </a:prstGeom>
        </p:spPr>
      </p:pic>
      <p:pic>
        <p:nvPicPr>
          <p:cNvPr id="13" name="!!two" descr="A diagram of a diagram&#10;&#10;Description automatically generated">
            <a:extLst>
              <a:ext uri="{FF2B5EF4-FFF2-40B4-BE49-F238E27FC236}">
                <a16:creationId xmlns:a16="http://schemas.microsoft.com/office/drawing/2014/main" id="{06B77B5B-71F6-CA0D-6D25-2F04574307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74140" y="2386369"/>
            <a:ext cx="3640485" cy="1042631"/>
          </a:xfrm>
          <a:prstGeom prst="rect">
            <a:avLst/>
          </a:prstGeom>
        </p:spPr>
      </p:pic>
      <p:pic>
        <p:nvPicPr>
          <p:cNvPr id="7" name="Graphic 6">
            <a:extLst>
              <a:ext uri="{FF2B5EF4-FFF2-40B4-BE49-F238E27FC236}">
                <a16:creationId xmlns:a16="http://schemas.microsoft.com/office/drawing/2014/main" id="{80319770-4A6F-C3A1-E1A4-3BA6D685E016}"/>
              </a:ext>
            </a:extLst>
          </p:cNvPr>
          <p:cNvPicPr>
            <a:picLocks noChangeAspect="1"/>
            <a:extLst>
              <a:ext uri="{51228E76-BA90-4043-B771-695A4F85340A}">
                <alf:liveFeedProps xmlns:alf="http://schemas.microsoft.com/office/drawing/2021/livefeed"/>
              </a:ext>
            </a:extLst>
          </p:cNvPicPr>
          <p:nvPr/>
        </p:nvPicPr>
        <p:blipFill>
          <a:blip r:embed="rId6">
            <a:extLst>
              <a:ext uri="{96DAC541-7B7A-43D3-8B79-37D633B846F1}">
                <asvg:svgBlip xmlns:asvg="http://schemas.microsoft.com/office/drawing/2016/SVG/main" r:embed="rId7"/>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41540278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F262E-29CD-9538-AEC8-AF5A798062A3}"/>
              </a:ext>
            </a:extLst>
          </p:cNvPr>
          <p:cNvSpPr>
            <a:spLocks noGrp="1"/>
          </p:cNvSpPr>
          <p:nvPr>
            <p:ph type="title"/>
          </p:nvPr>
        </p:nvSpPr>
        <p:spPr/>
        <p:txBody>
          <a:bodyPr/>
          <a:lstStyle/>
          <a:p>
            <a:r>
              <a:rPr lang="en-US" dirty="0"/>
              <a:t>Model Architecture</a:t>
            </a:r>
            <a:endParaRPr lang="en-CA" dirty="0"/>
          </a:p>
        </p:txBody>
      </p:sp>
      <p:sp>
        <p:nvSpPr>
          <p:cNvPr id="3" name="Content Placeholder 2">
            <a:extLst>
              <a:ext uri="{FF2B5EF4-FFF2-40B4-BE49-F238E27FC236}">
                <a16:creationId xmlns:a16="http://schemas.microsoft.com/office/drawing/2014/main" id="{13D876D4-C1AC-4CF9-1AB3-BC32EAB298E6}"/>
              </a:ext>
            </a:extLst>
          </p:cNvPr>
          <p:cNvSpPr>
            <a:spLocks noGrp="1"/>
          </p:cNvSpPr>
          <p:nvPr>
            <p:ph idx="1"/>
          </p:nvPr>
        </p:nvSpPr>
        <p:spPr/>
        <p:txBody>
          <a:bodyPr/>
          <a:lstStyle/>
          <a:p>
            <a:r>
              <a:rPr lang="en-US" dirty="0"/>
              <a:t>Token-Mixing MLP Layers</a:t>
            </a:r>
          </a:p>
          <a:p>
            <a:endParaRPr lang="en-US" dirty="0"/>
          </a:p>
          <a:p>
            <a:endParaRPr lang="en-US" dirty="0"/>
          </a:p>
          <a:p>
            <a:endParaRPr lang="en-US" dirty="0"/>
          </a:p>
          <a:p>
            <a:endParaRPr lang="en-US" dirty="0"/>
          </a:p>
          <a:p>
            <a:r>
              <a:rPr lang="en-US" dirty="0"/>
              <a:t>Channel-Mixing MLP Layers</a:t>
            </a:r>
            <a:endParaRPr lang="en-CA" dirty="0"/>
          </a:p>
        </p:txBody>
      </p:sp>
      <p:pic>
        <p:nvPicPr>
          <p:cNvPr id="7" name="!!one" descr="A diagram of different colored patches&#10;&#10;Description automatically generated">
            <a:extLst>
              <a:ext uri="{FF2B5EF4-FFF2-40B4-BE49-F238E27FC236}">
                <a16:creationId xmlns:a16="http://schemas.microsoft.com/office/drawing/2014/main" id="{DC54D6DA-56E5-ED4D-69C9-53D225EBD3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107" y="2448504"/>
            <a:ext cx="3314870" cy="1390721"/>
          </a:xfrm>
          <a:prstGeom prst="rect">
            <a:avLst/>
          </a:prstGeom>
        </p:spPr>
      </p:pic>
      <p:pic>
        <p:nvPicPr>
          <p:cNvPr id="9" name="!!two" descr="A diagram of a diagram&#10;&#10;Description automatically generated">
            <a:extLst>
              <a:ext uri="{FF2B5EF4-FFF2-40B4-BE49-F238E27FC236}">
                <a16:creationId xmlns:a16="http://schemas.microsoft.com/office/drawing/2014/main" id="{FBAD4C59-0062-FB81-75E6-F5A1595A4D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7107" y="4856094"/>
            <a:ext cx="4445228" cy="1320868"/>
          </a:xfrm>
          <a:prstGeom prst="rect">
            <a:avLst/>
          </a:prstGeom>
        </p:spPr>
      </p:pic>
      <p:pic>
        <p:nvPicPr>
          <p:cNvPr id="10" name="Graphic 9">
            <a:extLst>
              <a:ext uri="{FF2B5EF4-FFF2-40B4-BE49-F238E27FC236}">
                <a16:creationId xmlns:a16="http://schemas.microsoft.com/office/drawing/2014/main" id="{EA96A28E-DE43-9063-2BC2-4AC29189E99E}"/>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7230060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C6593-5D88-26A5-286E-819564F43100}"/>
              </a:ext>
            </a:extLst>
          </p:cNvPr>
          <p:cNvSpPr>
            <a:spLocks noGrp="1"/>
          </p:cNvSpPr>
          <p:nvPr>
            <p:ph type="title"/>
          </p:nvPr>
        </p:nvSpPr>
        <p:spPr/>
        <p:txBody>
          <a:bodyPr/>
          <a:lstStyle/>
          <a:p>
            <a:r>
              <a:rPr lang="en-US" dirty="0"/>
              <a:t>Project Motivation and Goals</a:t>
            </a:r>
            <a:endParaRPr lang="en-CA" dirty="0"/>
          </a:p>
        </p:txBody>
      </p:sp>
      <p:sp>
        <p:nvSpPr>
          <p:cNvPr id="3" name="Content Placeholder 2">
            <a:extLst>
              <a:ext uri="{FF2B5EF4-FFF2-40B4-BE49-F238E27FC236}">
                <a16:creationId xmlns:a16="http://schemas.microsoft.com/office/drawing/2014/main" id="{BF4F9603-6B06-F593-E6EF-8ACC0DDA56B1}"/>
              </a:ext>
            </a:extLst>
          </p:cNvPr>
          <p:cNvSpPr>
            <a:spLocks noGrp="1"/>
          </p:cNvSpPr>
          <p:nvPr>
            <p:ph idx="1"/>
          </p:nvPr>
        </p:nvSpPr>
        <p:spPr/>
        <p:txBody>
          <a:bodyPr>
            <a:normAutofit/>
          </a:bodyPr>
          <a:lstStyle/>
          <a:p>
            <a:r>
              <a:rPr lang="en-US" sz="2500" b="1" dirty="0"/>
              <a:t>Verification of Original Findings</a:t>
            </a:r>
          </a:p>
          <a:p>
            <a:r>
              <a:rPr lang="en-CA" sz="2500" b="1" dirty="0"/>
              <a:t>Transparency and Open Science</a:t>
            </a:r>
          </a:p>
          <a:p>
            <a:r>
              <a:rPr lang="en-CA" sz="2500" b="1" dirty="0"/>
              <a:t>Generalization of Results</a:t>
            </a:r>
          </a:p>
          <a:p>
            <a:r>
              <a:rPr lang="en-CA" sz="2500" b="1" dirty="0"/>
              <a:t>Identifying Potential Issues and Areas for Improvement</a:t>
            </a:r>
          </a:p>
        </p:txBody>
      </p:sp>
    </p:spTree>
    <p:extLst>
      <p:ext uri="{BB962C8B-B14F-4D97-AF65-F5344CB8AC3E}">
        <p14:creationId xmlns:p14="http://schemas.microsoft.com/office/powerpoint/2010/main" val="12687728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995AC-F417-0855-F0DB-046654F651E0}"/>
              </a:ext>
            </a:extLst>
          </p:cNvPr>
          <p:cNvSpPr>
            <a:spLocks noGrp="1"/>
          </p:cNvSpPr>
          <p:nvPr>
            <p:ph type="title"/>
          </p:nvPr>
        </p:nvSpPr>
        <p:spPr/>
        <p:txBody>
          <a:bodyPr/>
          <a:lstStyle/>
          <a:p>
            <a:r>
              <a:rPr lang="en-US" dirty="0"/>
              <a:t>Experimental Setup</a:t>
            </a:r>
            <a:endParaRPr lang="en-CA" dirty="0"/>
          </a:p>
        </p:txBody>
      </p:sp>
      <p:sp>
        <p:nvSpPr>
          <p:cNvPr id="3" name="Content Placeholder 2">
            <a:extLst>
              <a:ext uri="{FF2B5EF4-FFF2-40B4-BE49-F238E27FC236}">
                <a16:creationId xmlns:a16="http://schemas.microsoft.com/office/drawing/2014/main" id="{3C8C8C21-7F73-ADE3-D943-80878BB5CE8F}"/>
              </a:ext>
            </a:extLst>
          </p:cNvPr>
          <p:cNvSpPr>
            <a:spLocks noGrp="1"/>
          </p:cNvSpPr>
          <p:nvPr>
            <p:ph idx="1"/>
          </p:nvPr>
        </p:nvSpPr>
        <p:spPr/>
        <p:txBody>
          <a:bodyPr>
            <a:normAutofit/>
          </a:bodyPr>
          <a:lstStyle/>
          <a:p>
            <a:r>
              <a:rPr lang="en-US" b="1" dirty="0"/>
              <a:t>Hardware Used</a:t>
            </a:r>
          </a:p>
          <a:p>
            <a:pPr lvl="1"/>
            <a:r>
              <a:rPr lang="en-US" b="1" dirty="0"/>
              <a:t>Utilization of a cluster with 2 RTX 8090 GPUs</a:t>
            </a:r>
          </a:p>
          <a:p>
            <a:pPr marL="0" indent="0">
              <a:buNone/>
            </a:pPr>
            <a:endParaRPr lang="en-US" b="1" dirty="0"/>
          </a:p>
          <a:p>
            <a:r>
              <a:rPr lang="en-US" b="1" dirty="0"/>
              <a:t>Fine-tuning on the following datasets</a:t>
            </a:r>
          </a:p>
          <a:p>
            <a:pPr lvl="1"/>
            <a:r>
              <a:rPr lang="en-US" b="1" dirty="0"/>
              <a:t>ImageNet, CIFAR-10/100(50kexamples, 10/100 classes) , Oxford-IIIT Pets (3.7k examples, 36 classes), and Oxford Flowers-102 (2k examples, 102 classes)</a:t>
            </a:r>
          </a:p>
          <a:p>
            <a:pPr lvl="1"/>
            <a:endParaRPr lang="en-US" b="1" dirty="0"/>
          </a:p>
          <a:p>
            <a:pPr lvl="1"/>
            <a:endParaRPr lang="en-US" b="1" dirty="0"/>
          </a:p>
        </p:txBody>
      </p:sp>
    </p:spTree>
    <p:extLst>
      <p:ext uri="{BB962C8B-B14F-4D97-AF65-F5344CB8AC3E}">
        <p14:creationId xmlns:p14="http://schemas.microsoft.com/office/powerpoint/2010/main" val="7516555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A61D5-066B-569C-0AB6-C21F4DE88CC9}"/>
              </a:ext>
            </a:extLst>
          </p:cNvPr>
          <p:cNvSpPr>
            <a:spLocks noGrp="1"/>
          </p:cNvSpPr>
          <p:nvPr>
            <p:ph type="title"/>
          </p:nvPr>
        </p:nvSpPr>
        <p:spPr/>
        <p:txBody>
          <a:bodyPr/>
          <a:lstStyle/>
          <a:p>
            <a:r>
              <a:rPr lang="en-US" dirty="0"/>
              <a:t>Experiment</a:t>
            </a:r>
            <a:endParaRPr lang="en-CA" dirty="0"/>
          </a:p>
        </p:txBody>
      </p:sp>
      <p:sp>
        <p:nvSpPr>
          <p:cNvPr id="3" name="Content Placeholder 2">
            <a:extLst>
              <a:ext uri="{FF2B5EF4-FFF2-40B4-BE49-F238E27FC236}">
                <a16:creationId xmlns:a16="http://schemas.microsoft.com/office/drawing/2014/main" id="{5F6084B2-1726-AAA3-F67A-1D67A9AC7433}"/>
              </a:ext>
            </a:extLst>
          </p:cNvPr>
          <p:cNvSpPr>
            <a:spLocks noGrp="1"/>
          </p:cNvSpPr>
          <p:nvPr>
            <p:ph idx="1"/>
          </p:nvPr>
        </p:nvSpPr>
        <p:spPr/>
        <p:txBody>
          <a:bodyPr/>
          <a:lstStyle/>
          <a:p>
            <a:r>
              <a:rPr lang="en-US" b="1" dirty="0"/>
              <a:t>Implementation of the architecture in the pipeline</a:t>
            </a:r>
          </a:p>
          <a:p>
            <a:r>
              <a:rPr lang="en-US" b="1" dirty="0"/>
              <a:t>Using the pretrained weights presented in the paper</a:t>
            </a:r>
          </a:p>
          <a:p>
            <a:r>
              <a:rPr lang="en-US" b="1" dirty="0"/>
              <a:t>We used all the datasets described in the original paper for fine-tuning</a:t>
            </a:r>
          </a:p>
          <a:p>
            <a:r>
              <a:rPr lang="en-US" b="1" dirty="0"/>
              <a:t>We employed two metrics: Avg 5 top-1 and </a:t>
            </a:r>
            <a:r>
              <a:rPr lang="en-US" b="1" dirty="0" err="1"/>
              <a:t>ImNet</a:t>
            </a:r>
            <a:r>
              <a:rPr lang="en-US" b="1" dirty="0"/>
              <a:t> top-1</a:t>
            </a:r>
            <a:endParaRPr lang="en-CA" b="1" dirty="0"/>
          </a:p>
        </p:txBody>
      </p:sp>
    </p:spTree>
    <p:extLst>
      <p:ext uri="{BB962C8B-B14F-4D97-AF65-F5344CB8AC3E}">
        <p14:creationId xmlns:p14="http://schemas.microsoft.com/office/powerpoint/2010/main" val="12945711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71D34-DA7C-8984-3568-559060CBD714}"/>
              </a:ext>
            </a:extLst>
          </p:cNvPr>
          <p:cNvSpPr>
            <a:spLocks noGrp="1"/>
          </p:cNvSpPr>
          <p:nvPr>
            <p:ph type="title"/>
          </p:nvPr>
        </p:nvSpPr>
        <p:spPr>
          <a:xfrm>
            <a:off x="838200" y="365125"/>
            <a:ext cx="6717632" cy="1325563"/>
          </a:xfrm>
        </p:spPr>
        <p:txBody>
          <a:bodyPr>
            <a:normAutofit/>
          </a:bodyPr>
          <a:lstStyle/>
          <a:p>
            <a:r>
              <a:rPr lang="en-US" sz="4500" dirty="0"/>
              <a:t>Pretraining models</a:t>
            </a:r>
            <a:endParaRPr lang="en-CA" sz="4500" dirty="0"/>
          </a:p>
        </p:txBody>
      </p:sp>
      <p:sp>
        <p:nvSpPr>
          <p:cNvPr id="3" name="Content Placeholder 2">
            <a:extLst>
              <a:ext uri="{FF2B5EF4-FFF2-40B4-BE49-F238E27FC236}">
                <a16:creationId xmlns:a16="http://schemas.microsoft.com/office/drawing/2014/main" id="{774AFF02-FFFE-9479-8A75-6EC319BF7770}"/>
              </a:ext>
            </a:extLst>
          </p:cNvPr>
          <p:cNvSpPr>
            <a:spLocks noGrp="1"/>
          </p:cNvSpPr>
          <p:nvPr>
            <p:ph idx="1"/>
          </p:nvPr>
        </p:nvSpPr>
        <p:spPr>
          <a:xfrm>
            <a:off x="838200" y="1842551"/>
            <a:ext cx="4496946" cy="4334412"/>
          </a:xfrm>
        </p:spPr>
        <p:txBody>
          <a:bodyPr/>
          <a:lstStyle/>
          <a:p>
            <a:r>
              <a:rPr lang="en-US" b="1" dirty="0"/>
              <a:t>We used 4 different pretrained models(out of 9) on ImageNet and ImageNet-21k</a:t>
            </a:r>
          </a:p>
          <a:p>
            <a:endParaRPr lang="en-US" b="1" dirty="0"/>
          </a:p>
          <a:p>
            <a:pPr marL="0" indent="0">
              <a:buNone/>
            </a:pPr>
            <a:endParaRPr lang="en-US" b="1" dirty="0"/>
          </a:p>
          <a:p>
            <a:r>
              <a:rPr lang="en-US" b="1" dirty="0"/>
              <a:t>The pretrained model JFT-300M not available online</a:t>
            </a:r>
          </a:p>
          <a:p>
            <a:endParaRPr lang="en-CA" b="1" dirty="0"/>
          </a:p>
        </p:txBody>
      </p:sp>
      <p:pic>
        <p:nvPicPr>
          <p:cNvPr id="5" name="Picture 4" descr="A screenshot of a computer&#10;&#10;Description automatically generated">
            <a:extLst>
              <a:ext uri="{FF2B5EF4-FFF2-40B4-BE49-F238E27FC236}">
                <a16:creationId xmlns:a16="http://schemas.microsoft.com/office/drawing/2014/main" id="{D69A6D8A-87D1-6E82-03F2-1E80033DE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5727" y="610950"/>
            <a:ext cx="5216890" cy="5566013"/>
          </a:xfrm>
          <a:prstGeom prst="rect">
            <a:avLst/>
          </a:prstGeom>
        </p:spPr>
      </p:pic>
    </p:spTree>
    <p:extLst>
      <p:ext uri="{BB962C8B-B14F-4D97-AF65-F5344CB8AC3E}">
        <p14:creationId xmlns:p14="http://schemas.microsoft.com/office/powerpoint/2010/main" val="33541481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B64A3-52AC-F825-957F-E7280CC6308B}"/>
              </a:ext>
            </a:extLst>
          </p:cNvPr>
          <p:cNvSpPr>
            <a:spLocks noGrp="1"/>
          </p:cNvSpPr>
          <p:nvPr>
            <p:ph type="title"/>
          </p:nvPr>
        </p:nvSpPr>
        <p:spPr/>
        <p:txBody>
          <a:bodyPr>
            <a:normAutofit fontScale="90000"/>
          </a:bodyPr>
          <a:lstStyle/>
          <a:p>
            <a:r>
              <a:rPr lang="en-US" dirty="0"/>
              <a:t>Fine-tuning and Hyperparameters</a:t>
            </a:r>
            <a:endParaRPr lang="en-CA" dirty="0"/>
          </a:p>
        </p:txBody>
      </p:sp>
      <p:sp>
        <p:nvSpPr>
          <p:cNvPr id="3" name="Content Placeholder 2">
            <a:extLst>
              <a:ext uri="{FF2B5EF4-FFF2-40B4-BE49-F238E27FC236}">
                <a16:creationId xmlns:a16="http://schemas.microsoft.com/office/drawing/2014/main" id="{8DC7127B-E933-569D-C8B6-73A0CCE893BE}"/>
              </a:ext>
            </a:extLst>
          </p:cNvPr>
          <p:cNvSpPr>
            <a:spLocks noGrp="1"/>
          </p:cNvSpPr>
          <p:nvPr>
            <p:ph idx="1"/>
          </p:nvPr>
        </p:nvSpPr>
        <p:spPr/>
        <p:txBody>
          <a:bodyPr/>
          <a:lstStyle/>
          <a:p>
            <a:pPr marL="0" indent="0">
              <a:buNone/>
            </a:pPr>
            <a:endParaRPr lang="en-US" b="1" dirty="0"/>
          </a:p>
          <a:p>
            <a:pPr marL="0" indent="0">
              <a:buNone/>
            </a:pPr>
            <a:r>
              <a:rPr lang="en-US" b="1" dirty="0"/>
              <a:t>• Optimizer: Momentum SGD</a:t>
            </a:r>
          </a:p>
          <a:p>
            <a:pPr marL="0" indent="0">
              <a:buNone/>
            </a:pPr>
            <a:r>
              <a:rPr lang="en-US" b="1" dirty="0"/>
              <a:t>• Batch Size: 512</a:t>
            </a:r>
          </a:p>
          <a:p>
            <a:pPr marL="0" indent="0">
              <a:buNone/>
            </a:pPr>
            <a:r>
              <a:rPr lang="en-US" b="1" dirty="0"/>
              <a:t>• Learning Rate: Cosine schedule with linear</a:t>
            </a:r>
          </a:p>
          <a:p>
            <a:pPr marL="0" indent="0">
              <a:buNone/>
            </a:pPr>
            <a:r>
              <a:rPr lang="en-US" b="1" dirty="0"/>
              <a:t>warmup</a:t>
            </a:r>
          </a:p>
          <a:p>
            <a:pPr marL="0" indent="0">
              <a:buNone/>
            </a:pPr>
            <a:r>
              <a:rPr lang="en-US" b="1" dirty="0"/>
              <a:t>• Gradient Clipping: Global norm 1</a:t>
            </a:r>
          </a:p>
          <a:p>
            <a:pPr marL="0" indent="0">
              <a:buNone/>
            </a:pPr>
            <a:r>
              <a:rPr lang="en-US" b="1" dirty="0"/>
              <a:t>• Weight Decay: No weight decay</a:t>
            </a:r>
            <a:endParaRPr lang="en-CA" b="1" dirty="0"/>
          </a:p>
        </p:txBody>
      </p:sp>
    </p:spTree>
    <p:extLst>
      <p:ext uri="{BB962C8B-B14F-4D97-AF65-F5344CB8AC3E}">
        <p14:creationId xmlns:p14="http://schemas.microsoft.com/office/powerpoint/2010/main" val="27934558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7904E-279E-75C0-39D0-156E07BC4B69}"/>
              </a:ext>
            </a:extLst>
          </p:cNvPr>
          <p:cNvSpPr>
            <a:spLocks noGrp="1"/>
          </p:cNvSpPr>
          <p:nvPr>
            <p:ph type="title"/>
          </p:nvPr>
        </p:nvSpPr>
        <p:spPr/>
        <p:txBody>
          <a:bodyPr/>
          <a:lstStyle/>
          <a:p>
            <a:r>
              <a:rPr lang="en-US" dirty="0"/>
              <a:t>Results</a:t>
            </a:r>
            <a:endParaRPr lang="en-CA" dirty="0"/>
          </a:p>
        </p:txBody>
      </p:sp>
      <p:graphicFrame>
        <p:nvGraphicFramePr>
          <p:cNvPr id="4" name="Content Placeholder 3">
            <a:extLst>
              <a:ext uri="{FF2B5EF4-FFF2-40B4-BE49-F238E27FC236}">
                <a16:creationId xmlns:a16="http://schemas.microsoft.com/office/drawing/2014/main" id="{ED4B4BCB-9512-0A04-A56F-1B0E6AA4EB5E}"/>
              </a:ext>
            </a:extLst>
          </p:cNvPr>
          <p:cNvGraphicFramePr>
            <a:graphicFrameLocks noGrp="1"/>
          </p:cNvGraphicFramePr>
          <p:nvPr>
            <p:ph idx="1"/>
            <p:extLst>
              <p:ext uri="{D42A27DB-BD31-4B8C-83A1-F6EECF244321}">
                <p14:modId xmlns:p14="http://schemas.microsoft.com/office/powerpoint/2010/main" val="1712993838"/>
              </p:ext>
            </p:extLst>
          </p:nvPr>
        </p:nvGraphicFramePr>
        <p:xfrm>
          <a:off x="838200" y="2703744"/>
          <a:ext cx="10515600" cy="111252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804999821"/>
                    </a:ext>
                  </a:extLst>
                </a:gridCol>
                <a:gridCol w="2103120">
                  <a:extLst>
                    <a:ext uri="{9D8B030D-6E8A-4147-A177-3AD203B41FA5}">
                      <a16:colId xmlns:a16="http://schemas.microsoft.com/office/drawing/2014/main" val="338244826"/>
                    </a:ext>
                  </a:extLst>
                </a:gridCol>
                <a:gridCol w="2103120">
                  <a:extLst>
                    <a:ext uri="{9D8B030D-6E8A-4147-A177-3AD203B41FA5}">
                      <a16:colId xmlns:a16="http://schemas.microsoft.com/office/drawing/2014/main" val="221135397"/>
                    </a:ext>
                  </a:extLst>
                </a:gridCol>
                <a:gridCol w="2103120">
                  <a:extLst>
                    <a:ext uri="{9D8B030D-6E8A-4147-A177-3AD203B41FA5}">
                      <a16:colId xmlns:a16="http://schemas.microsoft.com/office/drawing/2014/main" val="4233234757"/>
                    </a:ext>
                  </a:extLst>
                </a:gridCol>
                <a:gridCol w="2103120">
                  <a:extLst>
                    <a:ext uri="{9D8B030D-6E8A-4147-A177-3AD203B41FA5}">
                      <a16:colId xmlns:a16="http://schemas.microsoft.com/office/drawing/2014/main" val="3941079641"/>
                    </a:ext>
                  </a:extLst>
                </a:gridCol>
              </a:tblGrid>
              <a:tr h="370840">
                <a:tc>
                  <a:txBody>
                    <a:bodyPr/>
                    <a:lstStyle/>
                    <a:p>
                      <a:r>
                        <a:rPr lang="en-US" dirty="0"/>
                        <a:t>Model</a:t>
                      </a:r>
                      <a:endParaRPr lang="en-CA" dirty="0"/>
                    </a:p>
                  </a:txBody>
                  <a:tcPr/>
                </a:tc>
                <a:tc>
                  <a:txBody>
                    <a:bodyPr/>
                    <a:lstStyle/>
                    <a:p>
                      <a:r>
                        <a:rPr lang="en-US" dirty="0" err="1"/>
                        <a:t>Orig</a:t>
                      </a:r>
                      <a:r>
                        <a:rPr lang="en-US" dirty="0"/>
                        <a:t> Avg.5 top-1</a:t>
                      </a:r>
                      <a:endParaRPr lang="en-CA" dirty="0"/>
                    </a:p>
                  </a:txBody>
                  <a:tcPr/>
                </a:tc>
                <a:tc>
                  <a:txBody>
                    <a:bodyPr/>
                    <a:lstStyle/>
                    <a:p>
                      <a:r>
                        <a:rPr lang="en-US" dirty="0"/>
                        <a:t>Our Avg.5 top-1</a:t>
                      </a:r>
                      <a:endParaRPr lang="en-CA" dirty="0"/>
                    </a:p>
                  </a:txBody>
                  <a:tcPr/>
                </a:tc>
                <a:tc>
                  <a:txBody>
                    <a:bodyPr/>
                    <a:lstStyle/>
                    <a:p>
                      <a:r>
                        <a:rPr lang="en-US" dirty="0" err="1"/>
                        <a:t>Orig</a:t>
                      </a:r>
                      <a:r>
                        <a:rPr lang="en-US" dirty="0"/>
                        <a:t> </a:t>
                      </a:r>
                      <a:r>
                        <a:rPr lang="en-US" dirty="0" err="1"/>
                        <a:t>ImNet</a:t>
                      </a:r>
                      <a:r>
                        <a:rPr lang="en-US" dirty="0"/>
                        <a:t> top-1</a:t>
                      </a:r>
                      <a:endParaRPr lang="en-CA" dirty="0"/>
                    </a:p>
                  </a:txBody>
                  <a:tcPr/>
                </a:tc>
                <a:tc>
                  <a:txBody>
                    <a:bodyPr/>
                    <a:lstStyle/>
                    <a:p>
                      <a:r>
                        <a:rPr lang="en-US" dirty="0"/>
                        <a:t>Our </a:t>
                      </a:r>
                      <a:r>
                        <a:rPr lang="en-US" dirty="0" err="1"/>
                        <a:t>ImNet</a:t>
                      </a:r>
                      <a:r>
                        <a:rPr lang="en-US" dirty="0"/>
                        <a:t> top-1</a:t>
                      </a:r>
                      <a:endParaRPr lang="en-CA" dirty="0"/>
                    </a:p>
                  </a:txBody>
                  <a:tcPr/>
                </a:tc>
                <a:extLst>
                  <a:ext uri="{0D108BD9-81ED-4DB2-BD59-A6C34878D82A}">
                    <a16:rowId xmlns:a16="http://schemas.microsoft.com/office/drawing/2014/main" val="29365694"/>
                  </a:ext>
                </a:extLst>
              </a:tr>
              <a:tr h="370840">
                <a:tc>
                  <a:txBody>
                    <a:bodyPr/>
                    <a:lstStyle/>
                    <a:p>
                      <a:r>
                        <a:rPr lang="en-US" dirty="0"/>
                        <a:t>Mixer- B/16</a:t>
                      </a:r>
                      <a:endParaRPr lang="en-CA" dirty="0"/>
                    </a:p>
                  </a:txBody>
                  <a:tcPr/>
                </a:tc>
                <a:tc>
                  <a:txBody>
                    <a:bodyPr/>
                    <a:lstStyle/>
                    <a:p>
                      <a:r>
                        <a:rPr lang="en-US" dirty="0"/>
                        <a:t>88.33</a:t>
                      </a:r>
                      <a:endParaRPr lang="en-CA" dirty="0"/>
                    </a:p>
                  </a:txBody>
                  <a:tcPr/>
                </a:tc>
                <a:tc>
                  <a:txBody>
                    <a:bodyPr/>
                    <a:lstStyle/>
                    <a:p>
                      <a:r>
                        <a:rPr lang="en-US" dirty="0"/>
                        <a:t>84.5</a:t>
                      </a:r>
                      <a:endParaRPr lang="en-CA" dirty="0"/>
                    </a:p>
                  </a:txBody>
                  <a:tcPr/>
                </a:tc>
                <a:tc>
                  <a:txBody>
                    <a:bodyPr/>
                    <a:lstStyle/>
                    <a:p>
                      <a:r>
                        <a:rPr lang="en-US" dirty="0"/>
                        <a:t>76.44</a:t>
                      </a:r>
                      <a:endParaRPr lang="en-CA" dirty="0"/>
                    </a:p>
                  </a:txBody>
                  <a:tcPr/>
                </a:tc>
                <a:tc>
                  <a:txBody>
                    <a:bodyPr/>
                    <a:lstStyle/>
                    <a:p>
                      <a:r>
                        <a:rPr lang="en-US" dirty="0"/>
                        <a:t>73.64</a:t>
                      </a:r>
                      <a:endParaRPr lang="en-CA" dirty="0"/>
                    </a:p>
                  </a:txBody>
                  <a:tcPr/>
                </a:tc>
                <a:extLst>
                  <a:ext uri="{0D108BD9-81ED-4DB2-BD59-A6C34878D82A}">
                    <a16:rowId xmlns:a16="http://schemas.microsoft.com/office/drawing/2014/main" val="538852222"/>
                  </a:ext>
                </a:extLst>
              </a:tr>
              <a:tr h="370840">
                <a:tc>
                  <a:txBody>
                    <a:bodyPr/>
                    <a:lstStyle/>
                    <a:p>
                      <a:r>
                        <a:rPr lang="en-US" dirty="0"/>
                        <a:t>Mixer- L/16</a:t>
                      </a:r>
                      <a:endParaRPr lang="en-CA" dirty="0"/>
                    </a:p>
                  </a:txBody>
                  <a:tcPr/>
                </a:tc>
                <a:tc>
                  <a:txBody>
                    <a:bodyPr/>
                    <a:lstStyle/>
                    <a:p>
                      <a:r>
                        <a:rPr lang="en-US" dirty="0"/>
                        <a:t>87.25</a:t>
                      </a:r>
                      <a:endParaRPr lang="en-CA" dirty="0"/>
                    </a:p>
                  </a:txBody>
                  <a:tcPr/>
                </a:tc>
                <a:tc>
                  <a:txBody>
                    <a:bodyPr/>
                    <a:lstStyle/>
                    <a:p>
                      <a:r>
                        <a:rPr lang="en-US" dirty="0"/>
                        <a:t>83.63</a:t>
                      </a:r>
                      <a:endParaRPr lang="en-CA" dirty="0"/>
                    </a:p>
                  </a:txBody>
                  <a:tcPr/>
                </a:tc>
                <a:tc>
                  <a:txBody>
                    <a:bodyPr/>
                    <a:lstStyle/>
                    <a:p>
                      <a:r>
                        <a:rPr lang="en-US" dirty="0"/>
                        <a:t>71.76</a:t>
                      </a:r>
                      <a:endParaRPr lang="en-CA" dirty="0"/>
                    </a:p>
                  </a:txBody>
                  <a:tcPr/>
                </a:tc>
                <a:tc>
                  <a:txBody>
                    <a:bodyPr/>
                    <a:lstStyle/>
                    <a:p>
                      <a:r>
                        <a:rPr lang="en-US" dirty="0"/>
                        <a:t>67.89</a:t>
                      </a:r>
                      <a:endParaRPr lang="en-CA" dirty="0"/>
                    </a:p>
                  </a:txBody>
                  <a:tcPr/>
                </a:tc>
                <a:extLst>
                  <a:ext uri="{0D108BD9-81ED-4DB2-BD59-A6C34878D82A}">
                    <a16:rowId xmlns:a16="http://schemas.microsoft.com/office/drawing/2014/main" val="2474405601"/>
                  </a:ext>
                </a:extLst>
              </a:tr>
            </a:tbl>
          </a:graphicData>
        </a:graphic>
      </p:graphicFrame>
      <p:sp>
        <p:nvSpPr>
          <p:cNvPr id="5" name="TextBox 4">
            <a:extLst>
              <a:ext uri="{FF2B5EF4-FFF2-40B4-BE49-F238E27FC236}">
                <a16:creationId xmlns:a16="http://schemas.microsoft.com/office/drawing/2014/main" id="{427AF89C-7F19-1057-FEC3-7A1A4952F882}"/>
              </a:ext>
            </a:extLst>
          </p:cNvPr>
          <p:cNvSpPr txBox="1"/>
          <p:nvPr/>
        </p:nvSpPr>
        <p:spPr>
          <a:xfrm>
            <a:off x="893774" y="2180398"/>
            <a:ext cx="10515600" cy="369332"/>
          </a:xfrm>
          <a:prstGeom prst="rect">
            <a:avLst/>
          </a:prstGeom>
          <a:noFill/>
        </p:spPr>
        <p:txBody>
          <a:bodyPr wrap="square" rtlCol="0">
            <a:spAutoFit/>
          </a:bodyPr>
          <a:lstStyle/>
          <a:p>
            <a:r>
              <a:rPr lang="en-US" dirty="0"/>
              <a:t>ImageNet-1k</a:t>
            </a:r>
            <a:endParaRPr lang="en-CA" dirty="0"/>
          </a:p>
        </p:txBody>
      </p:sp>
      <p:sp>
        <p:nvSpPr>
          <p:cNvPr id="6" name="TextBox 5">
            <a:extLst>
              <a:ext uri="{FF2B5EF4-FFF2-40B4-BE49-F238E27FC236}">
                <a16:creationId xmlns:a16="http://schemas.microsoft.com/office/drawing/2014/main" id="{50A25C61-6421-8204-1800-220F1D6F7CBD}"/>
              </a:ext>
            </a:extLst>
          </p:cNvPr>
          <p:cNvSpPr txBox="1"/>
          <p:nvPr/>
        </p:nvSpPr>
        <p:spPr>
          <a:xfrm>
            <a:off x="838200" y="4620125"/>
            <a:ext cx="10515600" cy="369332"/>
          </a:xfrm>
          <a:prstGeom prst="rect">
            <a:avLst/>
          </a:prstGeom>
          <a:noFill/>
        </p:spPr>
        <p:txBody>
          <a:bodyPr wrap="square" rtlCol="0">
            <a:spAutoFit/>
          </a:bodyPr>
          <a:lstStyle/>
          <a:p>
            <a:r>
              <a:rPr lang="en-US" dirty="0"/>
              <a:t>ImageNet-21k</a:t>
            </a:r>
            <a:endParaRPr lang="en-CA" dirty="0"/>
          </a:p>
        </p:txBody>
      </p:sp>
      <p:graphicFrame>
        <p:nvGraphicFramePr>
          <p:cNvPr id="7" name="Table 6">
            <a:extLst>
              <a:ext uri="{FF2B5EF4-FFF2-40B4-BE49-F238E27FC236}">
                <a16:creationId xmlns:a16="http://schemas.microsoft.com/office/drawing/2014/main" id="{81EB16C9-A7C9-5EE3-E427-50C9C073E275}"/>
              </a:ext>
            </a:extLst>
          </p:cNvPr>
          <p:cNvGraphicFramePr>
            <a:graphicFrameLocks noGrp="1"/>
          </p:cNvGraphicFramePr>
          <p:nvPr>
            <p:extLst>
              <p:ext uri="{D42A27DB-BD31-4B8C-83A1-F6EECF244321}">
                <p14:modId xmlns:p14="http://schemas.microsoft.com/office/powerpoint/2010/main" val="2441812649"/>
              </p:ext>
            </p:extLst>
          </p:nvPr>
        </p:nvGraphicFramePr>
        <p:xfrm>
          <a:off x="893774" y="4989457"/>
          <a:ext cx="10515600" cy="111252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437292666"/>
                    </a:ext>
                  </a:extLst>
                </a:gridCol>
                <a:gridCol w="2103120">
                  <a:extLst>
                    <a:ext uri="{9D8B030D-6E8A-4147-A177-3AD203B41FA5}">
                      <a16:colId xmlns:a16="http://schemas.microsoft.com/office/drawing/2014/main" val="3813857527"/>
                    </a:ext>
                  </a:extLst>
                </a:gridCol>
                <a:gridCol w="2103120">
                  <a:extLst>
                    <a:ext uri="{9D8B030D-6E8A-4147-A177-3AD203B41FA5}">
                      <a16:colId xmlns:a16="http://schemas.microsoft.com/office/drawing/2014/main" val="3797473782"/>
                    </a:ext>
                  </a:extLst>
                </a:gridCol>
                <a:gridCol w="2103120">
                  <a:extLst>
                    <a:ext uri="{9D8B030D-6E8A-4147-A177-3AD203B41FA5}">
                      <a16:colId xmlns:a16="http://schemas.microsoft.com/office/drawing/2014/main" val="414366314"/>
                    </a:ext>
                  </a:extLst>
                </a:gridCol>
                <a:gridCol w="2103120">
                  <a:extLst>
                    <a:ext uri="{9D8B030D-6E8A-4147-A177-3AD203B41FA5}">
                      <a16:colId xmlns:a16="http://schemas.microsoft.com/office/drawing/2014/main" val="2516942591"/>
                    </a:ext>
                  </a:extLst>
                </a:gridCol>
              </a:tblGrid>
              <a:tr h="370840">
                <a:tc>
                  <a:txBody>
                    <a:bodyPr/>
                    <a:lstStyle/>
                    <a:p>
                      <a:r>
                        <a:rPr lang="en-US" dirty="0"/>
                        <a:t>Model</a:t>
                      </a:r>
                      <a:endParaRPr lang="en-CA" dirty="0"/>
                    </a:p>
                  </a:txBody>
                  <a:tcPr/>
                </a:tc>
                <a:tc>
                  <a:txBody>
                    <a:bodyPr/>
                    <a:lstStyle/>
                    <a:p>
                      <a:r>
                        <a:rPr lang="en-US" dirty="0" err="1"/>
                        <a:t>Orig</a:t>
                      </a:r>
                      <a:r>
                        <a:rPr lang="en-US" dirty="0"/>
                        <a:t> Avg.5 top-1</a:t>
                      </a:r>
                      <a:endParaRPr lang="en-CA" dirty="0"/>
                    </a:p>
                  </a:txBody>
                  <a:tcPr/>
                </a:tc>
                <a:tc>
                  <a:txBody>
                    <a:bodyPr/>
                    <a:lstStyle/>
                    <a:p>
                      <a:r>
                        <a:rPr lang="en-US" dirty="0"/>
                        <a:t>Our Avg.5 top-1</a:t>
                      </a:r>
                      <a:endParaRPr lang="en-CA" dirty="0"/>
                    </a:p>
                  </a:txBody>
                  <a:tcPr/>
                </a:tc>
                <a:tc>
                  <a:txBody>
                    <a:bodyPr/>
                    <a:lstStyle/>
                    <a:p>
                      <a:r>
                        <a:rPr lang="en-US" dirty="0" err="1"/>
                        <a:t>Orig</a:t>
                      </a:r>
                      <a:r>
                        <a:rPr lang="en-US" dirty="0"/>
                        <a:t> </a:t>
                      </a:r>
                      <a:r>
                        <a:rPr lang="en-US" dirty="0" err="1"/>
                        <a:t>ImNet</a:t>
                      </a:r>
                      <a:r>
                        <a:rPr lang="en-US" dirty="0"/>
                        <a:t> top-1</a:t>
                      </a:r>
                      <a:endParaRPr lang="en-CA" dirty="0"/>
                    </a:p>
                  </a:txBody>
                  <a:tcPr/>
                </a:tc>
                <a:tc>
                  <a:txBody>
                    <a:bodyPr/>
                    <a:lstStyle/>
                    <a:p>
                      <a:r>
                        <a:rPr lang="en-US" dirty="0"/>
                        <a:t>Our </a:t>
                      </a:r>
                      <a:r>
                        <a:rPr lang="en-US" dirty="0" err="1"/>
                        <a:t>ImNet</a:t>
                      </a:r>
                      <a:r>
                        <a:rPr lang="en-US" dirty="0"/>
                        <a:t> top-1</a:t>
                      </a:r>
                      <a:endParaRPr lang="en-CA" dirty="0"/>
                    </a:p>
                  </a:txBody>
                  <a:tcPr/>
                </a:tc>
                <a:extLst>
                  <a:ext uri="{0D108BD9-81ED-4DB2-BD59-A6C34878D82A}">
                    <a16:rowId xmlns:a16="http://schemas.microsoft.com/office/drawing/2014/main" val="65186465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Mixer- B/16</a:t>
                      </a:r>
                      <a:endParaRPr lang="en-CA" dirty="0"/>
                    </a:p>
                  </a:txBody>
                  <a:tcPr/>
                </a:tc>
                <a:tc>
                  <a:txBody>
                    <a:bodyPr/>
                    <a:lstStyle/>
                    <a:p>
                      <a:r>
                        <a:rPr lang="en-US" dirty="0"/>
                        <a:t>92.5</a:t>
                      </a:r>
                      <a:endParaRPr lang="en-CA" dirty="0"/>
                    </a:p>
                  </a:txBody>
                  <a:tcPr/>
                </a:tc>
                <a:tc>
                  <a:txBody>
                    <a:bodyPr/>
                    <a:lstStyle/>
                    <a:p>
                      <a:r>
                        <a:rPr lang="en-US" dirty="0"/>
                        <a:t>86.50</a:t>
                      </a:r>
                      <a:endParaRPr lang="en-CA" dirty="0"/>
                    </a:p>
                  </a:txBody>
                  <a:tcPr/>
                </a:tc>
                <a:tc>
                  <a:txBody>
                    <a:bodyPr/>
                    <a:lstStyle/>
                    <a:p>
                      <a:r>
                        <a:rPr lang="en-US" dirty="0"/>
                        <a:t>76.44</a:t>
                      </a:r>
                      <a:endParaRPr lang="en-CA" dirty="0"/>
                    </a:p>
                  </a:txBody>
                  <a:tcPr/>
                </a:tc>
                <a:tc>
                  <a:txBody>
                    <a:bodyPr/>
                    <a:lstStyle/>
                    <a:p>
                      <a:r>
                        <a:rPr lang="en-US" dirty="0"/>
                        <a:t>72.64</a:t>
                      </a:r>
                      <a:endParaRPr lang="en-CA" dirty="0"/>
                    </a:p>
                  </a:txBody>
                  <a:tcPr/>
                </a:tc>
                <a:extLst>
                  <a:ext uri="{0D108BD9-81ED-4DB2-BD59-A6C34878D82A}">
                    <a16:rowId xmlns:a16="http://schemas.microsoft.com/office/drawing/2014/main" val="31634971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Mixer- L/16</a:t>
                      </a:r>
                      <a:endParaRPr lang="en-CA" dirty="0"/>
                    </a:p>
                  </a:txBody>
                  <a:tcPr/>
                </a:tc>
                <a:tc>
                  <a:txBody>
                    <a:bodyPr/>
                    <a:lstStyle/>
                    <a:p>
                      <a:r>
                        <a:rPr lang="en-US" dirty="0"/>
                        <a:t>93.63</a:t>
                      </a:r>
                      <a:endParaRPr lang="en-CA" dirty="0"/>
                    </a:p>
                  </a:txBody>
                  <a:tcPr/>
                </a:tc>
                <a:tc>
                  <a:txBody>
                    <a:bodyPr/>
                    <a:lstStyle/>
                    <a:p>
                      <a:r>
                        <a:rPr lang="en-US" dirty="0"/>
                        <a:t>88.70</a:t>
                      </a:r>
                      <a:endParaRPr lang="en-CA" dirty="0"/>
                    </a:p>
                  </a:txBody>
                  <a:tcPr/>
                </a:tc>
                <a:tc>
                  <a:txBody>
                    <a:bodyPr/>
                    <a:lstStyle/>
                    <a:p>
                      <a:r>
                        <a:rPr lang="en-US" dirty="0"/>
                        <a:t>82.89</a:t>
                      </a:r>
                      <a:endParaRPr lang="en-CA" dirty="0"/>
                    </a:p>
                  </a:txBody>
                  <a:tcPr/>
                </a:tc>
                <a:tc>
                  <a:txBody>
                    <a:bodyPr/>
                    <a:lstStyle/>
                    <a:p>
                      <a:r>
                        <a:rPr lang="en-US" dirty="0"/>
                        <a:t>78.46</a:t>
                      </a:r>
                      <a:endParaRPr lang="en-CA" dirty="0"/>
                    </a:p>
                  </a:txBody>
                  <a:tcPr/>
                </a:tc>
                <a:extLst>
                  <a:ext uri="{0D108BD9-81ED-4DB2-BD59-A6C34878D82A}">
                    <a16:rowId xmlns:a16="http://schemas.microsoft.com/office/drawing/2014/main" val="531988348"/>
                  </a:ext>
                </a:extLst>
              </a:tr>
            </a:tbl>
          </a:graphicData>
        </a:graphic>
      </p:graphicFrame>
    </p:spTree>
    <p:extLst>
      <p:ext uri="{BB962C8B-B14F-4D97-AF65-F5344CB8AC3E}">
        <p14:creationId xmlns:p14="http://schemas.microsoft.com/office/powerpoint/2010/main" val="12010808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theme/theme1.xml><?xml version="1.0" encoding="utf-8"?>
<a:theme xmlns:a="http://schemas.openxmlformats.org/drawingml/2006/main" name="FadeVTI">
  <a:themeElements>
    <a:clrScheme name="gradient">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E8FF1"/>
      </a:hlink>
      <a:folHlink>
        <a:srgbClr val="939393"/>
      </a:folHlink>
    </a:clrScheme>
    <a:fontScheme name="Custom 49">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deVTI" id="{1194088A-B135-4437-9FD8-7466BBC13A13}" vid="{B787DE2F-1995-45D8-A8E2-6B5CC521AC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404</TotalTime>
  <Words>1104</Words>
  <Application>Microsoft Office PowerPoint</Application>
  <PresentationFormat>Widescreen</PresentationFormat>
  <Paragraphs>120</Paragraphs>
  <Slides>12</Slides>
  <Notes>12</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Aharoni</vt:lpstr>
      <vt:lpstr>Aptos</vt:lpstr>
      <vt:lpstr>Arial</vt:lpstr>
      <vt:lpstr>Avenir Next LT Pro</vt:lpstr>
      <vt:lpstr>Söhne</vt:lpstr>
      <vt:lpstr>FadeVTI</vt:lpstr>
      <vt:lpstr>  MLP-Mixer</vt:lpstr>
      <vt:lpstr>Overview of MLP-Mixer Architecture</vt:lpstr>
      <vt:lpstr>Model Architecture</vt:lpstr>
      <vt:lpstr>Project Motivation and Goals</vt:lpstr>
      <vt:lpstr>Experimental Setup</vt:lpstr>
      <vt:lpstr>Experiment</vt:lpstr>
      <vt:lpstr>Pretraining models</vt:lpstr>
      <vt:lpstr>Fine-tuning and Hyperparameters</vt:lpstr>
      <vt:lpstr>Results</vt:lpstr>
      <vt:lpstr>Discussion on Discrepancies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TransMatcher</dc:title>
  <dc:creator>Mithila Sivakumar</dc:creator>
  <cp:lastModifiedBy>Hamed Taherkhani</cp:lastModifiedBy>
  <cp:revision>66</cp:revision>
  <dcterms:created xsi:type="dcterms:W3CDTF">2023-04-16T13:31:43Z</dcterms:created>
  <dcterms:modified xsi:type="dcterms:W3CDTF">2024-04-12T03:21:11Z</dcterms:modified>
</cp:coreProperties>
</file>