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Users Experience with Tablets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4"/>
                <c:pt idx="0">
                  <c:v>Lacking</c:v>
                </c:pt>
                <c:pt idx="1">
                  <c:v>Mediocre</c:v>
                </c:pt>
                <c:pt idx="2">
                  <c:v>Neutral</c:v>
                </c:pt>
                <c:pt idx="3">
                  <c:v> Good</c:v>
                </c:pt>
              </c:strCache>
            </c:strRef>
          </c:cat>
          <c:val>
            <c:numRef>
              <c:f>Sheet1!$B$2:$B$6</c:f>
              <c:numCache>
                <c:formatCode>General</c:formatCode>
                <c:ptCount val="5"/>
                <c:pt idx="0">
                  <c:v>4.3</c:v>
                </c:pt>
                <c:pt idx="1">
                  <c:v>1</c:v>
                </c:pt>
                <c:pt idx="2">
                  <c:v>3.5</c:v>
                </c:pt>
                <c:pt idx="3">
                  <c:v>4.5</c:v>
                </c:pt>
              </c:numCache>
            </c:numRef>
          </c:val>
          <c:extLst>
            <c:ext xmlns:c16="http://schemas.microsoft.com/office/drawing/2014/chart" uri="{C3380CC4-5D6E-409C-BE32-E72D297353CC}">
              <c16:uniqueId val="{00000000-C4E5-433E-A0CF-14984543DDAA}"/>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4"/>
                <c:pt idx="0">
                  <c:v>Lacking</c:v>
                </c:pt>
                <c:pt idx="1">
                  <c:v>Mediocre</c:v>
                </c:pt>
                <c:pt idx="2">
                  <c:v>Neutral</c:v>
                </c:pt>
                <c:pt idx="3">
                  <c:v> Good</c:v>
                </c:pt>
              </c:strCache>
            </c:strRef>
          </c:cat>
          <c:val>
            <c:numRef>
              <c:f>Sheet1!$C$2:$C$6</c:f>
              <c:numCache>
                <c:formatCode>General</c:formatCode>
                <c:ptCount val="5"/>
                <c:pt idx="0">
                  <c:v>2.4</c:v>
                </c:pt>
                <c:pt idx="1">
                  <c:v>2</c:v>
                </c:pt>
                <c:pt idx="2">
                  <c:v>1.8</c:v>
                </c:pt>
                <c:pt idx="3">
                  <c:v>2.8</c:v>
                </c:pt>
              </c:numCache>
            </c:numRef>
          </c:val>
          <c:extLst>
            <c:ext xmlns:c16="http://schemas.microsoft.com/office/drawing/2014/chart" uri="{C3380CC4-5D6E-409C-BE32-E72D297353CC}">
              <c16:uniqueId val="{00000001-C4E5-433E-A0CF-14984543DDAA}"/>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4"/>
                <c:pt idx="0">
                  <c:v>Lacking</c:v>
                </c:pt>
                <c:pt idx="1">
                  <c:v>Mediocre</c:v>
                </c:pt>
                <c:pt idx="2">
                  <c:v>Neutral</c:v>
                </c:pt>
                <c:pt idx="3">
                  <c:v> Good</c:v>
                </c:pt>
              </c:strCache>
            </c:strRef>
          </c:cat>
          <c:val>
            <c:numRef>
              <c:f>Sheet1!$D$2:$D$6</c:f>
              <c:numCache>
                <c:formatCode>General</c:formatCode>
                <c:ptCount val="5"/>
                <c:pt idx="0">
                  <c:v>4</c:v>
                </c:pt>
                <c:pt idx="1">
                  <c:v>10</c:v>
                </c:pt>
                <c:pt idx="2">
                  <c:v>14</c:v>
                </c:pt>
                <c:pt idx="3">
                  <c:v>40</c:v>
                </c:pt>
              </c:numCache>
            </c:numRef>
          </c:val>
          <c:extLst>
            <c:ext xmlns:c16="http://schemas.microsoft.com/office/drawing/2014/chart" uri="{C3380CC4-5D6E-409C-BE32-E72D297353CC}">
              <c16:uniqueId val="{00000002-C4E5-433E-A0CF-14984543DDAA}"/>
            </c:ext>
          </c:extLst>
        </c:ser>
        <c:dLbls>
          <c:showLegendKey val="0"/>
          <c:showVal val="0"/>
          <c:showCatName val="0"/>
          <c:showSerName val="0"/>
          <c:showPercent val="0"/>
          <c:showBubbleSize val="0"/>
        </c:dLbls>
        <c:gapWidth val="150"/>
        <c:overlap val="100"/>
        <c:axId val="470232656"/>
        <c:axId val="470231576"/>
      </c:barChart>
      <c:catAx>
        <c:axId val="4702326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231576"/>
        <c:crosses val="autoZero"/>
        <c:auto val="1"/>
        <c:lblAlgn val="ctr"/>
        <c:lblOffset val="100"/>
        <c:noMultiLvlLbl val="0"/>
      </c:catAx>
      <c:valAx>
        <c:axId val="470231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23265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8aa0f6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8aa0f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8aa0f6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8aa0f6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e8aa0f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e8aa0f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e8aa0f6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e8aa0f6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311700" y="2839025"/>
            <a:ext cx="8520600" cy="14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b="1" dirty="0">
                <a:solidFill>
                  <a:srgbClr val="0C7182"/>
                </a:solidFill>
              </a:rPr>
              <a:t>Evaluation findings</a:t>
            </a:r>
            <a:endParaRPr sz="4200" b="1" dirty="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0E046C6E-4910-3CF2-F80D-A39ACB70F9D9}"/>
              </a:ext>
            </a:extLst>
          </p:cNvPr>
          <p:cNvSpPr>
            <a:spLocks noGrp="1"/>
          </p:cNvSpPr>
          <p:nvPr>
            <p:ph type="title"/>
          </p:nvPr>
        </p:nvSpPr>
        <p:spPr/>
        <p:txBody>
          <a:bodyPr/>
          <a:lstStyle/>
          <a:p>
            <a:r>
              <a:rPr lang="en-US" dirty="0"/>
              <a:t>Summary</a:t>
            </a:r>
          </a:p>
        </p:txBody>
      </p:sp>
      <p:sp>
        <p:nvSpPr>
          <p:cNvPr id="64" name="Google Shape;64;p14"/>
          <p:cNvSpPr txBox="1">
            <a:spLocks noGrp="1"/>
          </p:cNvSpPr>
          <p:nvPr>
            <p:ph type="body" idx="1"/>
          </p:nvPr>
        </p:nvSpPr>
        <p:spPr>
          <a:prstGeom prst="rect">
            <a:avLst/>
          </a:prstGeom>
          <a:solidFill>
            <a:schemeClr val="bg1"/>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project has progressed successfully through several key milestones. Initiating the project involved establishing goals and getting support from stakeholders. Selection of the tablet vendor and discussions with one of the stakeholder confirmed the tablets would be wired to tables for power. </a:t>
            </a:r>
          </a:p>
          <a:p>
            <a:pPr marL="0" lvl="0" indent="0" algn="l" rtl="0">
              <a:spcBef>
                <a:spcPts val="0"/>
              </a:spcBef>
              <a:spcAft>
                <a:spcPts val="0"/>
              </a:spcAft>
              <a:buNone/>
            </a:pPr>
            <a:r>
              <a:rPr lang="en-US" sz="1400" dirty="0"/>
              <a:t>	Planning is underway, addressing logistics, training, and quality standards, particularly focusing on customer satisfaction criteria. Training plans have been developed for both staff and kitchen personnel. Execution is aligned with project goals, including revenue increase and operational efficiency. The tablet test launch, confined to the bar area, is set to evaluate key criteria such as average ticket time, checkout time, technical issue reporting, order accuracy, and lobby wait time—a pivotal step towards achieving broader project success.</a:t>
            </a:r>
            <a:endParaRPr lang="en" sz="1400" dirty="0"/>
          </a:p>
          <a:p>
            <a:pPr marL="0" lvl="0" indent="0" algn="l" rtl="0">
              <a:spcBef>
                <a:spcPts val="0"/>
              </a:spcBef>
              <a:spcAft>
                <a:spcPts val="0"/>
              </a:spcAft>
              <a:buNone/>
            </a:pPr>
            <a:endParaRPr sz="11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5855D8E0-D0D5-53BF-4486-0B94F18C63C0}"/>
              </a:ext>
            </a:extLst>
          </p:cNvPr>
          <p:cNvSpPr>
            <a:spLocks noGrp="1"/>
          </p:cNvSpPr>
          <p:nvPr>
            <p:ph type="title"/>
          </p:nvPr>
        </p:nvSpPr>
        <p:spPr/>
        <p:txBody>
          <a:bodyPr/>
          <a:lstStyle/>
          <a:p>
            <a:r>
              <a:rPr lang="en-US" dirty="0"/>
              <a:t>Overview</a:t>
            </a:r>
          </a:p>
        </p:txBody>
      </p:sp>
      <p:sp>
        <p:nvSpPr>
          <p:cNvPr id="70" name="Google Shape;70;p15"/>
          <p:cNvSpPr txBox="1">
            <a:spLocks noGrp="1"/>
          </p:cNvSpPr>
          <p:nvPr>
            <p:ph type="body" idx="1"/>
          </p:nvPr>
        </p:nvSpPr>
        <p:spPr>
          <a:xfrm>
            <a:off x="467550" y="1154484"/>
            <a:ext cx="8208900" cy="3416400"/>
          </a:xfrm>
          <a:prstGeom prst="rect">
            <a:avLst/>
          </a:prstGeom>
          <a:solidFill>
            <a:schemeClr val="bg1"/>
          </a:solidFill>
        </p:spPr>
        <p:txBody>
          <a:bodyPr spcFirstLastPara="1" wrap="square" lIns="91425" tIns="91425" rIns="91425" bIns="91425" anchor="t" anchorCtr="0">
            <a:noAutofit/>
          </a:bodyPr>
          <a:lstStyle/>
          <a:p>
            <a:pPr marL="114300" indent="0" algn="l">
              <a:buNone/>
            </a:pPr>
            <a:r>
              <a:rPr lang="en-US" sz="1400" b="1" dirty="0"/>
              <a:t>The following points show a better overview of the evaluation findings:</a:t>
            </a:r>
          </a:p>
          <a:p>
            <a:pPr marL="114300" indent="0" algn="l">
              <a:buNone/>
            </a:pPr>
            <a:endParaRPr lang="en-US" sz="1400" dirty="0"/>
          </a:p>
          <a:p>
            <a:r>
              <a:rPr lang="en-US" sz="1400" dirty="0"/>
              <a:t>Evaluate average delivery times for entrees (12 minutes) and appetizers (8 minutes) against defined standards.</a:t>
            </a:r>
          </a:p>
          <a:p>
            <a:r>
              <a:rPr lang="en-US" sz="1400" dirty="0"/>
              <a:t>Assess the impact of current ticket time reduction on overall progress.</a:t>
            </a:r>
          </a:p>
          <a:p>
            <a:r>
              <a:rPr lang="en-US" sz="1400" dirty="0"/>
              <a:t>Target a checkout duration of less than 10 minutes.</a:t>
            </a:r>
          </a:p>
          <a:p>
            <a:r>
              <a:rPr lang="en-US" sz="1400" dirty="0"/>
              <a:t>Collect customer feedback on difficulties during the checkout process.</a:t>
            </a:r>
          </a:p>
          <a:p>
            <a:r>
              <a:rPr lang="en-US" sz="1400" dirty="0"/>
              <a:t>Aspire to achieve a 98% accuracy rate for orders placed through tablets.</a:t>
            </a:r>
          </a:p>
          <a:p>
            <a:r>
              <a:rPr lang="en-US" sz="1400" dirty="0"/>
              <a:t>Anticipate order accuracy goal to address technical issues.</a:t>
            </a:r>
          </a:p>
          <a:p>
            <a:r>
              <a:rPr lang="en-US" sz="1400" dirty="0"/>
              <a:t>Target lobby wait time of less than 10 minutes.</a:t>
            </a:r>
          </a:p>
          <a:p>
            <a:r>
              <a:rPr lang="en-US" sz="1400" dirty="0"/>
              <a:t>Compare actual wait time with the targeted goal.</a:t>
            </a:r>
          </a:p>
          <a:p>
            <a:r>
              <a:rPr lang="en-US" sz="1400" dirty="0"/>
              <a:t>Emphasize the team's commitment to enhancing operational efficiency.</a:t>
            </a:r>
          </a:p>
          <a:p>
            <a:r>
              <a:rPr lang="en-US" sz="1400" dirty="0"/>
              <a:t>Ensure a seamless experience for customers through rigorous measurement and improvement efforts.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Findings</a:t>
            </a:r>
            <a:endParaRPr i="1"/>
          </a:p>
        </p:txBody>
      </p:sp>
      <p:graphicFrame>
        <p:nvGraphicFramePr>
          <p:cNvPr id="7" name="Chart 6">
            <a:extLst>
              <a:ext uri="{FF2B5EF4-FFF2-40B4-BE49-F238E27FC236}">
                <a16:creationId xmlns:a16="http://schemas.microsoft.com/office/drawing/2014/main" id="{6510A962-9832-D9F5-E97F-823A3D1B2F5C}"/>
              </a:ext>
            </a:extLst>
          </p:cNvPr>
          <p:cNvGraphicFramePr/>
          <p:nvPr>
            <p:extLst>
              <p:ext uri="{D42A27DB-BD31-4B8C-83A1-F6EECF244321}">
                <p14:modId xmlns:p14="http://schemas.microsoft.com/office/powerpoint/2010/main" val="3139520270"/>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C319A5A2-E2F2-E934-7987-1D845DC60A00}"/>
              </a:ext>
            </a:extLst>
          </p:cNvPr>
          <p:cNvSpPr>
            <a:spLocks noGrp="1"/>
          </p:cNvSpPr>
          <p:nvPr>
            <p:ph type="title"/>
          </p:nvPr>
        </p:nvSpPr>
        <p:spPr/>
        <p:txBody>
          <a:bodyPr/>
          <a:lstStyle/>
          <a:p>
            <a:r>
              <a:rPr lang="en-US" dirty="0"/>
              <a:t>Next Steps</a:t>
            </a:r>
          </a:p>
        </p:txBody>
      </p:sp>
      <p:sp>
        <p:nvSpPr>
          <p:cNvPr id="82" name="Google Shape;82;p17"/>
          <p:cNvSpPr txBox="1">
            <a:spLocks noGrp="1"/>
          </p:cNvSpPr>
          <p:nvPr>
            <p:ph type="body" idx="1"/>
          </p:nvPr>
        </p:nvSpPr>
        <p:spPr>
          <a:prstGeom prst="rect">
            <a:avLst/>
          </a:prstGeom>
          <a:solidFill>
            <a:schemeClr val="bg1"/>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One recommendation for improvement would be:</a:t>
            </a:r>
          </a:p>
          <a:p>
            <a:pPr marL="0" lvl="0" indent="0" algn="l" rtl="0">
              <a:spcBef>
                <a:spcPts val="0"/>
              </a:spcBef>
              <a:spcAft>
                <a:spcPts val="0"/>
              </a:spcAft>
              <a:buNone/>
            </a:pPr>
            <a:endParaRPr lang="en-US" sz="1400" dirty="0"/>
          </a:p>
          <a:p>
            <a:pPr marL="285750" indent="-285750"/>
            <a:r>
              <a:rPr lang="en-US" sz="1400" dirty="0"/>
              <a:t> 	</a:t>
            </a:r>
            <a:r>
              <a:rPr lang="en-US" i="1" dirty="0"/>
              <a:t>To implement regular training sessions for staff, specifically focusing on the efficient use and troubleshooting of the tablet system. </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This training should encompass not only order processing but also addressing any technical issues that may arise. By ensuring that staff members are well-versed in the tablet functionalities and capable of resolving common technical issues, the team can contribute to a smoother </a:t>
            </a:r>
            <a:r>
              <a:rPr lang="en-US" sz="1400" i="1" dirty="0"/>
              <a:t>customer experience.</a:t>
            </a:r>
          </a:p>
          <a:p>
            <a:pPr marL="0" lvl="0" indent="0" algn="l" rtl="0">
              <a:spcBef>
                <a:spcPts val="0"/>
              </a:spcBef>
              <a:spcAft>
                <a:spcPts val="0"/>
              </a:spcAft>
              <a:buNone/>
            </a:pPr>
            <a:endParaRPr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4191FCEA-A8C1-D102-34FF-D0844DA58309}"/>
              </a:ext>
            </a:extLst>
          </p:cNvPr>
          <p:cNvSpPr>
            <a:spLocks noGrp="1"/>
          </p:cNvSpPr>
          <p:nvPr>
            <p:ph type="title"/>
          </p:nvPr>
        </p:nvSpPr>
        <p:spPr/>
        <p:txBody>
          <a:bodyPr/>
          <a:lstStyle/>
          <a:p>
            <a:r>
              <a:rPr lang="en-US" dirty="0"/>
              <a:t>Next Steps</a:t>
            </a:r>
          </a:p>
        </p:txBody>
      </p:sp>
      <p:sp>
        <p:nvSpPr>
          <p:cNvPr id="88" name="Google Shape;88;p18"/>
          <p:cNvSpPr txBox="1">
            <a:spLocks noGrp="1"/>
          </p:cNvSpPr>
          <p:nvPr>
            <p:ph type="body" idx="1"/>
          </p:nvPr>
        </p:nvSpPr>
        <p:spPr>
          <a:prstGeom prst="rect">
            <a:avLst/>
          </a:prstGeom>
          <a:solidFill>
            <a:schemeClr val="bg1"/>
          </a:solidFill>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Another recommendation for improvement is:</a:t>
            </a:r>
          </a:p>
          <a:p>
            <a:pPr marL="0" lvl="0" indent="0" algn="l" rtl="0">
              <a:spcBef>
                <a:spcPts val="0"/>
              </a:spcBef>
              <a:spcAft>
                <a:spcPts val="0"/>
              </a:spcAft>
              <a:buNone/>
            </a:pPr>
            <a:endParaRPr lang="en-US" i="1" dirty="0"/>
          </a:p>
          <a:p>
            <a:pPr marL="285750" indent="-285750"/>
            <a:r>
              <a:rPr lang="en-US" i="1" dirty="0"/>
              <a:t> To establish a structured feedback mechanism for customers who use the tablet system.</a:t>
            </a:r>
          </a:p>
          <a:p>
            <a:pPr marL="0" lvl="0" indent="0" algn="l" rtl="0">
              <a:spcBef>
                <a:spcPts val="0"/>
              </a:spcBef>
              <a:spcAft>
                <a:spcPts val="0"/>
              </a:spcAft>
              <a:buNone/>
            </a:pPr>
            <a:endParaRPr lang="en-US" sz="1400" i="1" dirty="0"/>
          </a:p>
          <a:p>
            <a:pPr marL="0" lvl="0" indent="0" algn="l" rtl="0">
              <a:spcBef>
                <a:spcPts val="0"/>
              </a:spcBef>
              <a:spcAft>
                <a:spcPts val="0"/>
              </a:spcAft>
              <a:buNone/>
            </a:pPr>
            <a:endParaRPr lang="en-US" sz="1400" i="1" dirty="0"/>
          </a:p>
          <a:p>
            <a:pPr marL="0" lvl="0" indent="0" algn="l" rtl="0">
              <a:spcBef>
                <a:spcPts val="0"/>
              </a:spcBef>
              <a:spcAft>
                <a:spcPts val="0"/>
              </a:spcAft>
              <a:buNone/>
            </a:pPr>
            <a:r>
              <a:rPr lang="en-US" sz="1400" i="1" dirty="0"/>
              <a:t>	</a:t>
            </a:r>
            <a:r>
              <a:rPr lang="en-US" sz="1400" dirty="0"/>
              <a:t>Implementing a quick and user-friendly survey or feedback form on the tablets can provide valuable insights into customer experiences, identifying areas for improvement and gauging satisfaction levels.</a:t>
            </a:r>
          </a:p>
          <a:p>
            <a:pPr marL="0" lvl="0" indent="0" algn="l" rtl="0">
              <a:spcBef>
                <a:spcPts val="0"/>
              </a:spcBef>
              <a:spcAft>
                <a:spcPts val="0"/>
              </a:spcAft>
              <a:buNone/>
            </a:pPr>
            <a:endParaRPr i="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409</Words>
  <Application>Microsoft Office PowerPoint</Application>
  <PresentationFormat>On-screen Show (16:9)</PresentationFormat>
  <Paragraphs>33</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Evaluation findings</vt:lpstr>
      <vt:lpstr>Summary</vt:lpstr>
      <vt:lpstr>Overview</vt:lpstr>
      <vt:lpstr>PowerPoint Presentation</vt:lpstr>
      <vt:lpstr>Next Steps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findings</dc:title>
  <cp:lastModifiedBy>Abdullah Waseem</cp:lastModifiedBy>
  <cp:revision>2</cp:revision>
  <dcterms:modified xsi:type="dcterms:W3CDTF">2024-01-29T17:07:10Z</dcterms:modified>
</cp:coreProperties>
</file>