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6" autoAdjust="0"/>
  </p:normalViewPr>
  <p:slideViewPr>
    <p:cSldViewPr snapToGrid="0">
      <p:cViewPr varScale="1">
        <p:scale>
          <a:sx n="63" d="100"/>
          <a:sy n="63" d="100"/>
        </p:scale>
        <p:origin x="8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6E31-5EC9-EA3E-8811-F163C9149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C6E1-CA9E-F3FA-3DF4-0FD40587A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4ECDF-BA51-A07A-B501-9405BBB4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EA02-0F1B-2913-68B9-1A686917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0615C-E758-431E-5594-9C2D7E7D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9A60-A7EE-D6A7-7FAB-C1B5A14D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DDFD5-B6E5-733E-961A-AD7887A4C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4E15-B9C7-7BA2-F136-96E334AB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3DF0-9F61-E742-FB35-7F2B5227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41E7-FFE3-DEDF-5DD6-0BC9B2C7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96F19-3FFB-3FF6-173D-76BA6EA9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7E526-E005-F566-640B-159D86808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0588-787C-7990-B136-31F3107E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AE6B-B690-B35C-F953-010B98D5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FFF2-0A83-9338-F8B7-EA23650C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B8B2-9D5C-E246-E002-02F2C1B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96C19-18ED-DE3D-A16A-9A28BE4E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C089-A5AF-EA3E-5887-62ECE719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0E3-1DDF-DF59-B6A2-25B92D95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2420-1A8E-C80C-E0C2-5B56E093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D890-CE2F-342A-D4EE-61469548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B3164-DD9D-3D00-5825-2B85CA28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B118-6373-7A94-025C-CA8359AE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C752-AA4D-ECD1-AA6F-70ADDD14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5DB6-3D97-4F16-9871-278D85FE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5B77-77CC-547D-4293-4432D1F6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AFAD-5AAD-2327-532B-E823C633E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84330-363B-BBB6-34AD-1821638C1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7A274-2CD8-E805-3220-5BED302D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34C2C-830D-4E85-384A-CD2425A0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D4D0C-24DA-F80A-0812-4D726684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6F6F-28EB-D2B8-AF86-1CF0133B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1FD02-8641-88C1-C71A-31D28B52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4798-927D-A87E-F9ED-6E012FC92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B8421-9E01-52BC-4844-37C27EDE2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1D95A-74C4-5B7B-B544-A2032D31E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C2653-674B-412F-101E-CF23AEF1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90342-C390-EDEE-7CF8-FDED5F19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C1AF8-9300-931E-E6E7-E400207D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2857-122A-1DB4-07C7-81603CAA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7AF68-1CCB-84A9-6492-C3DD48B0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9810D-B6B8-BDE5-5A97-0357E316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88FC0-BF6F-781A-BB7D-63410928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1D51E-7945-8F72-9B11-AE1D5E50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34A67-B835-1D91-0E5A-3D1AE5BE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EC30A-C065-C27A-C8B1-9B097BA2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6D82-5E25-CB31-AFF3-12445E74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641B-6DD2-187C-B16F-02DB5A63D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30EF1-EB05-A2D0-9807-4E770C2BD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50111-DF6D-26EF-7884-9CAD49C6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3856B-9BC5-DAF4-646D-832EE19A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C26D-4848-CB0E-B7AE-86C263F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30A7-4DE5-FCFF-C543-8909D20A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299CB-9CDA-099C-12A8-AF6CCC1EE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0BFA6-2BDE-26C4-C34F-A787891B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BCF7-016B-CB13-4478-02A52DF0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5185-86CA-9576-B508-652EFD7B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1E274-E5D8-1CFF-DE2F-FD22777B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EAAD5-2478-D2B6-BD35-691DE05F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7364-0A29-B902-04A2-2B075215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3B944-8A3F-5118-B92B-642290463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58C9-8152-4482-9A29-69C2A135E846}" type="datetimeFigureOut">
              <a:rPr lang="en-US" smtClean="0"/>
              <a:t>04/09/2024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567A7-01FE-6D82-DA3D-CBB90B213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AFBC-AA32-D768-46EF-0D8401D8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CCAD2-E127-4330-8037-2B9F7BE69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2A64-F0FF-CAF8-15C1-6F67700D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" y="883603"/>
            <a:ext cx="3962400" cy="76231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STEPS IN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1EC61-485E-C0DC-4AC3-E924F339C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68" y="1760760"/>
            <a:ext cx="6125542" cy="435542"/>
          </a:xfrm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Requirement Gathering / Business Requirements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A1DDA5-806B-76F3-FCC6-4F69E6B90C04}"/>
              </a:ext>
            </a:extLst>
          </p:cNvPr>
          <p:cNvSpPr txBox="1">
            <a:spLocks/>
          </p:cNvSpPr>
          <p:nvPr/>
        </p:nvSpPr>
        <p:spPr>
          <a:xfrm>
            <a:off x="3677920" y="142240"/>
            <a:ext cx="4815840" cy="762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blink</a:t>
            </a:r>
            <a:r>
              <a:rPr lang="en-US" sz="4800" dirty="0" err="1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it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8DD0A-8934-106D-3DA8-58EAA2FA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8" y="-17248"/>
            <a:ext cx="1626788" cy="924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0EF03-254E-2793-F83F-254468D8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12" y="5872398"/>
            <a:ext cx="1559449" cy="88647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14E3CE7-8615-E7DD-304B-C77D414F60FD}"/>
              </a:ext>
            </a:extLst>
          </p:cNvPr>
          <p:cNvSpPr txBox="1">
            <a:spLocks/>
          </p:cNvSpPr>
          <p:nvPr/>
        </p:nvSpPr>
        <p:spPr>
          <a:xfrm>
            <a:off x="9723593" y="6064533"/>
            <a:ext cx="2344361" cy="676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000000"/>
                </a:solidFill>
                <a:latin typeface="Segoe UI" panose="020B0502040204020203" pitchFamily="34" charset="0"/>
              </a:rPr>
              <a:t>Power BI</a:t>
            </a:r>
            <a:endParaRPr lang="en-US" sz="4400" dirty="0"/>
          </a:p>
          <a:p>
            <a:endParaRPr lang="en-US" sz="40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98A9B1F-34AC-56F3-7D1E-6C7F5D5448F8}"/>
              </a:ext>
            </a:extLst>
          </p:cNvPr>
          <p:cNvSpPr txBox="1">
            <a:spLocks/>
          </p:cNvSpPr>
          <p:nvPr/>
        </p:nvSpPr>
        <p:spPr>
          <a:xfrm>
            <a:off x="257066" y="1784148"/>
            <a:ext cx="593534" cy="47867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  <a:t>✔ </a:t>
            </a:r>
          </a:p>
          <a:p>
            <a:pPr algn="l"/>
            <a:b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  <a:t>✔</a:t>
            </a:r>
            <a:endParaRPr lang="en-US" sz="1900" dirty="0"/>
          </a:p>
          <a:p>
            <a:pPr algn="l"/>
            <a:b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  <a:t>✔</a:t>
            </a:r>
            <a:endParaRPr lang="en-US" sz="1900" dirty="0"/>
          </a:p>
          <a:p>
            <a:pPr algn="l"/>
            <a:b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  <a:t>✔</a:t>
            </a:r>
            <a:endParaRPr lang="en-US" sz="1900" dirty="0"/>
          </a:p>
          <a:p>
            <a:pPr algn="l"/>
            <a:b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  <a:t>✔</a:t>
            </a:r>
            <a:endParaRPr lang="en-US" sz="1900" dirty="0"/>
          </a:p>
          <a:p>
            <a:pPr algn="l"/>
            <a:b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  <a:t>✔</a:t>
            </a:r>
            <a:endParaRPr lang="en-US" sz="1900" dirty="0"/>
          </a:p>
          <a:p>
            <a:pPr algn="l"/>
            <a:b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  <a:t>✔</a:t>
            </a:r>
          </a:p>
          <a:p>
            <a:pPr algn="l"/>
            <a:b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✔</a:t>
            </a:r>
            <a:endParaRPr lang="en-US" sz="20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139A71-2E75-ECE8-E494-581EE39630D9}"/>
              </a:ext>
            </a:extLst>
          </p:cNvPr>
          <p:cNvSpPr txBox="1">
            <a:spLocks/>
          </p:cNvSpPr>
          <p:nvPr/>
        </p:nvSpPr>
        <p:spPr>
          <a:xfrm>
            <a:off x="732467" y="2343041"/>
            <a:ext cx="6008579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Data Walkthrough / Data Understanding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36BB332-A21E-1532-CC2B-13496114B748}"/>
              </a:ext>
            </a:extLst>
          </p:cNvPr>
          <p:cNvSpPr txBox="1">
            <a:spLocks/>
          </p:cNvSpPr>
          <p:nvPr/>
        </p:nvSpPr>
        <p:spPr>
          <a:xfrm>
            <a:off x="743098" y="2930916"/>
            <a:ext cx="6125542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Data Connection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725123-F089-C297-77CF-89D380FDCD5B}"/>
              </a:ext>
            </a:extLst>
          </p:cNvPr>
          <p:cNvSpPr txBox="1">
            <a:spLocks/>
          </p:cNvSpPr>
          <p:nvPr/>
        </p:nvSpPr>
        <p:spPr>
          <a:xfrm>
            <a:off x="753731" y="3515319"/>
            <a:ext cx="6125542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100" b="1" dirty="0">
                <a:solidFill>
                  <a:srgbClr val="000000"/>
                </a:solidFill>
                <a:latin typeface="Segoe UI" panose="020B0502040204020203" pitchFamily="34" charset="0"/>
              </a:rPr>
              <a:t>Quality Check / Data Cleaning</a:t>
            </a:r>
          </a:p>
          <a:p>
            <a:pPr algn="l"/>
            <a:endParaRPr lang="en-US" sz="2100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CF49767-96BB-486A-30F9-DD90D66E016E}"/>
              </a:ext>
            </a:extLst>
          </p:cNvPr>
          <p:cNvSpPr txBox="1">
            <a:spLocks/>
          </p:cNvSpPr>
          <p:nvPr/>
        </p:nvSpPr>
        <p:spPr>
          <a:xfrm>
            <a:off x="732465" y="4709178"/>
            <a:ext cx="6125542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>
                <a:solidFill>
                  <a:srgbClr val="000000"/>
                </a:solidFill>
                <a:latin typeface="Segoe UI" panose="020B0502040204020203" pitchFamily="34" charset="0"/>
              </a:rPr>
              <a:t>DAX Calculations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6D22F42-6B60-B2BC-C74F-63F35E4382AE}"/>
              </a:ext>
            </a:extLst>
          </p:cNvPr>
          <p:cNvSpPr txBox="1">
            <a:spLocks/>
          </p:cNvSpPr>
          <p:nvPr/>
        </p:nvSpPr>
        <p:spPr>
          <a:xfrm>
            <a:off x="734591" y="5293977"/>
            <a:ext cx="6125542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Dashboard Lay Outing &amp; Report Development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44C3625-6294-8606-A633-33215C8EA6A2}"/>
              </a:ext>
            </a:extLst>
          </p:cNvPr>
          <p:cNvSpPr txBox="1">
            <a:spLocks/>
          </p:cNvSpPr>
          <p:nvPr/>
        </p:nvSpPr>
        <p:spPr>
          <a:xfrm>
            <a:off x="743098" y="5889409"/>
            <a:ext cx="6125542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Charts Development &amp; Insights Generation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328F8-829F-7A2E-B74A-64F5B53407BB}"/>
              </a:ext>
            </a:extLst>
          </p:cNvPr>
          <p:cNvSpPr txBox="1">
            <a:spLocks/>
          </p:cNvSpPr>
          <p:nvPr/>
        </p:nvSpPr>
        <p:spPr>
          <a:xfrm>
            <a:off x="743098" y="4114419"/>
            <a:ext cx="6125542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>
                <a:solidFill>
                  <a:srgbClr val="000000"/>
                </a:solidFill>
                <a:latin typeface="Segoe UI" panose="020B0502040204020203" pitchFamily="34" charset="0"/>
              </a:rPr>
              <a:t>Data Modeling &amp; Data Processing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A5594ED-C155-407F-09AF-BC47CBBB7015}"/>
              </a:ext>
            </a:extLst>
          </p:cNvPr>
          <p:cNvSpPr txBox="1">
            <a:spLocks/>
          </p:cNvSpPr>
          <p:nvPr/>
        </p:nvSpPr>
        <p:spPr>
          <a:xfrm>
            <a:off x="10194730" y="665832"/>
            <a:ext cx="1773750" cy="435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@Abdullah_Yahia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7636A5C-1D60-F0F4-F0F3-C0D77D3E2EAF}"/>
              </a:ext>
            </a:extLst>
          </p:cNvPr>
          <p:cNvSpPr txBox="1">
            <a:spLocks/>
          </p:cNvSpPr>
          <p:nvPr/>
        </p:nvSpPr>
        <p:spPr>
          <a:xfrm>
            <a:off x="0" y="6507390"/>
            <a:ext cx="1773750" cy="435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@Abdullah_Yahia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2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2A64-F0FF-CAF8-15C1-6F67700D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" y="883603"/>
            <a:ext cx="5648960" cy="76231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BUSINESS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1EC61-485E-C0DC-4AC3-E924F339C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" y="1760760"/>
            <a:ext cx="12080240" cy="786011"/>
          </a:xfrm>
        </p:spPr>
        <p:txBody>
          <a:bodyPr>
            <a:normAutofit/>
          </a:bodyPr>
          <a:lstStyle/>
          <a:p>
            <a:pPr algn="l"/>
            <a:r>
              <a:rPr lang="en-US" sz="17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To conduct a comprehensive analysis of </a:t>
            </a:r>
            <a:r>
              <a:rPr lang="en-US" sz="1700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Blinkit's</a:t>
            </a:r>
            <a:r>
              <a:rPr lang="en-US" sz="1700" b="1" i="0" dirty="0">
                <a:solidFill>
                  <a:schemeClr val="accent6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sales performance, customer satisfaction, and inventory distribution to identify key insights and opportunities for optimization using various KPIs and visualizations in Power BI.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A1DDA5-806B-76F3-FCC6-4F69E6B90C04}"/>
              </a:ext>
            </a:extLst>
          </p:cNvPr>
          <p:cNvSpPr txBox="1">
            <a:spLocks/>
          </p:cNvSpPr>
          <p:nvPr/>
        </p:nvSpPr>
        <p:spPr>
          <a:xfrm>
            <a:off x="3677920" y="142240"/>
            <a:ext cx="4815840" cy="762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blink</a:t>
            </a:r>
            <a:r>
              <a:rPr lang="en-US" sz="4800" dirty="0" err="1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it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8DD0A-8934-106D-3DA8-58EAA2FA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8" y="-17248"/>
            <a:ext cx="1626788" cy="924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0EF03-254E-2793-F83F-254468D8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12" y="5872398"/>
            <a:ext cx="1559449" cy="88647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14E3CE7-8615-E7DD-304B-C77D414F60FD}"/>
              </a:ext>
            </a:extLst>
          </p:cNvPr>
          <p:cNvSpPr txBox="1">
            <a:spLocks/>
          </p:cNvSpPr>
          <p:nvPr/>
        </p:nvSpPr>
        <p:spPr>
          <a:xfrm>
            <a:off x="9723593" y="6064533"/>
            <a:ext cx="2344361" cy="676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000000"/>
                </a:solidFill>
                <a:latin typeface="Segoe UI" panose="020B0502040204020203" pitchFamily="34" charset="0"/>
              </a:rPr>
              <a:t>Power BI</a:t>
            </a:r>
            <a:endParaRPr lang="en-US" sz="4400" dirty="0"/>
          </a:p>
          <a:p>
            <a:endParaRPr lang="en-US" sz="40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725123-F089-C297-77CF-89D380FDCD5B}"/>
              </a:ext>
            </a:extLst>
          </p:cNvPr>
          <p:cNvSpPr txBox="1">
            <a:spLocks/>
          </p:cNvSpPr>
          <p:nvPr/>
        </p:nvSpPr>
        <p:spPr>
          <a:xfrm>
            <a:off x="133026" y="3452223"/>
            <a:ext cx="8279454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1. Total Sales:</a:t>
            </a:r>
            <a:r>
              <a:rPr lang="en-US" sz="21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cs typeface="Segoe UI" panose="020B0502040204020203" pitchFamily="34" charset="0"/>
              </a:rPr>
              <a:t>The overall revenue generated from all items sold.</a:t>
            </a:r>
            <a:endParaRPr lang="en-US" sz="3000" dirty="0">
              <a:solidFill>
                <a:srgbClr val="000000"/>
              </a:solidFill>
              <a:latin typeface="Abadi" panose="020B060402010402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CF49767-96BB-486A-30F9-DD90D66E016E}"/>
              </a:ext>
            </a:extLst>
          </p:cNvPr>
          <p:cNvSpPr txBox="1">
            <a:spLocks/>
          </p:cNvSpPr>
          <p:nvPr/>
        </p:nvSpPr>
        <p:spPr>
          <a:xfrm>
            <a:off x="111760" y="4341282"/>
            <a:ext cx="8371366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3. Number of Item: 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cs typeface="Segoe UI" panose="020B0502040204020203" pitchFamily="34" charset="0"/>
              </a:rPr>
              <a:t>The total count of different items sold.</a:t>
            </a:r>
          </a:p>
          <a:p>
            <a:pPr algn="l"/>
            <a:endParaRPr lang="en-US" sz="1900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6D22F42-6B60-B2BC-C74F-63F35E4382AE}"/>
              </a:ext>
            </a:extLst>
          </p:cNvPr>
          <p:cNvSpPr txBox="1">
            <a:spLocks/>
          </p:cNvSpPr>
          <p:nvPr/>
        </p:nvSpPr>
        <p:spPr>
          <a:xfrm>
            <a:off x="113885" y="4773681"/>
            <a:ext cx="8379873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4. Average Rating: </a:t>
            </a:r>
            <a:r>
              <a:rPr lang="en-US" sz="2000" dirty="0">
                <a:solidFill>
                  <a:srgbClr val="000000"/>
                </a:solidFill>
                <a:latin typeface="Abadi" panose="020B0604020104020204" pitchFamily="34" charset="0"/>
                <a:cs typeface="Segoe UI" panose="020B0502040204020203" pitchFamily="34" charset="0"/>
              </a:rPr>
              <a:t>The average Customer rating for items sold.</a:t>
            </a:r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0B328F8-829F-7A2E-B74A-64F5B53407BB}"/>
              </a:ext>
            </a:extLst>
          </p:cNvPr>
          <p:cNvSpPr txBox="1">
            <a:spLocks/>
          </p:cNvSpPr>
          <p:nvPr/>
        </p:nvSpPr>
        <p:spPr>
          <a:xfrm>
            <a:off x="122392" y="3898923"/>
            <a:ext cx="8371367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2. Average Sales: </a:t>
            </a:r>
            <a:r>
              <a:rPr lang="en-US" sz="1800" dirty="0">
                <a:solidFill>
                  <a:srgbClr val="000000"/>
                </a:solidFill>
                <a:latin typeface="Abadi" panose="020B0604020104020204" pitchFamily="34" charset="0"/>
                <a:cs typeface="Segoe UI" panose="020B0502040204020203" pitchFamily="34" charset="0"/>
              </a:rPr>
              <a:t>The average revenue per sale.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B4F8-DF4B-A88E-9A3D-BACA36380E55}"/>
              </a:ext>
            </a:extLst>
          </p:cNvPr>
          <p:cNvSpPr txBox="1">
            <a:spLocks/>
          </p:cNvSpPr>
          <p:nvPr/>
        </p:nvSpPr>
        <p:spPr>
          <a:xfrm>
            <a:off x="111760" y="2443104"/>
            <a:ext cx="5648960" cy="762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highlight>
                  <a:srgbClr val="000080"/>
                </a:highlight>
                <a:latin typeface="Franklin Gothic Demi" panose="020B0703020102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KPI’s REQUIREMENT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40FAD0C-C02E-455D-530A-ADB8901A6412}"/>
              </a:ext>
            </a:extLst>
          </p:cNvPr>
          <p:cNvSpPr txBox="1">
            <a:spLocks/>
          </p:cNvSpPr>
          <p:nvPr/>
        </p:nvSpPr>
        <p:spPr>
          <a:xfrm>
            <a:off x="10194730" y="665832"/>
            <a:ext cx="1773750" cy="435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@Abdullah_Yahia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67F1637-CB20-3CBE-5527-CF1658495772}"/>
              </a:ext>
            </a:extLst>
          </p:cNvPr>
          <p:cNvSpPr txBox="1">
            <a:spLocks/>
          </p:cNvSpPr>
          <p:nvPr/>
        </p:nvSpPr>
        <p:spPr>
          <a:xfrm>
            <a:off x="0" y="6507390"/>
            <a:ext cx="1773750" cy="435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@Abdullah_Yahia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2A64-F0FF-CAF8-15C1-6F67700D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" y="726499"/>
            <a:ext cx="5648960" cy="62478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BUSINESS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1EC61-485E-C0DC-4AC3-E924F339C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640" y="2256909"/>
            <a:ext cx="10850880" cy="786011"/>
          </a:xfrm>
        </p:spPr>
        <p:txBody>
          <a:bodyPr>
            <a:normAutofit fontScale="92500"/>
          </a:bodyPr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Objective: Analyze the impact of fat content on total sales.</a:t>
            </a:r>
            <a:b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</a:br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Additional KPI Metrics: Assess how other KPIs (Average Sales, Number of Items, Average Rating) vary with fat content.</a:t>
            </a:r>
            <a:b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</a:br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Chart Type: Donut Chart.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A1DDA5-806B-76F3-FCC6-4F69E6B90C04}"/>
              </a:ext>
            </a:extLst>
          </p:cNvPr>
          <p:cNvSpPr txBox="1">
            <a:spLocks/>
          </p:cNvSpPr>
          <p:nvPr/>
        </p:nvSpPr>
        <p:spPr>
          <a:xfrm>
            <a:off x="3556000" y="71120"/>
            <a:ext cx="4815840" cy="762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blink</a:t>
            </a:r>
            <a:r>
              <a:rPr lang="en-US" sz="4800" dirty="0" err="1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it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8DD0A-8934-106D-3DA8-58EAA2FA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8" y="-17248"/>
            <a:ext cx="1626788" cy="762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0EF03-254E-2793-F83F-254468D8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12" y="5973998"/>
            <a:ext cx="1559449" cy="88647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14E3CE7-8615-E7DD-304B-C77D414F60FD}"/>
              </a:ext>
            </a:extLst>
          </p:cNvPr>
          <p:cNvSpPr txBox="1">
            <a:spLocks/>
          </p:cNvSpPr>
          <p:nvPr/>
        </p:nvSpPr>
        <p:spPr>
          <a:xfrm>
            <a:off x="9723593" y="6166133"/>
            <a:ext cx="2344361" cy="676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000000"/>
                </a:solidFill>
                <a:latin typeface="Segoe UI" panose="020B0502040204020203" pitchFamily="34" charset="0"/>
              </a:rPr>
              <a:t>Power BI</a:t>
            </a:r>
            <a:endParaRPr lang="en-US" sz="4400" dirty="0"/>
          </a:p>
          <a:p>
            <a:endParaRPr lang="en-US" sz="40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725123-F089-C297-77CF-89D380FDCD5B}"/>
              </a:ext>
            </a:extLst>
          </p:cNvPr>
          <p:cNvSpPr txBox="1">
            <a:spLocks/>
          </p:cNvSpPr>
          <p:nvPr/>
        </p:nvSpPr>
        <p:spPr>
          <a:xfrm>
            <a:off x="111760" y="1937025"/>
            <a:ext cx="3667760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rgbClr val="000000"/>
                </a:solidFill>
                <a:latin typeface="Segoe UI" panose="020B0502040204020203" pitchFamily="34" charset="0"/>
              </a:rPr>
              <a:t>1. Total Sales by Fat Content:</a:t>
            </a:r>
            <a:endParaRPr lang="en-US" sz="1700" dirty="0">
              <a:solidFill>
                <a:srgbClr val="000000"/>
              </a:solidFill>
              <a:latin typeface="Abadi" panose="020B0604020104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B4F8-DF4B-A88E-9A3D-BACA36380E55}"/>
              </a:ext>
            </a:extLst>
          </p:cNvPr>
          <p:cNvSpPr txBox="1">
            <a:spLocks/>
          </p:cNvSpPr>
          <p:nvPr/>
        </p:nvSpPr>
        <p:spPr>
          <a:xfrm>
            <a:off x="111760" y="1209040"/>
            <a:ext cx="5648960" cy="624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100" dirty="0">
                <a:solidFill>
                  <a:schemeClr val="bg1"/>
                </a:solidFill>
                <a:highlight>
                  <a:srgbClr val="000080"/>
                </a:highlight>
                <a:latin typeface="Franklin Gothic Demi" panose="020B0703020102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Chart’s Requirement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E61B44-BDAE-4055-ED5C-54FBFD999ACE}"/>
              </a:ext>
            </a:extLst>
          </p:cNvPr>
          <p:cNvSpPr txBox="1">
            <a:spLocks/>
          </p:cNvSpPr>
          <p:nvPr/>
        </p:nvSpPr>
        <p:spPr>
          <a:xfrm>
            <a:off x="1056640" y="3425309"/>
            <a:ext cx="10850880" cy="786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Objective: Identify the performance of different item types in terms of total sales.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Additional KPI Metrics: Assess how other KPIs (Average Sales, Number of Items, Average Rating) vary with fat content.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Chart Type: Bar Chart.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33B7BB-5287-0C74-E1B4-6BFDE8E25819}"/>
              </a:ext>
            </a:extLst>
          </p:cNvPr>
          <p:cNvSpPr txBox="1">
            <a:spLocks/>
          </p:cNvSpPr>
          <p:nvPr/>
        </p:nvSpPr>
        <p:spPr>
          <a:xfrm>
            <a:off x="111760" y="3095265"/>
            <a:ext cx="3667760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rgbClr val="000000"/>
                </a:solidFill>
                <a:latin typeface="Segoe UI" panose="020B0502040204020203" pitchFamily="34" charset="0"/>
              </a:rPr>
              <a:t>2. Total Sales by Item Type:</a:t>
            </a:r>
            <a:endParaRPr lang="en-US" sz="1700" dirty="0">
              <a:solidFill>
                <a:srgbClr val="000000"/>
              </a:solidFill>
              <a:latin typeface="Abadi" panose="020B0604020104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7D51D4A-AF30-7B42-AE67-5D8167F8D019}"/>
              </a:ext>
            </a:extLst>
          </p:cNvPr>
          <p:cNvSpPr txBox="1">
            <a:spLocks/>
          </p:cNvSpPr>
          <p:nvPr/>
        </p:nvSpPr>
        <p:spPr>
          <a:xfrm>
            <a:off x="1056640" y="4563229"/>
            <a:ext cx="10850880" cy="786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Objective: Compare total sales across different outlets segmented by fat content.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Additional KPI Metrics: Assess how other KPIs (Average Sales, Number of Items, Average Rating) vary with fat content.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Chart Type: Stacked Column Chart.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424571-4109-6C0E-C7FB-C6E5A5274385}"/>
              </a:ext>
            </a:extLst>
          </p:cNvPr>
          <p:cNvSpPr txBox="1">
            <a:spLocks/>
          </p:cNvSpPr>
          <p:nvPr/>
        </p:nvSpPr>
        <p:spPr>
          <a:xfrm>
            <a:off x="111760" y="4243345"/>
            <a:ext cx="4196080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rgbClr val="000000"/>
                </a:solidFill>
                <a:latin typeface="Segoe UI" panose="020B0502040204020203" pitchFamily="34" charset="0"/>
              </a:rPr>
              <a:t>3. Fat Content by Outlet for Total Sales:</a:t>
            </a:r>
            <a:endParaRPr lang="en-US" sz="1700" dirty="0">
              <a:solidFill>
                <a:srgbClr val="000000"/>
              </a:solidFill>
              <a:latin typeface="Abadi" panose="020B060402010402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C8F87D9-9634-B06D-6D58-A7BEE0B07DE2}"/>
              </a:ext>
            </a:extLst>
          </p:cNvPr>
          <p:cNvSpPr txBox="1">
            <a:spLocks/>
          </p:cNvSpPr>
          <p:nvPr/>
        </p:nvSpPr>
        <p:spPr>
          <a:xfrm>
            <a:off x="1056640" y="5731629"/>
            <a:ext cx="10850880" cy="78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Objective: Evaluate how the age or type of outlet establishment influences total sales.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Chart Type: Line Chart.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1397D9F-B22B-F075-9985-69C5F1C10972}"/>
              </a:ext>
            </a:extLst>
          </p:cNvPr>
          <p:cNvSpPr txBox="1">
            <a:spLocks/>
          </p:cNvSpPr>
          <p:nvPr/>
        </p:nvSpPr>
        <p:spPr>
          <a:xfrm>
            <a:off x="111760" y="5421905"/>
            <a:ext cx="4348480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rgbClr val="000000"/>
                </a:solidFill>
                <a:latin typeface="Segoe UI" panose="020B0502040204020203" pitchFamily="34" charset="0"/>
              </a:rPr>
              <a:t>4. Total Sales by Outlet Establishment:</a:t>
            </a:r>
            <a:endParaRPr lang="en-US" sz="1700" dirty="0">
              <a:solidFill>
                <a:srgbClr val="000000"/>
              </a:solidFill>
              <a:latin typeface="Abadi" panose="020B0604020104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72AFD32-1DE7-6DE4-44D2-C14B49499047}"/>
              </a:ext>
            </a:extLst>
          </p:cNvPr>
          <p:cNvSpPr txBox="1">
            <a:spLocks/>
          </p:cNvSpPr>
          <p:nvPr/>
        </p:nvSpPr>
        <p:spPr>
          <a:xfrm>
            <a:off x="10194730" y="665832"/>
            <a:ext cx="1773750" cy="435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@Abdullah_Yahia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7995D41-B8CC-ADB0-F886-35D0F11FC47F}"/>
              </a:ext>
            </a:extLst>
          </p:cNvPr>
          <p:cNvSpPr txBox="1">
            <a:spLocks/>
          </p:cNvSpPr>
          <p:nvPr/>
        </p:nvSpPr>
        <p:spPr>
          <a:xfrm>
            <a:off x="0" y="6507390"/>
            <a:ext cx="1773750" cy="435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@Abdullah_Yahia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2A64-F0FF-CAF8-15C1-6F67700D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" y="726499"/>
            <a:ext cx="5648960" cy="62478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BUSINESS REQUIREMENT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1EC61-485E-C0DC-4AC3-E924F339C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240" y="2328029"/>
            <a:ext cx="10850880" cy="786011"/>
          </a:xfrm>
        </p:spPr>
        <p:txBody>
          <a:bodyPr>
            <a:normAutofit/>
          </a:bodyPr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Objective: Analyze the correlation between outlet size and total sales.</a:t>
            </a:r>
            <a:b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</a:br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Chart Type: Donut/ Pie Chart.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A1DDA5-806B-76F3-FCC6-4F69E6B90C04}"/>
              </a:ext>
            </a:extLst>
          </p:cNvPr>
          <p:cNvSpPr txBox="1">
            <a:spLocks/>
          </p:cNvSpPr>
          <p:nvPr/>
        </p:nvSpPr>
        <p:spPr>
          <a:xfrm>
            <a:off x="3677920" y="71120"/>
            <a:ext cx="4815840" cy="762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blink</a:t>
            </a:r>
            <a:r>
              <a:rPr lang="en-US" sz="4800" dirty="0" err="1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it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8DD0A-8934-106D-3DA8-58EAA2FA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8" y="-17248"/>
            <a:ext cx="1626788" cy="762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0EF03-254E-2793-F83F-254468D8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12" y="5973998"/>
            <a:ext cx="1559449" cy="88647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14E3CE7-8615-E7DD-304B-C77D414F60FD}"/>
              </a:ext>
            </a:extLst>
          </p:cNvPr>
          <p:cNvSpPr txBox="1">
            <a:spLocks/>
          </p:cNvSpPr>
          <p:nvPr/>
        </p:nvSpPr>
        <p:spPr>
          <a:xfrm>
            <a:off x="9723593" y="6166133"/>
            <a:ext cx="2344361" cy="676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000000"/>
                </a:solidFill>
                <a:latin typeface="Segoe UI" panose="020B0502040204020203" pitchFamily="34" charset="0"/>
              </a:rPr>
              <a:t>Power BI</a:t>
            </a:r>
            <a:endParaRPr lang="en-US" sz="4400" dirty="0"/>
          </a:p>
          <a:p>
            <a:endParaRPr lang="en-US" sz="4000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725123-F089-C297-77CF-89D380FDCD5B}"/>
              </a:ext>
            </a:extLst>
          </p:cNvPr>
          <p:cNvSpPr txBox="1">
            <a:spLocks/>
          </p:cNvSpPr>
          <p:nvPr/>
        </p:nvSpPr>
        <p:spPr>
          <a:xfrm>
            <a:off x="111760" y="1977665"/>
            <a:ext cx="3667760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rgbClr val="000000"/>
                </a:solidFill>
                <a:latin typeface="Segoe UI" panose="020B0502040204020203" pitchFamily="34" charset="0"/>
              </a:rPr>
              <a:t>5. Sales by Outlet Size:</a:t>
            </a:r>
            <a:endParaRPr lang="en-US" sz="1700" dirty="0">
              <a:solidFill>
                <a:srgbClr val="000000"/>
              </a:solidFill>
              <a:latin typeface="Abadi" panose="020B0604020104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1B4F8-DF4B-A88E-9A3D-BACA36380E55}"/>
              </a:ext>
            </a:extLst>
          </p:cNvPr>
          <p:cNvSpPr txBox="1">
            <a:spLocks/>
          </p:cNvSpPr>
          <p:nvPr/>
        </p:nvSpPr>
        <p:spPr>
          <a:xfrm>
            <a:off x="111760" y="1209040"/>
            <a:ext cx="5648960" cy="624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100" dirty="0">
                <a:solidFill>
                  <a:schemeClr val="bg1"/>
                </a:solidFill>
                <a:highlight>
                  <a:srgbClr val="000080"/>
                </a:highlight>
                <a:latin typeface="Franklin Gothic Demi" panose="020B0703020102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Chart’s Requirement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EE61B44-BDAE-4055-ED5C-54FBFD999ACE}"/>
              </a:ext>
            </a:extLst>
          </p:cNvPr>
          <p:cNvSpPr txBox="1">
            <a:spLocks/>
          </p:cNvSpPr>
          <p:nvPr/>
        </p:nvSpPr>
        <p:spPr>
          <a:xfrm>
            <a:off x="904240" y="3502626"/>
            <a:ext cx="10850880" cy="78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Objective: Assess the geographic distribution of sales across different locations.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Chart Type: Funnel Map.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33B7BB-5287-0C74-E1B4-6BFDE8E25819}"/>
              </a:ext>
            </a:extLst>
          </p:cNvPr>
          <p:cNvSpPr txBox="1">
            <a:spLocks/>
          </p:cNvSpPr>
          <p:nvPr/>
        </p:nvSpPr>
        <p:spPr>
          <a:xfrm>
            <a:off x="111760" y="3095265"/>
            <a:ext cx="3667760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rgbClr val="000000"/>
                </a:solidFill>
                <a:latin typeface="Segoe UI" panose="020B0502040204020203" pitchFamily="34" charset="0"/>
              </a:rPr>
              <a:t>6. Sales by Outlet Location:</a:t>
            </a:r>
            <a:endParaRPr lang="en-US" sz="1700" dirty="0">
              <a:solidFill>
                <a:srgbClr val="000000"/>
              </a:solidFill>
              <a:latin typeface="Abadi" panose="020B060402010402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7D51D4A-AF30-7B42-AE67-5D8167F8D019}"/>
              </a:ext>
            </a:extLst>
          </p:cNvPr>
          <p:cNvSpPr txBox="1">
            <a:spLocks/>
          </p:cNvSpPr>
          <p:nvPr/>
        </p:nvSpPr>
        <p:spPr>
          <a:xfrm>
            <a:off x="904240" y="4622292"/>
            <a:ext cx="12110720" cy="78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Objective: Provide a comprehensive view of all key metrics (Total Sales, AVG Sales, No of Items, AVG Rating)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broken down by different outlet types.</a:t>
            </a:r>
            <a:b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</a:b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rPr>
              <a:t>Chart Type: Matrix Card.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424571-4109-6C0E-C7FB-C6E5A5274385}"/>
              </a:ext>
            </a:extLst>
          </p:cNvPr>
          <p:cNvSpPr txBox="1">
            <a:spLocks/>
          </p:cNvSpPr>
          <p:nvPr/>
        </p:nvSpPr>
        <p:spPr>
          <a:xfrm>
            <a:off x="111760" y="4243345"/>
            <a:ext cx="4196080" cy="435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rgbClr val="000000"/>
                </a:solidFill>
                <a:latin typeface="Segoe UI" panose="020B0502040204020203" pitchFamily="34" charset="0"/>
              </a:rPr>
              <a:t>7. Fat Content by Outlet for Total Sales:</a:t>
            </a:r>
            <a:endParaRPr lang="en-US" sz="1700" dirty="0">
              <a:solidFill>
                <a:srgbClr val="000000"/>
              </a:solidFill>
              <a:latin typeface="Abadi" panose="020B0604020104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00EBDF1-E048-A4FB-AC1C-4A6633CAE297}"/>
              </a:ext>
            </a:extLst>
          </p:cNvPr>
          <p:cNvSpPr txBox="1">
            <a:spLocks/>
          </p:cNvSpPr>
          <p:nvPr/>
        </p:nvSpPr>
        <p:spPr>
          <a:xfrm>
            <a:off x="10194730" y="665832"/>
            <a:ext cx="1773750" cy="435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@Abdullah_Yahia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72039AC-48CF-0713-77A4-ECB1E7DD479D}"/>
              </a:ext>
            </a:extLst>
          </p:cNvPr>
          <p:cNvSpPr txBox="1">
            <a:spLocks/>
          </p:cNvSpPr>
          <p:nvPr/>
        </p:nvSpPr>
        <p:spPr>
          <a:xfrm>
            <a:off x="0" y="6507390"/>
            <a:ext cx="1773750" cy="435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@Abdullah_Yahia </a:t>
            </a: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3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B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2A64-F0FF-CAF8-15C1-6F67700D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360" y="2687379"/>
            <a:ext cx="5546172" cy="118358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Franklin Gothic Demi" panose="020B0703020102020204" pitchFamily="34" charset="0"/>
                <a:ea typeface="Yu Gothic UI Semibold" panose="020B0700000000000000" pitchFamily="34" charset="-128"/>
                <a:cs typeface="Segoe UI Semibold" panose="020B0702040204020203" pitchFamily="34" charset="0"/>
              </a:rPr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A1DDA5-806B-76F3-FCC6-4F69E6B90C04}"/>
              </a:ext>
            </a:extLst>
          </p:cNvPr>
          <p:cNvSpPr txBox="1">
            <a:spLocks/>
          </p:cNvSpPr>
          <p:nvPr/>
        </p:nvSpPr>
        <p:spPr>
          <a:xfrm>
            <a:off x="3586480" y="71120"/>
            <a:ext cx="4815840" cy="7623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blink</a:t>
            </a:r>
            <a:r>
              <a:rPr lang="en-US" sz="4800" dirty="0" err="1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it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8DD0A-8934-106D-3DA8-58EAA2FAE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228" y="-17248"/>
            <a:ext cx="1626788" cy="762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0EF03-254E-2793-F83F-254468D8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12" y="5973998"/>
            <a:ext cx="1559449" cy="88647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14E3CE7-8615-E7DD-304B-C77D414F60FD}"/>
              </a:ext>
            </a:extLst>
          </p:cNvPr>
          <p:cNvSpPr txBox="1">
            <a:spLocks/>
          </p:cNvSpPr>
          <p:nvPr/>
        </p:nvSpPr>
        <p:spPr>
          <a:xfrm>
            <a:off x="9723593" y="6166133"/>
            <a:ext cx="2344361" cy="6765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000000"/>
                </a:solidFill>
                <a:latin typeface="Segoe UI" panose="020B0502040204020203" pitchFamily="34" charset="0"/>
              </a:rPr>
              <a:t>Power BI</a:t>
            </a:r>
            <a:endParaRPr lang="en-US" sz="44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045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4F3D68FDBBDF45B8B70874765046AF" ma:contentTypeVersion="13" ma:contentTypeDescription="Create a new document." ma:contentTypeScope="" ma:versionID="8b1bbada1ac784c45af578e5b2e25503">
  <xsd:schema xmlns:xsd="http://www.w3.org/2001/XMLSchema" xmlns:xs="http://www.w3.org/2001/XMLSchema" xmlns:p="http://schemas.microsoft.com/office/2006/metadata/properties" xmlns:ns3="5f4a68ff-6d93-4893-8414-bf9e7e2418f9" xmlns:ns4="da8e1c17-d98c-4562-8691-d6a22672c3b0" targetNamespace="http://schemas.microsoft.com/office/2006/metadata/properties" ma:root="true" ma:fieldsID="0185c9714de422e71cf94a53b26f9a30" ns3:_="" ns4:_="">
    <xsd:import namespace="5f4a68ff-6d93-4893-8414-bf9e7e2418f9"/>
    <xsd:import namespace="da8e1c17-d98c-4562-8691-d6a22672c3b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a68ff-6d93-4893-8414-bf9e7e2418f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e1c17-d98c-4562-8691-d6a22672c3b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4a68ff-6d93-4893-8414-bf9e7e2418f9" xsi:nil="true"/>
  </documentManagement>
</p:properties>
</file>

<file path=customXml/itemProps1.xml><?xml version="1.0" encoding="utf-8"?>
<ds:datastoreItem xmlns:ds="http://schemas.openxmlformats.org/officeDocument/2006/customXml" ds:itemID="{F1B61C54-5A6E-4CCD-A5BE-A4AD3F188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4a68ff-6d93-4893-8414-bf9e7e2418f9"/>
    <ds:schemaRef ds:uri="da8e1c17-d98c-4562-8691-d6a22672c3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BC57B7-5BED-4447-A6BD-CE6CFAF7F5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35437-9F46-4BEE-8DE0-A3F9E80618AC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a8e1c17-d98c-4562-8691-d6a22672c3b0"/>
    <ds:schemaRef ds:uri="5f4a68ff-6d93-4893-8414-bf9e7e2418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500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Franklin Gothic Demi</vt:lpstr>
      <vt:lpstr>Perpetua</vt:lpstr>
      <vt:lpstr>Segoe UI</vt:lpstr>
      <vt:lpstr>Segoe UI Black</vt:lpstr>
      <vt:lpstr>Office Theme</vt:lpstr>
      <vt:lpstr>STEPS IN PROJECT</vt:lpstr>
      <vt:lpstr>BUSINESS REQUIREMENT</vt:lpstr>
      <vt:lpstr>BUSINESS REQUIREMENT</vt:lpstr>
      <vt:lpstr>BUSINESS REQUIREMENT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Yehia</dc:creator>
  <cp:lastModifiedBy>Abdullah Yehia</cp:lastModifiedBy>
  <cp:revision>8</cp:revision>
  <dcterms:created xsi:type="dcterms:W3CDTF">2024-08-29T16:11:03Z</dcterms:created>
  <dcterms:modified xsi:type="dcterms:W3CDTF">2024-09-04T10:39:46Z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0x010100934F3D68FDBBDF45B8B70874765046AF</vt:lpwstr>
  </property>
</Properties>
</file>