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3">
  <p:sldMasterIdLst>
    <p:sldMasterId id="2147483696" r:id="rId1"/>
  </p:sldMasterIdLst>
  <p:notesMasterIdLst>
    <p:notesMasterId r:id="rId4"/>
  </p:notesMasterIdLst>
  <p:sldIdLst>
    <p:sldId id="257" r:id="rId2"/>
    <p:sldId id="256" r:id="rId3"/>
  </p:sldIdLst>
  <p:sldSz cx="30357763" cy="42794238"/>
  <p:notesSz cx="6858000" cy="9144000"/>
  <p:defaultTextStyle>
    <a:defPPr>
      <a:defRPr lang="en-US"/>
    </a:defPPr>
    <a:lvl1pPr marL="0" algn="l" defTabSz="457065" rtl="0" eaLnBrk="1" latinLnBrk="0" hangingPunct="1">
      <a:defRPr sz="1798" kern="1200">
        <a:solidFill>
          <a:schemeClr val="tx1"/>
        </a:solidFill>
        <a:latin typeface="+mn-lt"/>
        <a:ea typeface="+mn-ea"/>
        <a:cs typeface="+mn-cs"/>
      </a:defRPr>
    </a:lvl1pPr>
    <a:lvl2pPr marL="457065" algn="l" defTabSz="457065" rtl="0" eaLnBrk="1" latinLnBrk="0" hangingPunct="1">
      <a:defRPr sz="1798" kern="1200">
        <a:solidFill>
          <a:schemeClr val="tx1"/>
        </a:solidFill>
        <a:latin typeface="+mn-lt"/>
        <a:ea typeface="+mn-ea"/>
        <a:cs typeface="+mn-cs"/>
      </a:defRPr>
    </a:lvl2pPr>
    <a:lvl3pPr marL="914126" algn="l" defTabSz="457065" rtl="0" eaLnBrk="1" latinLnBrk="0" hangingPunct="1">
      <a:defRPr sz="1798" kern="1200">
        <a:solidFill>
          <a:schemeClr val="tx1"/>
        </a:solidFill>
        <a:latin typeface="+mn-lt"/>
        <a:ea typeface="+mn-ea"/>
        <a:cs typeface="+mn-cs"/>
      </a:defRPr>
    </a:lvl3pPr>
    <a:lvl4pPr marL="1371191" algn="l" defTabSz="457065" rtl="0" eaLnBrk="1" latinLnBrk="0" hangingPunct="1">
      <a:defRPr sz="1798" kern="1200">
        <a:solidFill>
          <a:schemeClr val="tx1"/>
        </a:solidFill>
        <a:latin typeface="+mn-lt"/>
        <a:ea typeface="+mn-ea"/>
        <a:cs typeface="+mn-cs"/>
      </a:defRPr>
    </a:lvl4pPr>
    <a:lvl5pPr marL="1828252" algn="l" defTabSz="457065" rtl="0" eaLnBrk="1" latinLnBrk="0" hangingPunct="1">
      <a:defRPr sz="1798" kern="1200">
        <a:solidFill>
          <a:schemeClr val="tx1"/>
        </a:solidFill>
        <a:latin typeface="+mn-lt"/>
        <a:ea typeface="+mn-ea"/>
        <a:cs typeface="+mn-cs"/>
      </a:defRPr>
    </a:lvl5pPr>
    <a:lvl6pPr marL="2285318" algn="l" defTabSz="457065" rtl="0" eaLnBrk="1" latinLnBrk="0" hangingPunct="1">
      <a:defRPr sz="1798" kern="1200">
        <a:solidFill>
          <a:schemeClr val="tx1"/>
        </a:solidFill>
        <a:latin typeface="+mn-lt"/>
        <a:ea typeface="+mn-ea"/>
        <a:cs typeface="+mn-cs"/>
      </a:defRPr>
    </a:lvl6pPr>
    <a:lvl7pPr marL="2742379" algn="l" defTabSz="457065" rtl="0" eaLnBrk="1" latinLnBrk="0" hangingPunct="1">
      <a:defRPr sz="1798" kern="1200">
        <a:solidFill>
          <a:schemeClr val="tx1"/>
        </a:solidFill>
        <a:latin typeface="+mn-lt"/>
        <a:ea typeface="+mn-ea"/>
        <a:cs typeface="+mn-cs"/>
      </a:defRPr>
    </a:lvl7pPr>
    <a:lvl8pPr marL="3199444" algn="l" defTabSz="457065" rtl="0" eaLnBrk="1" latinLnBrk="0" hangingPunct="1">
      <a:defRPr sz="1798" kern="1200">
        <a:solidFill>
          <a:schemeClr val="tx1"/>
        </a:solidFill>
        <a:latin typeface="+mn-lt"/>
        <a:ea typeface="+mn-ea"/>
        <a:cs typeface="+mn-cs"/>
      </a:defRPr>
    </a:lvl8pPr>
    <a:lvl9pPr marL="3656505" algn="l" defTabSz="457065"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371"/>
    <a:srgbClr val="8FC084"/>
    <a:srgbClr val="CCFF99"/>
    <a:srgbClr val="F2EF87"/>
    <a:srgbClr val="DDEDCB"/>
    <a:srgbClr val="D0DFC0"/>
    <a:srgbClr val="EFED87"/>
    <a:srgbClr val="CCFFFF"/>
    <a:srgbClr val="66CC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نمط فاتح 1 - تميي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نمط ذو نسُق 2 - تميي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نمط فاتح 1 - تميي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نمط ذو نسُق 1 - تميي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نمط ذو نسُق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نمط فاتح 2 - تميي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autoAdjust="0"/>
  </p:normalViewPr>
  <p:slideViewPr>
    <p:cSldViewPr snapToGrid="0">
      <p:cViewPr varScale="1">
        <p:scale>
          <a:sx n="14" d="100"/>
          <a:sy n="14" d="100"/>
        </p:scale>
        <p:origin x="2534" y="11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2B019C2-CD57-428D-8CCB-100FFF163955}" type="datetimeFigureOut">
              <a:rPr lang="ar-SA" smtClean="0"/>
              <a:t>05/05/43</a:t>
            </a:fld>
            <a:endParaRPr lang="ar-SA"/>
          </a:p>
        </p:txBody>
      </p:sp>
      <p:sp>
        <p:nvSpPr>
          <p:cNvPr id="4" name="عنصر نائب لصورة الشريحة 3"/>
          <p:cNvSpPr>
            <a:spLocks noGrp="1" noRot="1" noChangeAspect="1"/>
          </p:cNvSpPr>
          <p:nvPr>
            <p:ph type="sldImg" idx="2"/>
          </p:nvPr>
        </p:nvSpPr>
        <p:spPr>
          <a:xfrm>
            <a:off x="2333625" y="1143000"/>
            <a:ext cx="219075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3595989-6581-4619-8189-08F41C88059C}" type="slidenum">
              <a:rPr lang="ar-SA" smtClean="0"/>
              <a:t>‹#›</a:t>
            </a:fld>
            <a:endParaRPr lang="ar-SA"/>
          </a:p>
        </p:txBody>
      </p:sp>
    </p:spTree>
    <p:extLst>
      <p:ext uri="{BB962C8B-B14F-4D97-AF65-F5344CB8AC3E}">
        <p14:creationId xmlns:p14="http://schemas.microsoft.com/office/powerpoint/2010/main" val="523238397"/>
      </p:ext>
    </p:extLst>
  </p:cSld>
  <p:clrMap bg1="lt1" tx1="dk1" bg2="lt2" tx2="dk2" accent1="accent1" accent2="accent2" accent3="accent3" accent4="accent4" accent5="accent5" accent6="accent6" hlink="hlink" folHlink="folHlink"/>
  <p:notesStyle>
    <a:lvl1pPr marL="0" algn="r" defTabSz="925358" rtl="1" eaLnBrk="1" latinLnBrk="0" hangingPunct="1">
      <a:defRPr sz="1213" kern="1200">
        <a:solidFill>
          <a:schemeClr val="tx1"/>
        </a:solidFill>
        <a:latin typeface="+mn-lt"/>
        <a:ea typeface="+mn-ea"/>
        <a:cs typeface="+mn-cs"/>
      </a:defRPr>
    </a:lvl1pPr>
    <a:lvl2pPr marL="462677" algn="r" defTabSz="925358" rtl="1" eaLnBrk="1" latinLnBrk="0" hangingPunct="1">
      <a:defRPr sz="1213" kern="1200">
        <a:solidFill>
          <a:schemeClr val="tx1"/>
        </a:solidFill>
        <a:latin typeface="+mn-lt"/>
        <a:ea typeface="+mn-ea"/>
        <a:cs typeface="+mn-cs"/>
      </a:defRPr>
    </a:lvl2pPr>
    <a:lvl3pPr marL="925358" algn="r" defTabSz="925358" rtl="1" eaLnBrk="1" latinLnBrk="0" hangingPunct="1">
      <a:defRPr sz="1213" kern="1200">
        <a:solidFill>
          <a:schemeClr val="tx1"/>
        </a:solidFill>
        <a:latin typeface="+mn-lt"/>
        <a:ea typeface="+mn-ea"/>
        <a:cs typeface="+mn-cs"/>
      </a:defRPr>
    </a:lvl3pPr>
    <a:lvl4pPr marL="1388031" algn="r" defTabSz="925358" rtl="1" eaLnBrk="1" latinLnBrk="0" hangingPunct="1">
      <a:defRPr sz="1213" kern="1200">
        <a:solidFill>
          <a:schemeClr val="tx1"/>
        </a:solidFill>
        <a:latin typeface="+mn-lt"/>
        <a:ea typeface="+mn-ea"/>
        <a:cs typeface="+mn-cs"/>
      </a:defRPr>
    </a:lvl4pPr>
    <a:lvl5pPr marL="1850712" algn="r" defTabSz="925358" rtl="1" eaLnBrk="1" latinLnBrk="0" hangingPunct="1">
      <a:defRPr sz="1213" kern="1200">
        <a:solidFill>
          <a:schemeClr val="tx1"/>
        </a:solidFill>
        <a:latin typeface="+mn-lt"/>
        <a:ea typeface="+mn-ea"/>
        <a:cs typeface="+mn-cs"/>
      </a:defRPr>
    </a:lvl5pPr>
    <a:lvl6pPr marL="2313389" algn="r" defTabSz="925358" rtl="1" eaLnBrk="1" latinLnBrk="0" hangingPunct="1">
      <a:defRPr sz="1213" kern="1200">
        <a:solidFill>
          <a:schemeClr val="tx1"/>
        </a:solidFill>
        <a:latin typeface="+mn-lt"/>
        <a:ea typeface="+mn-ea"/>
        <a:cs typeface="+mn-cs"/>
      </a:defRPr>
    </a:lvl6pPr>
    <a:lvl7pPr marL="2776066" algn="r" defTabSz="925358" rtl="1" eaLnBrk="1" latinLnBrk="0" hangingPunct="1">
      <a:defRPr sz="1213" kern="1200">
        <a:solidFill>
          <a:schemeClr val="tx1"/>
        </a:solidFill>
        <a:latin typeface="+mn-lt"/>
        <a:ea typeface="+mn-ea"/>
        <a:cs typeface="+mn-cs"/>
      </a:defRPr>
    </a:lvl7pPr>
    <a:lvl8pPr marL="3238742" algn="r" defTabSz="925358" rtl="1" eaLnBrk="1" latinLnBrk="0" hangingPunct="1">
      <a:defRPr sz="1213" kern="1200">
        <a:solidFill>
          <a:schemeClr val="tx1"/>
        </a:solidFill>
        <a:latin typeface="+mn-lt"/>
        <a:ea typeface="+mn-ea"/>
        <a:cs typeface="+mn-cs"/>
      </a:defRPr>
    </a:lvl8pPr>
    <a:lvl9pPr marL="3701419" algn="r" defTabSz="925358" rtl="1" eaLnBrk="1" latinLnBrk="0" hangingPunct="1">
      <a:defRPr sz="12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2335213" y="1143000"/>
            <a:ext cx="2187575" cy="3086100"/>
          </a:xfrm>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fld id="{E3595989-6581-4619-8189-08F41C88059C}" type="slidenum">
              <a:rPr lang="ar-SA" smtClean="0"/>
              <a:t>2</a:t>
            </a:fld>
            <a:endParaRPr lang="ar-SA"/>
          </a:p>
        </p:txBody>
      </p:sp>
    </p:spTree>
    <p:extLst>
      <p:ext uri="{BB962C8B-B14F-4D97-AF65-F5344CB8AC3E}">
        <p14:creationId xmlns:p14="http://schemas.microsoft.com/office/powerpoint/2010/main" val="33427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276832" y="7003597"/>
            <a:ext cx="25804099" cy="14898737"/>
          </a:xfrm>
        </p:spPr>
        <p:txBody>
          <a:bodyPr anchor="b"/>
          <a:lstStyle>
            <a:lvl1pPr algn="ctr">
              <a:defRPr sz="1992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3794721" y="22476885"/>
            <a:ext cx="22768322" cy="10332031"/>
          </a:xfrm>
        </p:spPr>
        <p:txBody>
          <a:bodyPr/>
          <a:lstStyle>
            <a:lvl1pPr marL="0" indent="0" algn="ctr">
              <a:buNone/>
              <a:defRPr sz="7968"/>
            </a:lvl1pPr>
            <a:lvl2pPr marL="1517859" indent="0" algn="ctr">
              <a:buNone/>
              <a:defRPr sz="6640"/>
            </a:lvl2pPr>
            <a:lvl3pPr marL="3035714" indent="0" algn="ctr">
              <a:buNone/>
              <a:defRPr sz="5976"/>
            </a:lvl3pPr>
            <a:lvl4pPr marL="4553573" indent="0" algn="ctr">
              <a:buNone/>
              <a:defRPr sz="5312"/>
            </a:lvl4pPr>
            <a:lvl5pPr marL="6071427" indent="0" algn="ctr">
              <a:buNone/>
              <a:defRPr sz="5312"/>
            </a:lvl5pPr>
            <a:lvl6pPr marL="7589286" indent="0" algn="ctr">
              <a:buNone/>
              <a:defRPr sz="5312"/>
            </a:lvl6pPr>
            <a:lvl7pPr marL="9107141" indent="0" algn="ctr">
              <a:buNone/>
              <a:defRPr sz="5312"/>
            </a:lvl7pPr>
            <a:lvl8pPr marL="10625000" indent="0" algn="ctr">
              <a:buNone/>
              <a:defRPr sz="5312"/>
            </a:lvl8pPr>
            <a:lvl9pPr marL="12142854" indent="0" algn="ctr">
              <a:buNone/>
              <a:defRPr sz="5312"/>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2B5D4D48-056C-4851-A62D-473030413E77}" type="datetimeFigureOut">
              <a:rPr lang="ar-SA" smtClean="0"/>
              <a:t>05/05/43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368605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B5D4D48-056C-4851-A62D-473030413E77}" type="datetimeFigureOut">
              <a:rPr lang="ar-SA" smtClean="0"/>
              <a:t>05/05/43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392458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24777" y="2278400"/>
            <a:ext cx="6545892" cy="362661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087098" y="2278400"/>
            <a:ext cx="19258207" cy="362661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B5D4D48-056C-4851-A62D-473030413E77}" type="datetimeFigureOut">
              <a:rPr lang="ar-SA" smtClean="0"/>
              <a:t>05/05/43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417218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B5D4D48-056C-4851-A62D-473030413E77}" type="datetimeFigureOut">
              <a:rPr lang="ar-SA" smtClean="0"/>
              <a:t>05/05/43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71404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071289" y="10668855"/>
            <a:ext cx="26183571" cy="17801211"/>
          </a:xfrm>
        </p:spPr>
        <p:txBody>
          <a:bodyPr anchor="b"/>
          <a:lstStyle>
            <a:lvl1pPr>
              <a:defRPr sz="1992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071289" y="28638476"/>
            <a:ext cx="26183571" cy="9361237"/>
          </a:xfrm>
        </p:spPr>
        <p:txBody>
          <a:bodyPr/>
          <a:lstStyle>
            <a:lvl1pPr marL="0" indent="0">
              <a:buNone/>
              <a:defRPr sz="7968">
                <a:solidFill>
                  <a:schemeClr val="tx1"/>
                </a:solidFill>
              </a:defRPr>
            </a:lvl1pPr>
            <a:lvl2pPr marL="1517859" indent="0">
              <a:buNone/>
              <a:defRPr sz="6640">
                <a:solidFill>
                  <a:schemeClr val="tx1">
                    <a:tint val="75000"/>
                  </a:schemeClr>
                </a:solidFill>
              </a:defRPr>
            </a:lvl2pPr>
            <a:lvl3pPr marL="3035714" indent="0">
              <a:buNone/>
              <a:defRPr sz="5976">
                <a:solidFill>
                  <a:schemeClr val="tx1">
                    <a:tint val="75000"/>
                  </a:schemeClr>
                </a:solidFill>
              </a:defRPr>
            </a:lvl3pPr>
            <a:lvl4pPr marL="4553573" indent="0">
              <a:buNone/>
              <a:defRPr sz="5312">
                <a:solidFill>
                  <a:schemeClr val="tx1">
                    <a:tint val="75000"/>
                  </a:schemeClr>
                </a:solidFill>
              </a:defRPr>
            </a:lvl4pPr>
            <a:lvl5pPr marL="6071427" indent="0">
              <a:buNone/>
              <a:defRPr sz="5312">
                <a:solidFill>
                  <a:schemeClr val="tx1">
                    <a:tint val="75000"/>
                  </a:schemeClr>
                </a:solidFill>
              </a:defRPr>
            </a:lvl5pPr>
            <a:lvl6pPr marL="7589286" indent="0">
              <a:buNone/>
              <a:defRPr sz="5312">
                <a:solidFill>
                  <a:schemeClr val="tx1">
                    <a:tint val="75000"/>
                  </a:schemeClr>
                </a:solidFill>
              </a:defRPr>
            </a:lvl6pPr>
            <a:lvl7pPr marL="9107141" indent="0">
              <a:buNone/>
              <a:defRPr sz="5312">
                <a:solidFill>
                  <a:schemeClr val="tx1">
                    <a:tint val="75000"/>
                  </a:schemeClr>
                </a:solidFill>
              </a:defRPr>
            </a:lvl7pPr>
            <a:lvl8pPr marL="10625000" indent="0">
              <a:buNone/>
              <a:defRPr sz="5312">
                <a:solidFill>
                  <a:schemeClr val="tx1">
                    <a:tint val="75000"/>
                  </a:schemeClr>
                </a:solidFill>
              </a:defRPr>
            </a:lvl8pPr>
            <a:lvl9pPr marL="12142854" indent="0">
              <a:buNone/>
              <a:defRPr sz="5312">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B5D4D48-056C-4851-A62D-473030413E77}" type="datetimeFigureOut">
              <a:rPr lang="ar-SA" smtClean="0"/>
              <a:t>05/05/43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223315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087099" y="11391985"/>
            <a:ext cx="12902049" cy="2715255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15368620" y="11391985"/>
            <a:ext cx="12902049" cy="2715255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B5D4D48-056C-4851-A62D-473030413E77}" type="datetimeFigureOut">
              <a:rPr lang="ar-SA" smtClean="0"/>
              <a:t>05/05/43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155241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2091053" y="2278407"/>
            <a:ext cx="26183571" cy="8271574"/>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091058" y="10490539"/>
            <a:ext cx="12842755" cy="5141249"/>
          </a:xfrm>
        </p:spPr>
        <p:txBody>
          <a:bodyPr anchor="b"/>
          <a:lstStyle>
            <a:lvl1pPr marL="0" indent="0">
              <a:buNone/>
              <a:defRPr sz="7968" b="1"/>
            </a:lvl1pPr>
            <a:lvl2pPr marL="1517859" indent="0">
              <a:buNone/>
              <a:defRPr sz="6640" b="1"/>
            </a:lvl2pPr>
            <a:lvl3pPr marL="3035714" indent="0">
              <a:buNone/>
              <a:defRPr sz="5976" b="1"/>
            </a:lvl3pPr>
            <a:lvl4pPr marL="4553573" indent="0">
              <a:buNone/>
              <a:defRPr sz="5312" b="1"/>
            </a:lvl4pPr>
            <a:lvl5pPr marL="6071427" indent="0">
              <a:buNone/>
              <a:defRPr sz="5312" b="1"/>
            </a:lvl5pPr>
            <a:lvl6pPr marL="7589286" indent="0">
              <a:buNone/>
              <a:defRPr sz="5312" b="1"/>
            </a:lvl6pPr>
            <a:lvl7pPr marL="9107141" indent="0">
              <a:buNone/>
              <a:defRPr sz="5312" b="1"/>
            </a:lvl7pPr>
            <a:lvl8pPr marL="10625000" indent="0">
              <a:buNone/>
              <a:defRPr sz="5312" b="1"/>
            </a:lvl8pPr>
            <a:lvl9pPr marL="12142854" indent="0">
              <a:buNone/>
              <a:defRPr sz="5312" b="1"/>
            </a:lvl9pPr>
          </a:lstStyle>
          <a:p>
            <a:pPr lvl="0"/>
            <a:r>
              <a:rPr lang="ar-SA"/>
              <a:t>انقر لتحرير أنماط نص الشكل الرئيسي</a:t>
            </a:r>
          </a:p>
        </p:txBody>
      </p:sp>
      <p:sp>
        <p:nvSpPr>
          <p:cNvPr id="4" name="Content Placeholder 3"/>
          <p:cNvSpPr>
            <a:spLocks noGrp="1"/>
          </p:cNvSpPr>
          <p:nvPr>
            <p:ph sz="half" idx="2"/>
          </p:nvPr>
        </p:nvSpPr>
        <p:spPr>
          <a:xfrm>
            <a:off x="2091058" y="15631784"/>
            <a:ext cx="12842755" cy="229920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15368622" y="10490539"/>
            <a:ext cx="12906002" cy="5141249"/>
          </a:xfrm>
        </p:spPr>
        <p:txBody>
          <a:bodyPr anchor="b"/>
          <a:lstStyle>
            <a:lvl1pPr marL="0" indent="0">
              <a:buNone/>
              <a:defRPr sz="7968" b="1"/>
            </a:lvl1pPr>
            <a:lvl2pPr marL="1517859" indent="0">
              <a:buNone/>
              <a:defRPr sz="6640" b="1"/>
            </a:lvl2pPr>
            <a:lvl3pPr marL="3035714" indent="0">
              <a:buNone/>
              <a:defRPr sz="5976" b="1"/>
            </a:lvl3pPr>
            <a:lvl4pPr marL="4553573" indent="0">
              <a:buNone/>
              <a:defRPr sz="5312" b="1"/>
            </a:lvl4pPr>
            <a:lvl5pPr marL="6071427" indent="0">
              <a:buNone/>
              <a:defRPr sz="5312" b="1"/>
            </a:lvl5pPr>
            <a:lvl6pPr marL="7589286" indent="0">
              <a:buNone/>
              <a:defRPr sz="5312" b="1"/>
            </a:lvl6pPr>
            <a:lvl7pPr marL="9107141" indent="0">
              <a:buNone/>
              <a:defRPr sz="5312" b="1"/>
            </a:lvl7pPr>
            <a:lvl8pPr marL="10625000" indent="0">
              <a:buNone/>
              <a:defRPr sz="5312" b="1"/>
            </a:lvl8pPr>
            <a:lvl9pPr marL="12142854" indent="0">
              <a:buNone/>
              <a:defRPr sz="5312" b="1"/>
            </a:lvl9pPr>
          </a:lstStyle>
          <a:p>
            <a:pPr lvl="0"/>
            <a:r>
              <a:rPr lang="ar-SA"/>
              <a:t>انقر لتحرير أنماط نص الشكل الرئيسي</a:t>
            </a:r>
          </a:p>
        </p:txBody>
      </p:sp>
      <p:sp>
        <p:nvSpPr>
          <p:cNvPr id="6" name="Content Placeholder 5"/>
          <p:cNvSpPr>
            <a:spLocks noGrp="1"/>
          </p:cNvSpPr>
          <p:nvPr>
            <p:ph sz="quarter" idx="4"/>
          </p:nvPr>
        </p:nvSpPr>
        <p:spPr>
          <a:xfrm>
            <a:off x="15368622" y="15631784"/>
            <a:ext cx="12906002" cy="229920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B5D4D48-056C-4851-A62D-473030413E77}" type="datetimeFigureOut">
              <a:rPr lang="ar-SA" smtClean="0"/>
              <a:t>05/05/43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175955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B5D4D48-056C-4851-A62D-473030413E77}" type="datetimeFigureOut">
              <a:rPr lang="ar-SA" smtClean="0"/>
              <a:t>05/05/43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138802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D4D48-056C-4851-A62D-473030413E77}" type="datetimeFigureOut">
              <a:rPr lang="ar-SA" smtClean="0"/>
              <a:t>05/05/43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24051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091051" y="2852949"/>
            <a:ext cx="9791171" cy="9985322"/>
          </a:xfrm>
        </p:spPr>
        <p:txBody>
          <a:bodyPr anchor="b"/>
          <a:lstStyle>
            <a:lvl1pPr>
              <a:defRPr sz="10624"/>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12906004" y="6161586"/>
            <a:ext cx="15368620" cy="30411648"/>
          </a:xfrm>
        </p:spPr>
        <p:txBody>
          <a:bodyPr/>
          <a:lstStyle>
            <a:lvl1pPr>
              <a:defRPr sz="10624"/>
            </a:lvl1pPr>
            <a:lvl2pPr>
              <a:defRPr sz="9296"/>
            </a:lvl2pPr>
            <a:lvl3pPr>
              <a:defRPr sz="7968"/>
            </a:lvl3pPr>
            <a:lvl4pPr>
              <a:defRPr sz="6640"/>
            </a:lvl4pPr>
            <a:lvl5pPr>
              <a:defRPr sz="6640"/>
            </a:lvl5pPr>
            <a:lvl6pPr>
              <a:defRPr sz="6640"/>
            </a:lvl6pPr>
            <a:lvl7pPr>
              <a:defRPr sz="6640"/>
            </a:lvl7pPr>
            <a:lvl8pPr>
              <a:defRPr sz="6640"/>
            </a:lvl8pPr>
            <a:lvl9pPr>
              <a:defRPr sz="664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091051" y="12838274"/>
            <a:ext cx="9791171" cy="23784485"/>
          </a:xfrm>
        </p:spPr>
        <p:txBody>
          <a:bodyPr/>
          <a:lstStyle>
            <a:lvl1pPr marL="0" indent="0">
              <a:buNone/>
              <a:defRPr sz="5312"/>
            </a:lvl1pPr>
            <a:lvl2pPr marL="1517859" indent="0">
              <a:buNone/>
              <a:defRPr sz="4648"/>
            </a:lvl2pPr>
            <a:lvl3pPr marL="3035714" indent="0">
              <a:buNone/>
              <a:defRPr sz="3984"/>
            </a:lvl3pPr>
            <a:lvl4pPr marL="4553573" indent="0">
              <a:buNone/>
              <a:defRPr sz="3320"/>
            </a:lvl4pPr>
            <a:lvl5pPr marL="6071427" indent="0">
              <a:buNone/>
              <a:defRPr sz="3320"/>
            </a:lvl5pPr>
            <a:lvl6pPr marL="7589286" indent="0">
              <a:buNone/>
              <a:defRPr sz="3320"/>
            </a:lvl6pPr>
            <a:lvl7pPr marL="9107141" indent="0">
              <a:buNone/>
              <a:defRPr sz="3320"/>
            </a:lvl7pPr>
            <a:lvl8pPr marL="10625000" indent="0">
              <a:buNone/>
              <a:defRPr sz="3320"/>
            </a:lvl8pPr>
            <a:lvl9pPr marL="12142854" indent="0">
              <a:buNone/>
              <a:defRPr sz="332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B5D4D48-056C-4851-A62D-473030413E77}" type="datetimeFigureOut">
              <a:rPr lang="ar-SA" smtClean="0"/>
              <a:t>05/05/43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42844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091051" y="2852949"/>
            <a:ext cx="9791171" cy="9985322"/>
          </a:xfrm>
        </p:spPr>
        <p:txBody>
          <a:bodyPr anchor="b"/>
          <a:lstStyle>
            <a:lvl1pPr>
              <a:defRPr sz="10624"/>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2906004" y="6161586"/>
            <a:ext cx="15368620" cy="30411648"/>
          </a:xfrm>
        </p:spPr>
        <p:txBody>
          <a:bodyPr anchor="t"/>
          <a:lstStyle>
            <a:lvl1pPr marL="0" indent="0">
              <a:buNone/>
              <a:defRPr sz="10624"/>
            </a:lvl1pPr>
            <a:lvl2pPr marL="1517859" indent="0">
              <a:buNone/>
              <a:defRPr sz="9296"/>
            </a:lvl2pPr>
            <a:lvl3pPr marL="3035714" indent="0">
              <a:buNone/>
              <a:defRPr sz="7968"/>
            </a:lvl3pPr>
            <a:lvl4pPr marL="4553573" indent="0">
              <a:buNone/>
              <a:defRPr sz="6640"/>
            </a:lvl4pPr>
            <a:lvl5pPr marL="6071427" indent="0">
              <a:buNone/>
              <a:defRPr sz="6640"/>
            </a:lvl5pPr>
            <a:lvl6pPr marL="7589286" indent="0">
              <a:buNone/>
              <a:defRPr sz="6640"/>
            </a:lvl6pPr>
            <a:lvl7pPr marL="9107141" indent="0">
              <a:buNone/>
              <a:defRPr sz="6640"/>
            </a:lvl7pPr>
            <a:lvl8pPr marL="10625000" indent="0">
              <a:buNone/>
              <a:defRPr sz="6640"/>
            </a:lvl8pPr>
            <a:lvl9pPr marL="12142854" indent="0">
              <a:buNone/>
              <a:defRPr sz="664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091051" y="12838274"/>
            <a:ext cx="9791171" cy="23784485"/>
          </a:xfrm>
        </p:spPr>
        <p:txBody>
          <a:bodyPr/>
          <a:lstStyle>
            <a:lvl1pPr marL="0" indent="0">
              <a:buNone/>
              <a:defRPr sz="5312"/>
            </a:lvl1pPr>
            <a:lvl2pPr marL="1517859" indent="0">
              <a:buNone/>
              <a:defRPr sz="4648"/>
            </a:lvl2pPr>
            <a:lvl3pPr marL="3035714" indent="0">
              <a:buNone/>
              <a:defRPr sz="3984"/>
            </a:lvl3pPr>
            <a:lvl4pPr marL="4553573" indent="0">
              <a:buNone/>
              <a:defRPr sz="3320"/>
            </a:lvl4pPr>
            <a:lvl5pPr marL="6071427" indent="0">
              <a:buNone/>
              <a:defRPr sz="3320"/>
            </a:lvl5pPr>
            <a:lvl6pPr marL="7589286" indent="0">
              <a:buNone/>
              <a:defRPr sz="3320"/>
            </a:lvl6pPr>
            <a:lvl7pPr marL="9107141" indent="0">
              <a:buNone/>
              <a:defRPr sz="3320"/>
            </a:lvl7pPr>
            <a:lvl8pPr marL="10625000" indent="0">
              <a:buNone/>
              <a:defRPr sz="3320"/>
            </a:lvl8pPr>
            <a:lvl9pPr marL="12142854" indent="0">
              <a:buNone/>
              <a:defRPr sz="332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B5D4D48-056C-4851-A62D-473030413E77}" type="datetimeFigureOut">
              <a:rPr lang="ar-SA" smtClean="0"/>
              <a:t>05/05/43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1AE2783-793E-463A-A5A5-69AA7B67AA1A}" type="slidenum">
              <a:rPr lang="ar-SA" smtClean="0"/>
              <a:t>‹#›</a:t>
            </a:fld>
            <a:endParaRPr lang="ar-SA"/>
          </a:p>
        </p:txBody>
      </p:sp>
    </p:spTree>
    <p:extLst>
      <p:ext uri="{BB962C8B-B14F-4D97-AF65-F5344CB8AC3E}">
        <p14:creationId xmlns:p14="http://schemas.microsoft.com/office/powerpoint/2010/main" val="117483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7100" y="2278407"/>
            <a:ext cx="26183571" cy="8271574"/>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087100" y="11391985"/>
            <a:ext cx="26183571" cy="2715255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2087098" y="39663932"/>
            <a:ext cx="6830497" cy="2278398"/>
          </a:xfrm>
          <a:prstGeom prst="rect">
            <a:avLst/>
          </a:prstGeom>
        </p:spPr>
        <p:txBody>
          <a:bodyPr vert="horz" lIns="91440" tIns="45720" rIns="91440" bIns="45720" rtlCol="0" anchor="ctr"/>
          <a:lstStyle>
            <a:lvl1pPr algn="l">
              <a:defRPr sz="3984">
                <a:solidFill>
                  <a:schemeClr val="tx1">
                    <a:tint val="75000"/>
                  </a:schemeClr>
                </a:solidFill>
              </a:defRPr>
            </a:lvl1pPr>
          </a:lstStyle>
          <a:p>
            <a:fld id="{2B5D4D48-056C-4851-A62D-473030413E77}" type="datetimeFigureOut">
              <a:rPr lang="ar-SA" smtClean="0"/>
              <a:t>05/05/43</a:t>
            </a:fld>
            <a:endParaRPr lang="ar-SA"/>
          </a:p>
        </p:txBody>
      </p:sp>
      <p:sp>
        <p:nvSpPr>
          <p:cNvPr id="5" name="Footer Placeholder 4"/>
          <p:cNvSpPr>
            <a:spLocks noGrp="1"/>
          </p:cNvSpPr>
          <p:nvPr>
            <p:ph type="ftr" sz="quarter" idx="3"/>
          </p:nvPr>
        </p:nvSpPr>
        <p:spPr>
          <a:xfrm>
            <a:off x="10056013" y="39663932"/>
            <a:ext cx="10245745" cy="2278398"/>
          </a:xfrm>
          <a:prstGeom prst="rect">
            <a:avLst/>
          </a:prstGeom>
        </p:spPr>
        <p:txBody>
          <a:bodyPr vert="horz" lIns="91440" tIns="45720" rIns="91440" bIns="45720" rtlCol="0" anchor="ctr"/>
          <a:lstStyle>
            <a:lvl1pPr algn="ctr">
              <a:defRPr sz="3984">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21440172" y="39663932"/>
            <a:ext cx="6830497" cy="2278398"/>
          </a:xfrm>
          <a:prstGeom prst="rect">
            <a:avLst/>
          </a:prstGeom>
        </p:spPr>
        <p:txBody>
          <a:bodyPr vert="horz" lIns="91440" tIns="45720" rIns="91440" bIns="45720" rtlCol="0" anchor="ctr"/>
          <a:lstStyle>
            <a:lvl1pPr algn="r">
              <a:defRPr sz="3984">
                <a:solidFill>
                  <a:schemeClr val="tx1">
                    <a:tint val="75000"/>
                  </a:schemeClr>
                </a:solidFill>
              </a:defRPr>
            </a:lvl1pPr>
          </a:lstStyle>
          <a:p>
            <a:fld id="{A1AE2783-793E-463A-A5A5-69AA7B67AA1A}" type="slidenum">
              <a:rPr lang="ar-SA" smtClean="0"/>
              <a:t>‹#›</a:t>
            </a:fld>
            <a:endParaRPr lang="ar-SA"/>
          </a:p>
        </p:txBody>
      </p:sp>
    </p:spTree>
    <p:extLst>
      <p:ext uri="{BB962C8B-B14F-4D97-AF65-F5344CB8AC3E}">
        <p14:creationId xmlns:p14="http://schemas.microsoft.com/office/powerpoint/2010/main" val="12143928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35714" rtl="1" eaLnBrk="1" latinLnBrk="0" hangingPunct="1">
        <a:lnSpc>
          <a:spcPct val="90000"/>
        </a:lnSpc>
        <a:spcBef>
          <a:spcPct val="0"/>
        </a:spcBef>
        <a:buNone/>
        <a:defRPr sz="14608" kern="1200">
          <a:solidFill>
            <a:schemeClr val="tx1"/>
          </a:solidFill>
          <a:latin typeface="+mj-lt"/>
          <a:ea typeface="+mj-ea"/>
          <a:cs typeface="+mj-cs"/>
        </a:defRPr>
      </a:lvl1pPr>
    </p:titleStyle>
    <p:bodyStyle>
      <a:lvl1pPr marL="758927" indent="-758927" algn="r" defTabSz="3035714" rtl="1" eaLnBrk="1" latinLnBrk="0" hangingPunct="1">
        <a:lnSpc>
          <a:spcPct val="90000"/>
        </a:lnSpc>
        <a:spcBef>
          <a:spcPts val="3320"/>
        </a:spcBef>
        <a:buFont typeface="Arial" panose="020B0604020202020204" pitchFamily="34" charset="0"/>
        <a:buChar char="•"/>
        <a:defRPr sz="9296" kern="1200">
          <a:solidFill>
            <a:schemeClr val="tx1"/>
          </a:solidFill>
          <a:latin typeface="+mn-lt"/>
          <a:ea typeface="+mn-ea"/>
          <a:cs typeface="+mn-cs"/>
        </a:defRPr>
      </a:lvl1pPr>
      <a:lvl2pPr marL="2276786" indent="-758927" algn="r" defTabSz="3035714" rtl="1" eaLnBrk="1" latinLnBrk="0" hangingPunct="1">
        <a:lnSpc>
          <a:spcPct val="90000"/>
        </a:lnSpc>
        <a:spcBef>
          <a:spcPts val="1660"/>
        </a:spcBef>
        <a:buFont typeface="Arial" panose="020B0604020202020204" pitchFamily="34" charset="0"/>
        <a:buChar char="•"/>
        <a:defRPr sz="7968" kern="1200">
          <a:solidFill>
            <a:schemeClr val="tx1"/>
          </a:solidFill>
          <a:latin typeface="+mn-lt"/>
          <a:ea typeface="+mn-ea"/>
          <a:cs typeface="+mn-cs"/>
        </a:defRPr>
      </a:lvl2pPr>
      <a:lvl3pPr marL="3794641" indent="-758927" algn="r" defTabSz="3035714" rtl="1" eaLnBrk="1" latinLnBrk="0" hangingPunct="1">
        <a:lnSpc>
          <a:spcPct val="90000"/>
        </a:lnSpc>
        <a:spcBef>
          <a:spcPts val="1660"/>
        </a:spcBef>
        <a:buFont typeface="Arial" panose="020B0604020202020204" pitchFamily="34" charset="0"/>
        <a:buChar char="•"/>
        <a:defRPr sz="6640" kern="1200">
          <a:solidFill>
            <a:schemeClr val="tx1"/>
          </a:solidFill>
          <a:latin typeface="+mn-lt"/>
          <a:ea typeface="+mn-ea"/>
          <a:cs typeface="+mn-cs"/>
        </a:defRPr>
      </a:lvl3pPr>
      <a:lvl4pPr marL="5312500"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4pPr>
      <a:lvl5pPr marL="6830354"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5pPr>
      <a:lvl6pPr marL="8348213"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6pPr>
      <a:lvl7pPr marL="9866068"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7pPr>
      <a:lvl8pPr marL="11383927"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8pPr>
      <a:lvl9pPr marL="12901782" indent="-758927" algn="r" defTabSz="3035714" rtl="1" eaLnBrk="1" latinLnBrk="0" hangingPunct="1">
        <a:lnSpc>
          <a:spcPct val="90000"/>
        </a:lnSpc>
        <a:spcBef>
          <a:spcPts val="1660"/>
        </a:spcBef>
        <a:buFont typeface="Arial" panose="020B0604020202020204" pitchFamily="34" charset="0"/>
        <a:buChar char="•"/>
        <a:defRPr sz="5976" kern="1200">
          <a:solidFill>
            <a:schemeClr val="tx1"/>
          </a:solidFill>
          <a:latin typeface="+mn-lt"/>
          <a:ea typeface="+mn-ea"/>
          <a:cs typeface="+mn-cs"/>
        </a:defRPr>
      </a:lvl9pPr>
    </p:bodyStyle>
    <p:otherStyle>
      <a:defPPr>
        <a:defRPr lang="en-US"/>
      </a:defPPr>
      <a:lvl1pPr marL="0" algn="r" defTabSz="3035714" rtl="1" eaLnBrk="1" latinLnBrk="0" hangingPunct="1">
        <a:defRPr sz="5976" kern="1200">
          <a:solidFill>
            <a:schemeClr val="tx1"/>
          </a:solidFill>
          <a:latin typeface="+mn-lt"/>
          <a:ea typeface="+mn-ea"/>
          <a:cs typeface="+mn-cs"/>
        </a:defRPr>
      </a:lvl1pPr>
      <a:lvl2pPr marL="1517859" algn="r" defTabSz="3035714" rtl="1" eaLnBrk="1" latinLnBrk="0" hangingPunct="1">
        <a:defRPr sz="5976" kern="1200">
          <a:solidFill>
            <a:schemeClr val="tx1"/>
          </a:solidFill>
          <a:latin typeface="+mn-lt"/>
          <a:ea typeface="+mn-ea"/>
          <a:cs typeface="+mn-cs"/>
        </a:defRPr>
      </a:lvl2pPr>
      <a:lvl3pPr marL="3035714" algn="r" defTabSz="3035714" rtl="1" eaLnBrk="1" latinLnBrk="0" hangingPunct="1">
        <a:defRPr sz="5976" kern="1200">
          <a:solidFill>
            <a:schemeClr val="tx1"/>
          </a:solidFill>
          <a:latin typeface="+mn-lt"/>
          <a:ea typeface="+mn-ea"/>
          <a:cs typeface="+mn-cs"/>
        </a:defRPr>
      </a:lvl3pPr>
      <a:lvl4pPr marL="4553573" algn="r" defTabSz="3035714" rtl="1" eaLnBrk="1" latinLnBrk="0" hangingPunct="1">
        <a:defRPr sz="5976" kern="1200">
          <a:solidFill>
            <a:schemeClr val="tx1"/>
          </a:solidFill>
          <a:latin typeface="+mn-lt"/>
          <a:ea typeface="+mn-ea"/>
          <a:cs typeface="+mn-cs"/>
        </a:defRPr>
      </a:lvl4pPr>
      <a:lvl5pPr marL="6071427" algn="r" defTabSz="3035714" rtl="1" eaLnBrk="1" latinLnBrk="0" hangingPunct="1">
        <a:defRPr sz="5976" kern="1200">
          <a:solidFill>
            <a:schemeClr val="tx1"/>
          </a:solidFill>
          <a:latin typeface="+mn-lt"/>
          <a:ea typeface="+mn-ea"/>
          <a:cs typeface="+mn-cs"/>
        </a:defRPr>
      </a:lvl5pPr>
      <a:lvl6pPr marL="7589286" algn="r" defTabSz="3035714" rtl="1" eaLnBrk="1" latinLnBrk="0" hangingPunct="1">
        <a:defRPr sz="5976" kern="1200">
          <a:solidFill>
            <a:schemeClr val="tx1"/>
          </a:solidFill>
          <a:latin typeface="+mn-lt"/>
          <a:ea typeface="+mn-ea"/>
          <a:cs typeface="+mn-cs"/>
        </a:defRPr>
      </a:lvl6pPr>
      <a:lvl7pPr marL="9107141" algn="r" defTabSz="3035714" rtl="1" eaLnBrk="1" latinLnBrk="0" hangingPunct="1">
        <a:defRPr sz="5976" kern="1200">
          <a:solidFill>
            <a:schemeClr val="tx1"/>
          </a:solidFill>
          <a:latin typeface="+mn-lt"/>
          <a:ea typeface="+mn-ea"/>
          <a:cs typeface="+mn-cs"/>
        </a:defRPr>
      </a:lvl7pPr>
      <a:lvl8pPr marL="10625000" algn="r" defTabSz="3035714" rtl="1" eaLnBrk="1" latinLnBrk="0" hangingPunct="1">
        <a:defRPr sz="5976" kern="1200">
          <a:solidFill>
            <a:schemeClr val="tx1"/>
          </a:solidFill>
          <a:latin typeface="+mn-lt"/>
          <a:ea typeface="+mn-ea"/>
          <a:cs typeface="+mn-cs"/>
        </a:defRPr>
      </a:lvl8pPr>
      <a:lvl9pPr marL="12142854" algn="r" defTabSz="3035714" rtl="1" eaLnBrk="1" latinLnBrk="0" hangingPunct="1">
        <a:defRPr sz="5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2u.pw/AY1QZ" TargetMode="External"/><Relationship Id="rId2" Type="http://schemas.openxmlformats.org/officeDocument/2006/relationships/notesSlide" Target="../notesSlides/notesSlide1.xml"/><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3FF892D3-775B-4765-8684-6E99810BFCCF}"/>
              </a:ext>
            </a:extLst>
          </p:cNvPr>
          <p:cNvSpPr txBox="1"/>
          <p:nvPr/>
        </p:nvSpPr>
        <p:spPr>
          <a:xfrm>
            <a:off x="3705726" y="5678905"/>
            <a:ext cx="22860000" cy="32581516"/>
          </a:xfrm>
          <a:prstGeom prst="rect">
            <a:avLst/>
          </a:prstGeom>
          <a:noFill/>
        </p:spPr>
        <p:txBody>
          <a:bodyPr wrap="square" rtlCol="1">
            <a:spAutoFit/>
          </a:bodyPr>
          <a:lstStyle/>
          <a:p>
            <a:endParaRPr lang="ar-SA" dirty="0"/>
          </a:p>
        </p:txBody>
      </p:sp>
      <p:sp>
        <p:nvSpPr>
          <p:cNvPr id="13" name="Rectangle 3">
            <a:extLst>
              <a:ext uri="{FF2B5EF4-FFF2-40B4-BE49-F238E27FC236}">
                <a16:creationId xmlns:a16="http://schemas.microsoft.com/office/drawing/2014/main" id="{28BED06E-0D5B-4261-823F-0CFD4E891543}"/>
              </a:ext>
            </a:extLst>
          </p:cNvPr>
          <p:cNvSpPr>
            <a:spLocks noChangeArrowheads="1"/>
          </p:cNvSpPr>
          <p:nvPr/>
        </p:nvSpPr>
        <p:spPr bwMode="auto">
          <a:xfrm>
            <a:off x="13219401" y="10969815"/>
            <a:ext cx="732646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a:ln>
                <a:noFill/>
              </a:ln>
              <a:solidFill>
                <a:schemeClr val="tx1"/>
              </a:solidFill>
              <a:effectLst/>
              <a:latin typeface="Arial" panose="020B0604020202020204" pitchFamily="34" charset="0"/>
            </a:endParaRPr>
          </a:p>
        </p:txBody>
      </p:sp>
      <p:pic>
        <p:nvPicPr>
          <p:cNvPr id="18" name="صورة 17" descr="صورة تحتوي على منضدة&#10;&#10;تم إنشاء الوصف تلقائياً">
            <a:extLst>
              <a:ext uri="{FF2B5EF4-FFF2-40B4-BE49-F238E27FC236}">
                <a16:creationId xmlns:a16="http://schemas.microsoft.com/office/drawing/2014/main" id="{737A48A4-75EA-43B8-94C4-C0294BDDC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16" y="3295608"/>
            <a:ext cx="29357129" cy="36203021"/>
          </a:xfrm>
          <a:prstGeom prst="rect">
            <a:avLst/>
          </a:prstGeom>
        </p:spPr>
      </p:pic>
    </p:spTree>
    <p:extLst>
      <p:ext uri="{BB962C8B-B14F-4D97-AF65-F5344CB8AC3E}">
        <p14:creationId xmlns:p14="http://schemas.microsoft.com/office/powerpoint/2010/main" val="15468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صورة 15">
            <a:extLst>
              <a:ext uri="{FF2B5EF4-FFF2-40B4-BE49-F238E27FC236}">
                <a16:creationId xmlns:a16="http://schemas.microsoft.com/office/drawing/2014/main" id="{C062632B-7230-4707-B325-B23BF7DD4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 y="0"/>
            <a:ext cx="30358080" cy="42963498"/>
          </a:xfrm>
          <a:prstGeom prst="rect">
            <a:avLst/>
          </a:prstGeom>
        </p:spPr>
      </p:pic>
      <p:sp>
        <p:nvSpPr>
          <p:cNvPr id="6" name="عنوان 5">
            <a:extLst>
              <a:ext uri="{FF2B5EF4-FFF2-40B4-BE49-F238E27FC236}">
                <a16:creationId xmlns:a16="http://schemas.microsoft.com/office/drawing/2014/main" id="{B0D1C15E-49E2-4746-80C2-059C938485FC}"/>
              </a:ext>
            </a:extLst>
          </p:cNvPr>
          <p:cNvSpPr>
            <a:spLocks noGrp="1"/>
          </p:cNvSpPr>
          <p:nvPr>
            <p:ph type="ctrTitle"/>
          </p:nvPr>
        </p:nvSpPr>
        <p:spPr>
          <a:xfrm>
            <a:off x="5442441" y="-466678"/>
            <a:ext cx="19954284" cy="2494502"/>
          </a:xfrm>
        </p:spPr>
        <p:txBody>
          <a:bodyPr>
            <a:noAutofit/>
          </a:bodyPr>
          <a:lstStyle/>
          <a:p>
            <a:pPr rtl="0"/>
            <a:r>
              <a:rPr lang="en-US" sz="12001" b="1"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Swimmer Self-Rescue (SSR)</a:t>
            </a:r>
            <a:endParaRPr lang="ar-SA" sz="12001" b="1"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endParaRPr>
          </a:p>
        </p:txBody>
      </p:sp>
      <p:sp>
        <p:nvSpPr>
          <p:cNvPr id="9" name="مربع نص 8">
            <a:extLst>
              <a:ext uri="{FF2B5EF4-FFF2-40B4-BE49-F238E27FC236}">
                <a16:creationId xmlns:a16="http://schemas.microsoft.com/office/drawing/2014/main" id="{B5D8F613-4341-450A-9740-B5BAD9A22B68}"/>
              </a:ext>
            </a:extLst>
          </p:cNvPr>
          <p:cNvSpPr txBox="1"/>
          <p:nvPr/>
        </p:nvSpPr>
        <p:spPr>
          <a:xfrm>
            <a:off x="13634028" y="2726088"/>
            <a:ext cx="3333126" cy="708207"/>
          </a:xfrm>
          <a:prstGeom prst="rect">
            <a:avLst/>
          </a:prstGeom>
          <a:noFill/>
        </p:spPr>
        <p:txBody>
          <a:bodyPr wrap="square" rtlCol="1">
            <a:spAutoFit/>
          </a:bodyPr>
          <a:lstStyle/>
          <a:p>
            <a:r>
              <a:rPr lang="en-US" sz="4002" b="1" dirty="0">
                <a:effectLst>
                  <a:outerShdw blurRad="38100" dist="38100" dir="2700000" algn="tl">
                    <a:srgbClr val="000000">
                      <a:alpha val="43137"/>
                    </a:srgbClr>
                  </a:outerShdw>
                </a:effectLst>
              </a:rPr>
              <a:t>Project Picture</a:t>
            </a:r>
            <a:endParaRPr lang="ar-SA" sz="4002" b="1" dirty="0">
              <a:effectLst>
                <a:outerShdw blurRad="38100" dist="38100" dir="2700000" algn="tl">
                  <a:srgbClr val="000000">
                    <a:alpha val="43137"/>
                  </a:srgbClr>
                </a:outerShdw>
              </a:effectLst>
            </a:endParaRPr>
          </a:p>
        </p:txBody>
      </p:sp>
      <p:sp>
        <p:nvSpPr>
          <p:cNvPr id="17" name="مربع نص 16">
            <a:extLst>
              <a:ext uri="{FF2B5EF4-FFF2-40B4-BE49-F238E27FC236}">
                <a16:creationId xmlns:a16="http://schemas.microsoft.com/office/drawing/2014/main" id="{261D4FAD-ABF5-4AE9-B2B8-208B48FB4CA2}"/>
              </a:ext>
            </a:extLst>
          </p:cNvPr>
          <p:cNvSpPr txBox="1"/>
          <p:nvPr/>
        </p:nvSpPr>
        <p:spPr>
          <a:xfrm>
            <a:off x="23640313" y="2720734"/>
            <a:ext cx="2973423" cy="708207"/>
          </a:xfrm>
          <a:prstGeom prst="rect">
            <a:avLst/>
          </a:prstGeom>
          <a:noFill/>
        </p:spPr>
        <p:txBody>
          <a:bodyPr wrap="square" rtlCol="1">
            <a:spAutoFit/>
          </a:bodyPr>
          <a:lstStyle/>
          <a:p>
            <a:r>
              <a:rPr lang="en-US" sz="4002" b="1" dirty="0">
                <a:effectLst>
                  <a:outerShdw blurRad="38100" dist="38100" dir="2700000" algn="tl">
                    <a:srgbClr val="000000">
                      <a:alpha val="43137"/>
                    </a:srgbClr>
                  </a:outerShdw>
                </a:effectLst>
              </a:rPr>
              <a:t>Team Picture</a:t>
            </a:r>
            <a:endParaRPr lang="ar-SA" sz="4002" b="1" dirty="0">
              <a:effectLst>
                <a:outerShdw blurRad="38100" dist="38100" dir="2700000" algn="tl">
                  <a:srgbClr val="000000">
                    <a:alpha val="43137"/>
                  </a:srgbClr>
                </a:outerShdw>
              </a:effectLst>
            </a:endParaRPr>
          </a:p>
        </p:txBody>
      </p:sp>
      <p:sp>
        <p:nvSpPr>
          <p:cNvPr id="19" name="مستطيل 18">
            <a:extLst>
              <a:ext uri="{FF2B5EF4-FFF2-40B4-BE49-F238E27FC236}">
                <a16:creationId xmlns:a16="http://schemas.microsoft.com/office/drawing/2014/main" id="{D38204D9-D50B-4BF1-B85A-3A7027A219DF}"/>
              </a:ext>
            </a:extLst>
          </p:cNvPr>
          <p:cNvSpPr/>
          <p:nvPr/>
        </p:nvSpPr>
        <p:spPr>
          <a:xfrm>
            <a:off x="11633623" y="8642755"/>
            <a:ext cx="6402026" cy="5733739"/>
          </a:xfrm>
          <a:prstGeom prst="rect">
            <a:avLst/>
          </a:prstGeom>
          <a:solidFill>
            <a:srgbClr val="8FC0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443"/>
          </a:p>
        </p:txBody>
      </p:sp>
      <p:sp>
        <p:nvSpPr>
          <p:cNvPr id="18" name="مربع نص 17">
            <a:extLst>
              <a:ext uri="{FF2B5EF4-FFF2-40B4-BE49-F238E27FC236}">
                <a16:creationId xmlns:a16="http://schemas.microsoft.com/office/drawing/2014/main" id="{B1BAF86F-A61B-4621-8F68-648A073FE284}"/>
              </a:ext>
            </a:extLst>
          </p:cNvPr>
          <p:cNvSpPr txBox="1"/>
          <p:nvPr/>
        </p:nvSpPr>
        <p:spPr>
          <a:xfrm>
            <a:off x="11828768" y="8891398"/>
            <a:ext cx="6011744" cy="4891980"/>
          </a:xfrm>
          <a:prstGeom prst="rect">
            <a:avLst/>
          </a:prstGeom>
          <a:noFill/>
        </p:spPr>
        <p:txBody>
          <a:bodyPr wrap="square" rtlCol="1">
            <a:spAutoFit/>
          </a:bodyPr>
          <a:lstStyle/>
          <a:p>
            <a:pPr algn="just"/>
            <a:r>
              <a:rPr lang="en-US" sz="2399" b="1" dirty="0">
                <a:effectLst>
                  <a:outerShdw blurRad="38100" dist="38100" dir="2700000" algn="tl">
                    <a:srgbClr val="000000">
                      <a:alpha val="43137"/>
                    </a:srgbClr>
                  </a:outerShdw>
                </a:effectLst>
              </a:rPr>
              <a:t>The Swimmer self-rescue is a device that saves lives from drowning in pools. Our project work mechanism is as follows: There are three Sensors around the pool that detects a certain range in the pool. These sensors are related to a Bracelet that contains two buttons. When the first button is pressed, A signal will be sent to the closest sensor that will send a float directly to the drowning person to lean on it. The second button will send a signal to the phone attached to the project to call the person who has a stored number on the phone</a:t>
            </a:r>
            <a:endParaRPr lang="ar-SA" sz="2399" b="1" dirty="0">
              <a:effectLst>
                <a:outerShdw blurRad="38100" dist="38100" dir="2700000" algn="tl">
                  <a:srgbClr val="000000">
                    <a:alpha val="43137"/>
                  </a:srgbClr>
                </a:outerShdw>
              </a:effectLst>
            </a:endParaRPr>
          </a:p>
        </p:txBody>
      </p:sp>
      <p:sp>
        <p:nvSpPr>
          <p:cNvPr id="20" name="مربع نص 19">
            <a:extLst>
              <a:ext uri="{FF2B5EF4-FFF2-40B4-BE49-F238E27FC236}">
                <a16:creationId xmlns:a16="http://schemas.microsoft.com/office/drawing/2014/main" id="{B24DA2E6-1554-43AE-89C0-9A81491DF59C}"/>
              </a:ext>
            </a:extLst>
          </p:cNvPr>
          <p:cNvSpPr txBox="1"/>
          <p:nvPr/>
        </p:nvSpPr>
        <p:spPr>
          <a:xfrm>
            <a:off x="3562624" y="2723833"/>
            <a:ext cx="4044302" cy="708207"/>
          </a:xfrm>
          <a:prstGeom prst="rect">
            <a:avLst/>
          </a:prstGeom>
          <a:noFill/>
        </p:spPr>
        <p:txBody>
          <a:bodyPr wrap="square" rtlCol="1">
            <a:spAutoFit/>
          </a:bodyPr>
          <a:lstStyle/>
          <a:p>
            <a:r>
              <a:rPr lang="en-US" sz="4002" b="1" dirty="0">
                <a:effectLst>
                  <a:outerShdw blurRad="38100" dist="38100" dir="2700000" algn="tl">
                    <a:srgbClr val="000000">
                      <a:alpha val="43137"/>
                    </a:srgbClr>
                  </a:outerShdw>
                </a:effectLst>
              </a:rPr>
              <a:t>Team Information</a:t>
            </a:r>
            <a:endParaRPr lang="ar-SA" sz="4002" b="1" dirty="0">
              <a:effectLst>
                <a:outerShdw blurRad="38100" dist="38100" dir="2700000" algn="tl">
                  <a:srgbClr val="000000">
                    <a:alpha val="43137"/>
                  </a:srgbClr>
                </a:outerShdw>
              </a:effectLst>
            </a:endParaRPr>
          </a:p>
        </p:txBody>
      </p:sp>
      <p:sp>
        <p:nvSpPr>
          <p:cNvPr id="26" name="مربع نص 25">
            <a:extLst>
              <a:ext uri="{FF2B5EF4-FFF2-40B4-BE49-F238E27FC236}">
                <a16:creationId xmlns:a16="http://schemas.microsoft.com/office/drawing/2014/main" id="{2445B08B-CB0F-4BBD-B728-4C2421F6CF99}"/>
              </a:ext>
            </a:extLst>
          </p:cNvPr>
          <p:cNvSpPr txBox="1"/>
          <p:nvPr/>
        </p:nvSpPr>
        <p:spPr>
          <a:xfrm>
            <a:off x="13265136" y="7998359"/>
            <a:ext cx="3422605" cy="584775"/>
          </a:xfrm>
          <a:prstGeom prst="rect">
            <a:avLst/>
          </a:prstGeom>
          <a:noFill/>
        </p:spPr>
        <p:txBody>
          <a:bodyPr wrap="square" rtlCol="1">
            <a:spAutoFit/>
          </a:bodyPr>
          <a:lstStyle/>
          <a:p>
            <a:r>
              <a:rPr lang="en-US" sz="3200" b="1" dirty="0">
                <a:effectLst>
                  <a:outerShdw blurRad="38100" dist="38100" dir="2700000" algn="tl">
                    <a:srgbClr val="000000">
                      <a:alpha val="43137"/>
                    </a:srgbClr>
                  </a:outerShdw>
                </a:effectLst>
              </a:rPr>
              <a:t>Project Description</a:t>
            </a:r>
            <a:endParaRPr lang="ar-SA" sz="3200" b="1" dirty="0">
              <a:effectLst>
                <a:outerShdw blurRad="38100" dist="38100" dir="2700000" algn="tl">
                  <a:srgbClr val="000000">
                    <a:alpha val="43137"/>
                  </a:srgbClr>
                </a:outerShdw>
              </a:effectLst>
            </a:endParaRPr>
          </a:p>
        </p:txBody>
      </p:sp>
      <p:graphicFrame>
        <p:nvGraphicFramePr>
          <p:cNvPr id="27" name="جدول 27">
            <a:extLst>
              <a:ext uri="{FF2B5EF4-FFF2-40B4-BE49-F238E27FC236}">
                <a16:creationId xmlns:a16="http://schemas.microsoft.com/office/drawing/2014/main" id="{9E50544C-3282-401A-86D5-0B4E24396BA0}"/>
              </a:ext>
            </a:extLst>
          </p:cNvPr>
          <p:cNvGraphicFramePr>
            <a:graphicFrameLocks noGrp="1"/>
          </p:cNvGraphicFramePr>
          <p:nvPr>
            <p:extLst>
              <p:ext uri="{D42A27DB-BD31-4B8C-83A1-F6EECF244321}">
                <p14:modId xmlns:p14="http://schemas.microsoft.com/office/powerpoint/2010/main" val="1363899390"/>
              </p:ext>
            </p:extLst>
          </p:nvPr>
        </p:nvGraphicFramePr>
        <p:xfrm>
          <a:off x="365591" y="36860355"/>
          <a:ext cx="29626572" cy="3714763"/>
        </p:xfrm>
        <a:graphic>
          <a:graphicData uri="http://schemas.openxmlformats.org/drawingml/2006/table">
            <a:tbl>
              <a:tblPr rtl="1" firstRow="1" bandRow="1">
                <a:tableStyleId>{08FB837D-C827-4EFA-A057-4D05807E0F7C}</a:tableStyleId>
              </a:tblPr>
              <a:tblGrid>
                <a:gridCol w="2468881">
                  <a:extLst>
                    <a:ext uri="{9D8B030D-6E8A-4147-A177-3AD203B41FA5}">
                      <a16:colId xmlns:a16="http://schemas.microsoft.com/office/drawing/2014/main" val="1748733900"/>
                    </a:ext>
                  </a:extLst>
                </a:gridCol>
                <a:gridCol w="2468881">
                  <a:extLst>
                    <a:ext uri="{9D8B030D-6E8A-4147-A177-3AD203B41FA5}">
                      <a16:colId xmlns:a16="http://schemas.microsoft.com/office/drawing/2014/main" val="356508771"/>
                    </a:ext>
                  </a:extLst>
                </a:gridCol>
                <a:gridCol w="2468881">
                  <a:extLst>
                    <a:ext uri="{9D8B030D-6E8A-4147-A177-3AD203B41FA5}">
                      <a16:colId xmlns:a16="http://schemas.microsoft.com/office/drawing/2014/main" val="473464012"/>
                    </a:ext>
                  </a:extLst>
                </a:gridCol>
                <a:gridCol w="2468881">
                  <a:extLst>
                    <a:ext uri="{9D8B030D-6E8A-4147-A177-3AD203B41FA5}">
                      <a16:colId xmlns:a16="http://schemas.microsoft.com/office/drawing/2014/main" val="2870914621"/>
                    </a:ext>
                  </a:extLst>
                </a:gridCol>
                <a:gridCol w="2468881">
                  <a:extLst>
                    <a:ext uri="{9D8B030D-6E8A-4147-A177-3AD203B41FA5}">
                      <a16:colId xmlns:a16="http://schemas.microsoft.com/office/drawing/2014/main" val="691299855"/>
                    </a:ext>
                  </a:extLst>
                </a:gridCol>
                <a:gridCol w="2468881">
                  <a:extLst>
                    <a:ext uri="{9D8B030D-6E8A-4147-A177-3AD203B41FA5}">
                      <a16:colId xmlns:a16="http://schemas.microsoft.com/office/drawing/2014/main" val="2396894884"/>
                    </a:ext>
                  </a:extLst>
                </a:gridCol>
                <a:gridCol w="2468881">
                  <a:extLst>
                    <a:ext uri="{9D8B030D-6E8A-4147-A177-3AD203B41FA5}">
                      <a16:colId xmlns:a16="http://schemas.microsoft.com/office/drawing/2014/main" val="3214184414"/>
                    </a:ext>
                  </a:extLst>
                </a:gridCol>
                <a:gridCol w="2468881">
                  <a:extLst>
                    <a:ext uri="{9D8B030D-6E8A-4147-A177-3AD203B41FA5}">
                      <a16:colId xmlns:a16="http://schemas.microsoft.com/office/drawing/2014/main" val="892830718"/>
                    </a:ext>
                  </a:extLst>
                </a:gridCol>
                <a:gridCol w="2468881">
                  <a:extLst>
                    <a:ext uri="{9D8B030D-6E8A-4147-A177-3AD203B41FA5}">
                      <a16:colId xmlns:a16="http://schemas.microsoft.com/office/drawing/2014/main" val="3643685436"/>
                    </a:ext>
                  </a:extLst>
                </a:gridCol>
                <a:gridCol w="2468881">
                  <a:extLst>
                    <a:ext uri="{9D8B030D-6E8A-4147-A177-3AD203B41FA5}">
                      <a16:colId xmlns:a16="http://schemas.microsoft.com/office/drawing/2014/main" val="1285691921"/>
                    </a:ext>
                  </a:extLst>
                </a:gridCol>
                <a:gridCol w="2468881">
                  <a:extLst>
                    <a:ext uri="{9D8B030D-6E8A-4147-A177-3AD203B41FA5}">
                      <a16:colId xmlns:a16="http://schemas.microsoft.com/office/drawing/2014/main" val="3331294827"/>
                    </a:ext>
                  </a:extLst>
                </a:gridCol>
                <a:gridCol w="2468881">
                  <a:extLst>
                    <a:ext uri="{9D8B030D-6E8A-4147-A177-3AD203B41FA5}">
                      <a16:colId xmlns:a16="http://schemas.microsoft.com/office/drawing/2014/main" val="2054353519"/>
                    </a:ext>
                  </a:extLst>
                </a:gridCol>
              </a:tblGrid>
              <a:tr h="563881">
                <a:tc>
                  <a:txBody>
                    <a:bodyPr/>
                    <a:lstStyle/>
                    <a:p>
                      <a:pPr algn="ctr" rtl="0"/>
                      <a:r>
                        <a:rPr lang="en-US" sz="2200" dirty="0">
                          <a:effectLst>
                            <a:outerShdw blurRad="38100" dist="38100" dir="2700000" algn="tl">
                              <a:srgbClr val="000000">
                                <a:alpha val="43137"/>
                              </a:srgbClr>
                            </a:outerShdw>
                          </a:effectLst>
                        </a:rPr>
                        <a:t>11</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10</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9</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8</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7</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6</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a:effectLst>
                            <a:outerShdw blurRad="38100" dist="38100" dir="2700000" algn="tl">
                              <a:srgbClr val="000000">
                                <a:alpha val="43137"/>
                              </a:srgbClr>
                            </a:outerShdw>
                          </a:effectLst>
                        </a:rPr>
                        <a:t>5</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4</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3</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2</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1</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3100" b="1" dirty="0">
                          <a:effectLst>
                            <a:outerShdw blurRad="38100" dist="38100" dir="2700000" algn="tl">
                              <a:srgbClr val="000000">
                                <a:alpha val="43137"/>
                              </a:srgbClr>
                            </a:outerShdw>
                          </a:effectLst>
                        </a:rPr>
                        <a:t>No.</a:t>
                      </a:r>
                      <a:endParaRPr lang="ar-SA" sz="31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80708555"/>
                  </a:ext>
                </a:extLst>
              </a:tr>
              <a:tr h="457199">
                <a:tc>
                  <a:txBody>
                    <a:bodyPr/>
                    <a:lstStyle/>
                    <a:p>
                      <a:pPr algn="ctr" rtl="0"/>
                      <a:r>
                        <a:rPr lang="en-US" sz="2200" b="1" dirty="0">
                          <a:effectLst>
                            <a:outerShdw blurRad="38100" dist="38100" dir="2700000" algn="tl">
                              <a:srgbClr val="000000">
                                <a:alpha val="43137"/>
                              </a:srgbClr>
                            </a:outerShdw>
                          </a:effectLst>
                        </a:rPr>
                        <a:t>Spring</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Transistor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Power Supply</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Relay</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Resistor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Remote Control</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Fish-Bowl</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Wires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Electrical Locker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IR Sensor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Breadboard</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Part name</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331898439"/>
                  </a:ext>
                </a:extLst>
              </a:tr>
              <a:tr h="2693683">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rtl="1"/>
                      <a:endParaRPr lang="ar-SA" sz="6200" dirty="0"/>
                    </a:p>
                  </a:txBody>
                  <a:tcPr marL="91441" marR="91441" marT="45718" marB="45718">
                    <a:solidFill>
                      <a:srgbClr val="8FC084"/>
                    </a:solidFill>
                  </a:tcPr>
                </a:tc>
                <a:tc>
                  <a:txBody>
                    <a:bodyPr/>
                    <a:lstStyle/>
                    <a:p>
                      <a:pPr algn="l" rtl="0"/>
                      <a:endParaRPr lang="en-US" sz="2200" b="1" dirty="0">
                        <a:effectLst>
                          <a:outerShdw blurRad="38100" dist="38100" dir="2700000" algn="tl">
                            <a:srgbClr val="000000">
                              <a:alpha val="43137"/>
                            </a:srgbClr>
                          </a:outerShdw>
                        </a:effectLst>
                      </a:endParaRPr>
                    </a:p>
                    <a:p>
                      <a:pPr algn="l" rtl="0"/>
                      <a:endParaRPr lang="en-US" sz="2200" b="1" dirty="0">
                        <a:effectLst>
                          <a:outerShdw blurRad="38100" dist="38100" dir="2700000" algn="tl">
                            <a:srgbClr val="000000">
                              <a:alpha val="43137"/>
                            </a:srgbClr>
                          </a:outerShdw>
                        </a:effectLst>
                      </a:endParaRPr>
                    </a:p>
                    <a:p>
                      <a:pPr algn="ctr" rtl="0"/>
                      <a:r>
                        <a:rPr lang="en-US" sz="2200" b="1" dirty="0">
                          <a:effectLst>
                            <a:outerShdw blurRad="38100" dist="38100" dir="2700000" algn="tl">
                              <a:srgbClr val="000000">
                                <a:alpha val="43137"/>
                              </a:srgbClr>
                            </a:outerShdw>
                          </a:effectLst>
                        </a:rPr>
                        <a:t>Component Picture</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127189560"/>
                  </a:ext>
                </a:extLst>
              </a:tr>
            </a:tbl>
          </a:graphicData>
        </a:graphic>
      </p:graphicFrame>
      <p:graphicFrame>
        <p:nvGraphicFramePr>
          <p:cNvPr id="13" name="جدول 13">
            <a:extLst>
              <a:ext uri="{FF2B5EF4-FFF2-40B4-BE49-F238E27FC236}">
                <a16:creationId xmlns:a16="http://schemas.microsoft.com/office/drawing/2014/main" id="{9D0ADB5B-C04B-4881-B662-3EA02B668A46}"/>
              </a:ext>
            </a:extLst>
          </p:cNvPr>
          <p:cNvGraphicFramePr>
            <a:graphicFrameLocks noGrp="1"/>
          </p:cNvGraphicFramePr>
          <p:nvPr>
            <p:extLst>
              <p:ext uri="{D42A27DB-BD31-4B8C-83A1-F6EECF244321}">
                <p14:modId xmlns:p14="http://schemas.microsoft.com/office/powerpoint/2010/main" val="4089446289"/>
              </p:ext>
            </p:extLst>
          </p:nvPr>
        </p:nvGraphicFramePr>
        <p:xfrm>
          <a:off x="1515687" y="3395046"/>
          <a:ext cx="8138165" cy="4306835"/>
        </p:xfrm>
        <a:graphic>
          <a:graphicData uri="http://schemas.openxmlformats.org/drawingml/2006/table">
            <a:tbl>
              <a:tblPr rtl="1" firstRow="1" bandRow="1">
                <a:tableStyleId>{93296810-A885-4BE3-A3E7-6D5BEEA58F35}</a:tableStyleId>
              </a:tblPr>
              <a:tblGrid>
                <a:gridCol w="1530066">
                  <a:extLst>
                    <a:ext uri="{9D8B030D-6E8A-4147-A177-3AD203B41FA5}">
                      <a16:colId xmlns:a16="http://schemas.microsoft.com/office/drawing/2014/main" val="1572438878"/>
                    </a:ext>
                  </a:extLst>
                </a:gridCol>
                <a:gridCol w="4694648">
                  <a:extLst>
                    <a:ext uri="{9D8B030D-6E8A-4147-A177-3AD203B41FA5}">
                      <a16:colId xmlns:a16="http://schemas.microsoft.com/office/drawing/2014/main" val="2091580146"/>
                    </a:ext>
                  </a:extLst>
                </a:gridCol>
                <a:gridCol w="1913451">
                  <a:extLst>
                    <a:ext uri="{9D8B030D-6E8A-4147-A177-3AD203B41FA5}">
                      <a16:colId xmlns:a16="http://schemas.microsoft.com/office/drawing/2014/main" val="2839727796"/>
                    </a:ext>
                  </a:extLst>
                </a:gridCol>
              </a:tblGrid>
              <a:tr h="696130">
                <a:tc>
                  <a:txBody>
                    <a:bodyPr/>
                    <a:lstStyle/>
                    <a:p>
                      <a:pPr algn="ctr" rtl="0"/>
                      <a:r>
                        <a:rPr lang="en-US" sz="2200" b="1" dirty="0">
                          <a:effectLst>
                            <a:outerShdw blurRad="38100" dist="38100" dir="2700000" algn="tl">
                              <a:srgbClr val="000000">
                                <a:alpha val="43137"/>
                              </a:srgbClr>
                            </a:outerShdw>
                          </a:effectLst>
                        </a:rPr>
                        <a:t>#ID</a:t>
                      </a:r>
                      <a:endParaRPr lang="ar-SA" sz="2200" b="1" dirty="0">
                        <a:effectLst>
                          <a:outerShdw blurRad="38100" dist="38100" dir="2700000" algn="tl">
                            <a:srgbClr val="000000">
                              <a:alpha val="43137"/>
                            </a:srgbClr>
                          </a:outerShdw>
                        </a:effectLst>
                      </a:endParaRPr>
                    </a:p>
                  </a:txBody>
                  <a:tcPr marL="57267" marR="57267" marT="28631" marB="28631">
                    <a:solidFill>
                      <a:srgbClr val="7E9371"/>
                    </a:solidFill>
                  </a:tcPr>
                </a:tc>
                <a:tc>
                  <a:txBody>
                    <a:bodyPr/>
                    <a:lstStyle/>
                    <a:p>
                      <a:pPr algn="ctr" rtl="0"/>
                      <a:r>
                        <a:rPr lang="en-US" sz="2200" b="1" dirty="0">
                          <a:effectLst>
                            <a:outerShdw blurRad="38100" dist="38100" dir="2700000" algn="tl">
                              <a:srgbClr val="000000">
                                <a:alpha val="43137"/>
                              </a:srgbClr>
                            </a:outerShdw>
                          </a:effectLst>
                        </a:rPr>
                        <a:t>Name</a:t>
                      </a:r>
                      <a:endParaRPr lang="ar-SA" sz="2200" b="1" dirty="0">
                        <a:effectLst>
                          <a:outerShdw blurRad="38100" dist="38100" dir="2700000" algn="tl">
                            <a:srgbClr val="000000">
                              <a:alpha val="43137"/>
                            </a:srgbClr>
                          </a:outerShdw>
                        </a:effectLst>
                      </a:endParaRPr>
                    </a:p>
                  </a:txBody>
                  <a:tcPr marL="57267" marR="57267" marT="28631" marB="28631">
                    <a:solidFill>
                      <a:srgbClr val="7E9371"/>
                    </a:solidFill>
                  </a:tcPr>
                </a:tc>
                <a:tc>
                  <a:txBody>
                    <a:bodyPr/>
                    <a:lstStyle/>
                    <a:p>
                      <a:pPr algn="ctr" rtl="0"/>
                      <a:r>
                        <a:rPr lang="en-US" sz="2200" dirty="0">
                          <a:effectLst>
                            <a:outerShdw blurRad="38100" dist="38100" dir="2700000" algn="tl">
                              <a:srgbClr val="000000">
                                <a:alpha val="43137"/>
                              </a:srgbClr>
                            </a:outerShdw>
                          </a:effectLst>
                        </a:rPr>
                        <a:t> Member</a:t>
                      </a:r>
                      <a:endParaRPr lang="ar-SA" sz="2200" dirty="0">
                        <a:effectLst>
                          <a:outerShdw blurRad="38100" dist="38100" dir="2700000" algn="tl">
                            <a:srgbClr val="000000">
                              <a:alpha val="43137"/>
                            </a:srgbClr>
                          </a:outerShdw>
                        </a:effectLst>
                      </a:endParaRPr>
                    </a:p>
                  </a:txBody>
                  <a:tcPr marL="57267" marR="57267" marT="28631" marB="28631">
                    <a:solidFill>
                      <a:srgbClr val="7E9371"/>
                    </a:solidFill>
                  </a:tcPr>
                </a:tc>
                <a:extLst>
                  <a:ext uri="{0D108BD9-81ED-4DB2-BD59-A6C34878D82A}">
                    <a16:rowId xmlns:a16="http://schemas.microsoft.com/office/drawing/2014/main" val="1522641508"/>
                  </a:ext>
                </a:extLst>
              </a:tr>
              <a:tr h="722141">
                <a:tc>
                  <a:txBody>
                    <a:bodyPr/>
                    <a:lstStyle/>
                    <a:p>
                      <a:pPr algn="ctr" rtl="0"/>
                      <a:r>
                        <a:rPr lang="en-US" sz="2200" b="1" dirty="0">
                          <a:effectLst>
                            <a:outerShdw blurRad="38100" dist="38100" dir="2700000" algn="tl">
                              <a:srgbClr val="000000">
                                <a:alpha val="43137"/>
                              </a:srgbClr>
                            </a:outerShdw>
                          </a:effectLst>
                        </a:rPr>
                        <a:t>2142594</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Saad Salaheddin Alhassan</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1</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extLst>
                  <a:ext uri="{0D108BD9-81ED-4DB2-BD59-A6C34878D82A}">
                    <a16:rowId xmlns:a16="http://schemas.microsoft.com/office/drawing/2014/main" val="86636302"/>
                  </a:ext>
                </a:extLst>
              </a:tr>
              <a:tr h="722141">
                <a:tc>
                  <a:txBody>
                    <a:bodyPr/>
                    <a:lstStyle/>
                    <a:p>
                      <a:pPr algn="ctr" rtl="0"/>
                      <a:r>
                        <a:rPr lang="en-US" sz="2200" b="1" dirty="0">
                          <a:effectLst>
                            <a:outerShdw blurRad="38100" dist="38100" dir="2700000" algn="tl">
                              <a:srgbClr val="000000">
                                <a:alpha val="43137"/>
                              </a:srgbClr>
                            </a:outerShdw>
                          </a:effectLst>
                        </a:rPr>
                        <a:t>2135582</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err="1">
                          <a:effectLst>
                            <a:outerShdw blurRad="38100" dist="38100" dir="2700000" algn="tl">
                              <a:srgbClr val="000000">
                                <a:alpha val="43137"/>
                              </a:srgbClr>
                            </a:outerShdw>
                          </a:effectLst>
                        </a:rPr>
                        <a:t>Sulaiman</a:t>
                      </a:r>
                      <a:r>
                        <a:rPr lang="en-US" sz="2200" b="1" dirty="0">
                          <a:effectLst>
                            <a:outerShdw blurRad="38100" dist="38100" dir="2700000" algn="tl">
                              <a:srgbClr val="000000">
                                <a:alpha val="43137"/>
                              </a:srgbClr>
                            </a:outerShdw>
                          </a:effectLst>
                        </a:rPr>
                        <a:t> Fahad </a:t>
                      </a:r>
                      <a:r>
                        <a:rPr lang="en-US" sz="2200" b="1" dirty="0" err="1">
                          <a:effectLst>
                            <a:outerShdw blurRad="38100" dist="38100" dir="2700000" algn="tl">
                              <a:srgbClr val="000000">
                                <a:alpha val="43137"/>
                              </a:srgbClr>
                            </a:outerShdw>
                          </a:effectLst>
                        </a:rPr>
                        <a:t>Alahmadi</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2</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extLst>
                  <a:ext uri="{0D108BD9-81ED-4DB2-BD59-A6C34878D82A}">
                    <a16:rowId xmlns:a16="http://schemas.microsoft.com/office/drawing/2014/main" val="49465895"/>
                  </a:ext>
                </a:extLst>
              </a:tr>
              <a:tr h="722141">
                <a:tc>
                  <a:txBody>
                    <a:bodyPr/>
                    <a:lstStyle/>
                    <a:p>
                      <a:pPr algn="ctr" rtl="0"/>
                      <a:r>
                        <a:rPr lang="en-US" sz="2200" b="1" dirty="0">
                          <a:effectLst>
                            <a:outerShdw blurRad="38100" dist="38100" dir="2700000" algn="tl">
                              <a:srgbClr val="000000">
                                <a:alpha val="43137"/>
                              </a:srgbClr>
                            </a:outerShdw>
                          </a:effectLst>
                        </a:rPr>
                        <a:t>2135469</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Bader Sultan Al-</a:t>
                      </a:r>
                      <a:r>
                        <a:rPr lang="en-US" sz="2200" b="1" dirty="0" err="1">
                          <a:effectLst>
                            <a:outerShdw blurRad="38100" dist="38100" dir="2700000" algn="tl">
                              <a:srgbClr val="000000">
                                <a:alpha val="43137"/>
                              </a:srgbClr>
                            </a:outerShdw>
                          </a:effectLst>
                        </a:rPr>
                        <a:t>ghamdi</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a:effectLst>
                            <a:outerShdw blurRad="38100" dist="38100" dir="2700000" algn="tl">
                              <a:srgbClr val="000000">
                                <a:alpha val="43137"/>
                              </a:srgbClr>
                            </a:outerShdw>
                          </a:effectLst>
                        </a:rPr>
                        <a:t>3</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extLst>
                  <a:ext uri="{0D108BD9-81ED-4DB2-BD59-A6C34878D82A}">
                    <a16:rowId xmlns:a16="http://schemas.microsoft.com/office/drawing/2014/main" val="974558402"/>
                  </a:ext>
                </a:extLst>
              </a:tr>
              <a:tr h="722141">
                <a:tc>
                  <a:txBody>
                    <a:bodyPr/>
                    <a:lstStyle/>
                    <a:p>
                      <a:pPr algn="ctr" rtl="0"/>
                      <a:r>
                        <a:rPr lang="en-US" sz="2200" b="1" dirty="0">
                          <a:effectLst>
                            <a:outerShdw blurRad="38100" dist="38100" dir="2700000" algn="tl">
                              <a:srgbClr val="000000">
                                <a:alpha val="43137"/>
                              </a:srgbClr>
                            </a:outerShdw>
                          </a:effectLst>
                        </a:rPr>
                        <a:t>1937830</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a:effectLst>
                            <a:outerShdw blurRad="38100" dist="38100" dir="2700000" algn="tl">
                              <a:srgbClr val="000000">
                                <a:alpha val="43137"/>
                              </a:srgbClr>
                            </a:outerShdw>
                          </a:effectLst>
                        </a:rPr>
                        <a:t>Abdullah Babader</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a:effectLst>
                            <a:outerShdw blurRad="38100" dist="38100" dir="2700000" algn="tl">
                              <a:srgbClr val="000000">
                                <a:alpha val="43137"/>
                              </a:srgbClr>
                            </a:outerShdw>
                          </a:effectLst>
                        </a:rPr>
                        <a:t>4</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extLst>
                  <a:ext uri="{0D108BD9-81ED-4DB2-BD59-A6C34878D82A}">
                    <a16:rowId xmlns:a16="http://schemas.microsoft.com/office/drawing/2014/main" val="4221794203"/>
                  </a:ext>
                </a:extLst>
              </a:tr>
              <a:tr h="722141">
                <a:tc>
                  <a:txBody>
                    <a:bodyPr/>
                    <a:lstStyle/>
                    <a:p>
                      <a:pPr algn="ctr" rtl="0"/>
                      <a:r>
                        <a:rPr lang="en-US" sz="2200" b="1" dirty="0">
                          <a:effectLst>
                            <a:outerShdw blurRad="38100" dist="38100" dir="2700000" algn="tl">
                              <a:srgbClr val="000000">
                                <a:alpha val="43137"/>
                              </a:srgbClr>
                            </a:outerShdw>
                          </a:effectLst>
                        </a:rPr>
                        <a:t>2046405</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Osama Al-fifi</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57267" marR="57267" marT="28631" marB="28631">
                    <a:solidFill>
                      <a:srgbClr val="8FC084"/>
                    </a:solidFill>
                  </a:tcPr>
                </a:tc>
                <a:extLst>
                  <a:ext uri="{0D108BD9-81ED-4DB2-BD59-A6C34878D82A}">
                    <a16:rowId xmlns:a16="http://schemas.microsoft.com/office/drawing/2014/main" val="783314818"/>
                  </a:ext>
                </a:extLst>
              </a:tr>
            </a:tbl>
          </a:graphicData>
        </a:graphic>
      </p:graphicFrame>
      <p:pic>
        <p:nvPicPr>
          <p:cNvPr id="35" name="صورة 34" descr="صورة تحتوي على نص, إلكترونيات&#10;&#10;تم إنشاء الوصف تلقائياً">
            <a:extLst>
              <a:ext uri="{FF2B5EF4-FFF2-40B4-BE49-F238E27FC236}">
                <a16:creationId xmlns:a16="http://schemas.microsoft.com/office/drawing/2014/main" id="{6F2EBD6D-1DB8-4FEE-AE13-069546CCF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31293" y="38085941"/>
            <a:ext cx="2662050" cy="2316304"/>
          </a:xfrm>
          <a:prstGeom prst="rect">
            <a:avLst/>
          </a:prstGeom>
        </p:spPr>
      </p:pic>
      <p:pic>
        <p:nvPicPr>
          <p:cNvPr id="37" name="صورة 36" descr="صورة تحتوي على نص, إلكترونيات&#10;&#10;تم إنشاء الوصف تلقائياً">
            <a:extLst>
              <a:ext uri="{FF2B5EF4-FFF2-40B4-BE49-F238E27FC236}">
                <a16:creationId xmlns:a16="http://schemas.microsoft.com/office/drawing/2014/main" id="{75A0FE01-7B4D-463E-8F33-3F1A56BAD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193583" y="38102948"/>
            <a:ext cx="2662050" cy="2316304"/>
          </a:xfrm>
          <a:prstGeom prst="rect">
            <a:avLst/>
          </a:prstGeom>
        </p:spPr>
      </p:pic>
      <p:sp>
        <p:nvSpPr>
          <p:cNvPr id="41" name="مربع نص 40">
            <a:extLst>
              <a:ext uri="{FF2B5EF4-FFF2-40B4-BE49-F238E27FC236}">
                <a16:creationId xmlns:a16="http://schemas.microsoft.com/office/drawing/2014/main" id="{48A34D26-F735-413E-BA2E-018A032D623A}"/>
              </a:ext>
            </a:extLst>
          </p:cNvPr>
          <p:cNvSpPr txBox="1"/>
          <p:nvPr/>
        </p:nvSpPr>
        <p:spPr>
          <a:xfrm>
            <a:off x="13316945" y="36130193"/>
            <a:ext cx="4530526" cy="708207"/>
          </a:xfrm>
          <a:prstGeom prst="rect">
            <a:avLst/>
          </a:prstGeom>
          <a:noFill/>
        </p:spPr>
        <p:txBody>
          <a:bodyPr wrap="square">
            <a:spAutoFit/>
          </a:bodyPr>
          <a:lstStyle/>
          <a:p>
            <a:pPr defTabSz="457241">
              <a:defRPr/>
            </a:pPr>
            <a:r>
              <a:rPr lang="en-US" sz="4002" b="1" dirty="0">
                <a:solidFill>
                  <a:prstClr val="black"/>
                </a:solidFill>
                <a:effectLst>
                  <a:outerShdw blurRad="38100" dist="38100" dir="2700000" algn="tl">
                    <a:srgbClr val="000000">
                      <a:alpha val="43137"/>
                    </a:srgbClr>
                  </a:outerShdw>
                </a:effectLst>
                <a:latin typeface="Calibri" panose="020F0502020204030204"/>
              </a:rPr>
              <a:t>Project Components</a:t>
            </a:r>
            <a:endParaRPr lang="ar-SA" sz="4002" b="1" dirty="0">
              <a:solidFill>
                <a:prstClr val="black"/>
              </a:solidFill>
              <a:effectLst>
                <a:outerShdw blurRad="38100" dist="38100" dir="2700000" algn="tl">
                  <a:srgbClr val="000000">
                    <a:alpha val="43137"/>
                  </a:srgbClr>
                </a:outerShdw>
              </a:effectLst>
              <a:latin typeface="Calibri" panose="020F0502020204030204"/>
              <a:cs typeface="Arial" panose="020B0604020202020204" pitchFamily="34" charset="0"/>
            </a:endParaRPr>
          </a:p>
        </p:txBody>
      </p:sp>
      <p:pic>
        <p:nvPicPr>
          <p:cNvPr id="43" name="صورة 42" descr="صورة تحتوي على نص&#10;&#10;تم إنشاء الوصف تلقائياً">
            <a:extLst>
              <a:ext uri="{FF2B5EF4-FFF2-40B4-BE49-F238E27FC236}">
                <a16:creationId xmlns:a16="http://schemas.microsoft.com/office/drawing/2014/main" id="{E4F68CD9-BA24-4546-9F78-F429284404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690881" y="38085560"/>
            <a:ext cx="2676246" cy="2316304"/>
          </a:xfrm>
          <a:prstGeom prst="rect">
            <a:avLst/>
          </a:prstGeom>
        </p:spPr>
      </p:pic>
      <p:pic>
        <p:nvPicPr>
          <p:cNvPr id="45" name="صورة 44" descr="صورة تحتوي على لعبة&#10;&#10;تم إنشاء الوصف تلقائياً">
            <a:extLst>
              <a:ext uri="{FF2B5EF4-FFF2-40B4-BE49-F238E27FC236}">
                <a16:creationId xmlns:a16="http://schemas.microsoft.com/office/drawing/2014/main" id="{D83FFB19-03CE-4296-8556-81C58C0CB9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22508368" y="38075179"/>
            <a:ext cx="2649580" cy="2316304"/>
          </a:xfrm>
          <a:prstGeom prst="rect">
            <a:avLst/>
          </a:prstGeom>
        </p:spPr>
      </p:pic>
      <p:pic>
        <p:nvPicPr>
          <p:cNvPr id="47" name="صورة 46" descr="صورة تحتوي على جالس, أسود, الرفاص الحلزوني&#10;&#10;تم إنشاء الوصف تلقائياً">
            <a:extLst>
              <a:ext uri="{FF2B5EF4-FFF2-40B4-BE49-F238E27FC236}">
                <a16:creationId xmlns:a16="http://schemas.microsoft.com/office/drawing/2014/main" id="{6C7C6C01-50F5-4981-ACA3-BE9B13AAE3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17496" y="37904527"/>
            <a:ext cx="2316304" cy="2649580"/>
          </a:xfrm>
          <a:prstGeom prst="rect">
            <a:avLst/>
          </a:prstGeom>
        </p:spPr>
      </p:pic>
      <p:pic>
        <p:nvPicPr>
          <p:cNvPr id="49" name="صورة 48" descr="صورة تحتوي على إبرة, مفك, أنبوب, كباب&#10;&#10;تم إنشاء الوصف تلقائياً">
            <a:extLst>
              <a:ext uri="{FF2B5EF4-FFF2-40B4-BE49-F238E27FC236}">
                <a16:creationId xmlns:a16="http://schemas.microsoft.com/office/drawing/2014/main" id="{3B8B783A-17FE-4841-A658-3821AC9BDC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17538155" y="38077793"/>
            <a:ext cx="2651758" cy="2307349"/>
          </a:xfrm>
          <a:prstGeom prst="rect">
            <a:avLst/>
          </a:prstGeom>
        </p:spPr>
      </p:pic>
      <p:pic>
        <p:nvPicPr>
          <p:cNvPr id="51" name="صورة 50">
            <a:extLst>
              <a:ext uri="{FF2B5EF4-FFF2-40B4-BE49-F238E27FC236}">
                <a16:creationId xmlns:a16="http://schemas.microsoft.com/office/drawing/2014/main" id="{65401CD8-4A4E-438B-B731-19C952CCCC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24031" y="37933125"/>
            <a:ext cx="2316304" cy="2662050"/>
          </a:xfrm>
          <a:prstGeom prst="rect">
            <a:avLst/>
          </a:prstGeom>
        </p:spPr>
      </p:pic>
      <p:pic>
        <p:nvPicPr>
          <p:cNvPr id="53" name="صورة 52">
            <a:extLst>
              <a:ext uri="{FF2B5EF4-FFF2-40B4-BE49-F238E27FC236}">
                <a16:creationId xmlns:a16="http://schemas.microsoft.com/office/drawing/2014/main" id="{5002F23C-3E90-4D9C-8CB0-A2574AAEF8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45759" y="37912308"/>
            <a:ext cx="2307349" cy="2676246"/>
          </a:xfrm>
          <a:prstGeom prst="rect">
            <a:avLst/>
          </a:prstGeom>
        </p:spPr>
      </p:pic>
      <p:pic>
        <p:nvPicPr>
          <p:cNvPr id="55" name="صورة 54" descr="صورة تحتوي على أثاث, كرسي بدون ظهر, مقعد, منضدة&#10;&#10;تم إنشاء الوصف تلقائياً">
            <a:extLst>
              <a:ext uri="{FF2B5EF4-FFF2-40B4-BE49-F238E27FC236}">
                <a16:creationId xmlns:a16="http://schemas.microsoft.com/office/drawing/2014/main" id="{CD762F90-AAD5-4CB5-9E47-6A3E5A90AA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24663" y="37904527"/>
            <a:ext cx="2316304" cy="2649580"/>
          </a:xfrm>
          <a:prstGeom prst="rect">
            <a:avLst/>
          </a:prstGeom>
        </p:spPr>
      </p:pic>
      <p:pic>
        <p:nvPicPr>
          <p:cNvPr id="57" name="صورة 56">
            <a:extLst>
              <a:ext uri="{FF2B5EF4-FFF2-40B4-BE49-F238E27FC236}">
                <a16:creationId xmlns:a16="http://schemas.microsoft.com/office/drawing/2014/main" id="{3958E21F-5138-44B8-8C0C-7C323338DF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772205" y="37926507"/>
            <a:ext cx="2316304" cy="2662050"/>
          </a:xfrm>
          <a:prstGeom prst="rect">
            <a:avLst/>
          </a:prstGeom>
        </p:spPr>
      </p:pic>
      <p:pic>
        <p:nvPicPr>
          <p:cNvPr id="59" name="صورة 58" descr="صورة تحتوي على نص, قرطاسية&#10;&#10;تم إنشاء الوصف تلقائياً">
            <a:extLst>
              <a:ext uri="{FF2B5EF4-FFF2-40B4-BE49-F238E27FC236}">
                <a16:creationId xmlns:a16="http://schemas.microsoft.com/office/drawing/2014/main" id="{65F9C388-00C1-4753-B4F8-C82A5A849C1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17414" y="37919787"/>
            <a:ext cx="2316304" cy="2662050"/>
          </a:xfrm>
          <a:prstGeom prst="rect">
            <a:avLst/>
          </a:prstGeom>
        </p:spPr>
      </p:pic>
      <p:graphicFrame>
        <p:nvGraphicFramePr>
          <p:cNvPr id="2" name="جدول 2">
            <a:extLst>
              <a:ext uri="{FF2B5EF4-FFF2-40B4-BE49-F238E27FC236}">
                <a16:creationId xmlns:a16="http://schemas.microsoft.com/office/drawing/2014/main" id="{EEFBE8A6-202B-4971-97F6-F84F0EDD4805}"/>
              </a:ext>
            </a:extLst>
          </p:cNvPr>
          <p:cNvGraphicFramePr>
            <a:graphicFrameLocks noGrp="1"/>
          </p:cNvGraphicFramePr>
          <p:nvPr>
            <p:extLst>
              <p:ext uri="{D42A27DB-BD31-4B8C-83A1-F6EECF244321}">
                <p14:modId xmlns:p14="http://schemas.microsoft.com/office/powerpoint/2010/main" val="701414839"/>
              </p:ext>
            </p:extLst>
          </p:nvPr>
        </p:nvGraphicFramePr>
        <p:xfrm>
          <a:off x="2939272" y="2124475"/>
          <a:ext cx="24688790" cy="731521"/>
        </p:xfrm>
        <a:graphic>
          <a:graphicData uri="http://schemas.openxmlformats.org/drawingml/2006/table">
            <a:tbl>
              <a:tblPr rtl="1" firstRow="1" bandRow="1">
                <a:tableStyleId>{5C22544A-7EE6-4342-B048-85BDC9FD1C3A}</a:tableStyleId>
              </a:tblPr>
              <a:tblGrid>
                <a:gridCol w="4937758">
                  <a:extLst>
                    <a:ext uri="{9D8B030D-6E8A-4147-A177-3AD203B41FA5}">
                      <a16:colId xmlns:a16="http://schemas.microsoft.com/office/drawing/2014/main" val="2557637446"/>
                    </a:ext>
                  </a:extLst>
                </a:gridCol>
                <a:gridCol w="4937758">
                  <a:extLst>
                    <a:ext uri="{9D8B030D-6E8A-4147-A177-3AD203B41FA5}">
                      <a16:colId xmlns:a16="http://schemas.microsoft.com/office/drawing/2014/main" val="1474649593"/>
                    </a:ext>
                  </a:extLst>
                </a:gridCol>
                <a:gridCol w="4937758">
                  <a:extLst>
                    <a:ext uri="{9D8B030D-6E8A-4147-A177-3AD203B41FA5}">
                      <a16:colId xmlns:a16="http://schemas.microsoft.com/office/drawing/2014/main" val="2657727173"/>
                    </a:ext>
                  </a:extLst>
                </a:gridCol>
                <a:gridCol w="4937758">
                  <a:extLst>
                    <a:ext uri="{9D8B030D-6E8A-4147-A177-3AD203B41FA5}">
                      <a16:colId xmlns:a16="http://schemas.microsoft.com/office/drawing/2014/main" val="3782990393"/>
                    </a:ext>
                  </a:extLst>
                </a:gridCol>
                <a:gridCol w="4937758">
                  <a:extLst>
                    <a:ext uri="{9D8B030D-6E8A-4147-A177-3AD203B41FA5}">
                      <a16:colId xmlns:a16="http://schemas.microsoft.com/office/drawing/2014/main" val="2282319767"/>
                    </a:ext>
                  </a:extLst>
                </a:gridCol>
              </a:tblGrid>
              <a:tr h="731521">
                <a:tc>
                  <a:txBody>
                    <a:bodyPr/>
                    <a:lstStyle/>
                    <a:p>
                      <a:pPr algn="ctr" rtl="0"/>
                      <a:r>
                        <a:rPr lang="en-US" sz="3100" dirty="0">
                          <a:effectLst>
                            <a:outerShdw blurRad="38100" dist="38100" dir="2700000" algn="tl">
                              <a:srgbClr val="000000">
                                <a:alpha val="43137"/>
                              </a:srgbClr>
                            </a:outerShdw>
                          </a:effectLst>
                        </a:rPr>
                        <a:t>Instructor: Khalid Al-</a:t>
                      </a:r>
                      <a:r>
                        <a:rPr lang="en-US" sz="3100" dirty="0" err="1">
                          <a:effectLst>
                            <a:outerShdw blurRad="38100" dist="38100" dir="2700000" algn="tl">
                              <a:srgbClr val="000000">
                                <a:alpha val="43137"/>
                              </a:srgbClr>
                            </a:outerShdw>
                          </a:effectLst>
                        </a:rPr>
                        <a:t>Johani</a:t>
                      </a:r>
                      <a:r>
                        <a:rPr lang="en-US" sz="3100" dirty="0">
                          <a:effectLst>
                            <a:outerShdw blurRad="38100" dist="38100" dir="2700000" algn="tl">
                              <a:srgbClr val="000000">
                                <a:alpha val="43137"/>
                              </a:srgbClr>
                            </a:outerShdw>
                          </a:effectLst>
                        </a:rPr>
                        <a:t> </a:t>
                      </a:r>
                      <a:endParaRPr lang="ar-SA" sz="310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3100" dirty="0">
                          <a:effectLst>
                            <a:outerShdw blurRad="38100" dist="38100" dir="2700000" algn="tl">
                              <a:srgbClr val="000000">
                                <a:alpha val="43137"/>
                              </a:srgbClr>
                            </a:outerShdw>
                          </a:effectLst>
                        </a:rPr>
                        <a:t>Year: 2021</a:t>
                      </a:r>
                      <a:endParaRPr lang="ar-SA" sz="310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3100" dirty="0">
                          <a:effectLst>
                            <a:outerShdw blurRad="38100" dist="38100" dir="2700000" algn="tl">
                              <a:srgbClr val="000000">
                                <a:alpha val="43137"/>
                              </a:srgbClr>
                            </a:outerShdw>
                          </a:effectLst>
                        </a:rPr>
                        <a:t>Term: Fall</a:t>
                      </a:r>
                      <a:endParaRPr lang="ar-SA" sz="310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3100" dirty="0">
                          <a:effectLst>
                            <a:outerShdw blurRad="38100" dist="38100" dir="2700000" algn="tl">
                              <a:srgbClr val="000000">
                                <a:alpha val="43137"/>
                              </a:srgbClr>
                            </a:outerShdw>
                          </a:effectLst>
                        </a:rPr>
                        <a:t>Section: 11</a:t>
                      </a:r>
                      <a:endParaRPr lang="ar-SA" sz="310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3100" dirty="0">
                          <a:effectLst>
                            <a:outerShdw blurRad="38100" dist="38100" dir="2700000" algn="tl">
                              <a:srgbClr val="000000">
                                <a:alpha val="43137"/>
                              </a:srgbClr>
                            </a:outerShdw>
                          </a:effectLst>
                        </a:rPr>
                        <a:t>Team 4</a:t>
                      </a:r>
                      <a:endParaRPr lang="ar-SA" sz="3100"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0322429"/>
                  </a:ext>
                </a:extLst>
              </a:tr>
            </a:tbl>
          </a:graphicData>
        </a:graphic>
      </p:graphicFrame>
      <p:sp>
        <p:nvSpPr>
          <p:cNvPr id="3" name="مربع نص 2">
            <a:extLst>
              <a:ext uri="{FF2B5EF4-FFF2-40B4-BE49-F238E27FC236}">
                <a16:creationId xmlns:a16="http://schemas.microsoft.com/office/drawing/2014/main" id="{9F4B0085-8B62-4528-8994-EE85483F49F2}"/>
              </a:ext>
            </a:extLst>
          </p:cNvPr>
          <p:cNvSpPr txBox="1"/>
          <p:nvPr/>
        </p:nvSpPr>
        <p:spPr>
          <a:xfrm>
            <a:off x="5147475" y="8093907"/>
            <a:ext cx="1750352" cy="584775"/>
          </a:xfrm>
          <a:prstGeom prst="rect">
            <a:avLst/>
          </a:prstGeom>
          <a:noFill/>
        </p:spPr>
        <p:txBody>
          <a:bodyPr wrap="square" rtlCol="1">
            <a:spAutoFit/>
          </a:bodyPr>
          <a:lstStyle/>
          <a:p>
            <a:r>
              <a:rPr lang="en-US" sz="3200" b="1" dirty="0">
                <a:effectLst>
                  <a:outerShdw blurRad="38100" dist="38100" dir="2700000" algn="tl">
                    <a:srgbClr val="000000">
                      <a:alpha val="43137"/>
                    </a:srgbClr>
                  </a:outerShdw>
                </a:effectLst>
              </a:rPr>
              <a:t>KT Table</a:t>
            </a:r>
            <a:endParaRPr lang="ar-SA" sz="3200" b="1" dirty="0">
              <a:effectLst>
                <a:outerShdw blurRad="38100" dist="38100" dir="2700000" algn="tl">
                  <a:srgbClr val="000000">
                    <a:alpha val="43137"/>
                  </a:srgbClr>
                </a:outerShdw>
              </a:effectLst>
            </a:endParaRPr>
          </a:p>
        </p:txBody>
      </p:sp>
      <p:graphicFrame>
        <p:nvGraphicFramePr>
          <p:cNvPr id="4" name="جدول 4">
            <a:extLst>
              <a:ext uri="{FF2B5EF4-FFF2-40B4-BE49-F238E27FC236}">
                <a16:creationId xmlns:a16="http://schemas.microsoft.com/office/drawing/2014/main" id="{6B308DB3-0BB2-4DF4-AA92-A2012AEA4FBB}"/>
              </a:ext>
            </a:extLst>
          </p:cNvPr>
          <p:cNvGraphicFramePr>
            <a:graphicFrameLocks noGrp="1"/>
          </p:cNvGraphicFramePr>
          <p:nvPr>
            <p:extLst>
              <p:ext uri="{D42A27DB-BD31-4B8C-83A1-F6EECF244321}">
                <p14:modId xmlns:p14="http://schemas.microsoft.com/office/powerpoint/2010/main" val="953671643"/>
              </p:ext>
            </p:extLst>
          </p:nvPr>
        </p:nvGraphicFramePr>
        <p:xfrm>
          <a:off x="423976" y="8642757"/>
          <a:ext cx="10607036" cy="5760720"/>
        </p:xfrm>
        <a:graphic>
          <a:graphicData uri="http://schemas.openxmlformats.org/drawingml/2006/table">
            <a:tbl>
              <a:tblPr rtl="1" firstRow="1" bandRow="1">
                <a:tableStyleId>{5C22544A-7EE6-4342-B048-85BDC9FD1C3A}</a:tableStyleId>
              </a:tblPr>
              <a:tblGrid>
                <a:gridCol w="9886272">
                  <a:extLst>
                    <a:ext uri="{9D8B030D-6E8A-4147-A177-3AD203B41FA5}">
                      <a16:colId xmlns:a16="http://schemas.microsoft.com/office/drawing/2014/main" val="993960455"/>
                    </a:ext>
                  </a:extLst>
                </a:gridCol>
                <a:gridCol w="720764">
                  <a:extLst>
                    <a:ext uri="{9D8B030D-6E8A-4147-A177-3AD203B41FA5}">
                      <a16:colId xmlns:a16="http://schemas.microsoft.com/office/drawing/2014/main" val="3954999651"/>
                    </a:ext>
                  </a:extLst>
                </a:gridCol>
              </a:tblGrid>
              <a:tr h="457199">
                <a:tc>
                  <a:txBody>
                    <a:bodyPr/>
                    <a:lstStyle/>
                    <a:p>
                      <a:pPr algn="ctr" rtl="0"/>
                      <a:r>
                        <a:rPr lang="en-US" sz="2200" b="1" dirty="0">
                          <a:effectLst>
                            <a:outerShdw blurRad="38100" dist="38100" dir="2700000" algn="tl">
                              <a:srgbClr val="000000">
                                <a:alpha val="43137"/>
                              </a:srgbClr>
                            </a:outerShdw>
                          </a:effectLst>
                        </a:rPr>
                        <a:t>Idea</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dirty="0">
                          <a:effectLst>
                            <a:outerShdw blurRad="38100" dist="38100" dir="2700000" algn="tl">
                              <a:srgbClr val="000000">
                                <a:alpha val="43137"/>
                              </a:srgbClr>
                            </a:outerShdw>
                          </a:effectLst>
                        </a:rPr>
                        <a:t>N</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875446663"/>
                  </a:ext>
                </a:extLst>
              </a:tr>
              <a:tr h="457199">
                <a:tc>
                  <a:txBody>
                    <a:bodyPr/>
                    <a:lstStyle/>
                    <a:p>
                      <a:pPr algn="l" rtl="0"/>
                      <a:r>
                        <a:rPr lang="en-US" sz="2200" b="1" kern="1200" dirty="0">
                          <a:solidFill>
                            <a:schemeClr val="dk1"/>
                          </a:solidFill>
                          <a:effectLst>
                            <a:outerShdw blurRad="38100" dist="38100" dir="2700000" algn="tl">
                              <a:srgbClr val="000000">
                                <a:alpha val="43137"/>
                              </a:srgbClr>
                            </a:outerShdw>
                          </a:effectLst>
                        </a:rPr>
                        <a:t>Make the floor able to rise in case of drowning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81029984"/>
                  </a:ext>
                </a:extLst>
              </a:tr>
              <a:tr h="457199">
                <a:tc>
                  <a:txBody>
                    <a:bodyPr/>
                    <a:lstStyle/>
                    <a:p>
                      <a:pPr algn="l" rtl="0"/>
                      <a:r>
                        <a:rPr lang="en-US" sz="2200" b="1" kern="1200" dirty="0">
                          <a:solidFill>
                            <a:schemeClr val="dk1"/>
                          </a:solidFill>
                          <a:effectLst>
                            <a:outerShdw blurRad="38100" dist="38100" dir="2700000" algn="tl">
                              <a:srgbClr val="000000">
                                <a:alpha val="43137"/>
                              </a:srgbClr>
                            </a:outerShdw>
                          </a:effectLst>
                        </a:rPr>
                        <a:t>Make an auto whole that opens when there is 1.5 meter above it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2</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673621110"/>
                  </a:ext>
                </a:extLst>
              </a:tr>
              <a:tr h="822962">
                <a:tc>
                  <a:txBody>
                    <a:bodyPr/>
                    <a:lstStyle/>
                    <a:p>
                      <a:pPr algn="l" rtl="0"/>
                      <a:r>
                        <a:rPr lang="en-US" sz="2200" b="1" kern="1200" dirty="0">
                          <a:solidFill>
                            <a:schemeClr val="dk1"/>
                          </a:solidFill>
                          <a:effectLst>
                            <a:outerShdw blurRad="38100" dist="38100" dir="2700000" algn="tl">
                              <a:srgbClr val="000000">
                                <a:alpha val="43137"/>
                              </a:srgbClr>
                            </a:outerShdw>
                          </a:effectLst>
                        </a:rPr>
                        <a:t>Set up a drainage holes that opens automatically without manual intervention for a second mesh layer that allows water to pass through.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829279996"/>
                  </a:ext>
                </a:extLst>
              </a:tr>
              <a:tr h="1188720">
                <a:tc>
                  <a:txBody>
                    <a:bodyPr/>
                    <a:lstStyle/>
                    <a:p>
                      <a:pPr algn="l" rtl="0"/>
                      <a:r>
                        <a:rPr lang="en-US" sz="2200" b="1" kern="1200" dirty="0">
                          <a:solidFill>
                            <a:schemeClr val="dk1"/>
                          </a:solidFill>
                          <a:effectLst>
                            <a:outerShdw blurRad="38100" dist="38100" dir="2700000" algn="tl">
                              <a:srgbClr val="000000">
                                <a:alpha val="43137"/>
                              </a:srgbClr>
                            </a:outerShdw>
                          </a:effectLst>
                        </a:rPr>
                        <a:t>Design a ring that has a button, so when the one who swims feels that he will drown, press this button so that the nearest one of the distributed machines around the pool sends a balloon to him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219311847"/>
                  </a:ext>
                </a:extLst>
              </a:tr>
              <a:tr h="822962">
                <a:tc>
                  <a:txBody>
                    <a:bodyPr/>
                    <a:lstStyle/>
                    <a:p>
                      <a:pPr algn="l" rtl="0"/>
                      <a:r>
                        <a:rPr lang="en-US" sz="2200" b="1" kern="1200" dirty="0">
                          <a:solidFill>
                            <a:schemeClr val="dk1"/>
                          </a:solidFill>
                          <a:effectLst>
                            <a:outerShdw blurRad="38100" dist="38100" dir="2700000" algn="tl">
                              <a:srgbClr val="000000">
                                <a:alpha val="43137"/>
                              </a:srgbClr>
                            </a:outerShdw>
                          </a:effectLst>
                        </a:rPr>
                        <a:t>Design smart garbage that has an auto system which separates the waste according to their material type.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772245867"/>
                  </a:ext>
                </a:extLst>
              </a:tr>
              <a:tr h="1554479">
                <a:tc>
                  <a:txBody>
                    <a:bodyPr/>
                    <a:lstStyle/>
                    <a:p>
                      <a:pPr algn="l" rtl="0"/>
                      <a:r>
                        <a:rPr lang="en-US" sz="2200" b="1" kern="1200" dirty="0">
                          <a:solidFill>
                            <a:schemeClr val="dk1"/>
                          </a:solidFill>
                          <a:effectLst>
                            <a:outerShdw blurRad="38100" dist="38100" dir="2700000" algn="tl">
                              <a:srgbClr val="000000">
                                <a:alpha val="43137"/>
                              </a:srgbClr>
                            </a:outerShdw>
                          </a:effectLst>
                        </a:rPr>
                        <a:t>Design a system that is consists of many sensors to indicate the cooking gas rate so when it increases above the allowed levels, the system turns off the electricity from the house, calls the police and opens holes to let the gas go out of the house.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454946342"/>
                  </a:ext>
                </a:extLst>
              </a:tr>
            </a:tbl>
          </a:graphicData>
        </a:graphic>
      </p:graphicFrame>
      <p:graphicFrame>
        <p:nvGraphicFramePr>
          <p:cNvPr id="12" name="جدول 13">
            <a:extLst>
              <a:ext uri="{FF2B5EF4-FFF2-40B4-BE49-F238E27FC236}">
                <a16:creationId xmlns:a16="http://schemas.microsoft.com/office/drawing/2014/main" id="{44516D3E-2AFF-43FC-AB0A-D69B32F837A1}"/>
              </a:ext>
            </a:extLst>
          </p:cNvPr>
          <p:cNvGraphicFramePr>
            <a:graphicFrameLocks noGrp="1"/>
          </p:cNvGraphicFramePr>
          <p:nvPr>
            <p:extLst>
              <p:ext uri="{D42A27DB-BD31-4B8C-83A1-F6EECF244321}">
                <p14:modId xmlns:p14="http://schemas.microsoft.com/office/powerpoint/2010/main" val="4269652660"/>
              </p:ext>
            </p:extLst>
          </p:nvPr>
        </p:nvGraphicFramePr>
        <p:xfrm>
          <a:off x="470393" y="14498196"/>
          <a:ext cx="14813273" cy="5486388"/>
        </p:xfrm>
        <a:graphic>
          <a:graphicData uri="http://schemas.openxmlformats.org/drawingml/2006/table">
            <a:tbl>
              <a:tblPr rtl="1" firstRow="1" bandRow="1">
                <a:tableStyleId>{5C22544A-7EE6-4342-B048-85BDC9FD1C3A}</a:tableStyleId>
              </a:tblPr>
              <a:tblGrid>
                <a:gridCol w="1187255">
                  <a:extLst>
                    <a:ext uri="{9D8B030D-6E8A-4147-A177-3AD203B41FA5}">
                      <a16:colId xmlns:a16="http://schemas.microsoft.com/office/drawing/2014/main" val="3442088784"/>
                    </a:ext>
                  </a:extLst>
                </a:gridCol>
                <a:gridCol w="1187255">
                  <a:extLst>
                    <a:ext uri="{9D8B030D-6E8A-4147-A177-3AD203B41FA5}">
                      <a16:colId xmlns:a16="http://schemas.microsoft.com/office/drawing/2014/main" val="2388503217"/>
                    </a:ext>
                  </a:extLst>
                </a:gridCol>
                <a:gridCol w="1187255">
                  <a:extLst>
                    <a:ext uri="{9D8B030D-6E8A-4147-A177-3AD203B41FA5}">
                      <a16:colId xmlns:a16="http://schemas.microsoft.com/office/drawing/2014/main" val="2692358340"/>
                    </a:ext>
                  </a:extLst>
                </a:gridCol>
                <a:gridCol w="1187255">
                  <a:extLst>
                    <a:ext uri="{9D8B030D-6E8A-4147-A177-3AD203B41FA5}">
                      <a16:colId xmlns:a16="http://schemas.microsoft.com/office/drawing/2014/main" val="1373827147"/>
                    </a:ext>
                  </a:extLst>
                </a:gridCol>
                <a:gridCol w="1187255">
                  <a:extLst>
                    <a:ext uri="{9D8B030D-6E8A-4147-A177-3AD203B41FA5}">
                      <a16:colId xmlns:a16="http://schemas.microsoft.com/office/drawing/2014/main" val="2777643048"/>
                    </a:ext>
                  </a:extLst>
                </a:gridCol>
                <a:gridCol w="1187255">
                  <a:extLst>
                    <a:ext uri="{9D8B030D-6E8A-4147-A177-3AD203B41FA5}">
                      <a16:colId xmlns:a16="http://schemas.microsoft.com/office/drawing/2014/main" val="2741974827"/>
                    </a:ext>
                  </a:extLst>
                </a:gridCol>
                <a:gridCol w="7689743">
                  <a:extLst>
                    <a:ext uri="{9D8B030D-6E8A-4147-A177-3AD203B41FA5}">
                      <a16:colId xmlns:a16="http://schemas.microsoft.com/office/drawing/2014/main" val="3685022662"/>
                    </a:ext>
                  </a:extLst>
                </a:gridCol>
              </a:tblGrid>
              <a:tr h="457199">
                <a:tc gridSpan="7">
                  <a:txBody>
                    <a:bodyPr/>
                    <a:lstStyle/>
                    <a:p>
                      <a:pPr algn="ctr" rtl="0"/>
                      <a:r>
                        <a:rPr lang="en-US" sz="2200" b="1" dirty="0">
                          <a:effectLst>
                            <a:outerShdw blurRad="38100" dist="38100" dir="2700000" algn="tl">
                              <a:srgbClr val="000000">
                                <a:alpha val="43137"/>
                              </a:srgbClr>
                            </a:outerShdw>
                          </a:effectLst>
                        </a:rPr>
                        <a:t>                                                                                                             Alternative Ideas</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tc hMerge="1">
                  <a:txBody>
                    <a:bodyPr/>
                    <a:lstStyle/>
                    <a:p>
                      <a:pPr algn="ctr" rtl="0"/>
                      <a:endParaRPr lang="ar-SA" sz="3100" b="1" dirty="0">
                        <a:effectLst>
                          <a:outerShdw blurRad="38100" dist="38100" dir="2700000" algn="tl">
                            <a:srgbClr val="000000">
                              <a:alpha val="43137"/>
                            </a:srgbClr>
                          </a:outerShdw>
                        </a:effectLst>
                      </a:endParaRPr>
                    </a:p>
                  </a:txBody>
                  <a:tcPr marL="91441" marR="91441"/>
                </a:tc>
                <a:extLst>
                  <a:ext uri="{0D108BD9-81ED-4DB2-BD59-A6C34878D82A}">
                    <a16:rowId xmlns:a16="http://schemas.microsoft.com/office/drawing/2014/main" val="1668234268"/>
                  </a:ext>
                </a:extLst>
              </a:tr>
              <a:tr h="457199">
                <a:tc>
                  <a:txBody>
                    <a:bodyPr/>
                    <a:lstStyle/>
                    <a:p>
                      <a:pPr algn="ctr" rtl="0"/>
                      <a:r>
                        <a:rPr lang="en-US" sz="2200" b="1" dirty="0">
                          <a:effectLst>
                            <a:outerShdw blurRad="38100" dist="38100" dir="2700000" algn="tl">
                              <a:srgbClr val="000000">
                                <a:alpha val="43137"/>
                              </a:srgbClr>
                            </a:outerShdw>
                          </a:effectLst>
                        </a:rPr>
                        <a:t>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2</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Musts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683013147"/>
                  </a:ext>
                </a:extLst>
              </a:tr>
              <a:tr h="457199">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 The project cost should not exceed 2000SR</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637293516"/>
                  </a:ext>
                </a:extLst>
              </a:tr>
              <a:tr h="457199">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 Project should not depend on advanced programing </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036534909"/>
                  </a:ext>
                </a:extLst>
              </a:tr>
              <a:tr h="457199">
                <a:tc>
                  <a:txBody>
                    <a:bodyPr/>
                    <a:lstStyle/>
                    <a:p>
                      <a:pPr algn="ctr" rtl="0"/>
                      <a:r>
                        <a:rPr lang="en-US" sz="2200" b="1" dirty="0">
                          <a:solidFill>
                            <a:srgbClr val="FF0000"/>
                          </a:solidFill>
                          <a:effectLst>
                            <a:outerShdw blurRad="38100" dist="38100" dir="2700000" algn="tl">
                              <a:srgbClr val="000000">
                                <a:alpha val="43137"/>
                              </a:srgbClr>
                            </a:outerShdw>
                          </a:effectLst>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solidFill>
                            <a:srgbClr val="FF0000"/>
                          </a:solidFill>
                          <a:effectLst>
                            <a:outerShdw blurRad="38100" dist="38100" dir="2700000" algn="tl">
                              <a:srgbClr val="000000">
                                <a:alpha val="43137"/>
                              </a:srgbClr>
                            </a:outerShdw>
                          </a:effectLst>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a:t>
                      </a:r>
                      <a:r>
                        <a:rPr lang="en-US" sz="2200" b="1" kern="1200" dirty="0">
                          <a:solidFill>
                            <a:schemeClr val="dk1"/>
                          </a:solidFill>
                          <a:effectLst>
                            <a:outerShdw blurRad="38100" dist="38100" dir="2700000" algn="tl">
                              <a:srgbClr val="000000">
                                <a:alpha val="43137"/>
                              </a:srgbClr>
                            </a:outerShdw>
                          </a:effectLst>
                          <a:latin typeface="+mn-lt"/>
                          <a:ea typeface="+mn-ea"/>
                          <a:cs typeface="+mn-cs"/>
                        </a:rPr>
                        <a: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Project duration is not more than one and a half months.</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934089703"/>
                  </a:ext>
                </a:extLst>
              </a:tr>
              <a:tr h="457199">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4. Every member is convinced with the idea.</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421754731"/>
                  </a:ext>
                </a:extLst>
              </a:tr>
              <a:tr h="457199">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5. Transactions according to Islamic law.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789578358"/>
                  </a:ext>
                </a:extLst>
              </a:tr>
              <a:tr h="457199">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6. It does not cause side effects.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29122992"/>
                  </a:ext>
                </a:extLst>
              </a:tr>
              <a:tr h="457199">
                <a:tc>
                  <a:txBody>
                    <a:bodyPr/>
                    <a:lstStyle/>
                    <a:p>
                      <a:pPr algn="ctr" rtl="0"/>
                      <a:r>
                        <a:rPr lang="en-US" sz="2200" b="1" dirty="0">
                          <a:solidFill>
                            <a:srgbClr val="FF0000"/>
                          </a:solidFill>
                          <a:effectLst>
                            <a:outerShdw blurRad="38100" dist="38100" dir="2700000" algn="tl">
                              <a:srgbClr val="000000">
                                <a:alpha val="43137"/>
                              </a:srgbClr>
                            </a:outerShdw>
                          </a:effectLst>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solidFill>
                            <a:srgbClr val="FF0000"/>
                          </a:solidFill>
                          <a:effectLst>
                            <a:outerShdw blurRad="38100" dist="38100" dir="2700000" algn="tl">
                              <a:srgbClr val="000000">
                                <a:alpha val="43137"/>
                              </a:srgbClr>
                            </a:outerShdw>
                          </a:effectLst>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7. Project doesn’t require more than 30 equipment.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377633385"/>
                  </a:ext>
                </a:extLst>
              </a:tr>
              <a:tr h="457199">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a:t>
                      </a:r>
                      <a:r>
                        <a:rPr lang="en-US" sz="2200" b="1" kern="1200" dirty="0">
                          <a:solidFill>
                            <a:schemeClr val="dk1"/>
                          </a:solidFill>
                          <a:effectLst>
                            <a:outerShdw blurRad="38100" dist="38100" dir="2700000" algn="tl">
                              <a:srgbClr val="000000">
                                <a:alpha val="43137"/>
                              </a:srgbClr>
                            </a:outerShdw>
                          </a:effectLst>
                          <a:latin typeface="+mn-lt"/>
                          <a:ea typeface="+mn-ea"/>
                          <a:cs typeface="+mn-cs"/>
                        </a:rPr>
                        <a: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8.Serve human safety purposes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15239351"/>
                  </a:ext>
                </a:extLst>
              </a:tr>
              <a:tr h="457199">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9.The project has been approved by the instructor.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459472544"/>
                  </a:ext>
                </a:extLst>
              </a:tr>
              <a:tr h="457199">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FF0000"/>
                          </a:solidFill>
                          <a:effectLst>
                            <a:outerShdw blurRad="38100" dist="38100" dir="2700000" algn="tl">
                              <a:srgbClr val="000000">
                                <a:alpha val="43137"/>
                              </a:srgbClr>
                            </a:outerShdw>
                          </a:effectLst>
                          <a:latin typeface="+mn-lt"/>
                          <a:ea typeface="+mn-ea"/>
                          <a:cs typeface="+mn-cs"/>
                        </a:rPr>
                        <a:t>NO GO </a:t>
                      </a:r>
                      <a:endParaRPr lang="ar-SA" sz="2200" b="1" dirty="0">
                        <a:solidFill>
                          <a:srgbClr val="FF000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rgbClr val="00B050"/>
                          </a:solidFill>
                          <a:effectLst>
                            <a:outerShdw blurRad="38100" dist="38100" dir="2700000" algn="tl">
                              <a:srgbClr val="000000">
                                <a:alpha val="43137"/>
                              </a:srgbClr>
                            </a:outerShdw>
                          </a:effectLst>
                          <a:latin typeface="+mn-lt"/>
                          <a:ea typeface="+mn-ea"/>
                          <a:cs typeface="+mn-cs"/>
                        </a:rPr>
                        <a:t>GO </a:t>
                      </a:r>
                      <a:endParaRPr lang="ar-SA" sz="2200" b="1" dirty="0">
                        <a:solidFill>
                          <a:srgbClr val="00B050"/>
                        </a:solidFill>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10. Project will be done by the team four only.</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71075101"/>
                  </a:ext>
                </a:extLst>
              </a:tr>
            </a:tbl>
          </a:graphicData>
        </a:graphic>
      </p:graphicFrame>
      <p:graphicFrame>
        <p:nvGraphicFramePr>
          <p:cNvPr id="5" name="جدول 6">
            <a:extLst>
              <a:ext uri="{FF2B5EF4-FFF2-40B4-BE49-F238E27FC236}">
                <a16:creationId xmlns:a16="http://schemas.microsoft.com/office/drawing/2014/main" id="{A8C87D0B-CE8C-4E8A-A754-D0FE440FD412}"/>
              </a:ext>
            </a:extLst>
          </p:cNvPr>
          <p:cNvGraphicFramePr>
            <a:graphicFrameLocks noGrp="1"/>
          </p:cNvGraphicFramePr>
          <p:nvPr>
            <p:extLst>
              <p:ext uri="{D42A27DB-BD31-4B8C-83A1-F6EECF244321}">
                <p14:modId xmlns:p14="http://schemas.microsoft.com/office/powerpoint/2010/main" val="3876065036"/>
              </p:ext>
            </p:extLst>
          </p:nvPr>
        </p:nvGraphicFramePr>
        <p:xfrm>
          <a:off x="487320" y="19984598"/>
          <a:ext cx="14813267" cy="8229582"/>
        </p:xfrm>
        <a:graphic>
          <a:graphicData uri="http://schemas.openxmlformats.org/drawingml/2006/table">
            <a:tbl>
              <a:tblPr rtl="1" firstRow="1" bandRow="1">
                <a:tableStyleId>{5C22544A-7EE6-4342-B048-85BDC9FD1C3A}</a:tableStyleId>
              </a:tblPr>
              <a:tblGrid>
                <a:gridCol w="1234438">
                  <a:extLst>
                    <a:ext uri="{9D8B030D-6E8A-4147-A177-3AD203B41FA5}">
                      <a16:colId xmlns:a16="http://schemas.microsoft.com/office/drawing/2014/main" val="1708411174"/>
                    </a:ext>
                  </a:extLst>
                </a:gridCol>
                <a:gridCol w="1234438">
                  <a:extLst>
                    <a:ext uri="{9D8B030D-6E8A-4147-A177-3AD203B41FA5}">
                      <a16:colId xmlns:a16="http://schemas.microsoft.com/office/drawing/2014/main" val="545250186"/>
                    </a:ext>
                  </a:extLst>
                </a:gridCol>
                <a:gridCol w="1234438">
                  <a:extLst>
                    <a:ext uri="{9D8B030D-6E8A-4147-A177-3AD203B41FA5}">
                      <a16:colId xmlns:a16="http://schemas.microsoft.com/office/drawing/2014/main" val="3215489964"/>
                    </a:ext>
                  </a:extLst>
                </a:gridCol>
                <a:gridCol w="1234438">
                  <a:extLst>
                    <a:ext uri="{9D8B030D-6E8A-4147-A177-3AD203B41FA5}">
                      <a16:colId xmlns:a16="http://schemas.microsoft.com/office/drawing/2014/main" val="4293141761"/>
                    </a:ext>
                  </a:extLst>
                </a:gridCol>
                <a:gridCol w="1234438">
                  <a:extLst>
                    <a:ext uri="{9D8B030D-6E8A-4147-A177-3AD203B41FA5}">
                      <a16:colId xmlns:a16="http://schemas.microsoft.com/office/drawing/2014/main" val="3914134607"/>
                    </a:ext>
                  </a:extLst>
                </a:gridCol>
                <a:gridCol w="1234438">
                  <a:extLst>
                    <a:ext uri="{9D8B030D-6E8A-4147-A177-3AD203B41FA5}">
                      <a16:colId xmlns:a16="http://schemas.microsoft.com/office/drawing/2014/main" val="2030329616"/>
                    </a:ext>
                  </a:extLst>
                </a:gridCol>
                <a:gridCol w="1234438">
                  <a:extLst>
                    <a:ext uri="{9D8B030D-6E8A-4147-A177-3AD203B41FA5}">
                      <a16:colId xmlns:a16="http://schemas.microsoft.com/office/drawing/2014/main" val="1582019904"/>
                    </a:ext>
                  </a:extLst>
                </a:gridCol>
                <a:gridCol w="6172201">
                  <a:extLst>
                    <a:ext uri="{9D8B030D-6E8A-4147-A177-3AD203B41FA5}">
                      <a16:colId xmlns:a16="http://schemas.microsoft.com/office/drawing/2014/main" val="2117102948"/>
                    </a:ext>
                  </a:extLst>
                </a:gridCol>
              </a:tblGrid>
              <a:tr h="457199">
                <a:tc gridSpan="2">
                  <a:txBody>
                    <a:bodyPr/>
                    <a:lstStyle/>
                    <a:p>
                      <a:pPr algn="ctr" rtl="0"/>
                      <a:r>
                        <a:rPr lang="en-US" sz="2200" dirty="0">
                          <a:effectLst>
                            <a:outerShdw blurRad="38100" dist="38100" dir="2700000" algn="tl">
                              <a:srgbClr val="000000">
                                <a:alpha val="43137"/>
                              </a:srgbClr>
                            </a:outerShdw>
                          </a:effectLst>
                        </a:rPr>
                        <a:t>Idea4</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dirty="0">
                        <a:effectLst>
                          <a:outerShdw blurRad="38100" dist="38100" dir="2700000" algn="tl">
                            <a:srgbClr val="000000">
                              <a:alpha val="43137"/>
                            </a:srgbClr>
                          </a:outerShdw>
                        </a:effectLst>
                      </a:endParaRPr>
                    </a:p>
                  </a:txBody>
                  <a:tcPr/>
                </a:tc>
                <a:tc gridSpan="2">
                  <a:txBody>
                    <a:bodyPr/>
                    <a:lstStyle/>
                    <a:p>
                      <a:pPr algn="ctr" rtl="0"/>
                      <a:r>
                        <a:rPr lang="en-US" sz="2200" dirty="0">
                          <a:effectLst>
                            <a:outerShdw blurRad="38100" dist="38100" dir="2700000" algn="tl">
                              <a:srgbClr val="000000">
                                <a:alpha val="43137"/>
                              </a:srgbClr>
                            </a:outerShdw>
                          </a:effectLst>
                        </a:rPr>
                        <a:t>Idea2</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dirty="0">
                        <a:effectLst>
                          <a:outerShdw blurRad="38100" dist="38100" dir="2700000" algn="tl">
                            <a:srgbClr val="000000">
                              <a:alpha val="43137"/>
                            </a:srgbClr>
                          </a:outerShdw>
                        </a:effectLst>
                      </a:endParaRPr>
                    </a:p>
                  </a:txBody>
                  <a:tcPr/>
                </a:tc>
                <a:tc gridSpan="2">
                  <a:txBody>
                    <a:bodyPr/>
                    <a:lstStyle/>
                    <a:p>
                      <a:pPr algn="ctr" rtl="0"/>
                      <a:r>
                        <a:rPr lang="en-US" sz="2200" dirty="0">
                          <a:effectLst>
                            <a:outerShdw blurRad="38100" dist="38100" dir="2700000" algn="tl">
                              <a:srgbClr val="000000">
                                <a:alpha val="43137"/>
                              </a:srgbClr>
                            </a:outerShdw>
                          </a:effectLst>
                        </a:rPr>
                        <a:t>Idea1</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dirty="0">
                        <a:effectLst>
                          <a:outerShdw blurRad="38100" dist="38100" dir="2700000" algn="tl">
                            <a:srgbClr val="000000">
                              <a:alpha val="43137"/>
                            </a:srgbClr>
                          </a:outerShdw>
                        </a:effectLst>
                      </a:endParaRPr>
                    </a:p>
                  </a:txBody>
                  <a:tcPr/>
                </a:tc>
                <a:tc gridSpan="2">
                  <a:txBody>
                    <a:bodyPr/>
                    <a:lstStyle/>
                    <a:p>
                      <a:pPr algn="ctr" rtl="0"/>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3451896341"/>
                  </a:ext>
                </a:extLst>
              </a:tr>
              <a:tr h="457199">
                <a:tc>
                  <a:txBody>
                    <a:bodyPr/>
                    <a:lstStyle/>
                    <a:p>
                      <a:pPr algn="ctr" rtl="0"/>
                      <a:r>
                        <a:rPr lang="en-US" sz="2200" dirty="0">
                          <a:effectLst>
                            <a:outerShdw blurRad="38100" dist="38100" dir="2700000" algn="tl">
                              <a:srgbClr val="000000">
                                <a:alpha val="43137"/>
                              </a:srgbClr>
                            </a:outerShdw>
                          </a:effectLst>
                        </a:rPr>
                        <a:t>Score</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Rating</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Score</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Rating</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Score</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Rating</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Weight</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Wants</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506091421"/>
                  </a:ext>
                </a:extLst>
              </a:tr>
              <a:tr h="457199">
                <a:tc>
                  <a:txBody>
                    <a:bodyPr/>
                    <a:lstStyle/>
                    <a:p>
                      <a:pPr algn="ctr" rtl="0"/>
                      <a:r>
                        <a:rPr lang="en-US" sz="2200" b="1" dirty="0">
                          <a:effectLst>
                            <a:outerShdw blurRad="38100" dist="38100" dir="2700000" algn="tl">
                              <a:srgbClr val="000000">
                                <a:alpha val="43137"/>
                              </a:srgbClr>
                            </a:outerShdw>
                          </a:effectLst>
                        </a:rPr>
                        <a:t>20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7</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 Project design is environmental.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325923434"/>
                  </a:ext>
                </a:extLst>
              </a:tr>
              <a:tr h="457199">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32</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 The project helps save lives.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51496845"/>
                  </a:ext>
                </a:extLst>
              </a:tr>
              <a:tr h="457199">
                <a:tc>
                  <a:txBody>
                    <a:bodyPr/>
                    <a:lstStyle/>
                    <a:p>
                      <a:pPr algn="ctr" rtl="0"/>
                      <a:r>
                        <a:rPr lang="en-US" sz="2200" b="1" dirty="0">
                          <a:effectLst>
                            <a:outerShdw blurRad="38100" dist="38100" dir="2700000" algn="tl">
                              <a:srgbClr val="000000">
                                <a:alpha val="43137"/>
                              </a:srgbClr>
                            </a:outerShdw>
                          </a:effectLst>
                        </a:rPr>
                        <a:t>60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Simple design.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561158295"/>
                  </a:ext>
                </a:extLst>
              </a:tr>
              <a:tr h="457199">
                <a:tc>
                  <a:txBody>
                    <a:bodyPr/>
                    <a:lstStyle/>
                    <a:p>
                      <a:pPr algn="ctr" rtl="0"/>
                      <a:r>
                        <a:rPr lang="en-US" sz="2200" b="1" dirty="0">
                          <a:effectLst>
                            <a:outerShdw blurRad="38100" dist="38100" dir="2700000" algn="tl">
                              <a:srgbClr val="000000">
                                <a:alpha val="43137"/>
                              </a:srgbClr>
                            </a:outerShdw>
                          </a:effectLst>
                        </a:rPr>
                        <a:t>50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4. project involves wireless technology.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243168280"/>
                  </a:ext>
                </a:extLst>
              </a:tr>
              <a:tr h="457199">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5. The project is long-life term.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213646941"/>
                  </a:ext>
                </a:extLst>
              </a:tr>
              <a:tr h="457199">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6. Pieces in Jeddah range.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218977140"/>
                  </a:ext>
                </a:extLst>
              </a:tr>
              <a:tr h="457199">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7. The project activated in no time.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184825649"/>
                  </a:ext>
                </a:extLst>
              </a:tr>
              <a:tr h="457199">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8. Could use an outer help if needed.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823918118"/>
                  </a:ext>
                </a:extLst>
              </a:tr>
              <a:tr h="457199">
                <a:tc>
                  <a:txBody>
                    <a:bodyPr/>
                    <a:lstStyle/>
                    <a:p>
                      <a:pPr algn="ctr" rtl="0"/>
                      <a:r>
                        <a:rPr lang="en-US" sz="2200" b="1" dirty="0">
                          <a:effectLst>
                            <a:outerShdw blurRad="38100" dist="38100" dir="2700000" algn="tl">
                              <a:srgbClr val="000000">
                                <a:alpha val="43137"/>
                              </a:srgbClr>
                            </a:outerShdw>
                          </a:effectLst>
                        </a:rPr>
                        <a:t>60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9. Working with less noticeable sound.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984342127"/>
                  </a:ext>
                </a:extLst>
              </a:tr>
              <a:tr h="457199">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10.High quality materials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325548270"/>
                  </a:ext>
                </a:extLst>
              </a:tr>
              <a:tr h="457199">
                <a:tc>
                  <a:txBody>
                    <a:bodyPr/>
                    <a:lstStyle/>
                    <a:p>
                      <a:pPr algn="ctr" rtl="0"/>
                      <a:r>
                        <a:rPr lang="en-US" sz="2200" b="1" dirty="0">
                          <a:effectLst>
                            <a:outerShdw blurRad="38100" dist="38100" dir="2700000" algn="tl">
                              <a:srgbClr val="000000">
                                <a:alpha val="43137"/>
                              </a:srgbClr>
                            </a:outerShdw>
                          </a:effectLst>
                        </a:rPr>
                        <a:t>30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24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3</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11. Can move easily.</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607849028"/>
                  </a:ext>
                </a:extLst>
              </a:tr>
              <a:tr h="457199">
                <a:tc>
                  <a:txBody>
                    <a:bodyPr/>
                    <a:lstStyle/>
                    <a:p>
                      <a:pPr algn="ctr" rtl="0"/>
                      <a:r>
                        <a:rPr lang="en-US" sz="2200" b="1" dirty="0">
                          <a:effectLst>
                            <a:outerShdw blurRad="38100" dist="38100" dir="2700000" algn="tl">
                              <a:srgbClr val="000000">
                                <a:alpha val="43137"/>
                              </a:srgbClr>
                            </a:outerShdw>
                          </a:effectLst>
                        </a:rPr>
                        <a:t>14</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7</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16</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5</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2</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12. The project has a good looking.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243550292"/>
                  </a:ext>
                </a:extLst>
              </a:tr>
              <a:tr h="457199">
                <a:tc>
                  <a:txBody>
                    <a:bodyPr/>
                    <a:lstStyle/>
                    <a:p>
                      <a:pPr algn="ctr" rtl="0"/>
                      <a:r>
                        <a:rPr lang="en-US" sz="2200" b="1" dirty="0">
                          <a:effectLst>
                            <a:outerShdw blurRad="38100" dist="38100" dir="2700000" algn="tl">
                              <a:srgbClr val="000000">
                                <a:alpha val="43137"/>
                              </a:srgbClr>
                            </a:outerShdw>
                          </a:effectLst>
                        </a:rPr>
                        <a:t>100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8</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13.The project should be interesting.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220444688"/>
                  </a:ext>
                </a:extLst>
              </a:tr>
              <a:tr h="457199">
                <a:tc>
                  <a:txBody>
                    <a:bodyPr/>
                    <a:lstStyle/>
                    <a:p>
                      <a:pPr algn="ctr" rtl="0"/>
                      <a:r>
                        <a:rPr lang="en-US" sz="2200" b="1" dirty="0">
                          <a:effectLst>
                            <a:outerShdw blurRad="38100" dist="38100" dir="2700000" algn="tl">
                              <a:srgbClr val="000000">
                                <a:alpha val="43137"/>
                              </a:srgbClr>
                            </a:outerShdw>
                          </a:effectLst>
                        </a:rPr>
                        <a:t>70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70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70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7</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14.The project doesn’t use fossil fuel.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681295100"/>
                  </a:ext>
                </a:extLst>
              </a:tr>
              <a:tr h="457199">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9</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l"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15.It should be scalable in the future.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754341903"/>
                  </a:ext>
                </a:extLst>
              </a:tr>
              <a:tr h="457199">
                <a:tc gridSpan="2">
                  <a:txBody>
                    <a:bodyPr/>
                    <a:lstStyle/>
                    <a:p>
                      <a:pPr algn="ctr" rtl="0"/>
                      <a:r>
                        <a:rPr lang="en-US" sz="2200" b="1" dirty="0">
                          <a:effectLst>
                            <a:outerShdw blurRad="38100" dist="38100" dir="2700000" algn="tl">
                              <a:srgbClr val="000000">
                                <a:alpha val="43137"/>
                              </a:srgbClr>
                            </a:outerShdw>
                          </a:effectLst>
                        </a:rPr>
                        <a:t>Total=1024</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b="1" dirty="0">
                        <a:effectLst>
                          <a:outerShdw blurRad="38100" dist="38100" dir="2700000" algn="tl">
                            <a:srgbClr val="000000">
                              <a:alpha val="43137"/>
                            </a:srgbClr>
                          </a:outerShdw>
                        </a:effectLst>
                      </a:endParaRPr>
                    </a:p>
                  </a:txBody>
                  <a:tcPr/>
                </a:tc>
                <a:tc gridSpan="2">
                  <a:txBody>
                    <a:bodyPr/>
                    <a:lstStyle/>
                    <a:p>
                      <a:pPr algn="ctr" rtl="0"/>
                      <a:r>
                        <a:rPr lang="en-US" sz="2200" b="1" dirty="0">
                          <a:effectLst>
                            <a:outerShdw blurRad="38100" dist="38100" dir="2700000" algn="tl">
                              <a:srgbClr val="000000">
                                <a:alpha val="43137"/>
                              </a:srgbClr>
                            </a:outerShdw>
                          </a:effectLst>
                        </a:rPr>
                        <a:t>Total=1012</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b="1" dirty="0">
                        <a:effectLst>
                          <a:outerShdw blurRad="38100" dist="38100" dir="2700000" algn="tl">
                            <a:srgbClr val="000000">
                              <a:alpha val="43137"/>
                            </a:srgbClr>
                          </a:outerShdw>
                        </a:effectLst>
                      </a:endParaRPr>
                    </a:p>
                  </a:txBody>
                  <a:tcPr/>
                </a:tc>
                <a:tc gridSpan="2">
                  <a:txBody>
                    <a:bodyPr/>
                    <a:lstStyle/>
                    <a:p>
                      <a:pPr algn="ctr" rtl="0"/>
                      <a:r>
                        <a:rPr lang="en-US" sz="2200" b="1" dirty="0">
                          <a:effectLst>
                            <a:outerShdw blurRad="38100" dist="38100" dir="2700000" algn="tl">
                              <a:srgbClr val="000000">
                                <a:alpha val="43137"/>
                              </a:srgbClr>
                            </a:outerShdw>
                          </a:effectLst>
                        </a:rPr>
                        <a:t>Total=967</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hMerge="1">
                  <a:txBody>
                    <a:bodyPr/>
                    <a:lstStyle/>
                    <a:p>
                      <a:pPr algn="ctr" rtl="0"/>
                      <a:endParaRPr lang="ar-SA" sz="3200" b="1" dirty="0">
                        <a:effectLst>
                          <a:outerShdw blurRad="38100" dist="38100" dir="2700000" algn="tl">
                            <a:srgbClr val="000000">
                              <a:alpha val="43137"/>
                            </a:srgbClr>
                          </a:outerShdw>
                        </a:effectLst>
                      </a:endParaRPr>
                    </a:p>
                  </a:txBody>
                  <a:tcPr/>
                </a:tc>
                <a:tc gridSpan="2">
                  <a:txBody>
                    <a:bodyPr/>
                    <a:lstStyle/>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hMerge="1">
                  <a:txBody>
                    <a:bodyPr/>
                    <a:lstStyle/>
                    <a:p>
                      <a:pPr algn="l" rtl="0"/>
                      <a:endParaRPr lang="ar-SA" sz="32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4041044712"/>
                  </a:ext>
                </a:extLst>
              </a:tr>
            </a:tbl>
          </a:graphicData>
        </a:graphic>
      </p:graphicFrame>
      <p:graphicFrame>
        <p:nvGraphicFramePr>
          <p:cNvPr id="28" name="جدول 30">
            <a:extLst>
              <a:ext uri="{FF2B5EF4-FFF2-40B4-BE49-F238E27FC236}">
                <a16:creationId xmlns:a16="http://schemas.microsoft.com/office/drawing/2014/main" id="{9FBADF03-E16C-4FB7-A16A-DB1B17ACD583}"/>
              </a:ext>
            </a:extLst>
          </p:cNvPr>
          <p:cNvGraphicFramePr>
            <a:graphicFrameLocks noGrp="1"/>
          </p:cNvGraphicFramePr>
          <p:nvPr>
            <p:extLst>
              <p:ext uri="{D42A27DB-BD31-4B8C-83A1-F6EECF244321}">
                <p14:modId xmlns:p14="http://schemas.microsoft.com/office/powerpoint/2010/main" val="586595391"/>
              </p:ext>
            </p:extLst>
          </p:nvPr>
        </p:nvGraphicFramePr>
        <p:xfrm>
          <a:off x="18686674" y="8647487"/>
          <a:ext cx="11247126" cy="914398"/>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2496786544"/>
                    </a:ext>
                  </a:extLst>
                </a:gridCol>
                <a:gridCol w="3749042">
                  <a:extLst>
                    <a:ext uri="{9D8B030D-6E8A-4147-A177-3AD203B41FA5}">
                      <a16:colId xmlns:a16="http://schemas.microsoft.com/office/drawing/2014/main" val="4002569064"/>
                    </a:ext>
                  </a:extLst>
                </a:gridCol>
                <a:gridCol w="3749042">
                  <a:extLst>
                    <a:ext uri="{9D8B030D-6E8A-4147-A177-3AD203B41FA5}">
                      <a16:colId xmlns:a16="http://schemas.microsoft.com/office/drawing/2014/main" val="3896126359"/>
                    </a:ext>
                  </a:extLst>
                </a:gridCol>
              </a:tblGrid>
              <a:tr h="457199">
                <a:tc>
                  <a:txBody>
                    <a:bodyPr/>
                    <a:lstStyle/>
                    <a:p>
                      <a:pPr algn="ctr" rtl="0"/>
                      <a:r>
                        <a:rPr lang="en-US" sz="2200" b="1" i="0" dirty="0">
                          <a:effectLst>
                            <a:outerShdw blurRad="38100" dist="38100" dir="2700000" algn="tl">
                              <a:srgbClr val="000000">
                                <a:alpha val="43137"/>
                              </a:srgbClr>
                            </a:outerShdw>
                          </a:effectLst>
                        </a:rPr>
                        <a:t>Cost</a:t>
                      </a:r>
                      <a:endParaRPr lang="ar-SA" sz="2200" b="1" i="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i="0" dirty="0">
                          <a:effectLst>
                            <a:outerShdw blurRad="38100" dist="38100" dir="2700000" algn="tl">
                              <a:srgbClr val="000000">
                                <a:alpha val="43137"/>
                              </a:srgbClr>
                            </a:outerShdw>
                          </a:effectLst>
                        </a:rPr>
                        <a:t>Number @ Rate</a:t>
                      </a:r>
                      <a:endParaRPr lang="ar-SA" sz="2200" b="1" i="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i="0" dirty="0">
                          <a:effectLst>
                            <a:outerShdw blurRad="38100" dist="38100" dir="2700000" algn="tl">
                              <a:srgbClr val="000000">
                                <a:alpha val="43137"/>
                              </a:srgbClr>
                            </a:outerShdw>
                          </a:effectLst>
                        </a:rPr>
                        <a:t>1-Personal</a:t>
                      </a:r>
                      <a:endParaRPr lang="ar-SA" sz="2200" b="1" i="0"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999620076"/>
                  </a:ext>
                </a:extLst>
              </a:tr>
              <a:tr h="457199">
                <a:tc>
                  <a:txBody>
                    <a:bodyPr/>
                    <a:lstStyle/>
                    <a:p>
                      <a:pPr algn="ctr" rtl="0"/>
                      <a:r>
                        <a:rPr lang="en-US" sz="2200" b="1" i="0" dirty="0">
                          <a:effectLst>
                            <a:outerShdw blurRad="38100" dist="38100" dir="2700000" algn="tl">
                              <a:srgbClr val="000000">
                                <a:alpha val="43137"/>
                              </a:srgbClr>
                            </a:outerShdw>
                          </a:effectLst>
                        </a:rPr>
                        <a:t>240 SR</a:t>
                      </a:r>
                      <a:endParaRPr lang="ar-SA" sz="2200" b="1" i="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i="0" dirty="0">
                          <a:effectLst>
                            <a:outerShdw blurRad="38100" dist="38100" dir="2700000" algn="tl">
                              <a:srgbClr val="000000">
                                <a:alpha val="43137"/>
                              </a:srgbClr>
                            </a:outerShdw>
                          </a:effectLst>
                        </a:rPr>
                        <a:t>12 hour @ 20.00 SR/hour</a:t>
                      </a:r>
                      <a:endParaRPr lang="ar-SA" sz="2200" b="1" i="0"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i="0" dirty="0">
                          <a:effectLst>
                            <a:outerShdw blurRad="38100" dist="38100" dir="2700000" algn="tl">
                              <a:srgbClr val="000000">
                                <a:alpha val="43137"/>
                              </a:srgbClr>
                            </a:outerShdw>
                          </a:effectLst>
                        </a:rPr>
                        <a:t>Team (5 members)</a:t>
                      </a:r>
                      <a:endParaRPr lang="ar-SA" sz="2200" b="1" i="0"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135729031"/>
                  </a:ext>
                </a:extLst>
              </a:tr>
            </a:tbl>
          </a:graphicData>
        </a:graphic>
      </p:graphicFrame>
      <p:sp>
        <p:nvSpPr>
          <p:cNvPr id="31" name="مربع نص 30">
            <a:extLst>
              <a:ext uri="{FF2B5EF4-FFF2-40B4-BE49-F238E27FC236}">
                <a16:creationId xmlns:a16="http://schemas.microsoft.com/office/drawing/2014/main" id="{C1F3AB9E-A4D9-4284-8694-246E2386E940}"/>
              </a:ext>
            </a:extLst>
          </p:cNvPr>
          <p:cNvSpPr txBox="1"/>
          <p:nvPr/>
        </p:nvSpPr>
        <p:spPr>
          <a:xfrm>
            <a:off x="21648378" y="8020910"/>
            <a:ext cx="5650005" cy="584775"/>
          </a:xfrm>
          <a:prstGeom prst="rect">
            <a:avLst/>
          </a:prstGeom>
          <a:noFill/>
        </p:spPr>
        <p:txBody>
          <a:bodyPr wrap="square" rtlCol="1">
            <a:spAutoFit/>
          </a:bodyPr>
          <a:lstStyle/>
          <a:p>
            <a:pPr marL="457184" marR="171447" algn="ctr">
              <a:spcAft>
                <a:spcPts val="602"/>
              </a:spcAft>
              <a:tabLst>
                <a:tab pos="2971709" algn="r"/>
                <a:tab pos="3086004" algn="l"/>
                <a:tab pos="4000376" algn="l"/>
                <a:tab pos="6172008" algn="r"/>
              </a:tabLst>
            </a:pPr>
            <a:r>
              <a:rPr lang="en-US" sz="3200" b="1" dirty="0">
                <a:solidFill>
                  <a:srgbClr val="000000"/>
                </a:solidFill>
                <a:effectLst>
                  <a:outerShdw blurRad="38100" dist="38100" dir="2700000" algn="tl">
                    <a:srgbClr val="000000">
                      <a:alpha val="43137"/>
                    </a:srgbClr>
                  </a:outerShdw>
                </a:effectLst>
                <a:ea typeface="Times New Roman" panose="02020603050405020304" pitchFamily="18" charset="0"/>
              </a:rPr>
              <a:t>Proposed budget for Idea 4</a:t>
            </a:r>
            <a:endParaRPr lang="en-US" sz="3200" dirty="0">
              <a:effectLst>
                <a:outerShdw blurRad="38100" dist="38100" dir="2700000" algn="tl">
                  <a:srgbClr val="000000">
                    <a:alpha val="43137"/>
                  </a:srgbClr>
                </a:outerShdw>
              </a:effectLst>
              <a:ea typeface="Times New Roman" panose="02020603050405020304" pitchFamily="18" charset="0"/>
            </a:endParaRPr>
          </a:p>
        </p:txBody>
      </p:sp>
      <p:graphicFrame>
        <p:nvGraphicFramePr>
          <p:cNvPr id="32" name="جدول 32">
            <a:extLst>
              <a:ext uri="{FF2B5EF4-FFF2-40B4-BE49-F238E27FC236}">
                <a16:creationId xmlns:a16="http://schemas.microsoft.com/office/drawing/2014/main" id="{A2C4A9C4-38E6-44CD-8F6C-E81FD9780684}"/>
              </a:ext>
            </a:extLst>
          </p:cNvPr>
          <p:cNvGraphicFramePr>
            <a:graphicFrameLocks noGrp="1"/>
          </p:cNvGraphicFramePr>
          <p:nvPr>
            <p:extLst>
              <p:ext uri="{D42A27DB-BD31-4B8C-83A1-F6EECF244321}">
                <p14:modId xmlns:p14="http://schemas.microsoft.com/office/powerpoint/2010/main" val="3325670652"/>
              </p:ext>
            </p:extLst>
          </p:nvPr>
        </p:nvGraphicFramePr>
        <p:xfrm>
          <a:off x="18686674" y="9569287"/>
          <a:ext cx="11247126" cy="2651758"/>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1654121522"/>
                    </a:ext>
                  </a:extLst>
                </a:gridCol>
                <a:gridCol w="3749042">
                  <a:extLst>
                    <a:ext uri="{9D8B030D-6E8A-4147-A177-3AD203B41FA5}">
                      <a16:colId xmlns:a16="http://schemas.microsoft.com/office/drawing/2014/main" val="2174880319"/>
                    </a:ext>
                  </a:extLst>
                </a:gridCol>
                <a:gridCol w="3749042">
                  <a:extLst>
                    <a:ext uri="{9D8B030D-6E8A-4147-A177-3AD203B41FA5}">
                      <a16:colId xmlns:a16="http://schemas.microsoft.com/office/drawing/2014/main" val="2553913760"/>
                    </a:ext>
                  </a:extLst>
                </a:gridCol>
              </a:tblGrid>
              <a:tr h="822962">
                <a:tc>
                  <a:txBody>
                    <a:bodyPr/>
                    <a:lstStyle/>
                    <a:p>
                      <a:pPr algn="ctr" rtl="0"/>
                      <a:r>
                        <a:rPr lang="en-US" sz="2200" b="1" i="0" dirty="0">
                          <a:effectLst>
                            <a:outerShdw blurRad="38100" dist="38100" dir="2700000" algn="tl">
                              <a:srgbClr val="000000">
                                <a:alpha val="43137"/>
                              </a:srgbClr>
                            </a:outerShdw>
                          </a:effectLst>
                        </a:rPr>
                        <a:t>Cost</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dirty="0">
                          <a:effectLst>
                            <a:outerShdw blurRad="38100" dist="38100" dir="2700000" algn="tl">
                              <a:srgbClr val="000000">
                                <a:alpha val="43137"/>
                              </a:srgbClr>
                            </a:outerShdw>
                          </a:effectLst>
                        </a:rPr>
                        <a:t>Number @ Rate</a:t>
                      </a:r>
                      <a:endParaRPr lang="ar-SA" sz="2200" b="1" i="0" dirty="0">
                        <a:effectLst>
                          <a:outerShdw blurRad="38100" dist="38100" dir="2700000" algn="tl">
                            <a:srgbClr val="000000">
                              <a:alpha val="43137"/>
                            </a:srgbClr>
                          </a:outerShdw>
                        </a:effectLst>
                      </a:endParaRP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lt1"/>
                          </a:solidFill>
                          <a:effectLst>
                            <a:outerShdw blurRad="38100" dist="38100" dir="2700000" algn="tl">
                              <a:srgbClr val="000000">
                                <a:alpha val="43137"/>
                              </a:srgbClr>
                            </a:outerShdw>
                          </a:effectLst>
                          <a:latin typeface="+mn-lt"/>
                          <a:ea typeface="+mn-ea"/>
                          <a:cs typeface="+mn-cs"/>
                        </a:rPr>
                        <a:t>2. Tools and equipment</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4234167709"/>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Owned</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Nails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143659548"/>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4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 hour @ 4 SR/ hour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Drill</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920794865"/>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Owned</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Saw</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54120004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Free</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Welding</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091041058"/>
                  </a:ext>
                </a:extLst>
              </a:tr>
            </a:tbl>
          </a:graphicData>
        </a:graphic>
      </p:graphicFrame>
      <p:graphicFrame>
        <p:nvGraphicFramePr>
          <p:cNvPr id="33" name="جدول 33">
            <a:extLst>
              <a:ext uri="{FF2B5EF4-FFF2-40B4-BE49-F238E27FC236}">
                <a16:creationId xmlns:a16="http://schemas.microsoft.com/office/drawing/2014/main" id="{A1172DDF-25F2-448B-9569-086F6DC6E223}"/>
              </a:ext>
            </a:extLst>
          </p:cNvPr>
          <p:cNvGraphicFramePr>
            <a:graphicFrameLocks noGrp="1"/>
          </p:cNvGraphicFramePr>
          <p:nvPr>
            <p:extLst>
              <p:ext uri="{D42A27DB-BD31-4B8C-83A1-F6EECF244321}">
                <p14:modId xmlns:p14="http://schemas.microsoft.com/office/powerpoint/2010/main" val="1244942513"/>
              </p:ext>
            </p:extLst>
          </p:nvPr>
        </p:nvGraphicFramePr>
        <p:xfrm>
          <a:off x="18686674" y="12221045"/>
          <a:ext cx="11247126" cy="5394952"/>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3025418726"/>
                    </a:ext>
                  </a:extLst>
                </a:gridCol>
                <a:gridCol w="3749042">
                  <a:extLst>
                    <a:ext uri="{9D8B030D-6E8A-4147-A177-3AD203B41FA5}">
                      <a16:colId xmlns:a16="http://schemas.microsoft.com/office/drawing/2014/main" val="299199393"/>
                    </a:ext>
                  </a:extLst>
                </a:gridCol>
                <a:gridCol w="3749042">
                  <a:extLst>
                    <a:ext uri="{9D8B030D-6E8A-4147-A177-3AD203B41FA5}">
                      <a16:colId xmlns:a16="http://schemas.microsoft.com/office/drawing/2014/main" val="1350766955"/>
                    </a:ext>
                  </a:extLst>
                </a:gridCol>
              </a:tblGrid>
              <a:tr h="822962">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dirty="0">
                          <a:effectLst>
                            <a:outerShdw blurRad="38100" dist="38100" dir="2700000" algn="tl">
                              <a:srgbClr val="000000">
                                <a:alpha val="43137"/>
                              </a:srgbClr>
                            </a:outerShdw>
                          </a:effectLst>
                        </a:rPr>
                        <a:t>Cost</a:t>
                      </a:r>
                      <a:endParaRPr lang="ar-SA" sz="2200" b="1" dirty="0">
                        <a:effectLst>
                          <a:outerShdw blurRad="38100" dist="38100" dir="2700000" algn="tl">
                            <a:srgbClr val="000000">
                              <a:alpha val="43137"/>
                            </a:srgbClr>
                          </a:outerShdw>
                        </a:effectLst>
                      </a:endParaRP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dirty="0">
                          <a:effectLst>
                            <a:outerShdw blurRad="38100" dist="38100" dir="2700000" algn="tl">
                              <a:srgbClr val="000000">
                                <a:alpha val="43137"/>
                              </a:srgbClr>
                            </a:outerShdw>
                          </a:effectLst>
                        </a:rPr>
                        <a:t>Number@Rate</a:t>
                      </a:r>
                      <a:endParaRPr lang="ar-SA" sz="2200" b="1" i="0" dirty="0">
                        <a:effectLst>
                          <a:outerShdw blurRad="38100" dist="38100" dir="2700000" algn="tl">
                            <a:srgbClr val="000000">
                              <a:alpha val="43137"/>
                            </a:srgbClr>
                          </a:outerShdw>
                        </a:effectLst>
                      </a:endParaRP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lt1"/>
                          </a:solidFill>
                          <a:effectLst>
                            <a:outerShdw blurRad="38100" dist="38100" dir="2700000" algn="tl">
                              <a:srgbClr val="000000">
                                <a:alpha val="43137"/>
                              </a:srgbClr>
                            </a:outerShdw>
                          </a:effectLst>
                          <a:latin typeface="+mn-lt"/>
                          <a:ea typeface="+mn-ea"/>
                          <a:cs typeface="+mn-cs"/>
                        </a:rPr>
                        <a:t>3. Raw materials</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236596183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60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item @ 20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 IR sensor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9231652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20 SR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1 item @ 20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 Car toy with a remote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015942920"/>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3 item @ 1 SR/ item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Transistors (NPN)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600536693"/>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 34.5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de-DE" sz="2200" b="1" kern="1200" dirty="0">
                          <a:solidFill>
                            <a:schemeClr val="dk1"/>
                          </a:solidFill>
                          <a:effectLst>
                            <a:outerShdw blurRad="38100" dist="38100" dir="2700000" algn="tl">
                              <a:srgbClr val="000000">
                                <a:alpha val="43137"/>
                              </a:srgbClr>
                            </a:outerShdw>
                          </a:effectLst>
                          <a:latin typeface="+mn-lt"/>
                          <a:ea typeface="+mn-ea"/>
                          <a:cs typeface="+mn-cs"/>
                        </a:rPr>
                        <a:t>3 package @ 11.5 SR Per 1</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4- Connecting wires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5270677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8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8 item @ 1 SR /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5- Batteries</a:t>
                      </a:r>
                      <a:endParaRPr lang="ar-SA" sz="2200" b="1" dirty="0">
                        <a:effectLst>
                          <a:outerShdw blurRad="38100" dist="38100" dir="2700000" algn="tl">
                            <a:srgbClr val="000000">
                              <a:alpha val="43137"/>
                            </a:srgbClr>
                          </a:outerShdw>
                        </a:effectLst>
                        <a:highlight>
                          <a:srgbClr val="FFFF00"/>
                        </a:highlight>
                      </a:endParaRPr>
                    </a:p>
                  </a:txBody>
                  <a:tcPr marL="91441" marR="91441" marT="45718" marB="45718">
                    <a:solidFill>
                      <a:srgbClr val="8FC084"/>
                    </a:solidFill>
                  </a:tcPr>
                </a:tc>
                <a:extLst>
                  <a:ext uri="{0D108BD9-81ED-4DB2-BD59-A6C34878D82A}">
                    <a16:rowId xmlns:a16="http://schemas.microsoft.com/office/drawing/2014/main" val="842905413"/>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 package @ 20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6- Resistors</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139645275"/>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2 item @ 15 SR/ item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7- Small breadboard</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076206907"/>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 75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5 item @ 15 SR / item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8- Relay (5V)</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862076416"/>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20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1 item @ 20 SR / item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9- Power Supply</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386749047"/>
                  </a:ext>
                </a:extLst>
              </a:tr>
              <a:tr h="457199">
                <a:tc>
                  <a:txBody>
                    <a:bodyPr/>
                    <a:lstStyle/>
                    <a:p>
                      <a:pPr algn="ctr" rtl="0"/>
                      <a:r>
                        <a:rPr lang="en-US" sz="2200" b="1" dirty="0">
                          <a:effectLst>
                            <a:outerShdw blurRad="38100" dist="38100" dir="2700000" algn="tl">
                              <a:srgbClr val="000000">
                                <a:alpha val="43137"/>
                              </a:srgbClr>
                            </a:outerShdw>
                          </a:effectLst>
                        </a:rPr>
                        <a:t>3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de-DE" sz="2200" b="1" dirty="0">
                          <a:effectLst>
                            <a:outerShdw blurRad="38100" dist="38100" dir="2700000" algn="tl">
                              <a:srgbClr val="000000">
                                <a:alpha val="43137"/>
                              </a:srgbClr>
                            </a:outerShdw>
                          </a:effectLst>
                        </a:rPr>
                        <a:t>3 meters @ 1 SR/ meter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10- Long Wires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455355915"/>
                  </a:ext>
                </a:extLst>
              </a:tr>
            </a:tbl>
          </a:graphicData>
        </a:graphic>
      </p:graphicFrame>
      <p:graphicFrame>
        <p:nvGraphicFramePr>
          <p:cNvPr id="34" name="جدول 35">
            <a:extLst>
              <a:ext uri="{FF2B5EF4-FFF2-40B4-BE49-F238E27FC236}">
                <a16:creationId xmlns:a16="http://schemas.microsoft.com/office/drawing/2014/main" id="{9EFA6756-0D51-4B52-B738-767D07A9B329}"/>
              </a:ext>
            </a:extLst>
          </p:cNvPr>
          <p:cNvGraphicFramePr>
            <a:graphicFrameLocks noGrp="1"/>
          </p:cNvGraphicFramePr>
          <p:nvPr>
            <p:extLst>
              <p:ext uri="{D42A27DB-BD31-4B8C-83A1-F6EECF244321}">
                <p14:modId xmlns:p14="http://schemas.microsoft.com/office/powerpoint/2010/main" val="663437160"/>
              </p:ext>
            </p:extLst>
          </p:nvPr>
        </p:nvGraphicFramePr>
        <p:xfrm>
          <a:off x="18686674" y="20818471"/>
          <a:ext cx="11247126" cy="1280161"/>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1786962509"/>
                    </a:ext>
                  </a:extLst>
                </a:gridCol>
                <a:gridCol w="3749042">
                  <a:extLst>
                    <a:ext uri="{9D8B030D-6E8A-4147-A177-3AD203B41FA5}">
                      <a16:colId xmlns:a16="http://schemas.microsoft.com/office/drawing/2014/main" val="3409469345"/>
                    </a:ext>
                  </a:extLst>
                </a:gridCol>
                <a:gridCol w="3749042">
                  <a:extLst>
                    <a:ext uri="{9D8B030D-6E8A-4147-A177-3AD203B41FA5}">
                      <a16:colId xmlns:a16="http://schemas.microsoft.com/office/drawing/2014/main" val="3832485589"/>
                    </a:ext>
                  </a:extLst>
                </a:gridCol>
              </a:tblGrid>
              <a:tr h="822962">
                <a:tc>
                  <a:txBody>
                    <a:bodyPr/>
                    <a:lstStyle/>
                    <a:p>
                      <a:pPr algn="ctr" rtl="0"/>
                      <a:r>
                        <a:rPr lang="en-US" sz="2200" b="1" dirty="0">
                          <a:effectLst>
                            <a:outerShdw blurRad="38100" dist="38100" dir="2700000" algn="tl">
                              <a:srgbClr val="000000">
                                <a:alpha val="43137"/>
                              </a:srgbClr>
                            </a:outerShdw>
                          </a:effectLst>
                        </a:rPr>
                        <a:t>Cost</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dirty="0">
                          <a:effectLst>
                            <a:outerShdw blurRad="38100" dist="38100" dir="2700000" algn="tl">
                              <a:srgbClr val="000000">
                                <a:alpha val="43137"/>
                              </a:srgbClr>
                            </a:outerShdw>
                          </a:effectLst>
                        </a:rPr>
                        <a:t>Number@Rate</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dirty="0">
                          <a:effectLst>
                            <a:outerShdw blurRad="38100" dist="38100" dir="2700000" algn="tl">
                              <a:srgbClr val="000000">
                                <a:alpha val="43137"/>
                              </a:srgbClr>
                            </a:outerShdw>
                          </a:effectLst>
                        </a:rPr>
                        <a:t>4. Additional cost </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4209443517"/>
                  </a:ext>
                </a:extLst>
              </a:tr>
              <a:tr h="457199">
                <a:tc>
                  <a:txBody>
                    <a:bodyPr/>
                    <a:lstStyle/>
                    <a:p>
                      <a:pPr algn="ctr" rtl="0"/>
                      <a:r>
                        <a:rPr lang="en-US" sz="2200" b="1" dirty="0">
                          <a:effectLst>
                            <a:outerShdw blurRad="38100" dist="38100" dir="2700000" algn="tl">
                              <a:srgbClr val="000000">
                                <a:alpha val="43137"/>
                              </a:srgbClr>
                            </a:outerShdw>
                          </a:effectLst>
                        </a:rPr>
                        <a:t>60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 item @ 60SR/ lifetime use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 Every Circuit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592014560"/>
                  </a:ext>
                </a:extLst>
              </a:tr>
            </a:tbl>
          </a:graphicData>
        </a:graphic>
      </p:graphicFrame>
      <p:graphicFrame>
        <p:nvGraphicFramePr>
          <p:cNvPr id="36" name="جدول 37">
            <a:extLst>
              <a:ext uri="{FF2B5EF4-FFF2-40B4-BE49-F238E27FC236}">
                <a16:creationId xmlns:a16="http://schemas.microsoft.com/office/drawing/2014/main" id="{F0E92FD7-016D-4323-92B2-35E2CFA6FBC2}"/>
              </a:ext>
            </a:extLst>
          </p:cNvPr>
          <p:cNvGraphicFramePr>
            <a:graphicFrameLocks noGrp="1"/>
          </p:cNvGraphicFramePr>
          <p:nvPr>
            <p:extLst>
              <p:ext uri="{D42A27DB-BD31-4B8C-83A1-F6EECF244321}">
                <p14:modId xmlns:p14="http://schemas.microsoft.com/office/powerpoint/2010/main" val="2052942635"/>
              </p:ext>
            </p:extLst>
          </p:nvPr>
        </p:nvGraphicFramePr>
        <p:xfrm>
          <a:off x="18686674" y="22105591"/>
          <a:ext cx="11247126" cy="1280161"/>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1969365037"/>
                    </a:ext>
                  </a:extLst>
                </a:gridCol>
                <a:gridCol w="3749042">
                  <a:extLst>
                    <a:ext uri="{9D8B030D-6E8A-4147-A177-3AD203B41FA5}">
                      <a16:colId xmlns:a16="http://schemas.microsoft.com/office/drawing/2014/main" val="3709203288"/>
                    </a:ext>
                  </a:extLst>
                </a:gridCol>
                <a:gridCol w="3749042">
                  <a:extLst>
                    <a:ext uri="{9D8B030D-6E8A-4147-A177-3AD203B41FA5}">
                      <a16:colId xmlns:a16="http://schemas.microsoft.com/office/drawing/2014/main" val="3225158182"/>
                    </a:ext>
                  </a:extLst>
                </a:gridCol>
              </a:tblGrid>
              <a:tr h="822962">
                <a:tc>
                  <a:txBody>
                    <a:bodyPr/>
                    <a:lstStyle/>
                    <a:p>
                      <a:pPr algn="ctr" rtl="0"/>
                      <a:r>
                        <a:rPr lang="en-US" sz="2200" b="1" dirty="0">
                          <a:effectLst>
                            <a:outerShdw blurRad="38100" dist="38100" dir="2700000" algn="tl">
                              <a:srgbClr val="000000">
                                <a:alpha val="43137"/>
                              </a:srgbClr>
                            </a:outerShdw>
                          </a:effectLst>
                        </a:rPr>
                        <a:t>Cost</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dirty="0">
                          <a:effectLst>
                            <a:outerShdw blurRad="38100" dist="38100" dir="2700000" algn="tl">
                              <a:srgbClr val="000000">
                                <a:alpha val="43137"/>
                              </a:srgbClr>
                            </a:outerShdw>
                          </a:effectLst>
                        </a:rPr>
                        <a:t>Number @ Rate</a:t>
                      </a:r>
                    </a:p>
                  </a:txBody>
                  <a:tcPr marL="91441" marR="91441" marT="45718" marB="45718">
                    <a:solidFill>
                      <a:srgbClr val="7E9371"/>
                    </a:solidFill>
                  </a:tcPr>
                </a:tc>
                <a:tc>
                  <a:txBody>
                    <a:bodyPr/>
                    <a:lstStyle/>
                    <a:p>
                      <a:pPr algn="ctr" rtl="0"/>
                      <a:r>
                        <a:rPr lang="en-US" sz="2200" b="1" dirty="0">
                          <a:effectLst>
                            <a:outerShdw blurRad="38100" dist="38100" dir="2700000" algn="tl">
                              <a:srgbClr val="000000">
                                <a:alpha val="43137"/>
                              </a:srgbClr>
                            </a:outerShdw>
                          </a:effectLst>
                        </a:rPr>
                        <a:t>5.  Supplies</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1226890679"/>
                  </a:ext>
                </a:extLst>
              </a:tr>
              <a:tr h="457199">
                <a:tc>
                  <a:txBody>
                    <a:bodyPr/>
                    <a:lstStyle/>
                    <a:p>
                      <a:pPr algn="ctr" rtl="0"/>
                      <a:r>
                        <a:rPr lang="en-US" sz="2200" b="1" dirty="0">
                          <a:effectLst>
                            <a:outerShdw blurRad="38100" dist="38100" dir="2700000" algn="tl">
                              <a:srgbClr val="000000">
                                <a:alpha val="43137"/>
                              </a:srgbClr>
                            </a:outerShdw>
                          </a:effectLst>
                        </a:rPr>
                        <a:t>15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1 time @ 15 SR / time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dirty="0">
                          <a:effectLst>
                            <a:outerShdw blurRad="38100" dist="38100" dir="2700000" algn="tl">
                              <a:srgbClr val="000000">
                                <a:alpha val="43137"/>
                              </a:srgbClr>
                            </a:outerShdw>
                          </a:effectLst>
                        </a:rPr>
                        <a:t>Amazon, car toy delivery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7617220"/>
                  </a:ext>
                </a:extLst>
              </a:tr>
            </a:tbl>
          </a:graphicData>
        </a:graphic>
      </p:graphicFrame>
      <p:graphicFrame>
        <p:nvGraphicFramePr>
          <p:cNvPr id="38" name="جدول 43">
            <a:extLst>
              <a:ext uri="{FF2B5EF4-FFF2-40B4-BE49-F238E27FC236}">
                <a16:creationId xmlns:a16="http://schemas.microsoft.com/office/drawing/2014/main" id="{2620406F-C40A-4F31-B502-6413CA405C18}"/>
              </a:ext>
            </a:extLst>
          </p:cNvPr>
          <p:cNvGraphicFramePr>
            <a:graphicFrameLocks noGrp="1"/>
          </p:cNvGraphicFramePr>
          <p:nvPr>
            <p:extLst>
              <p:ext uri="{D42A27DB-BD31-4B8C-83A1-F6EECF244321}">
                <p14:modId xmlns:p14="http://schemas.microsoft.com/office/powerpoint/2010/main" val="1988032040"/>
              </p:ext>
            </p:extLst>
          </p:nvPr>
        </p:nvGraphicFramePr>
        <p:xfrm>
          <a:off x="18686676" y="23405149"/>
          <a:ext cx="11247122" cy="457199"/>
        </p:xfrm>
        <a:graphic>
          <a:graphicData uri="http://schemas.openxmlformats.org/drawingml/2006/table">
            <a:tbl>
              <a:tblPr rtl="1" firstRow="1" bandRow="1">
                <a:tableStyleId>{5C22544A-7EE6-4342-B048-85BDC9FD1C3A}</a:tableStyleId>
              </a:tblPr>
              <a:tblGrid>
                <a:gridCol w="5623561">
                  <a:extLst>
                    <a:ext uri="{9D8B030D-6E8A-4147-A177-3AD203B41FA5}">
                      <a16:colId xmlns:a16="http://schemas.microsoft.com/office/drawing/2014/main" val="796344639"/>
                    </a:ext>
                  </a:extLst>
                </a:gridCol>
                <a:gridCol w="5623561">
                  <a:extLst>
                    <a:ext uri="{9D8B030D-6E8A-4147-A177-3AD203B41FA5}">
                      <a16:colId xmlns:a16="http://schemas.microsoft.com/office/drawing/2014/main" val="2152872370"/>
                    </a:ext>
                  </a:extLst>
                </a:gridCol>
              </a:tblGrid>
              <a:tr h="457199">
                <a:tc>
                  <a:txBody>
                    <a:bodyPr/>
                    <a:lstStyle/>
                    <a:p>
                      <a:pPr algn="ctr" rtl="1"/>
                      <a:r>
                        <a:rPr lang="en-US" sz="2200" dirty="0">
                          <a:effectLst>
                            <a:outerShdw blurRad="38100" dist="38100" dir="2700000" algn="tl">
                              <a:srgbClr val="000000">
                                <a:alpha val="43137"/>
                              </a:srgbClr>
                            </a:outerShdw>
                          </a:effectLst>
                        </a:rPr>
                        <a:t>1006 SR</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dirty="0">
                          <a:effectLst>
                            <a:outerShdw blurRad="38100" dist="38100" dir="2700000" algn="tl">
                              <a:srgbClr val="000000">
                                <a:alpha val="43137"/>
                              </a:srgbClr>
                            </a:outerShdw>
                          </a:effectLst>
                        </a:rPr>
                        <a:t>Total artifact cost </a:t>
                      </a:r>
                      <a:endParaRPr lang="ar-SA" sz="2200"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564913465"/>
                  </a:ext>
                </a:extLst>
              </a:tr>
            </a:tbl>
          </a:graphicData>
        </a:graphic>
      </p:graphicFrame>
      <p:sp>
        <p:nvSpPr>
          <p:cNvPr id="24" name="مستطيل 23">
            <a:extLst>
              <a:ext uri="{FF2B5EF4-FFF2-40B4-BE49-F238E27FC236}">
                <a16:creationId xmlns:a16="http://schemas.microsoft.com/office/drawing/2014/main" id="{18FFFA45-FD15-4185-B475-38E33BF19A79}"/>
              </a:ext>
            </a:extLst>
          </p:cNvPr>
          <p:cNvSpPr/>
          <p:nvPr/>
        </p:nvSpPr>
        <p:spPr>
          <a:xfrm>
            <a:off x="15714181" y="25707483"/>
            <a:ext cx="14173202" cy="1471426"/>
          </a:xfrm>
          <a:prstGeom prst="rect">
            <a:avLst/>
          </a:prstGeom>
          <a:solidFill>
            <a:srgbClr val="8FC0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443" dirty="0"/>
          </a:p>
        </p:txBody>
      </p:sp>
      <p:sp>
        <p:nvSpPr>
          <p:cNvPr id="44" name="مربع نص 43">
            <a:extLst>
              <a:ext uri="{FF2B5EF4-FFF2-40B4-BE49-F238E27FC236}">
                <a16:creationId xmlns:a16="http://schemas.microsoft.com/office/drawing/2014/main" id="{D3F35A62-2730-445E-A0F7-73978C20C0FA}"/>
              </a:ext>
            </a:extLst>
          </p:cNvPr>
          <p:cNvSpPr txBox="1"/>
          <p:nvPr/>
        </p:nvSpPr>
        <p:spPr>
          <a:xfrm>
            <a:off x="21579334" y="25114327"/>
            <a:ext cx="2442897" cy="584775"/>
          </a:xfrm>
          <a:prstGeom prst="rect">
            <a:avLst/>
          </a:prstGeom>
          <a:noFill/>
        </p:spPr>
        <p:txBody>
          <a:bodyPr wrap="square" rtlCol="1">
            <a:spAutoFit/>
          </a:bodyPr>
          <a:lstStyle/>
          <a:p>
            <a:r>
              <a:rPr lang="en-US" sz="3200" b="1" dirty="0">
                <a:effectLst>
                  <a:outerShdw blurRad="38100" dist="38100" dir="2700000" algn="tl">
                    <a:srgbClr val="000000">
                      <a:alpha val="43137"/>
                    </a:srgbClr>
                  </a:outerShdw>
                </a:effectLst>
              </a:rPr>
              <a:t>Social Impact </a:t>
            </a:r>
            <a:endParaRPr lang="ar-SA" sz="3200" b="1" dirty="0">
              <a:effectLst>
                <a:outerShdw blurRad="38100" dist="38100" dir="2700000" algn="tl">
                  <a:srgbClr val="000000">
                    <a:alpha val="43137"/>
                  </a:srgbClr>
                </a:outerShdw>
              </a:effectLst>
            </a:endParaRPr>
          </a:p>
        </p:txBody>
      </p:sp>
      <p:sp>
        <p:nvSpPr>
          <p:cNvPr id="46" name="مربع نص 45">
            <a:extLst>
              <a:ext uri="{FF2B5EF4-FFF2-40B4-BE49-F238E27FC236}">
                <a16:creationId xmlns:a16="http://schemas.microsoft.com/office/drawing/2014/main" id="{E17066FD-FF9A-4EB0-8C36-1A4F8C4055EB}"/>
              </a:ext>
            </a:extLst>
          </p:cNvPr>
          <p:cNvSpPr txBox="1"/>
          <p:nvPr/>
        </p:nvSpPr>
        <p:spPr>
          <a:xfrm>
            <a:off x="15885956" y="25843033"/>
            <a:ext cx="13829652" cy="1199944"/>
          </a:xfrm>
          <a:prstGeom prst="rect">
            <a:avLst/>
          </a:prstGeom>
          <a:noFill/>
        </p:spPr>
        <p:txBody>
          <a:bodyPr wrap="square" rtlCol="1">
            <a:spAutoFit/>
          </a:bodyPr>
          <a:lstStyle/>
          <a:p>
            <a:pPr algn="just"/>
            <a:r>
              <a:rPr lang="en-US" sz="2399" b="1" dirty="0">
                <a:effectLst>
                  <a:outerShdw blurRad="38100" dist="38100" dir="2700000" algn="tl">
                    <a:srgbClr val="000000">
                      <a:alpha val="43137"/>
                    </a:srgbClr>
                  </a:outerShdw>
                </a:effectLst>
              </a:rPr>
              <a:t>It is our job to make people feel safe around our project, to do that we made a list of positives of our project and a list of negatives with mitigation plans to improve our project. By doing that, our project might almost get zero rate mistakes.</a:t>
            </a:r>
            <a:endParaRPr lang="ar-SA" sz="2399" b="1" dirty="0">
              <a:effectLst>
                <a:outerShdw blurRad="38100" dist="38100" dir="2700000" algn="tl">
                  <a:srgbClr val="000000">
                    <a:alpha val="43137"/>
                  </a:srgbClr>
                </a:outerShdw>
              </a:effectLst>
            </a:endParaRPr>
          </a:p>
        </p:txBody>
      </p:sp>
      <p:graphicFrame>
        <p:nvGraphicFramePr>
          <p:cNvPr id="48" name="جدول 49">
            <a:extLst>
              <a:ext uri="{FF2B5EF4-FFF2-40B4-BE49-F238E27FC236}">
                <a16:creationId xmlns:a16="http://schemas.microsoft.com/office/drawing/2014/main" id="{7B104AED-3C7C-4C05-95AF-8354B64E7A27}"/>
              </a:ext>
            </a:extLst>
          </p:cNvPr>
          <p:cNvGraphicFramePr>
            <a:graphicFrameLocks noGrp="1"/>
          </p:cNvGraphicFramePr>
          <p:nvPr>
            <p:extLst>
              <p:ext uri="{D42A27DB-BD31-4B8C-83A1-F6EECF244321}">
                <p14:modId xmlns:p14="http://schemas.microsoft.com/office/powerpoint/2010/main" val="2950965853"/>
              </p:ext>
            </p:extLst>
          </p:nvPr>
        </p:nvGraphicFramePr>
        <p:xfrm>
          <a:off x="15714187" y="29555836"/>
          <a:ext cx="14173198" cy="6035041"/>
        </p:xfrm>
        <a:graphic>
          <a:graphicData uri="http://schemas.openxmlformats.org/drawingml/2006/table">
            <a:tbl>
              <a:tblPr rtl="1" firstRow="1" bandRow="1">
                <a:tableStyleId>{5C22544A-7EE6-4342-B048-85BDC9FD1C3A}</a:tableStyleId>
              </a:tblPr>
              <a:tblGrid>
                <a:gridCol w="7086599">
                  <a:extLst>
                    <a:ext uri="{9D8B030D-6E8A-4147-A177-3AD203B41FA5}">
                      <a16:colId xmlns:a16="http://schemas.microsoft.com/office/drawing/2014/main" val="2872679535"/>
                    </a:ext>
                  </a:extLst>
                </a:gridCol>
                <a:gridCol w="7086599">
                  <a:extLst>
                    <a:ext uri="{9D8B030D-6E8A-4147-A177-3AD203B41FA5}">
                      <a16:colId xmlns:a16="http://schemas.microsoft.com/office/drawing/2014/main" val="2137340871"/>
                    </a:ext>
                  </a:extLst>
                </a:gridCol>
              </a:tblGrid>
              <a:tr h="457199">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mitigation</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Negative impact</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396419699"/>
                  </a:ext>
                </a:extLst>
              </a:tr>
              <a:tr h="1188720">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Put a poster on the project to remind the danger of depending so much on the project.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When the people depend so much on the project then it might reduce awareness of the dangers of swimming.</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87805586"/>
                  </a:ext>
                </a:extLst>
              </a:tr>
              <a:tr h="1188720">
                <a:tc>
                  <a:txBody>
                    <a:bodyPr/>
                    <a:lstStyle/>
                    <a:p>
                      <a:pPr algn="ctr" rtl="0"/>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Prove that the project made of high-quality material.</a:t>
                      </a:r>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People distrust the project for the fear of mechanical failure which lead to fear of swimming. </a:t>
                      </a:r>
                    </a:p>
                    <a:p>
                      <a:pPr algn="ctr" rtl="0"/>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25521914"/>
                  </a:ext>
                </a:extLst>
              </a:tr>
              <a:tr h="1188720">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Use of solar powered batteries and use backup battery.</a:t>
                      </a:r>
                    </a:p>
                    <a:p>
                      <a:pPr algn="ctr" rtl="0"/>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The project depends on electricity which leads to decrees the percentage of swimming safety. </a:t>
                      </a:r>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23840520"/>
                  </a:ext>
                </a:extLst>
              </a:tr>
              <a:tr h="1188720">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Remind them that even if the project exists there still a probability of drowning.</a:t>
                      </a:r>
                    </a:p>
                    <a:p>
                      <a:pPr algn="ctr" rtl="0"/>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Decrease the effectiveness of the swimming lifeguards.</a:t>
                      </a:r>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866949854"/>
                  </a:ext>
                </a:extLst>
              </a:tr>
              <a:tr h="822962">
                <a:tc>
                  <a:txBody>
                    <a:bodyPr/>
                    <a:lstStyle/>
                    <a:p>
                      <a:pPr algn="ctr" rtl="0"/>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Make the project larger to fit the big pools.</a:t>
                      </a:r>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i="0" u="none" kern="1200" dirty="0">
                          <a:solidFill>
                            <a:schemeClr val="dk1"/>
                          </a:solidFill>
                          <a:effectLst>
                            <a:outerShdw blurRad="38100" dist="38100" dir="2700000" algn="tl">
                              <a:srgbClr val="000000">
                                <a:alpha val="43137"/>
                              </a:srgbClr>
                            </a:outerShdw>
                          </a:effectLst>
                          <a:latin typeface="+mn-lt"/>
                          <a:ea typeface="+mn-ea"/>
                          <a:cs typeface="+mn-cs"/>
                        </a:rPr>
                        <a:t>It is hard to appley in big pools that will make the small pools much crowded.</a:t>
                      </a:r>
                      <a:endParaRPr lang="ar-SA" sz="22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956299551"/>
                  </a:ext>
                </a:extLst>
              </a:tr>
            </a:tbl>
          </a:graphicData>
        </a:graphic>
      </p:graphicFrame>
      <p:graphicFrame>
        <p:nvGraphicFramePr>
          <p:cNvPr id="25" name="جدول 49">
            <a:extLst>
              <a:ext uri="{FF2B5EF4-FFF2-40B4-BE49-F238E27FC236}">
                <a16:creationId xmlns:a16="http://schemas.microsoft.com/office/drawing/2014/main" id="{7B3F2750-D43B-43D2-B927-CD1B2B76BACC}"/>
              </a:ext>
            </a:extLst>
          </p:cNvPr>
          <p:cNvGraphicFramePr>
            <a:graphicFrameLocks noGrp="1"/>
          </p:cNvGraphicFramePr>
          <p:nvPr>
            <p:extLst>
              <p:ext uri="{D42A27DB-BD31-4B8C-83A1-F6EECF244321}">
                <p14:modId xmlns:p14="http://schemas.microsoft.com/office/powerpoint/2010/main" val="1258077245"/>
              </p:ext>
            </p:extLst>
          </p:nvPr>
        </p:nvGraphicFramePr>
        <p:xfrm>
          <a:off x="15714182" y="27180897"/>
          <a:ext cx="14173199" cy="2377440"/>
        </p:xfrm>
        <a:graphic>
          <a:graphicData uri="http://schemas.openxmlformats.org/drawingml/2006/table">
            <a:tbl>
              <a:tblPr rtl="1" firstRow="1" bandRow="1">
                <a:tableStyleId>{5C22544A-7EE6-4342-B048-85BDC9FD1C3A}</a:tableStyleId>
              </a:tblPr>
              <a:tblGrid>
                <a:gridCol w="2639107">
                  <a:extLst>
                    <a:ext uri="{9D8B030D-6E8A-4147-A177-3AD203B41FA5}">
                      <a16:colId xmlns:a16="http://schemas.microsoft.com/office/drawing/2014/main" val="48502880"/>
                    </a:ext>
                  </a:extLst>
                </a:gridCol>
                <a:gridCol w="2883523">
                  <a:extLst>
                    <a:ext uri="{9D8B030D-6E8A-4147-A177-3AD203B41FA5}">
                      <a16:colId xmlns:a16="http://schemas.microsoft.com/office/drawing/2014/main" val="2939029496"/>
                    </a:ext>
                  </a:extLst>
                </a:gridCol>
                <a:gridCol w="2883523">
                  <a:extLst>
                    <a:ext uri="{9D8B030D-6E8A-4147-A177-3AD203B41FA5}">
                      <a16:colId xmlns:a16="http://schemas.microsoft.com/office/drawing/2014/main" val="3960331671"/>
                    </a:ext>
                  </a:extLst>
                </a:gridCol>
                <a:gridCol w="2883523">
                  <a:extLst>
                    <a:ext uri="{9D8B030D-6E8A-4147-A177-3AD203B41FA5}">
                      <a16:colId xmlns:a16="http://schemas.microsoft.com/office/drawing/2014/main" val="3327832953"/>
                    </a:ext>
                  </a:extLst>
                </a:gridCol>
                <a:gridCol w="2883523">
                  <a:extLst>
                    <a:ext uri="{9D8B030D-6E8A-4147-A177-3AD203B41FA5}">
                      <a16:colId xmlns:a16="http://schemas.microsoft.com/office/drawing/2014/main" val="1067104243"/>
                    </a:ext>
                  </a:extLst>
                </a:gridCol>
              </a:tblGrid>
              <a:tr h="457199">
                <a:tc gridSpan="5">
                  <a:txBody>
                    <a:bodyPr/>
                    <a:lstStyle/>
                    <a:p>
                      <a:pPr algn="ctr" rtl="0"/>
                      <a:r>
                        <a:rPr lang="en-US" sz="2200" b="1" dirty="0"/>
                        <a:t>Positives </a:t>
                      </a:r>
                      <a:endParaRPr lang="ar-SA" sz="2200" b="1" dirty="0"/>
                    </a:p>
                  </a:txBody>
                  <a:tcPr marL="91441" marR="91441" marT="45718" marB="45718">
                    <a:solidFill>
                      <a:srgbClr val="7E9371"/>
                    </a:solidFill>
                  </a:tcPr>
                </a:tc>
                <a:tc hMerge="1">
                  <a:txBody>
                    <a:bodyPr/>
                    <a:lstStyle/>
                    <a:p>
                      <a:pPr rtl="1"/>
                      <a:endParaRPr lang="ar-SA"/>
                    </a:p>
                  </a:txBody>
                  <a:tcPr/>
                </a:tc>
                <a:tc hMerge="1">
                  <a:txBody>
                    <a:bodyPr/>
                    <a:lstStyle/>
                    <a:p>
                      <a:pPr rtl="1"/>
                      <a:endParaRPr lang="ar-SA" dirty="0"/>
                    </a:p>
                  </a:txBody>
                  <a:tcPr/>
                </a:tc>
                <a:tc hMerge="1">
                  <a:txBody>
                    <a:bodyPr/>
                    <a:lstStyle/>
                    <a:p>
                      <a:pPr rtl="1"/>
                      <a:endParaRPr lang="ar-SA"/>
                    </a:p>
                  </a:txBody>
                  <a:tcPr/>
                </a:tc>
                <a:tc hMerge="1">
                  <a:txBody>
                    <a:bodyPr/>
                    <a:lstStyle/>
                    <a:p>
                      <a:pPr rtl="1"/>
                      <a:endParaRPr lang="ar-SA" dirty="0"/>
                    </a:p>
                  </a:txBody>
                  <a:tcPr/>
                </a:tc>
                <a:extLst>
                  <a:ext uri="{0D108BD9-81ED-4DB2-BD59-A6C34878D82A}">
                    <a16:rowId xmlns:a16="http://schemas.microsoft.com/office/drawing/2014/main" val="1463387302"/>
                  </a:ext>
                </a:extLst>
              </a:tr>
              <a:tr h="1920241">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The project does not emit smoke that is harmful to the person.</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It helps making lifeguard's mission easier. </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Rescue more that one person at the same time.</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Reducing drownings cases.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When a person sees the project, he will feel that swimming is safer.</a:t>
                      </a:r>
                    </a:p>
                    <a:p>
                      <a:pPr algn="ctr" rtl="0"/>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955535546"/>
                  </a:ext>
                </a:extLst>
              </a:tr>
            </a:tbl>
          </a:graphicData>
        </a:graphic>
      </p:graphicFrame>
      <p:graphicFrame>
        <p:nvGraphicFramePr>
          <p:cNvPr id="58" name="جدول 49">
            <a:extLst>
              <a:ext uri="{FF2B5EF4-FFF2-40B4-BE49-F238E27FC236}">
                <a16:creationId xmlns:a16="http://schemas.microsoft.com/office/drawing/2014/main" id="{3E258F72-3216-4741-97E3-7DACBF0F2D39}"/>
              </a:ext>
            </a:extLst>
          </p:cNvPr>
          <p:cNvGraphicFramePr>
            <a:graphicFrameLocks noGrp="1"/>
          </p:cNvGraphicFramePr>
          <p:nvPr>
            <p:extLst>
              <p:ext uri="{D42A27DB-BD31-4B8C-83A1-F6EECF244321}">
                <p14:modId xmlns:p14="http://schemas.microsoft.com/office/powerpoint/2010/main" val="1027019055"/>
              </p:ext>
            </p:extLst>
          </p:nvPr>
        </p:nvGraphicFramePr>
        <p:xfrm>
          <a:off x="470384" y="30179534"/>
          <a:ext cx="14173199" cy="2011678"/>
        </p:xfrm>
        <a:graphic>
          <a:graphicData uri="http://schemas.openxmlformats.org/drawingml/2006/table">
            <a:tbl>
              <a:tblPr rtl="1" firstRow="1" bandRow="1">
                <a:tableStyleId>{5C22544A-7EE6-4342-B048-85BDC9FD1C3A}</a:tableStyleId>
              </a:tblPr>
              <a:tblGrid>
                <a:gridCol w="2639107">
                  <a:extLst>
                    <a:ext uri="{9D8B030D-6E8A-4147-A177-3AD203B41FA5}">
                      <a16:colId xmlns:a16="http://schemas.microsoft.com/office/drawing/2014/main" val="48502880"/>
                    </a:ext>
                  </a:extLst>
                </a:gridCol>
                <a:gridCol w="2883523">
                  <a:extLst>
                    <a:ext uri="{9D8B030D-6E8A-4147-A177-3AD203B41FA5}">
                      <a16:colId xmlns:a16="http://schemas.microsoft.com/office/drawing/2014/main" val="2939029496"/>
                    </a:ext>
                  </a:extLst>
                </a:gridCol>
                <a:gridCol w="2883523">
                  <a:extLst>
                    <a:ext uri="{9D8B030D-6E8A-4147-A177-3AD203B41FA5}">
                      <a16:colId xmlns:a16="http://schemas.microsoft.com/office/drawing/2014/main" val="3960331671"/>
                    </a:ext>
                  </a:extLst>
                </a:gridCol>
                <a:gridCol w="2883523">
                  <a:extLst>
                    <a:ext uri="{9D8B030D-6E8A-4147-A177-3AD203B41FA5}">
                      <a16:colId xmlns:a16="http://schemas.microsoft.com/office/drawing/2014/main" val="3327832953"/>
                    </a:ext>
                  </a:extLst>
                </a:gridCol>
                <a:gridCol w="2883523">
                  <a:extLst>
                    <a:ext uri="{9D8B030D-6E8A-4147-A177-3AD203B41FA5}">
                      <a16:colId xmlns:a16="http://schemas.microsoft.com/office/drawing/2014/main" val="1067104243"/>
                    </a:ext>
                  </a:extLst>
                </a:gridCol>
              </a:tblGrid>
              <a:tr h="457199">
                <a:tc gridSpan="5">
                  <a:txBody>
                    <a:bodyPr/>
                    <a:lstStyle/>
                    <a:p>
                      <a:pPr algn="ctr" rtl="0"/>
                      <a:r>
                        <a:rPr lang="en-US" sz="2200" b="1" dirty="0"/>
                        <a:t>Positives </a:t>
                      </a:r>
                      <a:endParaRPr lang="ar-SA" sz="2200" b="1" dirty="0"/>
                    </a:p>
                  </a:txBody>
                  <a:tcPr marL="91441" marR="91441" marT="45718" marB="45718">
                    <a:solidFill>
                      <a:srgbClr val="7E9371"/>
                    </a:solidFill>
                  </a:tcPr>
                </a:tc>
                <a:tc hMerge="1">
                  <a:txBody>
                    <a:bodyPr/>
                    <a:lstStyle/>
                    <a:p>
                      <a:pPr rtl="1"/>
                      <a:endParaRPr lang="ar-SA"/>
                    </a:p>
                  </a:txBody>
                  <a:tcPr/>
                </a:tc>
                <a:tc hMerge="1">
                  <a:txBody>
                    <a:bodyPr/>
                    <a:lstStyle/>
                    <a:p>
                      <a:pPr rtl="1"/>
                      <a:endParaRPr lang="ar-SA" dirty="0"/>
                    </a:p>
                  </a:txBody>
                  <a:tcPr/>
                </a:tc>
                <a:tc hMerge="1">
                  <a:txBody>
                    <a:bodyPr/>
                    <a:lstStyle/>
                    <a:p>
                      <a:pPr rtl="1"/>
                      <a:endParaRPr lang="ar-SA"/>
                    </a:p>
                  </a:txBody>
                  <a:tcPr/>
                </a:tc>
                <a:tc hMerge="1">
                  <a:txBody>
                    <a:bodyPr/>
                    <a:lstStyle/>
                    <a:p>
                      <a:pPr rtl="1"/>
                      <a:endParaRPr lang="ar-SA" dirty="0"/>
                    </a:p>
                  </a:txBody>
                  <a:tcPr/>
                </a:tc>
                <a:extLst>
                  <a:ext uri="{0D108BD9-81ED-4DB2-BD59-A6C34878D82A}">
                    <a16:rowId xmlns:a16="http://schemas.microsoft.com/office/drawing/2014/main" val="1463387302"/>
                  </a:ext>
                </a:extLst>
              </a:tr>
              <a:tr h="1554479">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Save lives</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The project has low chemical components that might be harmful </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Most of the parts of the project can be recycled </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The project has low percentage of ignition. </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The project does not produce harmful gases.</a:t>
                      </a:r>
                    </a:p>
                    <a:p>
                      <a:pPr algn="ctr" rtl="0"/>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955535546"/>
                  </a:ext>
                </a:extLst>
              </a:tr>
            </a:tbl>
          </a:graphicData>
        </a:graphic>
      </p:graphicFrame>
      <p:graphicFrame>
        <p:nvGraphicFramePr>
          <p:cNvPr id="60" name="جدول 49">
            <a:extLst>
              <a:ext uri="{FF2B5EF4-FFF2-40B4-BE49-F238E27FC236}">
                <a16:creationId xmlns:a16="http://schemas.microsoft.com/office/drawing/2014/main" id="{74EC0B0E-1C54-4043-B2B2-8785FDF2CC9A}"/>
              </a:ext>
            </a:extLst>
          </p:cNvPr>
          <p:cNvGraphicFramePr>
            <a:graphicFrameLocks noGrp="1"/>
          </p:cNvGraphicFramePr>
          <p:nvPr>
            <p:extLst>
              <p:ext uri="{D42A27DB-BD31-4B8C-83A1-F6EECF244321}">
                <p14:modId xmlns:p14="http://schemas.microsoft.com/office/powerpoint/2010/main" val="210657204"/>
              </p:ext>
            </p:extLst>
          </p:nvPr>
        </p:nvGraphicFramePr>
        <p:xfrm>
          <a:off x="470385" y="32180826"/>
          <a:ext cx="14173198" cy="3413757"/>
        </p:xfrm>
        <a:graphic>
          <a:graphicData uri="http://schemas.openxmlformats.org/drawingml/2006/table">
            <a:tbl>
              <a:tblPr rtl="1" firstRow="1" bandRow="1">
                <a:tableStyleId>{5C22544A-7EE6-4342-B048-85BDC9FD1C3A}</a:tableStyleId>
              </a:tblPr>
              <a:tblGrid>
                <a:gridCol w="7086599">
                  <a:extLst>
                    <a:ext uri="{9D8B030D-6E8A-4147-A177-3AD203B41FA5}">
                      <a16:colId xmlns:a16="http://schemas.microsoft.com/office/drawing/2014/main" val="2872679535"/>
                    </a:ext>
                  </a:extLst>
                </a:gridCol>
                <a:gridCol w="7086599">
                  <a:extLst>
                    <a:ext uri="{9D8B030D-6E8A-4147-A177-3AD203B41FA5}">
                      <a16:colId xmlns:a16="http://schemas.microsoft.com/office/drawing/2014/main" val="2137340871"/>
                    </a:ext>
                  </a:extLst>
                </a:gridCol>
              </a:tblGrid>
              <a:tr h="457199">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Mitigation</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Negative impact</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3396419699"/>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Using small components </a:t>
                      </a: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 It might take a space of the pool </a:t>
                      </a:r>
                      <a:endParaRPr lang="ar-SA" sz="9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87805586"/>
                  </a:ext>
                </a:extLst>
              </a:tr>
              <a:tr h="822962">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Use of insulators and protection systems</a:t>
                      </a:r>
                    </a:p>
                  </a:txBody>
                  <a:tcPr marL="91441" marR="91441" marT="45718" marB="45718">
                    <a:solidFill>
                      <a:srgbClr val="8FC084"/>
                    </a:solidFill>
                  </a:tcPr>
                </a:tc>
                <a:tc>
                  <a:txBody>
                    <a:bodyPr/>
                    <a:lstStyle/>
                    <a:p>
                      <a:pPr marL="0" marR="0" lvl="0" indent="0" algn="ctr" defTabSz="3035808"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outerShdw blurRad="38100" dist="38100" dir="2700000" algn="tl">
                              <a:srgbClr val="000000">
                                <a:alpha val="43137"/>
                              </a:srgbClr>
                            </a:outerShdw>
                          </a:effectLst>
                          <a:latin typeface="+mn-lt"/>
                          <a:ea typeface="+mn-ea"/>
                          <a:cs typeface="+mn-cs"/>
                        </a:rPr>
                        <a:t>Some parts of the project are quick to rust and corrode </a:t>
                      </a:r>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25521914"/>
                  </a:ext>
                </a:extLst>
              </a:tr>
              <a:tr h="6095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Reducing the outer hole of the spring</a:t>
                      </a:r>
                    </a:p>
                    <a:p>
                      <a:pPr algn="ctr" rtl="0"/>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The spring might fly and hit someone </a:t>
                      </a:r>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823840520"/>
                  </a:ext>
                </a:extLst>
              </a:tr>
              <a:tr h="6095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Use components that has less radiation  </a:t>
                      </a:r>
                    </a:p>
                    <a:p>
                      <a:pPr algn="ctr" rtl="0"/>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There might be a radiation side affect </a:t>
                      </a:r>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866949854"/>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Use solar power instead of electricity </a:t>
                      </a: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The project consumes a large amount of energy </a:t>
                      </a:r>
                      <a:endParaRPr lang="ar-SA" sz="900" b="1" i="0" u="none"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956299551"/>
                  </a:ext>
                </a:extLst>
              </a:tr>
            </a:tbl>
          </a:graphicData>
        </a:graphic>
      </p:graphicFrame>
      <p:sp>
        <p:nvSpPr>
          <p:cNvPr id="54" name="مستطيل 53">
            <a:extLst>
              <a:ext uri="{FF2B5EF4-FFF2-40B4-BE49-F238E27FC236}">
                <a16:creationId xmlns:a16="http://schemas.microsoft.com/office/drawing/2014/main" id="{7E906935-3440-4498-B751-4D0A450CE156}"/>
              </a:ext>
            </a:extLst>
          </p:cNvPr>
          <p:cNvSpPr/>
          <p:nvPr/>
        </p:nvSpPr>
        <p:spPr>
          <a:xfrm>
            <a:off x="470383" y="28767072"/>
            <a:ext cx="14173202" cy="1407085"/>
          </a:xfrm>
          <a:prstGeom prst="rect">
            <a:avLst/>
          </a:prstGeom>
          <a:solidFill>
            <a:srgbClr val="8FC0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443" dirty="0"/>
          </a:p>
        </p:txBody>
      </p:sp>
      <p:sp>
        <p:nvSpPr>
          <p:cNvPr id="50" name="مربع نص 49">
            <a:extLst>
              <a:ext uri="{FF2B5EF4-FFF2-40B4-BE49-F238E27FC236}">
                <a16:creationId xmlns:a16="http://schemas.microsoft.com/office/drawing/2014/main" id="{C759F76A-5D1E-4CD2-8547-EFA6868D0DCA}"/>
              </a:ext>
            </a:extLst>
          </p:cNvPr>
          <p:cNvSpPr txBox="1"/>
          <p:nvPr/>
        </p:nvSpPr>
        <p:spPr>
          <a:xfrm>
            <a:off x="520325" y="28870447"/>
            <a:ext cx="14173202" cy="1199944"/>
          </a:xfrm>
          <a:prstGeom prst="rect">
            <a:avLst/>
          </a:prstGeom>
          <a:noFill/>
        </p:spPr>
        <p:txBody>
          <a:bodyPr wrap="square" rtlCol="1">
            <a:spAutoFit/>
          </a:bodyPr>
          <a:lstStyle/>
          <a:p>
            <a:pPr algn="just"/>
            <a:r>
              <a:rPr lang="en-US" sz="2399" b="1" dirty="0">
                <a:effectLst>
                  <a:outerShdw blurRad="38100" dist="38100" dir="2700000" algn="tl">
                    <a:srgbClr val="000000">
                      <a:alpha val="43137"/>
                    </a:srgbClr>
                  </a:outerShdw>
                </a:effectLst>
              </a:rPr>
              <a:t>We made our project in a way that can suit the environment in many ways so that we can protect the environment. Meanwhile, our project does have some negative issues that might harm the environment. So now we’ll discuss the positives of our project and we’ll put a mitigation plan for every negative point.</a:t>
            </a:r>
            <a:endParaRPr lang="ar-SA" sz="2399" b="1" dirty="0">
              <a:effectLst>
                <a:outerShdw blurRad="38100" dist="38100" dir="2700000" algn="tl">
                  <a:srgbClr val="000000">
                    <a:alpha val="43137"/>
                  </a:srgbClr>
                </a:outerShdw>
              </a:effectLst>
            </a:endParaRPr>
          </a:p>
        </p:txBody>
      </p:sp>
      <p:sp>
        <p:nvSpPr>
          <p:cNvPr id="56" name="مربع نص 55">
            <a:extLst>
              <a:ext uri="{FF2B5EF4-FFF2-40B4-BE49-F238E27FC236}">
                <a16:creationId xmlns:a16="http://schemas.microsoft.com/office/drawing/2014/main" id="{21C74DBE-F8BE-4A96-A087-1481482EDD21}"/>
              </a:ext>
            </a:extLst>
          </p:cNvPr>
          <p:cNvSpPr txBox="1"/>
          <p:nvPr/>
        </p:nvSpPr>
        <p:spPr>
          <a:xfrm>
            <a:off x="4725647" y="28221976"/>
            <a:ext cx="4344356" cy="584775"/>
          </a:xfrm>
          <a:prstGeom prst="rect">
            <a:avLst/>
          </a:prstGeom>
          <a:noFill/>
        </p:spPr>
        <p:txBody>
          <a:bodyPr wrap="square" rtlCol="1">
            <a:spAutoFit/>
          </a:bodyPr>
          <a:lstStyle/>
          <a:p>
            <a:pPr algn="ctr"/>
            <a:r>
              <a:rPr lang="en-US" sz="3200" b="1" dirty="0">
                <a:effectLst>
                  <a:outerShdw blurRad="38100" dist="38100" dir="2700000" algn="tl">
                    <a:srgbClr val="000000">
                      <a:alpha val="43137"/>
                    </a:srgbClr>
                  </a:outerShdw>
                </a:effectLst>
              </a:rPr>
              <a:t>Environmental Impacts</a:t>
            </a:r>
            <a:endParaRPr lang="ar-SA" sz="3200" b="1" dirty="0">
              <a:effectLst>
                <a:outerShdw blurRad="38100" dist="38100" dir="2700000" algn="tl">
                  <a:srgbClr val="000000">
                    <a:alpha val="43137"/>
                  </a:srgbClr>
                </a:outerShdw>
              </a:effectLst>
            </a:endParaRPr>
          </a:p>
        </p:txBody>
      </p:sp>
      <p:graphicFrame>
        <p:nvGraphicFramePr>
          <p:cNvPr id="61" name="جدول 33">
            <a:extLst>
              <a:ext uri="{FF2B5EF4-FFF2-40B4-BE49-F238E27FC236}">
                <a16:creationId xmlns:a16="http://schemas.microsoft.com/office/drawing/2014/main" id="{4613344A-3BB6-4A33-8FD0-C3E3878153DF}"/>
              </a:ext>
            </a:extLst>
          </p:cNvPr>
          <p:cNvGraphicFramePr>
            <a:graphicFrameLocks noGrp="1"/>
          </p:cNvGraphicFramePr>
          <p:nvPr>
            <p:extLst>
              <p:ext uri="{D42A27DB-BD31-4B8C-83A1-F6EECF244321}">
                <p14:modId xmlns:p14="http://schemas.microsoft.com/office/powerpoint/2010/main" val="1530936200"/>
              </p:ext>
            </p:extLst>
          </p:nvPr>
        </p:nvGraphicFramePr>
        <p:xfrm>
          <a:off x="18697320" y="17611115"/>
          <a:ext cx="11247126" cy="3200393"/>
        </p:xfrm>
        <a:graphic>
          <a:graphicData uri="http://schemas.openxmlformats.org/drawingml/2006/table">
            <a:tbl>
              <a:tblPr rtl="1" firstRow="1" bandRow="1">
                <a:tableStyleId>{5C22544A-7EE6-4342-B048-85BDC9FD1C3A}</a:tableStyleId>
              </a:tblPr>
              <a:tblGrid>
                <a:gridCol w="3749042">
                  <a:extLst>
                    <a:ext uri="{9D8B030D-6E8A-4147-A177-3AD203B41FA5}">
                      <a16:colId xmlns:a16="http://schemas.microsoft.com/office/drawing/2014/main" val="3025418726"/>
                    </a:ext>
                  </a:extLst>
                </a:gridCol>
                <a:gridCol w="3749042">
                  <a:extLst>
                    <a:ext uri="{9D8B030D-6E8A-4147-A177-3AD203B41FA5}">
                      <a16:colId xmlns:a16="http://schemas.microsoft.com/office/drawing/2014/main" val="299199393"/>
                    </a:ext>
                  </a:extLst>
                </a:gridCol>
                <a:gridCol w="3749042">
                  <a:extLst>
                    <a:ext uri="{9D8B030D-6E8A-4147-A177-3AD203B41FA5}">
                      <a16:colId xmlns:a16="http://schemas.microsoft.com/office/drawing/2014/main" val="1350766955"/>
                    </a:ext>
                  </a:extLst>
                </a:gridCol>
              </a:tblGrid>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2 item @ 5 SR /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11- Battery holders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9231652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70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1 item @ 70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12- Used cell Phone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4015942920"/>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1 item @ 130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13- Wooden box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600536693"/>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130SR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30 item @ 0.5 SR/ item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14- Connecting wires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352706771"/>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30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3 item @ 10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15- Spring</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842905413"/>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70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1 item @ 70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16- Fishbowl</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139645275"/>
                  </a:ext>
                </a:extLst>
              </a:tr>
              <a:tr h="457199">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103.5 SR</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pt-BR" sz="2200" b="1" kern="1200" dirty="0">
                          <a:solidFill>
                            <a:schemeClr val="dk1"/>
                          </a:solidFill>
                          <a:effectLst>
                            <a:outerShdw blurRad="38100" dist="38100" dir="2700000" algn="tl">
                              <a:srgbClr val="000000">
                                <a:alpha val="43137"/>
                              </a:srgbClr>
                            </a:outerShdw>
                          </a:effectLst>
                          <a:latin typeface="+mn-lt"/>
                          <a:ea typeface="+mn-ea"/>
                          <a:cs typeface="+mn-cs"/>
                        </a:rPr>
                        <a:t>3 item @ 34.5 SR/ item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17- Electrical locker </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2076206907"/>
                  </a:ext>
                </a:extLst>
              </a:tr>
            </a:tbl>
          </a:graphicData>
        </a:graphic>
      </p:graphicFrame>
      <p:pic>
        <p:nvPicPr>
          <p:cNvPr id="65" name="صورة 64" descr="صورة تحتوي على أرضية, داخلي, الفرن, موقد&#10;&#10;تم إنشاء الوصف تلقائياً">
            <a:extLst>
              <a:ext uri="{FF2B5EF4-FFF2-40B4-BE49-F238E27FC236}">
                <a16:creationId xmlns:a16="http://schemas.microsoft.com/office/drawing/2014/main" id="{48DB0FD5-8DE0-44CB-8FAC-67C46B25AB0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61827" y="3396785"/>
            <a:ext cx="8138160" cy="4304950"/>
          </a:xfrm>
          <a:prstGeom prst="rect">
            <a:avLst/>
          </a:prstGeom>
        </p:spPr>
      </p:pic>
      <p:pic>
        <p:nvPicPr>
          <p:cNvPr id="67" name="صورة 66">
            <a:extLst>
              <a:ext uri="{FF2B5EF4-FFF2-40B4-BE49-F238E27FC236}">
                <a16:creationId xmlns:a16="http://schemas.microsoft.com/office/drawing/2014/main" id="{9E323A76-F76F-443E-B33F-25F7372C44F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57944" y="3389415"/>
            <a:ext cx="8138160" cy="4304950"/>
          </a:xfrm>
          <a:prstGeom prst="rect">
            <a:avLst/>
          </a:prstGeom>
        </p:spPr>
      </p:pic>
      <p:graphicFrame>
        <p:nvGraphicFramePr>
          <p:cNvPr id="68" name="جدول 68">
            <a:extLst>
              <a:ext uri="{FF2B5EF4-FFF2-40B4-BE49-F238E27FC236}">
                <a16:creationId xmlns:a16="http://schemas.microsoft.com/office/drawing/2014/main" id="{2FEA477D-43F1-42ED-B58C-62EAE1374A28}"/>
              </a:ext>
            </a:extLst>
          </p:cNvPr>
          <p:cNvGraphicFramePr>
            <a:graphicFrameLocks noGrp="1"/>
          </p:cNvGraphicFramePr>
          <p:nvPr>
            <p:extLst>
              <p:ext uri="{D42A27DB-BD31-4B8C-83A1-F6EECF244321}">
                <p14:modId xmlns:p14="http://schemas.microsoft.com/office/powerpoint/2010/main" val="1491246340"/>
              </p:ext>
            </p:extLst>
          </p:nvPr>
        </p:nvGraphicFramePr>
        <p:xfrm>
          <a:off x="8808816" y="41183505"/>
          <a:ext cx="15270476" cy="1097280"/>
        </p:xfrm>
        <a:graphic>
          <a:graphicData uri="http://schemas.openxmlformats.org/drawingml/2006/table">
            <a:tbl>
              <a:tblPr rtl="1" firstRow="1" bandRow="1">
                <a:tableStyleId>{5C22544A-7EE6-4342-B048-85BDC9FD1C3A}</a:tableStyleId>
              </a:tblPr>
              <a:tblGrid>
                <a:gridCol w="7635238">
                  <a:extLst>
                    <a:ext uri="{9D8B030D-6E8A-4147-A177-3AD203B41FA5}">
                      <a16:colId xmlns:a16="http://schemas.microsoft.com/office/drawing/2014/main" val="3246546709"/>
                    </a:ext>
                  </a:extLst>
                </a:gridCol>
                <a:gridCol w="7635238">
                  <a:extLst>
                    <a:ext uri="{9D8B030D-6E8A-4147-A177-3AD203B41FA5}">
                      <a16:colId xmlns:a16="http://schemas.microsoft.com/office/drawing/2014/main" val="335978943"/>
                    </a:ext>
                  </a:extLst>
                </a:gridCol>
              </a:tblGrid>
              <a:tr h="548640">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Team’s website</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tc>
                  <a:txBody>
                    <a:bodyPr/>
                    <a:lstStyle/>
                    <a:p>
                      <a:pPr algn="ctr" rtl="0"/>
                      <a:r>
                        <a:rPr lang="en-US" sz="2200" b="1" kern="1200" dirty="0">
                          <a:solidFill>
                            <a:schemeClr val="lt1"/>
                          </a:solidFill>
                          <a:effectLst>
                            <a:outerShdw blurRad="38100" dist="38100" dir="2700000" algn="tl">
                              <a:srgbClr val="000000">
                                <a:alpha val="43137"/>
                              </a:srgbClr>
                            </a:outerShdw>
                          </a:effectLst>
                          <a:latin typeface="+mn-lt"/>
                          <a:ea typeface="+mn-ea"/>
                          <a:cs typeface="+mn-cs"/>
                        </a:rPr>
                        <a:t>Team’s Email</a:t>
                      </a:r>
                      <a:endParaRPr lang="ar-SA" sz="2200" b="1" dirty="0">
                        <a:effectLst>
                          <a:outerShdw blurRad="38100" dist="38100" dir="2700000" algn="tl">
                            <a:srgbClr val="000000">
                              <a:alpha val="43137"/>
                            </a:srgbClr>
                          </a:outerShdw>
                        </a:effectLst>
                      </a:endParaRPr>
                    </a:p>
                  </a:txBody>
                  <a:tcPr marL="91441" marR="91441" marT="45718" marB="45718">
                    <a:solidFill>
                      <a:srgbClr val="7E9371"/>
                    </a:solidFill>
                  </a:tcPr>
                </a:tc>
                <a:extLst>
                  <a:ext uri="{0D108BD9-81ED-4DB2-BD59-A6C34878D82A}">
                    <a16:rowId xmlns:a16="http://schemas.microsoft.com/office/drawing/2014/main" val="1546988007"/>
                  </a:ext>
                </a:extLst>
              </a:tr>
              <a:tr h="548640">
                <a:tc>
                  <a:txBody>
                    <a:bodyPr/>
                    <a:lstStyle/>
                    <a:p>
                      <a:pPr algn="ctr" rtl="0"/>
                      <a:r>
                        <a:rPr lang="en-US" sz="2200" b="1" u="sng" kern="1200" dirty="0">
                          <a:solidFill>
                            <a:schemeClr val="dk1"/>
                          </a:solidFill>
                          <a:effectLst>
                            <a:outerShdw blurRad="38100" dist="38100" dir="2700000" algn="tl">
                              <a:srgbClr val="000000">
                                <a:alpha val="43137"/>
                              </a:srgbClr>
                            </a:outerShdw>
                          </a:effectLst>
                          <a:latin typeface="+mn-lt"/>
                          <a:ea typeface="+mn-ea"/>
                          <a:cs typeface="+mn-cs"/>
                          <a:hlinkClick r:id="rId17">
                            <a:extLst>
                              <a:ext uri="{A12FA001-AC4F-418D-AE19-62706E023703}">
                                <ahyp:hlinkClr xmlns:ahyp="http://schemas.microsoft.com/office/drawing/2018/hyperlinkcolor" val="tx"/>
                              </a:ext>
                            </a:extLst>
                          </a:hlinkClick>
                        </a:rPr>
                        <a:t>https://2u.pw/AY1QZ</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tc>
                  <a:txBody>
                    <a:bodyPr/>
                    <a:lstStyle/>
                    <a:p>
                      <a:pPr algn="ctr" rtl="0"/>
                      <a:r>
                        <a:rPr lang="en-US" sz="2200" b="1" kern="1200" dirty="0">
                          <a:solidFill>
                            <a:schemeClr val="dk1"/>
                          </a:solidFill>
                          <a:effectLst>
                            <a:outerShdw blurRad="38100" dist="38100" dir="2700000" algn="tl">
                              <a:srgbClr val="000000">
                                <a:alpha val="43137"/>
                              </a:srgbClr>
                            </a:outerShdw>
                          </a:effectLst>
                          <a:latin typeface="+mn-lt"/>
                          <a:ea typeface="+mn-ea"/>
                          <a:cs typeface="+mn-cs"/>
                        </a:rPr>
                        <a:t>Pioneersteam4@gmail.com</a:t>
                      </a:r>
                      <a:endParaRPr lang="ar-SA" sz="2200" b="1" dirty="0">
                        <a:effectLst>
                          <a:outerShdw blurRad="38100" dist="38100" dir="2700000" algn="tl">
                            <a:srgbClr val="000000">
                              <a:alpha val="43137"/>
                            </a:srgbClr>
                          </a:outerShdw>
                        </a:effectLst>
                      </a:endParaRPr>
                    </a:p>
                  </a:txBody>
                  <a:tcPr marL="91441" marR="91441" marT="45718" marB="45718">
                    <a:solidFill>
                      <a:srgbClr val="8FC084"/>
                    </a:solidFill>
                  </a:tcPr>
                </a:tc>
                <a:extLst>
                  <a:ext uri="{0D108BD9-81ED-4DB2-BD59-A6C34878D82A}">
                    <a16:rowId xmlns:a16="http://schemas.microsoft.com/office/drawing/2014/main" val="1165577353"/>
                  </a:ext>
                </a:extLst>
              </a:tr>
            </a:tbl>
          </a:graphicData>
        </a:graphic>
      </p:graphicFrame>
      <p:pic>
        <p:nvPicPr>
          <p:cNvPr id="69" name="صورة 68">
            <a:extLst>
              <a:ext uri="{FF2B5EF4-FFF2-40B4-BE49-F238E27FC236}">
                <a16:creationId xmlns:a16="http://schemas.microsoft.com/office/drawing/2014/main" id="{C7061807-39B5-4970-AEFA-0E7B4F9D09D9}"/>
              </a:ext>
            </a:extLst>
          </p:cNvPr>
          <p:cNvPicPr>
            <a:picLocks noChangeAspect="1"/>
          </p:cNvPicPr>
          <p:nvPr/>
        </p:nvPicPr>
        <p:blipFill>
          <a:blip r:embed="rId18"/>
          <a:stretch>
            <a:fillRect/>
          </a:stretch>
        </p:blipFill>
        <p:spPr>
          <a:xfrm>
            <a:off x="27916944" y="136192"/>
            <a:ext cx="2075222" cy="2103942"/>
          </a:xfrm>
          <a:prstGeom prst="rect">
            <a:avLst/>
          </a:prstGeom>
        </p:spPr>
      </p:pic>
      <p:pic>
        <p:nvPicPr>
          <p:cNvPr id="71" name="صورة 70">
            <a:extLst>
              <a:ext uri="{FF2B5EF4-FFF2-40B4-BE49-F238E27FC236}">
                <a16:creationId xmlns:a16="http://schemas.microsoft.com/office/drawing/2014/main" id="{383380CF-7D9C-4EDC-86D3-7F2BF2C4BE2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6871" y="107848"/>
            <a:ext cx="2642391" cy="1838787"/>
          </a:xfrm>
          <a:prstGeom prst="rect">
            <a:avLst/>
          </a:prstGeom>
        </p:spPr>
      </p:pic>
    </p:spTree>
    <p:extLst>
      <p:ext uri="{BB962C8B-B14F-4D97-AF65-F5344CB8AC3E}">
        <p14:creationId xmlns:p14="http://schemas.microsoft.com/office/powerpoint/2010/main" val="533666858"/>
      </p:ext>
    </p:extLst>
  </p:cSld>
  <p:clrMapOvr>
    <a:masterClrMapping/>
  </p:clrMapOvr>
</p:sld>
</file>

<file path=ppt/theme/theme1.xml><?xml version="1.0" encoding="utf-8"?>
<a:theme xmlns:a="http://schemas.openxmlformats.org/drawingml/2006/main" name="نسق Office">
  <a:themeElements>
    <a:clrScheme name="نسق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TotalTime>
  <Words>1538</Words>
  <Application>Microsoft Office PowerPoint</Application>
  <PresentationFormat>Custom</PresentationFormat>
  <Paragraphs>419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Adobe Heiti Std R</vt:lpstr>
      <vt:lpstr>Arial</vt:lpstr>
      <vt:lpstr>Calibri</vt:lpstr>
      <vt:lpstr>Calibri Light</vt:lpstr>
      <vt:lpstr>نسق Office</vt:lpstr>
      <vt:lpstr>PowerPoint Presentation</vt:lpstr>
      <vt:lpstr>Swimmer Self-Rescue (SSR)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Lifesaving Bracelet</dc:title>
  <dc:creator>BADER SULTAN A ALGHAMDI</dc:creator>
  <cp:lastModifiedBy>SAAD SALAHELDIN SAAD ELHASSAN</cp:lastModifiedBy>
  <cp:revision>12</cp:revision>
  <dcterms:created xsi:type="dcterms:W3CDTF">2021-12-07T05:53:31Z</dcterms:created>
  <dcterms:modified xsi:type="dcterms:W3CDTF">2021-12-08T22:50:14Z</dcterms:modified>
</cp:coreProperties>
</file>