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B6A0C2-CF31-4E70-B180-65D9DDAD3720}">
          <p14:sldIdLst>
            <p14:sldId id="25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56" autoAdjust="0"/>
    <p:restoredTop sz="94660"/>
  </p:normalViewPr>
  <p:slideViewPr>
    <p:cSldViewPr snapToGrid="0">
      <p:cViewPr varScale="1">
        <p:scale>
          <a:sx n="82" d="100"/>
          <a:sy n="82" d="100"/>
        </p:scale>
        <p:origin x="3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947B24-CC5B-496C-B499-1113A85D22AF}" type="doc">
      <dgm:prSet loTypeId="urn:microsoft.com/office/officeart/2005/8/layout/list1" loCatId="list" qsTypeId="urn:microsoft.com/office/officeart/2005/8/quickstyle/simple2" qsCatId="simple" csTypeId="urn:microsoft.com/office/officeart/2005/8/colors/accent4_2" csCatId="accent4" phldr="1"/>
      <dgm:spPr/>
      <dgm:t>
        <a:bodyPr/>
        <a:lstStyle/>
        <a:p>
          <a:endParaRPr lang="en-US"/>
        </a:p>
      </dgm:t>
    </dgm:pt>
    <dgm:pt modelId="{F347EEB8-6026-45CE-A2BF-5F66D3C0BEB4}">
      <dgm:prSet custT="1"/>
      <dgm:spPr/>
      <dgm:t>
        <a:bodyPr/>
        <a:lstStyle/>
        <a:p>
          <a:r>
            <a:rPr lang="en-GB" sz="2000" dirty="0"/>
            <a:t>DesignerQt 5</a:t>
          </a:r>
          <a:endParaRPr lang="en-US" sz="2000" dirty="0"/>
        </a:p>
      </dgm:t>
    </dgm:pt>
    <dgm:pt modelId="{D9B108B3-1BEC-4C8A-8EB6-47124C6C9A8E}" type="parTrans" cxnId="{0FAF915D-C363-4577-9D95-7F7A6F1BEB1E}">
      <dgm:prSet/>
      <dgm:spPr/>
      <dgm:t>
        <a:bodyPr/>
        <a:lstStyle/>
        <a:p>
          <a:endParaRPr lang="en-US"/>
        </a:p>
      </dgm:t>
    </dgm:pt>
    <dgm:pt modelId="{19B6315A-EBFE-4AA8-A17B-1678A39EEEB0}" type="sibTrans" cxnId="{0FAF915D-C363-4577-9D95-7F7A6F1BEB1E}">
      <dgm:prSet/>
      <dgm:spPr/>
      <dgm:t>
        <a:bodyPr/>
        <a:lstStyle/>
        <a:p>
          <a:endParaRPr lang="en-US"/>
        </a:p>
      </dgm:t>
    </dgm:pt>
    <dgm:pt modelId="{01B69A1E-3866-4981-9C19-9AAD0A99786C}">
      <dgm:prSet custT="1"/>
      <dgm:spPr/>
      <dgm:t>
        <a:bodyPr/>
        <a:lstStyle/>
        <a:p>
          <a:r>
            <a:rPr lang="en-CA" sz="2000" dirty="0"/>
            <a:t>Hardcoding the elements </a:t>
          </a:r>
          <a:endParaRPr lang="en-US" sz="2000" dirty="0"/>
        </a:p>
      </dgm:t>
    </dgm:pt>
    <dgm:pt modelId="{528C90F6-C87C-4D84-ABEC-5B127CCB4877}" type="parTrans" cxnId="{8C7AA09E-1806-412A-8F4E-17B796D5EC97}">
      <dgm:prSet/>
      <dgm:spPr/>
      <dgm:t>
        <a:bodyPr/>
        <a:lstStyle/>
        <a:p>
          <a:endParaRPr lang="en-US"/>
        </a:p>
      </dgm:t>
    </dgm:pt>
    <dgm:pt modelId="{9672B1E9-0276-4EF8-A2D7-2A067417D229}" type="sibTrans" cxnId="{8C7AA09E-1806-412A-8F4E-17B796D5EC97}">
      <dgm:prSet/>
      <dgm:spPr/>
      <dgm:t>
        <a:bodyPr/>
        <a:lstStyle/>
        <a:p>
          <a:endParaRPr lang="en-US"/>
        </a:p>
      </dgm:t>
    </dgm:pt>
    <dgm:pt modelId="{48A3C84F-60AC-4906-82F5-A52D7C4F753E}">
      <dgm:prSet custT="1"/>
      <dgm:spPr/>
      <dgm:t>
        <a:bodyPr/>
        <a:lstStyle/>
        <a:p>
          <a:r>
            <a:rPr lang="en-CA" sz="2000" dirty="0"/>
            <a:t>Drag and drop technique</a:t>
          </a:r>
          <a:endParaRPr lang="en-US" sz="2000" dirty="0"/>
        </a:p>
      </dgm:t>
    </dgm:pt>
    <dgm:pt modelId="{5B3465B9-9319-4B02-8B18-D28DADE41753}" type="parTrans" cxnId="{DFD2E88A-96BA-40A5-8E14-0F30874B24A7}">
      <dgm:prSet/>
      <dgm:spPr/>
      <dgm:t>
        <a:bodyPr/>
        <a:lstStyle/>
        <a:p>
          <a:endParaRPr lang="en-US"/>
        </a:p>
      </dgm:t>
    </dgm:pt>
    <dgm:pt modelId="{D975245D-CA9D-48F2-996C-252464BFA5B9}" type="sibTrans" cxnId="{DFD2E88A-96BA-40A5-8E14-0F30874B24A7}">
      <dgm:prSet/>
      <dgm:spPr/>
      <dgm:t>
        <a:bodyPr/>
        <a:lstStyle/>
        <a:p>
          <a:endParaRPr lang="en-US"/>
        </a:p>
      </dgm:t>
    </dgm:pt>
    <dgm:pt modelId="{13AD7B11-2847-4D44-B92C-C3A89E02669A}">
      <dgm:prSet custT="1"/>
      <dgm:spPr/>
      <dgm:t>
        <a:bodyPr/>
        <a:lstStyle/>
        <a:p>
          <a:r>
            <a:rPr lang="en-CA" sz="2000" dirty="0"/>
            <a:t>Functionality for elements </a:t>
          </a:r>
          <a:endParaRPr lang="en-US" sz="2000" dirty="0"/>
        </a:p>
      </dgm:t>
    </dgm:pt>
    <dgm:pt modelId="{7603115F-BFCA-4518-B497-FF9663B8C74E}" type="parTrans" cxnId="{6673A0AF-3371-4BCA-A589-8B1BA6E8DED4}">
      <dgm:prSet/>
      <dgm:spPr/>
      <dgm:t>
        <a:bodyPr/>
        <a:lstStyle/>
        <a:p>
          <a:endParaRPr lang="en-US"/>
        </a:p>
      </dgm:t>
    </dgm:pt>
    <dgm:pt modelId="{91A6174A-BBBE-4376-A887-3E3B8E932AF7}" type="sibTrans" cxnId="{6673A0AF-3371-4BCA-A589-8B1BA6E8DED4}">
      <dgm:prSet/>
      <dgm:spPr/>
      <dgm:t>
        <a:bodyPr/>
        <a:lstStyle/>
        <a:p>
          <a:endParaRPr lang="en-US"/>
        </a:p>
      </dgm:t>
    </dgm:pt>
    <dgm:pt modelId="{5E36B7E9-4AA6-4893-8700-9FCB1BAA8A38}">
      <dgm:prSet custT="1"/>
      <dgm:spPr/>
      <dgm:t>
        <a:bodyPr/>
        <a:lstStyle/>
        <a:p>
          <a:r>
            <a:rPr lang="en-CA" sz="2000" dirty="0"/>
            <a:t>Integration for PyQT5 and Matplotlib </a:t>
          </a:r>
          <a:endParaRPr lang="en-US" sz="2000" dirty="0"/>
        </a:p>
      </dgm:t>
    </dgm:pt>
    <dgm:pt modelId="{B2FC3B16-F556-48C0-924A-AE634DC28955}" type="parTrans" cxnId="{544663F2-A3DD-4FBF-9887-B5809DB1F73E}">
      <dgm:prSet/>
      <dgm:spPr/>
      <dgm:t>
        <a:bodyPr/>
        <a:lstStyle/>
        <a:p>
          <a:endParaRPr lang="en-US"/>
        </a:p>
      </dgm:t>
    </dgm:pt>
    <dgm:pt modelId="{DB639EC4-15F2-4381-9E99-52D52A9F2EE1}" type="sibTrans" cxnId="{544663F2-A3DD-4FBF-9887-B5809DB1F73E}">
      <dgm:prSet/>
      <dgm:spPr/>
      <dgm:t>
        <a:bodyPr/>
        <a:lstStyle/>
        <a:p>
          <a:endParaRPr lang="en-US"/>
        </a:p>
      </dgm:t>
    </dgm:pt>
    <dgm:pt modelId="{3CBA5E20-2AC1-45E6-A9BE-6254985791EE}" type="pres">
      <dgm:prSet presAssocID="{BD947B24-CC5B-496C-B499-1113A85D22AF}" presName="linear" presStyleCnt="0">
        <dgm:presLayoutVars>
          <dgm:dir/>
          <dgm:animLvl val="lvl"/>
          <dgm:resizeHandles val="exact"/>
        </dgm:presLayoutVars>
      </dgm:prSet>
      <dgm:spPr/>
    </dgm:pt>
    <dgm:pt modelId="{8E3D8FBC-E05F-4134-A919-450D2177370E}" type="pres">
      <dgm:prSet presAssocID="{F347EEB8-6026-45CE-A2BF-5F66D3C0BEB4}" presName="parentLin" presStyleCnt="0"/>
      <dgm:spPr/>
    </dgm:pt>
    <dgm:pt modelId="{81C074FD-6965-4BF0-83EC-8FBD9015C20A}" type="pres">
      <dgm:prSet presAssocID="{F347EEB8-6026-45CE-A2BF-5F66D3C0BEB4}" presName="parentLeftMargin" presStyleLbl="node1" presStyleIdx="0" presStyleCnt="3"/>
      <dgm:spPr/>
    </dgm:pt>
    <dgm:pt modelId="{3EC84911-F46B-4DDC-9130-9832EB2DDECA}" type="pres">
      <dgm:prSet presAssocID="{F347EEB8-6026-45CE-A2BF-5F66D3C0BEB4}" presName="parentText" presStyleLbl="node1" presStyleIdx="0" presStyleCnt="3">
        <dgm:presLayoutVars>
          <dgm:chMax val="0"/>
          <dgm:bulletEnabled val="1"/>
        </dgm:presLayoutVars>
      </dgm:prSet>
      <dgm:spPr/>
    </dgm:pt>
    <dgm:pt modelId="{762998F7-453B-4087-8A68-65DC0226004B}" type="pres">
      <dgm:prSet presAssocID="{F347EEB8-6026-45CE-A2BF-5F66D3C0BEB4}" presName="negativeSpace" presStyleCnt="0"/>
      <dgm:spPr/>
    </dgm:pt>
    <dgm:pt modelId="{211C6CBF-8B86-43A8-8AD1-407A399F445D}" type="pres">
      <dgm:prSet presAssocID="{F347EEB8-6026-45CE-A2BF-5F66D3C0BEB4}" presName="childText" presStyleLbl="conFgAcc1" presStyleIdx="0" presStyleCnt="3">
        <dgm:presLayoutVars>
          <dgm:bulletEnabled val="1"/>
        </dgm:presLayoutVars>
      </dgm:prSet>
      <dgm:spPr/>
    </dgm:pt>
    <dgm:pt modelId="{177C728B-145F-4F1A-AE25-7F621CA7ECC7}" type="pres">
      <dgm:prSet presAssocID="{19B6315A-EBFE-4AA8-A17B-1678A39EEEB0}" presName="spaceBetweenRectangles" presStyleCnt="0"/>
      <dgm:spPr/>
    </dgm:pt>
    <dgm:pt modelId="{FD4F6E62-E945-4FB6-AC87-C54FC05AD85E}" type="pres">
      <dgm:prSet presAssocID="{13AD7B11-2847-4D44-B92C-C3A89E02669A}" presName="parentLin" presStyleCnt="0"/>
      <dgm:spPr/>
    </dgm:pt>
    <dgm:pt modelId="{1193064F-7EDA-4104-8F5E-3A8FA40B12FB}" type="pres">
      <dgm:prSet presAssocID="{13AD7B11-2847-4D44-B92C-C3A89E02669A}" presName="parentLeftMargin" presStyleLbl="node1" presStyleIdx="0" presStyleCnt="3"/>
      <dgm:spPr/>
    </dgm:pt>
    <dgm:pt modelId="{E50ABC92-7D9B-4EB7-A7E8-7A113ACC6817}" type="pres">
      <dgm:prSet presAssocID="{13AD7B11-2847-4D44-B92C-C3A89E02669A}" presName="parentText" presStyleLbl="node1" presStyleIdx="1" presStyleCnt="3">
        <dgm:presLayoutVars>
          <dgm:chMax val="0"/>
          <dgm:bulletEnabled val="1"/>
        </dgm:presLayoutVars>
      </dgm:prSet>
      <dgm:spPr/>
    </dgm:pt>
    <dgm:pt modelId="{039764F5-7101-4A1C-9E9B-933B1BE098F8}" type="pres">
      <dgm:prSet presAssocID="{13AD7B11-2847-4D44-B92C-C3A89E02669A}" presName="negativeSpace" presStyleCnt="0"/>
      <dgm:spPr/>
    </dgm:pt>
    <dgm:pt modelId="{44A96564-CCAE-411B-B645-524CD412732F}" type="pres">
      <dgm:prSet presAssocID="{13AD7B11-2847-4D44-B92C-C3A89E02669A}" presName="childText" presStyleLbl="conFgAcc1" presStyleIdx="1" presStyleCnt="3">
        <dgm:presLayoutVars>
          <dgm:bulletEnabled val="1"/>
        </dgm:presLayoutVars>
      </dgm:prSet>
      <dgm:spPr/>
    </dgm:pt>
    <dgm:pt modelId="{8065E7CE-EE7C-4153-A42B-7226C2DED782}" type="pres">
      <dgm:prSet presAssocID="{91A6174A-BBBE-4376-A887-3E3B8E932AF7}" presName="spaceBetweenRectangles" presStyleCnt="0"/>
      <dgm:spPr/>
    </dgm:pt>
    <dgm:pt modelId="{E84228C7-9EC7-4C20-A90D-DF6B8E302AF4}" type="pres">
      <dgm:prSet presAssocID="{5E36B7E9-4AA6-4893-8700-9FCB1BAA8A38}" presName="parentLin" presStyleCnt="0"/>
      <dgm:spPr/>
    </dgm:pt>
    <dgm:pt modelId="{F62D6E73-9262-4FE2-A3BE-CD4221E7AACC}" type="pres">
      <dgm:prSet presAssocID="{5E36B7E9-4AA6-4893-8700-9FCB1BAA8A38}" presName="parentLeftMargin" presStyleLbl="node1" presStyleIdx="1" presStyleCnt="3"/>
      <dgm:spPr/>
    </dgm:pt>
    <dgm:pt modelId="{7150668B-DD97-4928-9AD0-3E860509812E}" type="pres">
      <dgm:prSet presAssocID="{5E36B7E9-4AA6-4893-8700-9FCB1BAA8A38}" presName="parentText" presStyleLbl="node1" presStyleIdx="2" presStyleCnt="3">
        <dgm:presLayoutVars>
          <dgm:chMax val="0"/>
          <dgm:bulletEnabled val="1"/>
        </dgm:presLayoutVars>
      </dgm:prSet>
      <dgm:spPr/>
    </dgm:pt>
    <dgm:pt modelId="{FCFEDF72-B6A8-4B9D-A02B-5D760CFD0EFB}" type="pres">
      <dgm:prSet presAssocID="{5E36B7E9-4AA6-4893-8700-9FCB1BAA8A38}" presName="negativeSpace" presStyleCnt="0"/>
      <dgm:spPr/>
    </dgm:pt>
    <dgm:pt modelId="{E01DE57A-2570-453D-A655-D0539CD2F3F8}" type="pres">
      <dgm:prSet presAssocID="{5E36B7E9-4AA6-4893-8700-9FCB1BAA8A38}" presName="childText" presStyleLbl="conFgAcc1" presStyleIdx="2" presStyleCnt="3">
        <dgm:presLayoutVars>
          <dgm:bulletEnabled val="1"/>
        </dgm:presLayoutVars>
      </dgm:prSet>
      <dgm:spPr/>
    </dgm:pt>
  </dgm:ptLst>
  <dgm:cxnLst>
    <dgm:cxn modelId="{22A91D0A-428E-4BD9-9174-9D509A0D5897}" type="presOf" srcId="{13AD7B11-2847-4D44-B92C-C3A89E02669A}" destId="{1193064F-7EDA-4104-8F5E-3A8FA40B12FB}" srcOrd="0" destOrd="0" presId="urn:microsoft.com/office/officeart/2005/8/layout/list1"/>
    <dgm:cxn modelId="{1A3A741E-9740-4FC7-A9CE-88AFBE4D3271}" type="presOf" srcId="{F347EEB8-6026-45CE-A2BF-5F66D3C0BEB4}" destId="{3EC84911-F46B-4DDC-9130-9832EB2DDECA}" srcOrd="1" destOrd="0" presId="urn:microsoft.com/office/officeart/2005/8/layout/list1"/>
    <dgm:cxn modelId="{0FAF915D-C363-4577-9D95-7F7A6F1BEB1E}" srcId="{BD947B24-CC5B-496C-B499-1113A85D22AF}" destId="{F347EEB8-6026-45CE-A2BF-5F66D3C0BEB4}" srcOrd="0" destOrd="0" parTransId="{D9B108B3-1BEC-4C8A-8EB6-47124C6C9A8E}" sibTransId="{19B6315A-EBFE-4AA8-A17B-1678A39EEEB0}"/>
    <dgm:cxn modelId="{DFD2E88A-96BA-40A5-8E14-0F30874B24A7}" srcId="{F347EEB8-6026-45CE-A2BF-5F66D3C0BEB4}" destId="{48A3C84F-60AC-4906-82F5-A52D7C4F753E}" srcOrd="1" destOrd="0" parTransId="{5B3465B9-9319-4B02-8B18-D28DADE41753}" sibTransId="{D975245D-CA9D-48F2-996C-252464BFA5B9}"/>
    <dgm:cxn modelId="{8C7AA09E-1806-412A-8F4E-17B796D5EC97}" srcId="{F347EEB8-6026-45CE-A2BF-5F66D3C0BEB4}" destId="{01B69A1E-3866-4981-9C19-9AAD0A99786C}" srcOrd="0" destOrd="0" parTransId="{528C90F6-C87C-4D84-ABEC-5B127CCB4877}" sibTransId="{9672B1E9-0276-4EF8-A2D7-2A067417D229}"/>
    <dgm:cxn modelId="{26F6B3A3-617B-4B01-9980-51F151274BA4}" type="presOf" srcId="{5E36B7E9-4AA6-4893-8700-9FCB1BAA8A38}" destId="{F62D6E73-9262-4FE2-A3BE-CD4221E7AACC}" srcOrd="0" destOrd="0" presId="urn:microsoft.com/office/officeart/2005/8/layout/list1"/>
    <dgm:cxn modelId="{B0A8CBA5-0FE1-4693-9D9C-E311E4724A55}" type="presOf" srcId="{01B69A1E-3866-4981-9C19-9AAD0A99786C}" destId="{211C6CBF-8B86-43A8-8AD1-407A399F445D}" srcOrd="0" destOrd="0" presId="urn:microsoft.com/office/officeart/2005/8/layout/list1"/>
    <dgm:cxn modelId="{07DB77AD-FA61-41B2-8490-89141FDDF5A6}" type="presOf" srcId="{BD947B24-CC5B-496C-B499-1113A85D22AF}" destId="{3CBA5E20-2AC1-45E6-A9BE-6254985791EE}" srcOrd="0" destOrd="0" presId="urn:microsoft.com/office/officeart/2005/8/layout/list1"/>
    <dgm:cxn modelId="{6673A0AF-3371-4BCA-A589-8B1BA6E8DED4}" srcId="{BD947B24-CC5B-496C-B499-1113A85D22AF}" destId="{13AD7B11-2847-4D44-B92C-C3A89E02669A}" srcOrd="1" destOrd="0" parTransId="{7603115F-BFCA-4518-B497-FF9663B8C74E}" sibTransId="{91A6174A-BBBE-4376-A887-3E3B8E932AF7}"/>
    <dgm:cxn modelId="{9B1D2FB0-56AE-4823-82B4-901ED42F45BB}" type="presOf" srcId="{F347EEB8-6026-45CE-A2BF-5F66D3C0BEB4}" destId="{81C074FD-6965-4BF0-83EC-8FBD9015C20A}" srcOrd="0" destOrd="0" presId="urn:microsoft.com/office/officeart/2005/8/layout/list1"/>
    <dgm:cxn modelId="{695479B4-68FA-4FAE-8CC6-BB5A280BD71E}" type="presOf" srcId="{48A3C84F-60AC-4906-82F5-A52D7C4F753E}" destId="{211C6CBF-8B86-43A8-8AD1-407A399F445D}" srcOrd="0" destOrd="1" presId="urn:microsoft.com/office/officeart/2005/8/layout/list1"/>
    <dgm:cxn modelId="{AA72BEBB-28BB-48BA-8C70-8785FDBB92E7}" type="presOf" srcId="{5E36B7E9-4AA6-4893-8700-9FCB1BAA8A38}" destId="{7150668B-DD97-4928-9AD0-3E860509812E}" srcOrd="1" destOrd="0" presId="urn:microsoft.com/office/officeart/2005/8/layout/list1"/>
    <dgm:cxn modelId="{120729D1-8E75-41B0-A1CA-DFD99FE7BACD}" type="presOf" srcId="{13AD7B11-2847-4D44-B92C-C3A89E02669A}" destId="{E50ABC92-7D9B-4EB7-A7E8-7A113ACC6817}" srcOrd="1" destOrd="0" presId="urn:microsoft.com/office/officeart/2005/8/layout/list1"/>
    <dgm:cxn modelId="{544663F2-A3DD-4FBF-9887-B5809DB1F73E}" srcId="{BD947B24-CC5B-496C-B499-1113A85D22AF}" destId="{5E36B7E9-4AA6-4893-8700-9FCB1BAA8A38}" srcOrd="2" destOrd="0" parTransId="{B2FC3B16-F556-48C0-924A-AE634DC28955}" sibTransId="{DB639EC4-15F2-4381-9E99-52D52A9F2EE1}"/>
    <dgm:cxn modelId="{D2939704-BD12-4C0F-8371-B672A400DC93}" type="presParOf" srcId="{3CBA5E20-2AC1-45E6-A9BE-6254985791EE}" destId="{8E3D8FBC-E05F-4134-A919-450D2177370E}" srcOrd="0" destOrd="0" presId="urn:microsoft.com/office/officeart/2005/8/layout/list1"/>
    <dgm:cxn modelId="{32489053-DADC-4DEF-A6C8-85E9F47F4805}" type="presParOf" srcId="{8E3D8FBC-E05F-4134-A919-450D2177370E}" destId="{81C074FD-6965-4BF0-83EC-8FBD9015C20A}" srcOrd="0" destOrd="0" presId="urn:microsoft.com/office/officeart/2005/8/layout/list1"/>
    <dgm:cxn modelId="{79148A8C-F2E9-4F11-B42A-41A02E32E444}" type="presParOf" srcId="{8E3D8FBC-E05F-4134-A919-450D2177370E}" destId="{3EC84911-F46B-4DDC-9130-9832EB2DDECA}" srcOrd="1" destOrd="0" presId="urn:microsoft.com/office/officeart/2005/8/layout/list1"/>
    <dgm:cxn modelId="{D9C4054E-38F4-4188-8E42-0AEFDB1B1A19}" type="presParOf" srcId="{3CBA5E20-2AC1-45E6-A9BE-6254985791EE}" destId="{762998F7-453B-4087-8A68-65DC0226004B}" srcOrd="1" destOrd="0" presId="urn:microsoft.com/office/officeart/2005/8/layout/list1"/>
    <dgm:cxn modelId="{F22F242E-3622-46FA-9980-7610B51DF6B7}" type="presParOf" srcId="{3CBA5E20-2AC1-45E6-A9BE-6254985791EE}" destId="{211C6CBF-8B86-43A8-8AD1-407A399F445D}" srcOrd="2" destOrd="0" presId="urn:microsoft.com/office/officeart/2005/8/layout/list1"/>
    <dgm:cxn modelId="{3C98E879-48FC-44C6-AB8D-B6ED7BA72944}" type="presParOf" srcId="{3CBA5E20-2AC1-45E6-A9BE-6254985791EE}" destId="{177C728B-145F-4F1A-AE25-7F621CA7ECC7}" srcOrd="3" destOrd="0" presId="urn:microsoft.com/office/officeart/2005/8/layout/list1"/>
    <dgm:cxn modelId="{5E2473BB-15F9-4DC9-96CD-E4F06875706A}" type="presParOf" srcId="{3CBA5E20-2AC1-45E6-A9BE-6254985791EE}" destId="{FD4F6E62-E945-4FB6-AC87-C54FC05AD85E}" srcOrd="4" destOrd="0" presId="urn:microsoft.com/office/officeart/2005/8/layout/list1"/>
    <dgm:cxn modelId="{0A7724FD-4A7A-4B7F-A792-99F01259A16B}" type="presParOf" srcId="{FD4F6E62-E945-4FB6-AC87-C54FC05AD85E}" destId="{1193064F-7EDA-4104-8F5E-3A8FA40B12FB}" srcOrd="0" destOrd="0" presId="urn:microsoft.com/office/officeart/2005/8/layout/list1"/>
    <dgm:cxn modelId="{4C53B597-D268-48E0-8C69-22BA7564B016}" type="presParOf" srcId="{FD4F6E62-E945-4FB6-AC87-C54FC05AD85E}" destId="{E50ABC92-7D9B-4EB7-A7E8-7A113ACC6817}" srcOrd="1" destOrd="0" presId="urn:microsoft.com/office/officeart/2005/8/layout/list1"/>
    <dgm:cxn modelId="{3FE24FBB-21D4-4513-85DD-4DF3B0A18E2A}" type="presParOf" srcId="{3CBA5E20-2AC1-45E6-A9BE-6254985791EE}" destId="{039764F5-7101-4A1C-9E9B-933B1BE098F8}" srcOrd="5" destOrd="0" presId="urn:microsoft.com/office/officeart/2005/8/layout/list1"/>
    <dgm:cxn modelId="{3B1A3B9F-54B9-44C4-A7AB-38B2D950D4F0}" type="presParOf" srcId="{3CBA5E20-2AC1-45E6-A9BE-6254985791EE}" destId="{44A96564-CCAE-411B-B645-524CD412732F}" srcOrd="6" destOrd="0" presId="urn:microsoft.com/office/officeart/2005/8/layout/list1"/>
    <dgm:cxn modelId="{3429711E-B05C-4C0E-95D3-A844EC7642F1}" type="presParOf" srcId="{3CBA5E20-2AC1-45E6-A9BE-6254985791EE}" destId="{8065E7CE-EE7C-4153-A42B-7226C2DED782}" srcOrd="7" destOrd="0" presId="urn:microsoft.com/office/officeart/2005/8/layout/list1"/>
    <dgm:cxn modelId="{12FD7B7B-D17D-46C6-9E2F-127C64E870D9}" type="presParOf" srcId="{3CBA5E20-2AC1-45E6-A9BE-6254985791EE}" destId="{E84228C7-9EC7-4C20-A90D-DF6B8E302AF4}" srcOrd="8" destOrd="0" presId="urn:microsoft.com/office/officeart/2005/8/layout/list1"/>
    <dgm:cxn modelId="{5E2F6F66-3941-426B-A5F7-AC10AAE558B5}" type="presParOf" srcId="{E84228C7-9EC7-4C20-A90D-DF6B8E302AF4}" destId="{F62D6E73-9262-4FE2-A3BE-CD4221E7AACC}" srcOrd="0" destOrd="0" presId="urn:microsoft.com/office/officeart/2005/8/layout/list1"/>
    <dgm:cxn modelId="{D76FB233-61A8-4120-9B4D-C546609107A5}" type="presParOf" srcId="{E84228C7-9EC7-4C20-A90D-DF6B8E302AF4}" destId="{7150668B-DD97-4928-9AD0-3E860509812E}" srcOrd="1" destOrd="0" presId="urn:microsoft.com/office/officeart/2005/8/layout/list1"/>
    <dgm:cxn modelId="{F0A71562-FA8E-44BD-8BD9-1A8FD5A093CA}" type="presParOf" srcId="{3CBA5E20-2AC1-45E6-A9BE-6254985791EE}" destId="{FCFEDF72-B6A8-4B9D-A02B-5D760CFD0EFB}" srcOrd="9" destOrd="0" presId="urn:microsoft.com/office/officeart/2005/8/layout/list1"/>
    <dgm:cxn modelId="{69177B6E-5845-4627-8064-0967EE3587DA}" type="presParOf" srcId="{3CBA5E20-2AC1-45E6-A9BE-6254985791EE}" destId="{E01DE57A-2570-453D-A655-D0539CD2F3F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B853E9-CB3D-4793-A735-AEDAC645204B}"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1391540A-2F14-4E57-A2C2-F100D7B467AA}">
      <dgm:prSet/>
      <dgm:spPr/>
      <dgm:t>
        <a:bodyPr/>
        <a:lstStyle/>
        <a:p>
          <a:r>
            <a:rPr lang="en-GB"/>
            <a:t>Request implementations in (PySNMP)</a:t>
          </a:r>
          <a:endParaRPr lang="en-US"/>
        </a:p>
      </dgm:t>
    </dgm:pt>
    <dgm:pt modelId="{1FF8FA63-1F61-45BB-8E49-A40E6C0E001C}" type="parTrans" cxnId="{6D3D5F9D-5514-438A-B251-3D7AD8B539DF}">
      <dgm:prSet/>
      <dgm:spPr/>
      <dgm:t>
        <a:bodyPr/>
        <a:lstStyle/>
        <a:p>
          <a:endParaRPr lang="en-US"/>
        </a:p>
      </dgm:t>
    </dgm:pt>
    <dgm:pt modelId="{0D6EECBA-D7D7-43AB-91EB-04D933CD12ED}" type="sibTrans" cxnId="{6D3D5F9D-5514-438A-B251-3D7AD8B539DF}">
      <dgm:prSet/>
      <dgm:spPr/>
      <dgm:t>
        <a:bodyPr/>
        <a:lstStyle/>
        <a:p>
          <a:endParaRPr lang="en-US"/>
        </a:p>
      </dgm:t>
    </dgm:pt>
    <dgm:pt modelId="{15F5FC4C-337B-401A-B2E7-75C78553D2C8}">
      <dgm:prSet/>
      <dgm:spPr/>
      <dgm:t>
        <a:bodyPr/>
        <a:lstStyle/>
        <a:p>
          <a:r>
            <a:rPr lang="en-GB" dirty="0"/>
            <a:t>Database creature in Python and Pandas</a:t>
          </a:r>
          <a:endParaRPr lang="en-US" dirty="0"/>
        </a:p>
      </dgm:t>
    </dgm:pt>
    <dgm:pt modelId="{ECCD1AFB-D900-4A9D-83A9-A288BE448565}" type="parTrans" cxnId="{55D38CD2-45C7-465A-9BE3-6C44E4F3D475}">
      <dgm:prSet/>
      <dgm:spPr/>
      <dgm:t>
        <a:bodyPr/>
        <a:lstStyle/>
        <a:p>
          <a:endParaRPr lang="en-US"/>
        </a:p>
      </dgm:t>
    </dgm:pt>
    <dgm:pt modelId="{3D7FF8C0-005F-4794-B56A-22936B4B8BF4}" type="sibTrans" cxnId="{55D38CD2-45C7-465A-9BE3-6C44E4F3D475}">
      <dgm:prSet/>
      <dgm:spPr/>
      <dgm:t>
        <a:bodyPr/>
        <a:lstStyle/>
        <a:p>
          <a:endParaRPr lang="en-US"/>
        </a:p>
      </dgm:t>
    </dgm:pt>
    <dgm:pt modelId="{0EE9AEA9-F16B-45F7-AAED-8E24A4C5797C}" type="pres">
      <dgm:prSet presAssocID="{8AB853E9-CB3D-4793-A735-AEDAC645204B}" presName="diagram" presStyleCnt="0">
        <dgm:presLayoutVars>
          <dgm:dir/>
          <dgm:resizeHandles val="exact"/>
        </dgm:presLayoutVars>
      </dgm:prSet>
      <dgm:spPr/>
    </dgm:pt>
    <dgm:pt modelId="{392A77ED-5E29-482B-A4C2-EB2BAAAB77C4}" type="pres">
      <dgm:prSet presAssocID="{1391540A-2F14-4E57-A2C2-F100D7B467AA}" presName="node" presStyleLbl="node1" presStyleIdx="0" presStyleCnt="2">
        <dgm:presLayoutVars>
          <dgm:bulletEnabled val="1"/>
        </dgm:presLayoutVars>
      </dgm:prSet>
      <dgm:spPr/>
    </dgm:pt>
    <dgm:pt modelId="{D2F5AF4C-4483-4C77-88B8-201CE49BC7B2}" type="pres">
      <dgm:prSet presAssocID="{0D6EECBA-D7D7-43AB-91EB-04D933CD12ED}" presName="sibTrans" presStyleCnt="0"/>
      <dgm:spPr/>
    </dgm:pt>
    <dgm:pt modelId="{7EA8CB0E-ACAB-4369-8B4C-03AEC4434682}" type="pres">
      <dgm:prSet presAssocID="{15F5FC4C-337B-401A-B2E7-75C78553D2C8}" presName="node" presStyleLbl="node1" presStyleIdx="1" presStyleCnt="2">
        <dgm:presLayoutVars>
          <dgm:bulletEnabled val="1"/>
        </dgm:presLayoutVars>
      </dgm:prSet>
      <dgm:spPr/>
    </dgm:pt>
  </dgm:ptLst>
  <dgm:cxnLst>
    <dgm:cxn modelId="{AFD51861-3D46-4D56-AF18-89B2253AF638}" type="presOf" srcId="{1391540A-2F14-4E57-A2C2-F100D7B467AA}" destId="{392A77ED-5E29-482B-A4C2-EB2BAAAB77C4}" srcOrd="0" destOrd="0" presId="urn:microsoft.com/office/officeart/2005/8/layout/default"/>
    <dgm:cxn modelId="{9C2D8B48-A31A-4D54-AAAE-CB08B65D92CF}" type="presOf" srcId="{15F5FC4C-337B-401A-B2E7-75C78553D2C8}" destId="{7EA8CB0E-ACAB-4369-8B4C-03AEC4434682}" srcOrd="0" destOrd="0" presId="urn:microsoft.com/office/officeart/2005/8/layout/default"/>
    <dgm:cxn modelId="{6D3D5F9D-5514-438A-B251-3D7AD8B539DF}" srcId="{8AB853E9-CB3D-4793-A735-AEDAC645204B}" destId="{1391540A-2F14-4E57-A2C2-F100D7B467AA}" srcOrd="0" destOrd="0" parTransId="{1FF8FA63-1F61-45BB-8E49-A40E6C0E001C}" sibTransId="{0D6EECBA-D7D7-43AB-91EB-04D933CD12ED}"/>
    <dgm:cxn modelId="{C8F45EAC-AAE2-4A3E-9A97-27BC5AC1A3D9}" type="presOf" srcId="{8AB853E9-CB3D-4793-A735-AEDAC645204B}" destId="{0EE9AEA9-F16B-45F7-AAED-8E24A4C5797C}" srcOrd="0" destOrd="0" presId="urn:microsoft.com/office/officeart/2005/8/layout/default"/>
    <dgm:cxn modelId="{55D38CD2-45C7-465A-9BE3-6C44E4F3D475}" srcId="{8AB853E9-CB3D-4793-A735-AEDAC645204B}" destId="{15F5FC4C-337B-401A-B2E7-75C78553D2C8}" srcOrd="1" destOrd="0" parTransId="{ECCD1AFB-D900-4A9D-83A9-A288BE448565}" sibTransId="{3D7FF8C0-005F-4794-B56A-22936B4B8BF4}"/>
    <dgm:cxn modelId="{4E8A633C-17C7-4648-B00F-3F8351BC3B6B}" type="presParOf" srcId="{0EE9AEA9-F16B-45F7-AAED-8E24A4C5797C}" destId="{392A77ED-5E29-482B-A4C2-EB2BAAAB77C4}" srcOrd="0" destOrd="0" presId="urn:microsoft.com/office/officeart/2005/8/layout/default"/>
    <dgm:cxn modelId="{8E6F3FCF-85AD-4D38-AFA7-7ABF4E8FAF20}" type="presParOf" srcId="{0EE9AEA9-F16B-45F7-AAED-8E24A4C5797C}" destId="{D2F5AF4C-4483-4C77-88B8-201CE49BC7B2}" srcOrd="1" destOrd="0" presId="urn:microsoft.com/office/officeart/2005/8/layout/default"/>
    <dgm:cxn modelId="{4C3D064E-F732-42C3-87DE-7267D05283C7}" type="presParOf" srcId="{0EE9AEA9-F16B-45F7-AAED-8E24A4C5797C}" destId="{7EA8CB0E-ACAB-4369-8B4C-03AEC4434682}"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C6CBF-8B86-43A8-8AD1-407A399F445D}">
      <dsp:nvSpPr>
        <dsp:cNvPr id="0" name=""/>
        <dsp:cNvSpPr/>
      </dsp:nvSpPr>
      <dsp:spPr>
        <a:xfrm>
          <a:off x="0" y="413283"/>
          <a:ext cx="8947150" cy="1318275"/>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4398" tIns="562356" rIns="694398" bIns="142240" numCol="1" spcCol="1270" anchor="t" anchorCtr="0">
          <a:noAutofit/>
        </a:bodyPr>
        <a:lstStyle/>
        <a:p>
          <a:pPr marL="228600" lvl="1" indent="-228600" algn="l" defTabSz="889000">
            <a:lnSpc>
              <a:spcPct val="90000"/>
            </a:lnSpc>
            <a:spcBef>
              <a:spcPct val="0"/>
            </a:spcBef>
            <a:spcAft>
              <a:spcPct val="15000"/>
            </a:spcAft>
            <a:buChar char="•"/>
          </a:pPr>
          <a:r>
            <a:rPr lang="en-CA" sz="2000" kern="1200" dirty="0"/>
            <a:t>Hardcoding the elements </a:t>
          </a:r>
          <a:endParaRPr lang="en-US" sz="2000" kern="1200" dirty="0"/>
        </a:p>
        <a:p>
          <a:pPr marL="228600" lvl="1" indent="-228600" algn="l" defTabSz="889000">
            <a:lnSpc>
              <a:spcPct val="90000"/>
            </a:lnSpc>
            <a:spcBef>
              <a:spcPct val="0"/>
            </a:spcBef>
            <a:spcAft>
              <a:spcPct val="15000"/>
            </a:spcAft>
            <a:buChar char="•"/>
          </a:pPr>
          <a:r>
            <a:rPr lang="en-CA" sz="2000" kern="1200" dirty="0"/>
            <a:t>Drag and drop technique</a:t>
          </a:r>
          <a:endParaRPr lang="en-US" sz="2000" kern="1200" dirty="0"/>
        </a:p>
      </dsp:txBody>
      <dsp:txXfrm>
        <a:off x="0" y="413283"/>
        <a:ext cx="8947150" cy="1318275"/>
      </dsp:txXfrm>
    </dsp:sp>
    <dsp:sp modelId="{3EC84911-F46B-4DDC-9130-9832EB2DDECA}">
      <dsp:nvSpPr>
        <dsp:cNvPr id="0" name=""/>
        <dsp:cNvSpPr/>
      </dsp:nvSpPr>
      <dsp:spPr>
        <a:xfrm>
          <a:off x="447357" y="14763"/>
          <a:ext cx="6263005" cy="797040"/>
        </a:xfrm>
        <a:prstGeom prst="roundRect">
          <a:avLst/>
        </a:prstGeom>
        <a:solidFill>
          <a:schemeClr val="accent4">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36727" tIns="0" rIns="236727" bIns="0" numCol="1" spcCol="1270" anchor="ctr" anchorCtr="0">
          <a:noAutofit/>
        </a:bodyPr>
        <a:lstStyle/>
        <a:p>
          <a:pPr marL="0" lvl="0" indent="0" algn="l" defTabSz="889000">
            <a:lnSpc>
              <a:spcPct val="90000"/>
            </a:lnSpc>
            <a:spcBef>
              <a:spcPct val="0"/>
            </a:spcBef>
            <a:spcAft>
              <a:spcPct val="35000"/>
            </a:spcAft>
            <a:buNone/>
          </a:pPr>
          <a:r>
            <a:rPr lang="en-GB" sz="2000" kern="1200" dirty="0"/>
            <a:t>DesignerQt 5</a:t>
          </a:r>
          <a:endParaRPr lang="en-US" sz="2000" kern="1200" dirty="0"/>
        </a:p>
      </dsp:txBody>
      <dsp:txXfrm>
        <a:off x="486265" y="53671"/>
        <a:ext cx="6185189" cy="719224"/>
      </dsp:txXfrm>
    </dsp:sp>
    <dsp:sp modelId="{44A96564-CCAE-411B-B645-524CD412732F}">
      <dsp:nvSpPr>
        <dsp:cNvPr id="0" name=""/>
        <dsp:cNvSpPr/>
      </dsp:nvSpPr>
      <dsp:spPr>
        <a:xfrm>
          <a:off x="0" y="2275878"/>
          <a:ext cx="8947150" cy="68040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0ABC92-7D9B-4EB7-A7E8-7A113ACC6817}">
      <dsp:nvSpPr>
        <dsp:cNvPr id="0" name=""/>
        <dsp:cNvSpPr/>
      </dsp:nvSpPr>
      <dsp:spPr>
        <a:xfrm>
          <a:off x="447357" y="1877358"/>
          <a:ext cx="6263005" cy="797040"/>
        </a:xfrm>
        <a:prstGeom prst="roundRect">
          <a:avLst/>
        </a:prstGeom>
        <a:solidFill>
          <a:schemeClr val="accent4">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36727" tIns="0" rIns="236727" bIns="0" numCol="1" spcCol="1270" anchor="ctr" anchorCtr="0">
          <a:noAutofit/>
        </a:bodyPr>
        <a:lstStyle/>
        <a:p>
          <a:pPr marL="0" lvl="0" indent="0" algn="l" defTabSz="889000">
            <a:lnSpc>
              <a:spcPct val="90000"/>
            </a:lnSpc>
            <a:spcBef>
              <a:spcPct val="0"/>
            </a:spcBef>
            <a:spcAft>
              <a:spcPct val="35000"/>
            </a:spcAft>
            <a:buNone/>
          </a:pPr>
          <a:r>
            <a:rPr lang="en-CA" sz="2000" kern="1200" dirty="0"/>
            <a:t>Functionality for elements </a:t>
          </a:r>
          <a:endParaRPr lang="en-US" sz="2000" kern="1200" dirty="0"/>
        </a:p>
      </dsp:txBody>
      <dsp:txXfrm>
        <a:off x="486265" y="1916266"/>
        <a:ext cx="6185189" cy="719224"/>
      </dsp:txXfrm>
    </dsp:sp>
    <dsp:sp modelId="{E01DE57A-2570-453D-A655-D0539CD2F3F8}">
      <dsp:nvSpPr>
        <dsp:cNvPr id="0" name=""/>
        <dsp:cNvSpPr/>
      </dsp:nvSpPr>
      <dsp:spPr>
        <a:xfrm>
          <a:off x="0" y="3500598"/>
          <a:ext cx="8947150" cy="68040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50668B-DD97-4928-9AD0-3E860509812E}">
      <dsp:nvSpPr>
        <dsp:cNvPr id="0" name=""/>
        <dsp:cNvSpPr/>
      </dsp:nvSpPr>
      <dsp:spPr>
        <a:xfrm>
          <a:off x="447357" y="3102078"/>
          <a:ext cx="6263005" cy="797040"/>
        </a:xfrm>
        <a:prstGeom prst="roundRect">
          <a:avLst/>
        </a:prstGeom>
        <a:solidFill>
          <a:schemeClr val="accent4">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36727" tIns="0" rIns="236727" bIns="0" numCol="1" spcCol="1270" anchor="ctr" anchorCtr="0">
          <a:noAutofit/>
        </a:bodyPr>
        <a:lstStyle/>
        <a:p>
          <a:pPr marL="0" lvl="0" indent="0" algn="l" defTabSz="889000">
            <a:lnSpc>
              <a:spcPct val="90000"/>
            </a:lnSpc>
            <a:spcBef>
              <a:spcPct val="0"/>
            </a:spcBef>
            <a:spcAft>
              <a:spcPct val="35000"/>
            </a:spcAft>
            <a:buNone/>
          </a:pPr>
          <a:r>
            <a:rPr lang="en-CA" sz="2000" kern="1200" dirty="0"/>
            <a:t>Integration for PyQT5 and Matplotlib </a:t>
          </a:r>
          <a:endParaRPr lang="en-US" sz="2000" kern="1200" dirty="0"/>
        </a:p>
      </dsp:txBody>
      <dsp:txXfrm>
        <a:off x="486265" y="3140986"/>
        <a:ext cx="6185189"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A77ED-5E29-482B-A4C2-EB2BAAAB77C4}">
      <dsp:nvSpPr>
        <dsp:cNvPr id="0" name=""/>
        <dsp:cNvSpPr/>
      </dsp:nvSpPr>
      <dsp:spPr>
        <a:xfrm>
          <a:off x="1147" y="685066"/>
          <a:ext cx="4477169" cy="2686301"/>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GB" sz="4000" kern="1200"/>
            <a:t>Request implementations in (PySNMP)</a:t>
          </a:r>
          <a:endParaRPr lang="en-US" sz="4000" kern="1200"/>
        </a:p>
      </dsp:txBody>
      <dsp:txXfrm>
        <a:off x="1147" y="685066"/>
        <a:ext cx="4477169" cy="2686301"/>
      </dsp:txXfrm>
    </dsp:sp>
    <dsp:sp modelId="{7EA8CB0E-ACAB-4369-8B4C-03AEC4434682}">
      <dsp:nvSpPr>
        <dsp:cNvPr id="0" name=""/>
        <dsp:cNvSpPr/>
      </dsp:nvSpPr>
      <dsp:spPr>
        <a:xfrm>
          <a:off x="4926034" y="685066"/>
          <a:ext cx="4477169" cy="2686301"/>
        </a:xfrm>
        <a:prstGeom prst="rect">
          <a:avLst/>
        </a:prstGeom>
        <a:solidFill>
          <a:schemeClr val="accent5">
            <a:hueOff val="-2627937"/>
            <a:satOff val="-17848"/>
            <a:lumOff val="-745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GB" sz="4000" kern="1200" dirty="0"/>
            <a:t>Database creature in Python and Pandas</a:t>
          </a:r>
          <a:endParaRPr lang="en-US" sz="4000" kern="1200" dirty="0"/>
        </a:p>
      </dsp:txBody>
      <dsp:txXfrm>
        <a:off x="4926034" y="685066"/>
        <a:ext cx="4477169" cy="268630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73669D-105B-4EEF-B82D-61DD391AE9BE}" type="datetimeFigureOut">
              <a:rPr lang="en-CA" smtClean="0"/>
              <a:t>2022-06-01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FD7081F-18CF-40B0-A3F7-3DD2A08F20FF}" type="slidenum">
              <a:rPr lang="en-CA" smtClean="0"/>
              <a:t>‹#›</a:t>
            </a:fld>
            <a:endParaRPr lang="en-CA"/>
          </a:p>
        </p:txBody>
      </p:sp>
    </p:spTree>
    <p:extLst>
      <p:ext uri="{BB962C8B-B14F-4D97-AF65-F5344CB8AC3E}">
        <p14:creationId xmlns:p14="http://schemas.microsoft.com/office/powerpoint/2010/main" val="153065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73669D-105B-4EEF-B82D-61DD391AE9BE}" type="datetimeFigureOut">
              <a:rPr lang="en-CA" smtClean="0"/>
              <a:t>2022-06-01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FD7081F-18CF-40B0-A3F7-3DD2A08F20FF}" type="slidenum">
              <a:rPr lang="en-CA" smtClean="0"/>
              <a:t>‹#›</a:t>
            </a:fld>
            <a:endParaRPr lang="en-CA"/>
          </a:p>
        </p:txBody>
      </p:sp>
    </p:spTree>
    <p:extLst>
      <p:ext uri="{BB962C8B-B14F-4D97-AF65-F5344CB8AC3E}">
        <p14:creationId xmlns:p14="http://schemas.microsoft.com/office/powerpoint/2010/main" val="88394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73669D-105B-4EEF-B82D-61DD391AE9BE}" type="datetimeFigureOut">
              <a:rPr lang="en-CA" smtClean="0"/>
              <a:t>2022-06-01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FD7081F-18CF-40B0-A3F7-3DD2A08F20FF}" type="slidenum">
              <a:rPr lang="en-CA" smtClean="0"/>
              <a:t>‹#›</a:t>
            </a:fld>
            <a:endParaRPr lang="en-CA"/>
          </a:p>
        </p:txBody>
      </p:sp>
    </p:spTree>
    <p:extLst>
      <p:ext uri="{BB962C8B-B14F-4D97-AF65-F5344CB8AC3E}">
        <p14:creationId xmlns:p14="http://schemas.microsoft.com/office/powerpoint/2010/main" val="500089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73669D-105B-4EEF-B82D-61DD391AE9BE}" type="datetimeFigureOut">
              <a:rPr lang="en-CA" smtClean="0"/>
              <a:t>2022-06-01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FD7081F-18CF-40B0-A3F7-3DD2A08F20FF}" type="slidenum">
              <a:rPr lang="en-CA" smtClean="0"/>
              <a:t>‹#›</a:t>
            </a:fld>
            <a:endParaRPr lang="en-CA"/>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6990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3669D-105B-4EEF-B82D-61DD391AE9BE}" type="datetimeFigureOut">
              <a:rPr lang="en-CA" smtClean="0"/>
              <a:t>2022-06-01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FD7081F-18CF-40B0-A3F7-3DD2A08F20FF}" type="slidenum">
              <a:rPr lang="en-CA" smtClean="0"/>
              <a:t>‹#›</a:t>
            </a:fld>
            <a:endParaRPr lang="en-CA"/>
          </a:p>
        </p:txBody>
      </p:sp>
    </p:spTree>
    <p:extLst>
      <p:ext uri="{BB962C8B-B14F-4D97-AF65-F5344CB8AC3E}">
        <p14:creationId xmlns:p14="http://schemas.microsoft.com/office/powerpoint/2010/main" val="2438561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73669D-105B-4EEF-B82D-61DD391AE9BE}" type="datetimeFigureOut">
              <a:rPr lang="en-CA" smtClean="0"/>
              <a:t>2022-06-01</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FD7081F-18CF-40B0-A3F7-3DD2A08F20FF}" type="slidenum">
              <a:rPr lang="en-CA" smtClean="0"/>
              <a:t>‹#›</a:t>
            </a:fld>
            <a:endParaRPr lang="en-CA"/>
          </a:p>
        </p:txBody>
      </p:sp>
    </p:spTree>
    <p:extLst>
      <p:ext uri="{BB962C8B-B14F-4D97-AF65-F5344CB8AC3E}">
        <p14:creationId xmlns:p14="http://schemas.microsoft.com/office/powerpoint/2010/main" val="379187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73669D-105B-4EEF-B82D-61DD391AE9BE}" type="datetimeFigureOut">
              <a:rPr lang="en-CA" smtClean="0"/>
              <a:t>2022-06-01</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FD7081F-18CF-40B0-A3F7-3DD2A08F20FF}" type="slidenum">
              <a:rPr lang="en-CA" smtClean="0"/>
              <a:t>‹#›</a:t>
            </a:fld>
            <a:endParaRPr lang="en-CA"/>
          </a:p>
        </p:txBody>
      </p:sp>
    </p:spTree>
    <p:extLst>
      <p:ext uri="{BB962C8B-B14F-4D97-AF65-F5344CB8AC3E}">
        <p14:creationId xmlns:p14="http://schemas.microsoft.com/office/powerpoint/2010/main" val="2532528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3669D-105B-4EEF-B82D-61DD391AE9BE}" type="datetimeFigureOut">
              <a:rPr lang="en-CA" smtClean="0"/>
              <a:t>2022-06-01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FD7081F-18CF-40B0-A3F7-3DD2A08F20FF}" type="slidenum">
              <a:rPr lang="en-CA" smtClean="0"/>
              <a:t>‹#›</a:t>
            </a:fld>
            <a:endParaRPr lang="en-CA"/>
          </a:p>
        </p:txBody>
      </p:sp>
    </p:spTree>
    <p:extLst>
      <p:ext uri="{BB962C8B-B14F-4D97-AF65-F5344CB8AC3E}">
        <p14:creationId xmlns:p14="http://schemas.microsoft.com/office/powerpoint/2010/main" val="1603121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3669D-105B-4EEF-B82D-61DD391AE9BE}" type="datetimeFigureOut">
              <a:rPr lang="en-CA" smtClean="0"/>
              <a:t>2022-06-01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FD7081F-18CF-40B0-A3F7-3DD2A08F20FF}" type="slidenum">
              <a:rPr lang="en-CA" smtClean="0"/>
              <a:t>‹#›</a:t>
            </a:fld>
            <a:endParaRPr lang="en-CA"/>
          </a:p>
        </p:txBody>
      </p:sp>
    </p:spTree>
    <p:extLst>
      <p:ext uri="{BB962C8B-B14F-4D97-AF65-F5344CB8AC3E}">
        <p14:creationId xmlns:p14="http://schemas.microsoft.com/office/powerpoint/2010/main" val="200994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3669D-105B-4EEF-B82D-61DD391AE9BE}" type="datetimeFigureOut">
              <a:rPr lang="en-CA" smtClean="0"/>
              <a:t>2022-06-01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FD7081F-18CF-40B0-A3F7-3DD2A08F20FF}" type="slidenum">
              <a:rPr lang="en-CA" smtClean="0"/>
              <a:t>‹#›</a:t>
            </a:fld>
            <a:endParaRPr lang="en-CA"/>
          </a:p>
        </p:txBody>
      </p:sp>
    </p:spTree>
    <p:extLst>
      <p:ext uri="{BB962C8B-B14F-4D97-AF65-F5344CB8AC3E}">
        <p14:creationId xmlns:p14="http://schemas.microsoft.com/office/powerpoint/2010/main" val="370363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3669D-105B-4EEF-B82D-61DD391AE9BE}" type="datetimeFigureOut">
              <a:rPr lang="en-CA" smtClean="0"/>
              <a:t>2022-06-01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FD7081F-18CF-40B0-A3F7-3DD2A08F20FF}" type="slidenum">
              <a:rPr lang="en-CA" smtClean="0"/>
              <a:t>‹#›</a:t>
            </a:fld>
            <a:endParaRPr lang="en-CA"/>
          </a:p>
        </p:txBody>
      </p:sp>
    </p:spTree>
    <p:extLst>
      <p:ext uri="{BB962C8B-B14F-4D97-AF65-F5344CB8AC3E}">
        <p14:creationId xmlns:p14="http://schemas.microsoft.com/office/powerpoint/2010/main" val="230349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73669D-105B-4EEF-B82D-61DD391AE9BE}" type="datetimeFigureOut">
              <a:rPr lang="en-CA" smtClean="0"/>
              <a:t>2022-06-01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FD7081F-18CF-40B0-A3F7-3DD2A08F20FF}" type="slidenum">
              <a:rPr lang="en-CA" smtClean="0"/>
              <a:t>‹#›</a:t>
            </a:fld>
            <a:endParaRPr lang="en-CA"/>
          </a:p>
        </p:txBody>
      </p:sp>
    </p:spTree>
    <p:extLst>
      <p:ext uri="{BB962C8B-B14F-4D97-AF65-F5344CB8AC3E}">
        <p14:creationId xmlns:p14="http://schemas.microsoft.com/office/powerpoint/2010/main" val="128605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73669D-105B-4EEF-B82D-61DD391AE9BE}" type="datetimeFigureOut">
              <a:rPr lang="en-CA" smtClean="0"/>
              <a:t>2022-06-01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FD7081F-18CF-40B0-A3F7-3DD2A08F20FF}" type="slidenum">
              <a:rPr lang="en-CA" smtClean="0"/>
              <a:t>‹#›</a:t>
            </a:fld>
            <a:endParaRPr lang="en-CA"/>
          </a:p>
        </p:txBody>
      </p:sp>
    </p:spTree>
    <p:extLst>
      <p:ext uri="{BB962C8B-B14F-4D97-AF65-F5344CB8AC3E}">
        <p14:creationId xmlns:p14="http://schemas.microsoft.com/office/powerpoint/2010/main" val="368218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673669D-105B-4EEF-B82D-61DD391AE9BE}" type="datetimeFigureOut">
              <a:rPr lang="en-CA" smtClean="0"/>
              <a:t>2022-06-01</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8FD7081F-18CF-40B0-A3F7-3DD2A08F20FF}" type="slidenum">
              <a:rPr lang="en-CA" smtClean="0"/>
              <a:t>‹#›</a:t>
            </a:fld>
            <a:endParaRPr lang="en-CA"/>
          </a:p>
        </p:txBody>
      </p:sp>
    </p:spTree>
    <p:extLst>
      <p:ext uri="{BB962C8B-B14F-4D97-AF65-F5344CB8AC3E}">
        <p14:creationId xmlns:p14="http://schemas.microsoft.com/office/powerpoint/2010/main" val="427542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73669D-105B-4EEF-B82D-61DD391AE9BE}" type="datetimeFigureOut">
              <a:rPr lang="en-CA" smtClean="0"/>
              <a:t>2022-06-01</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8FD7081F-18CF-40B0-A3F7-3DD2A08F20FF}" type="slidenum">
              <a:rPr lang="en-CA" smtClean="0"/>
              <a:t>‹#›</a:t>
            </a:fld>
            <a:endParaRPr lang="en-CA"/>
          </a:p>
        </p:txBody>
      </p:sp>
    </p:spTree>
    <p:extLst>
      <p:ext uri="{BB962C8B-B14F-4D97-AF65-F5344CB8AC3E}">
        <p14:creationId xmlns:p14="http://schemas.microsoft.com/office/powerpoint/2010/main" val="277907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673669D-105B-4EEF-B82D-61DD391AE9BE}" type="datetimeFigureOut">
              <a:rPr lang="en-CA" smtClean="0"/>
              <a:t>2022-06-01</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8FD7081F-18CF-40B0-A3F7-3DD2A08F20FF}" type="slidenum">
              <a:rPr lang="en-CA" smtClean="0"/>
              <a:t>‹#›</a:t>
            </a:fld>
            <a:endParaRPr lang="en-CA"/>
          </a:p>
        </p:txBody>
      </p:sp>
    </p:spTree>
    <p:extLst>
      <p:ext uri="{BB962C8B-B14F-4D97-AF65-F5344CB8AC3E}">
        <p14:creationId xmlns:p14="http://schemas.microsoft.com/office/powerpoint/2010/main" val="131568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73669D-105B-4EEF-B82D-61DD391AE9BE}" type="datetimeFigureOut">
              <a:rPr lang="en-CA" smtClean="0"/>
              <a:t>2022-06-01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FD7081F-18CF-40B0-A3F7-3DD2A08F20FF}" type="slidenum">
              <a:rPr lang="en-CA" smtClean="0"/>
              <a:t>‹#›</a:t>
            </a:fld>
            <a:endParaRPr lang="en-CA"/>
          </a:p>
        </p:txBody>
      </p:sp>
    </p:spTree>
    <p:extLst>
      <p:ext uri="{BB962C8B-B14F-4D97-AF65-F5344CB8AC3E}">
        <p14:creationId xmlns:p14="http://schemas.microsoft.com/office/powerpoint/2010/main" val="402690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73669D-105B-4EEF-B82D-61DD391AE9BE}" type="datetimeFigureOut">
              <a:rPr lang="en-CA" smtClean="0"/>
              <a:t>2022-06-01</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FD7081F-18CF-40B0-A3F7-3DD2A08F20FF}" type="slidenum">
              <a:rPr lang="en-CA" smtClean="0"/>
              <a:t>‹#›</a:t>
            </a:fld>
            <a:endParaRPr lang="en-CA"/>
          </a:p>
        </p:txBody>
      </p:sp>
    </p:spTree>
    <p:extLst>
      <p:ext uri="{BB962C8B-B14F-4D97-AF65-F5344CB8AC3E}">
        <p14:creationId xmlns:p14="http://schemas.microsoft.com/office/powerpoint/2010/main" val="2224763040"/>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tplotlib.org/" TargetMode="External"/><Relationship Id="rId7" Type="http://schemas.openxmlformats.org/officeDocument/2006/relationships/hyperlink" Target="https://pandas.pydata.org/" TargetMode="External"/><Relationship Id="rId2" Type="http://schemas.openxmlformats.org/officeDocument/2006/relationships/hyperlink" Target="https://pysnmp.readthedocs.io/en/latest/" TargetMode="External"/><Relationship Id="rId1" Type="http://schemas.openxmlformats.org/officeDocument/2006/relationships/slideLayout" Target="../slideLayouts/slideLayout11.xml"/><Relationship Id="rId6" Type="http://schemas.openxmlformats.org/officeDocument/2006/relationships/hyperlink" Target="https://sqlitebrowser.org/" TargetMode="External"/><Relationship Id="rId5" Type="http://schemas.openxmlformats.org/officeDocument/2006/relationships/hyperlink" Target="https://pypi.org/project/PyQt5/" TargetMode="External"/><Relationship Id="rId4" Type="http://schemas.openxmlformats.org/officeDocument/2006/relationships/hyperlink" Target="https://datatracker.ietf.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D1A8-943F-DB30-0319-4B8F0E62C891}"/>
              </a:ext>
            </a:extLst>
          </p:cNvPr>
          <p:cNvSpPr>
            <a:spLocks noGrp="1"/>
          </p:cNvSpPr>
          <p:nvPr>
            <p:ph type="ctrTitle"/>
          </p:nvPr>
        </p:nvSpPr>
        <p:spPr>
          <a:xfrm>
            <a:off x="647701" y="1454964"/>
            <a:ext cx="3339281" cy="3308840"/>
          </a:xfrm>
        </p:spPr>
        <p:txBody>
          <a:bodyPr>
            <a:normAutofit/>
          </a:bodyPr>
          <a:lstStyle/>
          <a:p>
            <a:pPr>
              <a:lnSpc>
                <a:spcPct val="90000"/>
              </a:lnSpc>
            </a:pPr>
            <a:r>
              <a:rPr lang="en-GB" sz="3600" dirty="0"/>
              <a:t>Visualization of wireless network status information with SQL DB</a:t>
            </a:r>
            <a:endParaRPr lang="en-CA" sz="3600" dirty="0"/>
          </a:p>
        </p:txBody>
      </p:sp>
      <p:sp>
        <p:nvSpPr>
          <p:cNvPr id="3" name="Subtitle 2">
            <a:extLst>
              <a:ext uri="{FF2B5EF4-FFF2-40B4-BE49-F238E27FC236}">
                <a16:creationId xmlns:a16="http://schemas.microsoft.com/office/drawing/2014/main" id="{F16BE5B7-2EB6-131D-EF0F-F9E3BDB28514}"/>
              </a:ext>
            </a:extLst>
          </p:cNvPr>
          <p:cNvSpPr>
            <a:spLocks noGrp="1"/>
          </p:cNvSpPr>
          <p:nvPr>
            <p:ph type="subTitle" idx="1"/>
          </p:nvPr>
        </p:nvSpPr>
        <p:spPr>
          <a:xfrm>
            <a:off x="647701" y="4763803"/>
            <a:ext cx="3339281" cy="1464378"/>
          </a:xfrm>
        </p:spPr>
        <p:txBody>
          <a:bodyPr>
            <a:normAutofit/>
          </a:bodyPr>
          <a:lstStyle/>
          <a:p>
            <a:r>
              <a:rPr lang="en-GB" sz="1800" dirty="0"/>
              <a:t>Dr: Zoltan Gal </a:t>
            </a:r>
            <a:br>
              <a:rPr lang="en-GB" sz="1800" dirty="0"/>
            </a:br>
            <a:r>
              <a:rPr lang="en-GB" sz="1800" dirty="0"/>
              <a:t>Abdullah </a:t>
            </a:r>
            <a:r>
              <a:rPr lang="en-GB" sz="1800" dirty="0" err="1"/>
              <a:t>Metwaly</a:t>
            </a:r>
            <a:r>
              <a:rPr lang="en-GB" sz="1800" dirty="0"/>
              <a:t> </a:t>
            </a:r>
            <a:endParaRPr lang="en-CA" sz="1800" dirty="0"/>
          </a:p>
        </p:txBody>
      </p:sp>
      <p:pic>
        <p:nvPicPr>
          <p:cNvPr id="28" name="Picture 4" descr="Computer 3D windows background">
            <a:extLst>
              <a:ext uri="{FF2B5EF4-FFF2-40B4-BE49-F238E27FC236}">
                <a16:creationId xmlns:a16="http://schemas.microsoft.com/office/drawing/2014/main" id="{DF86A591-3C1A-7C8E-E35B-7CF55757DACF}"/>
              </a:ext>
            </a:extLst>
          </p:cNvPr>
          <p:cNvPicPr>
            <a:picLocks noChangeAspect="1"/>
          </p:cNvPicPr>
          <p:nvPr/>
        </p:nvPicPr>
        <p:blipFill rotWithShape="1">
          <a:blip r:embed="rId3"/>
          <a:srcRect l="5713" r="32301"/>
          <a:stretch/>
        </p:blipFill>
        <p:spPr>
          <a:xfrm>
            <a:off x="4634682" y="10"/>
            <a:ext cx="7557319" cy="6857990"/>
          </a:xfrm>
          <a:prstGeom prst="rect">
            <a:avLst/>
          </a:prstGeom>
        </p:spPr>
      </p:pic>
      <p:sp>
        <p:nvSpPr>
          <p:cNvPr id="29" name="Rectangle 8">
            <a:extLst>
              <a:ext uri="{FF2B5EF4-FFF2-40B4-BE49-F238E27FC236}">
                <a16:creationId xmlns:a16="http://schemas.microsoft.com/office/drawing/2014/main" id="{C91B2AEB-9C03-4291-82DB-27D351F31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1241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81617-B869-B359-E5A3-BCADFD799898}"/>
              </a:ext>
            </a:extLst>
          </p:cNvPr>
          <p:cNvSpPr>
            <a:spLocks noGrp="1"/>
          </p:cNvSpPr>
          <p:nvPr>
            <p:ph type="title"/>
          </p:nvPr>
        </p:nvSpPr>
        <p:spPr/>
        <p:txBody>
          <a:bodyPr/>
          <a:lstStyle/>
          <a:p>
            <a:pPr algn="ctr"/>
            <a:r>
              <a:rPr lang="en-GB" dirty="0"/>
              <a:t>Thank you! </a:t>
            </a:r>
            <a:endParaRPr lang="en-CA" dirty="0"/>
          </a:p>
        </p:txBody>
      </p:sp>
      <p:sp>
        <p:nvSpPr>
          <p:cNvPr id="3" name="Text Placeholder 2">
            <a:extLst>
              <a:ext uri="{FF2B5EF4-FFF2-40B4-BE49-F238E27FC236}">
                <a16:creationId xmlns:a16="http://schemas.microsoft.com/office/drawing/2014/main" id="{E589A01D-6D9A-D65A-B26E-DC29A999A919}"/>
              </a:ext>
            </a:extLst>
          </p:cNvPr>
          <p:cNvSpPr>
            <a:spLocks noGrp="1"/>
          </p:cNvSpPr>
          <p:nvPr>
            <p:ph type="body" sz="half" idx="2"/>
          </p:nvPr>
        </p:nvSpPr>
        <p:spPr/>
        <p:txBody>
          <a:bodyPr>
            <a:normAutofit fontScale="92500" lnSpcReduction="20000"/>
          </a:bodyPr>
          <a:lstStyle/>
          <a:p>
            <a:r>
              <a:rPr lang="en-GB" dirty="0"/>
              <a:t>Preferences </a:t>
            </a:r>
          </a:p>
          <a:p>
            <a:r>
              <a:rPr lang="en-CA" dirty="0">
                <a:hlinkClick r:id="rId2"/>
              </a:rPr>
              <a:t>https://pysnmp.readthedocs.io/en/latest/</a:t>
            </a:r>
            <a:endParaRPr lang="en-GB" dirty="0"/>
          </a:p>
          <a:p>
            <a:r>
              <a:rPr lang="en-CA" dirty="0">
                <a:hlinkClick r:id="rId3"/>
              </a:rPr>
              <a:t>https://matplotlib.org/</a:t>
            </a:r>
            <a:endParaRPr lang="en-GB" dirty="0"/>
          </a:p>
          <a:p>
            <a:r>
              <a:rPr lang="en-GB" dirty="0">
                <a:hlinkClick r:id="rId4"/>
              </a:rPr>
              <a:t>https://datatracker.ietf.org</a:t>
            </a:r>
            <a:endParaRPr lang="en-GB" dirty="0"/>
          </a:p>
          <a:p>
            <a:r>
              <a:rPr lang="en-CA" dirty="0">
                <a:hlinkClick r:id="rId5"/>
              </a:rPr>
              <a:t>https://pypi.org/project/PyQt5/</a:t>
            </a:r>
            <a:endParaRPr lang="en-CA" dirty="0"/>
          </a:p>
          <a:p>
            <a:r>
              <a:rPr lang="en-GB" dirty="0">
                <a:hlinkClick r:id="rId6"/>
              </a:rPr>
              <a:t>https://sqlitebrowser.org/</a:t>
            </a:r>
            <a:endParaRPr lang="en-GB" dirty="0"/>
          </a:p>
          <a:p>
            <a:r>
              <a:rPr lang="en-GB" dirty="0">
                <a:hlinkClick r:id="rId7"/>
              </a:rPr>
              <a:t>https://pandas.pydata.org/</a:t>
            </a:r>
            <a:endParaRPr lang="en-GB" dirty="0"/>
          </a:p>
          <a:p>
            <a:endParaRPr lang="en-GB" dirty="0"/>
          </a:p>
          <a:p>
            <a:endParaRPr lang="en-CA" dirty="0"/>
          </a:p>
        </p:txBody>
      </p:sp>
    </p:spTree>
    <p:extLst>
      <p:ext uri="{BB962C8B-B14F-4D97-AF65-F5344CB8AC3E}">
        <p14:creationId xmlns:p14="http://schemas.microsoft.com/office/powerpoint/2010/main" val="37627456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8DEE-C9EC-8DA7-CEE6-C79429243B6F}"/>
              </a:ext>
            </a:extLst>
          </p:cNvPr>
          <p:cNvSpPr>
            <a:spLocks noGrp="1"/>
          </p:cNvSpPr>
          <p:nvPr>
            <p:ph type="title"/>
          </p:nvPr>
        </p:nvSpPr>
        <p:spPr>
          <a:xfrm>
            <a:off x="648930" y="629266"/>
            <a:ext cx="5616217" cy="1622321"/>
          </a:xfrm>
        </p:spPr>
        <p:txBody>
          <a:bodyPr vert="horz" lIns="91440" tIns="45720" rIns="91440" bIns="45720" rtlCol="0">
            <a:normAutofit/>
          </a:bodyPr>
          <a:lstStyle/>
          <a:p>
            <a:r>
              <a:rPr lang="en-US" sz="3600" dirty="0"/>
              <a:t>Problem posing 	</a:t>
            </a:r>
          </a:p>
        </p:txBody>
      </p:sp>
      <p:sp>
        <p:nvSpPr>
          <p:cNvPr id="4" name="Content Placeholder 3">
            <a:extLst>
              <a:ext uri="{FF2B5EF4-FFF2-40B4-BE49-F238E27FC236}">
                <a16:creationId xmlns:a16="http://schemas.microsoft.com/office/drawing/2014/main" id="{A0F356F6-9FD8-B5C6-3E29-DE2F6BFE30F8}"/>
              </a:ext>
            </a:extLst>
          </p:cNvPr>
          <p:cNvSpPr>
            <a:spLocks noGrp="1"/>
          </p:cNvSpPr>
          <p:nvPr>
            <p:ph idx="1"/>
          </p:nvPr>
        </p:nvSpPr>
        <p:spPr>
          <a:xfrm>
            <a:off x="648931" y="2438400"/>
            <a:ext cx="5616216" cy="3785419"/>
          </a:xfrm>
        </p:spPr>
        <p:txBody>
          <a:bodyPr>
            <a:normAutofit/>
          </a:bodyPr>
          <a:lstStyle/>
          <a:p>
            <a:r>
              <a:rPr lang="en-GB" dirty="0"/>
              <a:t>Keeping the devices under monitoring is more hustle </a:t>
            </a:r>
          </a:p>
          <a:p>
            <a:r>
              <a:rPr lang="en-GB" dirty="0"/>
              <a:t>Number of devices are getting larger</a:t>
            </a:r>
          </a:p>
          <a:p>
            <a:r>
              <a:rPr lang="en-GB" dirty="0"/>
              <a:t>Managing the device’s objects</a:t>
            </a:r>
          </a:p>
          <a:p>
            <a:r>
              <a:rPr lang="en-GB" dirty="0"/>
              <a:t>Status information </a:t>
            </a:r>
          </a:p>
          <a:p>
            <a:r>
              <a:rPr lang="en-GB" dirty="0"/>
              <a:t>Representation and visualization </a:t>
            </a:r>
          </a:p>
          <a:p>
            <a:r>
              <a:rPr lang="en-GB" dirty="0"/>
              <a:t>The use of SNMP   </a:t>
            </a:r>
            <a:endParaRPr lang="en-CA" dirty="0"/>
          </a:p>
        </p:txBody>
      </p:sp>
      <p:sp>
        <p:nvSpPr>
          <p:cNvPr id="10" name="Freeform 31">
            <a:extLst>
              <a:ext uri="{FF2B5EF4-FFF2-40B4-BE49-F238E27FC236}">
                <a16:creationId xmlns:a16="http://schemas.microsoft.com/office/drawing/2014/main" id="{1F7E4252-2F8C-4EA5-8B25-80F4D86EE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1AE682A4-5C0C-437A-88CB-93903D449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BCB0AB8E-3445-441A-B43E-CED27841E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descr="A grey room full of question marks with an opening going out">
            <a:extLst>
              <a:ext uri="{FF2B5EF4-FFF2-40B4-BE49-F238E27FC236}">
                <a16:creationId xmlns:a16="http://schemas.microsoft.com/office/drawing/2014/main" id="{8613BB3E-42F9-DA7B-C2DE-4DBA6030A5EB}"/>
              </a:ext>
            </a:extLst>
          </p:cNvPr>
          <p:cNvPicPr>
            <a:picLocks noChangeAspect="1"/>
          </p:cNvPicPr>
          <p:nvPr/>
        </p:nvPicPr>
        <p:blipFill rotWithShape="1">
          <a:blip r:embed="rId3"/>
          <a:srcRect b="15730"/>
          <a:stretch/>
        </p:blipFill>
        <p:spPr>
          <a:xfrm>
            <a:off x="7563742" y="2309580"/>
            <a:ext cx="3980139" cy="2238836"/>
          </a:xfrm>
          <a:prstGeom prst="rect">
            <a:avLst/>
          </a:prstGeom>
          <a:effectLst/>
        </p:spPr>
      </p:pic>
      <p:sp>
        <p:nvSpPr>
          <p:cNvPr id="16" name="Rectangle 15">
            <a:extLst>
              <a:ext uri="{FF2B5EF4-FFF2-40B4-BE49-F238E27FC236}">
                <a16:creationId xmlns:a16="http://schemas.microsoft.com/office/drawing/2014/main" id="{60202AA6-BAFE-417F-904D-4F7027D36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706801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randombar(horizontal)">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A grey room full of question marks with an opening going out">
            <a:extLst>
              <a:ext uri="{FF2B5EF4-FFF2-40B4-BE49-F238E27FC236}">
                <a16:creationId xmlns:a16="http://schemas.microsoft.com/office/drawing/2014/main" id="{791E51D2-5F0C-50F9-40D4-827CD79E567D}"/>
              </a:ext>
            </a:extLst>
          </p:cNvPr>
          <p:cNvPicPr>
            <a:picLocks noChangeAspect="1"/>
          </p:cNvPicPr>
          <p:nvPr/>
        </p:nvPicPr>
        <p:blipFill rotWithShape="1">
          <a:blip r:embed="rId2"/>
          <a:srcRect t="3415" r="-2" b="27611"/>
          <a:stretch/>
        </p:blipFill>
        <p:spPr>
          <a:xfrm>
            <a:off x="4883025" y="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sp>
        <p:nvSpPr>
          <p:cNvPr id="2" name="Title 1">
            <a:extLst>
              <a:ext uri="{FF2B5EF4-FFF2-40B4-BE49-F238E27FC236}">
                <a16:creationId xmlns:a16="http://schemas.microsoft.com/office/drawing/2014/main" id="{F27B1F9D-2705-8C3C-0EEE-1AEA0F7D4484}"/>
              </a:ext>
            </a:extLst>
          </p:cNvPr>
          <p:cNvSpPr>
            <a:spLocks noGrp="1"/>
          </p:cNvSpPr>
          <p:nvPr>
            <p:ph type="title"/>
          </p:nvPr>
        </p:nvSpPr>
        <p:spPr>
          <a:xfrm>
            <a:off x="448056" y="859536"/>
            <a:ext cx="4832802" cy="1243584"/>
          </a:xfrm>
        </p:spPr>
        <p:txBody>
          <a:bodyPr vert="horz" lIns="91440" tIns="45720" rIns="91440" bIns="45720" rtlCol="0">
            <a:normAutofit/>
          </a:bodyPr>
          <a:lstStyle/>
          <a:p>
            <a:r>
              <a:rPr lang="en-US" sz="3600" dirty="0"/>
              <a:t>The solution 	</a:t>
            </a:r>
          </a:p>
        </p:txBody>
      </p:sp>
      <p:sp>
        <p:nvSpPr>
          <p:cNvPr id="32" name="Content Placeholder 6">
            <a:extLst>
              <a:ext uri="{FF2B5EF4-FFF2-40B4-BE49-F238E27FC236}">
                <a16:creationId xmlns:a16="http://schemas.microsoft.com/office/drawing/2014/main" id="{989FBCB7-AF73-D2C9-8D28-FCAA882D547B}"/>
              </a:ext>
            </a:extLst>
          </p:cNvPr>
          <p:cNvSpPr>
            <a:spLocks noGrp="1"/>
          </p:cNvSpPr>
          <p:nvPr>
            <p:ph idx="1"/>
          </p:nvPr>
        </p:nvSpPr>
        <p:spPr>
          <a:xfrm>
            <a:off x="448056" y="2512611"/>
            <a:ext cx="4832803" cy="3664351"/>
          </a:xfrm>
        </p:spPr>
        <p:txBody>
          <a:bodyPr>
            <a:normAutofit/>
          </a:bodyPr>
          <a:lstStyle/>
          <a:p>
            <a:r>
              <a:rPr lang="en-GB" sz="2000" dirty="0"/>
              <a:t>Tracking the managed devices </a:t>
            </a:r>
            <a:r>
              <a:rPr lang="en-GB" dirty="0"/>
              <a:t>using (SNMP)</a:t>
            </a:r>
            <a:endParaRPr lang="en-GB" sz="2000" dirty="0"/>
          </a:p>
          <a:p>
            <a:r>
              <a:rPr lang="en-GB" sz="2000" dirty="0"/>
              <a:t>Get the status information in use OID</a:t>
            </a:r>
          </a:p>
          <a:p>
            <a:r>
              <a:rPr lang="en-GB" sz="2000" dirty="0"/>
              <a:t>Store this information in DB</a:t>
            </a:r>
          </a:p>
          <a:p>
            <a:r>
              <a:rPr lang="en-GB" sz="2000" dirty="0"/>
              <a:t> Live-table from the requests  </a:t>
            </a:r>
          </a:p>
          <a:p>
            <a:r>
              <a:rPr lang="en-GB" sz="2000" dirty="0"/>
              <a:t>Drawing a graph of perform</a:t>
            </a:r>
            <a:br>
              <a:rPr lang="en-GB" sz="2000" dirty="0"/>
            </a:br>
            <a:br>
              <a:rPr lang="en-GB" sz="2000" dirty="0"/>
            </a:br>
            <a:endParaRPr lang="en-GB" sz="2000" dirty="0"/>
          </a:p>
        </p:txBody>
      </p:sp>
      <p:pic>
        <p:nvPicPr>
          <p:cNvPr id="18" name="Picture 17" descr="Timeline&#10;&#10;Description automatically generated">
            <a:extLst>
              <a:ext uri="{FF2B5EF4-FFF2-40B4-BE49-F238E27FC236}">
                <a16:creationId xmlns:a16="http://schemas.microsoft.com/office/drawing/2014/main" id="{CC9D8442-6DC1-F256-CD80-B5E178A32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0858" y="3807334"/>
            <a:ext cx="6762750" cy="2924175"/>
          </a:xfrm>
          <a:prstGeom prst="rect">
            <a:avLst/>
          </a:prstGeom>
        </p:spPr>
      </p:pic>
    </p:spTree>
    <p:extLst>
      <p:ext uri="{BB962C8B-B14F-4D97-AF65-F5344CB8AC3E}">
        <p14:creationId xmlns:p14="http://schemas.microsoft.com/office/powerpoint/2010/main" val="21899095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2">
                                            <p:txEl>
                                              <p:pRg st="0" end="0"/>
                                            </p:txEl>
                                          </p:spTgt>
                                        </p:tgtEl>
                                        <p:attrNameLst>
                                          <p:attrName>style.visibility</p:attrName>
                                        </p:attrNameLst>
                                      </p:cBhvr>
                                      <p:to>
                                        <p:strVal val="visible"/>
                                      </p:to>
                                    </p:set>
                                    <p:animEffect transition="in" filter="wheel(1)">
                                      <p:cBhvr>
                                        <p:cTn id="12" dur="2000"/>
                                        <p:tgtEl>
                                          <p:spTgt spid="3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2">
                                            <p:txEl>
                                              <p:pRg st="1" end="1"/>
                                            </p:txEl>
                                          </p:spTgt>
                                        </p:tgtEl>
                                        <p:attrNameLst>
                                          <p:attrName>style.visibility</p:attrName>
                                        </p:attrNameLst>
                                      </p:cBhvr>
                                      <p:to>
                                        <p:strVal val="visible"/>
                                      </p:to>
                                    </p:set>
                                    <p:animEffect transition="in" filter="wheel(1)">
                                      <p:cBhvr>
                                        <p:cTn id="17" dur="2000"/>
                                        <p:tgtEl>
                                          <p:spTgt spid="3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2">
                                            <p:txEl>
                                              <p:pRg st="2" end="2"/>
                                            </p:txEl>
                                          </p:spTgt>
                                        </p:tgtEl>
                                        <p:attrNameLst>
                                          <p:attrName>style.visibility</p:attrName>
                                        </p:attrNameLst>
                                      </p:cBhvr>
                                      <p:to>
                                        <p:strVal val="visible"/>
                                      </p:to>
                                    </p:set>
                                    <p:animEffect transition="in" filter="wheel(1)">
                                      <p:cBhvr>
                                        <p:cTn id="22" dur="2000"/>
                                        <p:tgtEl>
                                          <p:spTgt spid="3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2">
                                            <p:txEl>
                                              <p:pRg st="3" end="3"/>
                                            </p:txEl>
                                          </p:spTgt>
                                        </p:tgtEl>
                                        <p:attrNameLst>
                                          <p:attrName>style.visibility</p:attrName>
                                        </p:attrNameLst>
                                      </p:cBhvr>
                                      <p:to>
                                        <p:strVal val="visible"/>
                                      </p:to>
                                    </p:set>
                                    <p:animEffect transition="in" filter="wheel(1)">
                                      <p:cBhvr>
                                        <p:cTn id="27" dur="2000"/>
                                        <p:tgtEl>
                                          <p:spTgt spid="3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2">
                                            <p:txEl>
                                              <p:pRg st="4" end="4"/>
                                            </p:txEl>
                                          </p:spTgt>
                                        </p:tgtEl>
                                        <p:attrNameLst>
                                          <p:attrName>style.visibility</p:attrName>
                                        </p:attrNameLst>
                                      </p:cBhvr>
                                      <p:to>
                                        <p:strVal val="visible"/>
                                      </p:to>
                                    </p:set>
                                    <p:animEffect transition="in" filter="wheel(1)">
                                      <p:cBhvr>
                                        <p:cTn id="32" dur="2000"/>
                                        <p:tgtEl>
                                          <p:spTgt spid="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07D3-3E7A-CE54-3BC5-F677215FCD53}"/>
              </a:ext>
            </a:extLst>
          </p:cNvPr>
          <p:cNvSpPr>
            <a:spLocks noGrp="1"/>
          </p:cNvSpPr>
          <p:nvPr>
            <p:ph type="title"/>
          </p:nvPr>
        </p:nvSpPr>
        <p:spPr>
          <a:xfrm>
            <a:off x="466722" y="586855"/>
            <a:ext cx="3201366" cy="3387497"/>
          </a:xfrm>
        </p:spPr>
        <p:txBody>
          <a:bodyPr anchor="b">
            <a:normAutofit/>
          </a:bodyPr>
          <a:lstStyle/>
          <a:p>
            <a:r>
              <a:rPr lang="en-GB" sz="3600" dirty="0">
                <a:solidFill>
                  <a:srgbClr val="FFFFFF"/>
                </a:solidFill>
              </a:rPr>
              <a:t>Principles and technologies </a:t>
            </a:r>
            <a:endParaRPr lang="en-CA" sz="3600" dirty="0">
              <a:solidFill>
                <a:srgbClr val="FFFFFF"/>
              </a:solidFill>
            </a:endParaRPr>
          </a:p>
        </p:txBody>
      </p:sp>
      <p:sp>
        <p:nvSpPr>
          <p:cNvPr id="3" name="Content Placeholder 2">
            <a:extLst>
              <a:ext uri="{FF2B5EF4-FFF2-40B4-BE49-F238E27FC236}">
                <a16:creationId xmlns:a16="http://schemas.microsoft.com/office/drawing/2014/main" id="{F7258D85-B78F-B9FA-5ADF-3704921C0B88}"/>
              </a:ext>
            </a:extLst>
          </p:cNvPr>
          <p:cNvSpPr>
            <a:spLocks noGrp="1"/>
          </p:cNvSpPr>
          <p:nvPr>
            <p:ph idx="1"/>
          </p:nvPr>
        </p:nvSpPr>
        <p:spPr>
          <a:xfrm>
            <a:off x="4810259" y="649480"/>
            <a:ext cx="6555347" cy="5546047"/>
          </a:xfrm>
        </p:spPr>
        <p:txBody>
          <a:bodyPr anchor="ctr">
            <a:normAutofit/>
          </a:bodyPr>
          <a:lstStyle/>
          <a:p>
            <a:r>
              <a:rPr lang="en-GB" sz="2800" dirty="0"/>
              <a:t>The thesis development is mainly two stages </a:t>
            </a:r>
          </a:p>
          <a:p>
            <a:pPr marL="914400" lvl="1" indent="-457200">
              <a:buFont typeface="+mj-lt"/>
              <a:buAutoNum type="arabicPeriod"/>
            </a:pPr>
            <a:r>
              <a:rPr lang="en-GB" sz="2800" dirty="0"/>
              <a:t>Graphical user interface (GUI) development (PyQt5)</a:t>
            </a:r>
          </a:p>
          <a:p>
            <a:pPr marL="914400" lvl="1" indent="-457200">
              <a:buFont typeface="+mj-lt"/>
              <a:buAutoNum type="arabicPeriod"/>
            </a:pPr>
            <a:r>
              <a:rPr lang="en-GB" sz="2800" dirty="0"/>
              <a:t>The SNMP protocol implementation </a:t>
            </a:r>
          </a:p>
          <a:p>
            <a:pPr marL="1371600" lvl="2" indent="-457200">
              <a:buFont typeface="+mj-lt"/>
              <a:buAutoNum type="arabicPeriod"/>
            </a:pPr>
            <a:r>
              <a:rPr lang="en-GB" sz="2000" dirty="0"/>
              <a:t>Request implementations and its (API) in (PySNMP)</a:t>
            </a:r>
          </a:p>
          <a:p>
            <a:pPr marL="1371600" lvl="2" indent="-457200">
              <a:buFont typeface="+mj-lt"/>
              <a:buAutoNum type="arabicPeriod"/>
            </a:pPr>
            <a:r>
              <a:rPr lang="en-GB" sz="2000" dirty="0"/>
              <a:t>The database for network interfaces records (SQLite browser)(Pandas)</a:t>
            </a:r>
          </a:p>
          <a:p>
            <a:pPr marL="1371600" lvl="2" indent="-457200">
              <a:buFont typeface="+mj-lt"/>
              <a:buAutoNum type="arabicPeriod"/>
            </a:pPr>
            <a:r>
              <a:rPr lang="en-GB" sz="2000" dirty="0"/>
              <a:t>Data plotting or network interfaces performance (Matplotlib)</a:t>
            </a:r>
          </a:p>
          <a:p>
            <a:endParaRPr lang="en-CA" sz="2000" dirty="0"/>
          </a:p>
        </p:txBody>
      </p:sp>
    </p:spTree>
    <p:extLst>
      <p:ext uri="{BB962C8B-B14F-4D97-AF65-F5344CB8AC3E}">
        <p14:creationId xmlns:p14="http://schemas.microsoft.com/office/powerpoint/2010/main" val="27873589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1454-47A5-3136-75D1-733AE0C5E394}"/>
              </a:ext>
            </a:extLst>
          </p:cNvPr>
          <p:cNvSpPr>
            <a:spLocks noGrp="1"/>
          </p:cNvSpPr>
          <p:nvPr>
            <p:ph type="title"/>
          </p:nvPr>
        </p:nvSpPr>
        <p:spPr>
          <a:xfrm>
            <a:off x="646111" y="452718"/>
            <a:ext cx="9404723" cy="1400530"/>
          </a:xfrm>
        </p:spPr>
        <p:txBody>
          <a:bodyPr>
            <a:normAutofit/>
          </a:bodyPr>
          <a:lstStyle/>
          <a:p>
            <a:r>
              <a:rPr lang="en-GB" sz="3600" dirty="0"/>
              <a:t>GUI and plotting </a:t>
            </a:r>
            <a:endParaRPr lang="en-CA" sz="3600" dirty="0"/>
          </a:p>
        </p:txBody>
      </p:sp>
      <p:sp>
        <p:nvSpPr>
          <p:cNvPr id="12" name="Rectangle 11">
            <a:extLst>
              <a:ext uri="{FF2B5EF4-FFF2-40B4-BE49-F238E27FC236}">
                <a16:creationId xmlns:a16="http://schemas.microsoft.com/office/drawing/2014/main" id="{C696EBFA-4394-4B46-9875-039A1F1D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3BADD5CF-B34B-6726-058A-38485626516B}"/>
              </a:ext>
            </a:extLst>
          </p:cNvPr>
          <p:cNvGraphicFramePr>
            <a:graphicFrameLocks noGrp="1"/>
          </p:cNvGraphicFramePr>
          <p:nvPr>
            <p:ph idx="1"/>
            <p:extLst>
              <p:ext uri="{D42A27DB-BD31-4B8C-83A1-F6EECF244321}">
                <p14:modId xmlns:p14="http://schemas.microsoft.com/office/powerpoint/2010/main" val="3259215118"/>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138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80">
                                          <p:stCondLst>
                                            <p:cond delay="0"/>
                                          </p:stCondLst>
                                        </p:cTn>
                                        <p:tgtEl>
                                          <p:spTgt spid="7"/>
                                        </p:tgtEl>
                                      </p:cBhvr>
                                    </p:animEffect>
                                    <p:anim calcmode="lin" valueType="num">
                                      <p:cBhvr>
                                        <p:cTn id="1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0" dur="26">
                                          <p:stCondLst>
                                            <p:cond delay="650"/>
                                          </p:stCondLst>
                                        </p:cTn>
                                        <p:tgtEl>
                                          <p:spTgt spid="7"/>
                                        </p:tgtEl>
                                      </p:cBhvr>
                                      <p:to x="100000" y="60000"/>
                                    </p:animScale>
                                    <p:animScale>
                                      <p:cBhvr>
                                        <p:cTn id="21" dur="166" decel="50000">
                                          <p:stCondLst>
                                            <p:cond delay="676"/>
                                          </p:stCondLst>
                                        </p:cTn>
                                        <p:tgtEl>
                                          <p:spTgt spid="7"/>
                                        </p:tgtEl>
                                      </p:cBhvr>
                                      <p:to x="100000" y="100000"/>
                                    </p:animScale>
                                    <p:animScale>
                                      <p:cBhvr>
                                        <p:cTn id="22" dur="26">
                                          <p:stCondLst>
                                            <p:cond delay="1312"/>
                                          </p:stCondLst>
                                        </p:cTn>
                                        <p:tgtEl>
                                          <p:spTgt spid="7"/>
                                        </p:tgtEl>
                                      </p:cBhvr>
                                      <p:to x="100000" y="80000"/>
                                    </p:animScale>
                                    <p:animScale>
                                      <p:cBhvr>
                                        <p:cTn id="23" dur="166" decel="50000">
                                          <p:stCondLst>
                                            <p:cond delay="1338"/>
                                          </p:stCondLst>
                                        </p:cTn>
                                        <p:tgtEl>
                                          <p:spTgt spid="7"/>
                                        </p:tgtEl>
                                      </p:cBhvr>
                                      <p:to x="100000" y="100000"/>
                                    </p:animScale>
                                    <p:animScale>
                                      <p:cBhvr>
                                        <p:cTn id="24" dur="26">
                                          <p:stCondLst>
                                            <p:cond delay="1642"/>
                                          </p:stCondLst>
                                        </p:cTn>
                                        <p:tgtEl>
                                          <p:spTgt spid="7"/>
                                        </p:tgtEl>
                                      </p:cBhvr>
                                      <p:to x="100000" y="90000"/>
                                    </p:animScale>
                                    <p:animScale>
                                      <p:cBhvr>
                                        <p:cTn id="25" dur="166" decel="50000">
                                          <p:stCondLst>
                                            <p:cond delay="1668"/>
                                          </p:stCondLst>
                                        </p:cTn>
                                        <p:tgtEl>
                                          <p:spTgt spid="7"/>
                                        </p:tgtEl>
                                      </p:cBhvr>
                                      <p:to x="100000" y="100000"/>
                                    </p:animScale>
                                    <p:animScale>
                                      <p:cBhvr>
                                        <p:cTn id="26" dur="26">
                                          <p:stCondLst>
                                            <p:cond delay="1808"/>
                                          </p:stCondLst>
                                        </p:cTn>
                                        <p:tgtEl>
                                          <p:spTgt spid="7"/>
                                        </p:tgtEl>
                                      </p:cBhvr>
                                      <p:to x="100000" y="95000"/>
                                    </p:animScale>
                                    <p:animScale>
                                      <p:cBhvr>
                                        <p:cTn id="2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1A60-CADD-0A85-4A91-EC3E5182D3C7}"/>
              </a:ext>
            </a:extLst>
          </p:cNvPr>
          <p:cNvSpPr>
            <a:spLocks noGrp="1"/>
          </p:cNvSpPr>
          <p:nvPr>
            <p:ph type="title"/>
          </p:nvPr>
        </p:nvSpPr>
        <p:spPr>
          <a:xfrm>
            <a:off x="646111" y="452718"/>
            <a:ext cx="9404723" cy="1400530"/>
          </a:xfrm>
        </p:spPr>
        <p:txBody>
          <a:bodyPr>
            <a:normAutofit/>
          </a:bodyPr>
          <a:lstStyle/>
          <a:p>
            <a:r>
              <a:rPr lang="en-GB"/>
              <a:t>Development and Database </a:t>
            </a:r>
            <a:endParaRPr lang="en-CA"/>
          </a:p>
        </p:txBody>
      </p:sp>
      <p:graphicFrame>
        <p:nvGraphicFramePr>
          <p:cNvPr id="5" name="Content Placeholder 2">
            <a:extLst>
              <a:ext uri="{FF2B5EF4-FFF2-40B4-BE49-F238E27FC236}">
                <a16:creationId xmlns:a16="http://schemas.microsoft.com/office/drawing/2014/main" id="{FDC3DC87-7EF6-F712-17B4-BD9EC7CE2C8E}"/>
              </a:ext>
            </a:extLst>
          </p:cNvPr>
          <p:cNvGraphicFramePr>
            <a:graphicFrameLocks noGrp="1"/>
          </p:cNvGraphicFramePr>
          <p:nvPr>
            <p:ph idx="1"/>
            <p:extLst>
              <p:ext uri="{D42A27DB-BD31-4B8C-83A1-F6EECF244321}">
                <p14:modId xmlns:p14="http://schemas.microsoft.com/office/powerpoint/2010/main" val="3230248646"/>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04372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7E28-AD4E-D716-D8D7-20DD6970D4A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SNMP request process </a:t>
            </a:r>
          </a:p>
        </p:txBody>
      </p:sp>
      <p:pic>
        <p:nvPicPr>
          <p:cNvPr id="9" name="Content Placeholder 8" descr="Graphical user interface, application&#10;&#10;Description automatically generated">
            <a:extLst>
              <a:ext uri="{FF2B5EF4-FFF2-40B4-BE49-F238E27FC236}">
                <a16:creationId xmlns:a16="http://schemas.microsoft.com/office/drawing/2014/main" id="{FAC4B9C0-F118-5F4D-86D2-391E2634E2C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4790632" y="961812"/>
            <a:ext cx="5684134" cy="4930987"/>
          </a:xfrm>
          <a:prstGeom prst="rect">
            <a:avLst/>
          </a:prstGeom>
        </p:spPr>
      </p:pic>
    </p:spTree>
    <p:extLst>
      <p:ext uri="{BB962C8B-B14F-4D97-AF65-F5344CB8AC3E}">
        <p14:creationId xmlns:p14="http://schemas.microsoft.com/office/powerpoint/2010/main" val="12049386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8AED-BED2-3882-6EBE-ABEBF24EB04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kern="1200" dirty="0">
                <a:solidFill>
                  <a:srgbClr val="FFFFFF"/>
                </a:solidFill>
                <a:latin typeface="+mj-lt"/>
                <a:ea typeface="+mj-ea"/>
                <a:cs typeface="+mj-cs"/>
              </a:rPr>
              <a:t>Performance graph </a:t>
            </a:r>
          </a:p>
        </p:txBody>
      </p:sp>
      <p:pic>
        <p:nvPicPr>
          <p:cNvPr id="6" name="Content Placeholder 5" descr="Chart, histogram&#10;&#10;Description automatically generated">
            <a:extLst>
              <a:ext uri="{FF2B5EF4-FFF2-40B4-BE49-F238E27FC236}">
                <a16:creationId xmlns:a16="http://schemas.microsoft.com/office/drawing/2014/main" id="{DE122DD4-45C9-DA83-B1B2-26472D6B6F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54038"/>
            <a:ext cx="7188199" cy="4546535"/>
          </a:xfrm>
          <a:prstGeom prst="rect">
            <a:avLst/>
          </a:prstGeom>
        </p:spPr>
      </p:pic>
    </p:spTree>
    <p:extLst>
      <p:ext uri="{BB962C8B-B14F-4D97-AF65-F5344CB8AC3E}">
        <p14:creationId xmlns:p14="http://schemas.microsoft.com/office/powerpoint/2010/main" val="365885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7BD8-062C-0E32-99AF-AFDEB3E60C37}"/>
              </a:ext>
            </a:extLst>
          </p:cNvPr>
          <p:cNvSpPr>
            <a:spLocks noGrp="1"/>
          </p:cNvSpPr>
          <p:nvPr>
            <p:ph type="title" idx="4294967295"/>
          </p:nvPr>
        </p:nvSpPr>
        <p:spPr>
          <a:xfrm>
            <a:off x="0" y="452439"/>
            <a:ext cx="9404350" cy="690148"/>
          </a:xfrm>
        </p:spPr>
        <p:txBody>
          <a:bodyPr/>
          <a:lstStyle/>
          <a:p>
            <a:r>
              <a:rPr lang="en-GB" sz="2800" dirty="0"/>
              <a:t>Conclusion and Acknowledgment </a:t>
            </a:r>
            <a:endParaRPr lang="en-CA" sz="2800" dirty="0"/>
          </a:p>
        </p:txBody>
      </p:sp>
      <p:sp>
        <p:nvSpPr>
          <p:cNvPr id="5" name="Content Placeholder 4">
            <a:extLst>
              <a:ext uri="{FF2B5EF4-FFF2-40B4-BE49-F238E27FC236}">
                <a16:creationId xmlns:a16="http://schemas.microsoft.com/office/drawing/2014/main" id="{FC683B16-5C19-86CB-5FB6-EF336A46B341}"/>
              </a:ext>
            </a:extLst>
          </p:cNvPr>
          <p:cNvSpPr>
            <a:spLocks noGrp="1"/>
          </p:cNvSpPr>
          <p:nvPr>
            <p:ph sz="half" idx="4294967295"/>
          </p:nvPr>
        </p:nvSpPr>
        <p:spPr>
          <a:xfrm>
            <a:off x="1504122" y="1142586"/>
            <a:ext cx="4591878" cy="1769579"/>
          </a:xfrm>
        </p:spPr>
        <p:txBody>
          <a:bodyPr/>
          <a:lstStyle/>
          <a:p>
            <a:pPr marL="285750" indent="-285750">
              <a:buFont typeface="Arial" panose="020B0604020202020204" pitchFamily="34" charset="0"/>
              <a:buChar char="•"/>
            </a:pPr>
            <a:r>
              <a:rPr lang="en-GB" dirty="0"/>
              <a:t>More objects monitoring </a:t>
            </a:r>
          </a:p>
          <a:p>
            <a:pPr marL="285750" indent="-285750">
              <a:buFont typeface="Arial" panose="020B0604020202020204" pitchFamily="34" charset="0"/>
              <a:buChar char="•"/>
            </a:pPr>
            <a:r>
              <a:rPr lang="en-GB" dirty="0"/>
              <a:t>Sending information </a:t>
            </a:r>
          </a:p>
          <a:p>
            <a:pPr marL="285750" indent="-285750">
              <a:buFont typeface="Arial" panose="020B0604020202020204" pitchFamily="34" charset="0"/>
              <a:buChar char="•"/>
            </a:pPr>
            <a:r>
              <a:rPr lang="en-GB" dirty="0"/>
              <a:t>More </a:t>
            </a:r>
            <a:r>
              <a:rPr lang="en-GB"/>
              <a:t>requests implementations </a:t>
            </a:r>
            <a:endParaRPr lang="en-GB" dirty="0"/>
          </a:p>
          <a:p>
            <a:pPr marL="285750" indent="-285750">
              <a:buFont typeface="Arial" panose="020B0604020202020204" pitchFamily="34" charset="0"/>
              <a:buChar char="•"/>
            </a:pPr>
            <a:r>
              <a:rPr lang="en-GB" dirty="0"/>
              <a:t>Grow the database </a:t>
            </a:r>
          </a:p>
          <a:p>
            <a:endParaRPr lang="en-CA" dirty="0"/>
          </a:p>
        </p:txBody>
      </p:sp>
      <p:sp>
        <p:nvSpPr>
          <p:cNvPr id="7" name="Content Placeholder 6">
            <a:extLst>
              <a:ext uri="{FF2B5EF4-FFF2-40B4-BE49-F238E27FC236}">
                <a16:creationId xmlns:a16="http://schemas.microsoft.com/office/drawing/2014/main" id="{59BE29EF-5631-0D15-9269-DC9FD21989A9}"/>
              </a:ext>
            </a:extLst>
          </p:cNvPr>
          <p:cNvSpPr>
            <a:spLocks noGrp="1"/>
          </p:cNvSpPr>
          <p:nvPr>
            <p:ph sz="quarter" idx="4294967295"/>
          </p:nvPr>
        </p:nvSpPr>
        <p:spPr>
          <a:xfrm>
            <a:off x="440662" y="3429000"/>
            <a:ext cx="10673653" cy="3741738"/>
          </a:xfrm>
        </p:spPr>
        <p:txBody>
          <a:bodyPr/>
          <a:lstStyle/>
          <a:p>
            <a:pPr marL="0" indent="0" algn="just">
              <a:buNone/>
            </a:pPr>
            <a:r>
              <a:rPr lang="en-GB" dirty="0"/>
              <a:t>First and foremost, I want to express my gratitude to everyone who has supported along this journey including special heartful for my  supervisor DR Zoltan. We have been meeting weekly to get the work done and submitted in its shape now, many thanks to his help. </a:t>
            </a:r>
          </a:p>
        </p:txBody>
      </p:sp>
    </p:spTree>
    <p:extLst>
      <p:ext uri="{BB962C8B-B14F-4D97-AF65-F5344CB8AC3E}">
        <p14:creationId xmlns:p14="http://schemas.microsoft.com/office/powerpoint/2010/main" val="410184331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180</TotalTime>
  <Words>294</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Visualization of wireless network status information with SQL DB</vt:lpstr>
      <vt:lpstr>Problem posing  </vt:lpstr>
      <vt:lpstr>The solution  </vt:lpstr>
      <vt:lpstr>Principles and technologies </vt:lpstr>
      <vt:lpstr>GUI and plotting </vt:lpstr>
      <vt:lpstr>Development and Database </vt:lpstr>
      <vt:lpstr>SNMP request process </vt:lpstr>
      <vt:lpstr>Performance graph </vt:lpstr>
      <vt:lpstr>Conclusion and Acknowledgment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of wireless network status information with SQL DB</dc:title>
  <dc:creator>Khalaf Hammoud Hamad</dc:creator>
  <cp:lastModifiedBy>Khalaf Hammoud Hamad</cp:lastModifiedBy>
  <cp:revision>5</cp:revision>
  <dcterms:created xsi:type="dcterms:W3CDTF">2022-06-01T09:28:29Z</dcterms:created>
  <dcterms:modified xsi:type="dcterms:W3CDTF">2022-06-01T20:11:25Z</dcterms:modified>
</cp:coreProperties>
</file>