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8"/>
  </p:notesMasterIdLst>
  <p:handoutMasterIdLst>
    <p:handoutMasterId r:id="rId39"/>
  </p:handoutMasterIdLst>
  <p:sldIdLst>
    <p:sldId id="344" r:id="rId2"/>
    <p:sldId id="258" r:id="rId3"/>
    <p:sldId id="375" r:id="rId4"/>
    <p:sldId id="374" r:id="rId5"/>
    <p:sldId id="259" r:id="rId6"/>
    <p:sldId id="260" r:id="rId7"/>
    <p:sldId id="354" r:id="rId8"/>
    <p:sldId id="362" r:id="rId9"/>
    <p:sldId id="266" r:id="rId10"/>
    <p:sldId id="355" r:id="rId11"/>
    <p:sldId id="417" r:id="rId12"/>
    <p:sldId id="418" r:id="rId13"/>
    <p:sldId id="419" r:id="rId14"/>
    <p:sldId id="420" r:id="rId15"/>
    <p:sldId id="337" r:id="rId16"/>
    <p:sldId id="356" r:id="rId17"/>
    <p:sldId id="290" r:id="rId18"/>
    <p:sldId id="351" r:id="rId19"/>
    <p:sldId id="416" r:id="rId20"/>
    <p:sldId id="357" r:id="rId21"/>
    <p:sldId id="352" r:id="rId22"/>
    <p:sldId id="358" r:id="rId23"/>
    <p:sldId id="294" r:id="rId24"/>
    <p:sldId id="297" r:id="rId25"/>
    <p:sldId id="298" r:id="rId26"/>
    <p:sldId id="312" r:id="rId27"/>
    <p:sldId id="425" r:id="rId28"/>
    <p:sldId id="424" r:id="rId29"/>
    <p:sldId id="426" r:id="rId30"/>
    <p:sldId id="427" r:id="rId31"/>
    <p:sldId id="423" r:id="rId32"/>
    <p:sldId id="422" r:id="rId33"/>
    <p:sldId id="387" r:id="rId34"/>
    <p:sldId id="388" r:id="rId35"/>
    <p:sldId id="414" r:id="rId36"/>
    <p:sldId id="421" r:id="rId37"/>
  </p:sldIdLst>
  <p:sldSz cx="9144000" cy="6858000" type="screen4x3"/>
  <p:notesSz cx="10234613" cy="7099300"/>
  <p:defaultTextStyle>
    <a:defPPr>
      <a:defRPr lang="en-US"/>
    </a:defPPr>
    <a:lvl1pPr algn="ctr" rtl="0" fontAlgn="base">
      <a:spcBef>
        <a:spcPct val="0"/>
      </a:spcBef>
      <a:spcAft>
        <a:spcPct val="0"/>
      </a:spcAft>
      <a:defRPr sz="2400" kern="1200">
        <a:solidFill>
          <a:schemeClr val="tx1"/>
        </a:solidFill>
        <a:latin typeface="Arial Narrow" pitchFamily="34" charset="0"/>
        <a:ea typeface="+mn-ea"/>
        <a:cs typeface="+mn-cs"/>
      </a:defRPr>
    </a:lvl1pPr>
    <a:lvl2pPr marL="457200" algn="ctr" rtl="0" fontAlgn="base">
      <a:spcBef>
        <a:spcPct val="0"/>
      </a:spcBef>
      <a:spcAft>
        <a:spcPct val="0"/>
      </a:spcAft>
      <a:defRPr sz="2400" kern="1200">
        <a:solidFill>
          <a:schemeClr val="tx1"/>
        </a:solidFill>
        <a:latin typeface="Arial Narrow" pitchFamily="34" charset="0"/>
        <a:ea typeface="+mn-ea"/>
        <a:cs typeface="+mn-cs"/>
      </a:defRPr>
    </a:lvl2pPr>
    <a:lvl3pPr marL="914400" algn="ctr" rtl="0" fontAlgn="base">
      <a:spcBef>
        <a:spcPct val="0"/>
      </a:spcBef>
      <a:spcAft>
        <a:spcPct val="0"/>
      </a:spcAft>
      <a:defRPr sz="2400" kern="1200">
        <a:solidFill>
          <a:schemeClr val="tx1"/>
        </a:solidFill>
        <a:latin typeface="Arial Narrow" pitchFamily="34" charset="0"/>
        <a:ea typeface="+mn-ea"/>
        <a:cs typeface="+mn-cs"/>
      </a:defRPr>
    </a:lvl3pPr>
    <a:lvl4pPr marL="1371600" algn="ctr" rtl="0" fontAlgn="base">
      <a:spcBef>
        <a:spcPct val="0"/>
      </a:spcBef>
      <a:spcAft>
        <a:spcPct val="0"/>
      </a:spcAft>
      <a:defRPr sz="2400" kern="1200">
        <a:solidFill>
          <a:schemeClr val="tx1"/>
        </a:solidFill>
        <a:latin typeface="Arial Narrow" pitchFamily="34" charset="0"/>
        <a:ea typeface="+mn-ea"/>
        <a:cs typeface="+mn-cs"/>
      </a:defRPr>
    </a:lvl4pPr>
    <a:lvl5pPr marL="1828800" algn="ctr"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33CC"/>
    <a:srgbClr val="0066CC"/>
    <a:srgbClr val="FF6699"/>
    <a:srgbClr val="CC0000"/>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728" autoAdjust="0"/>
  </p:normalViewPr>
  <p:slideViewPr>
    <p:cSldViewPr>
      <p:cViewPr varScale="1">
        <p:scale>
          <a:sx n="95" d="100"/>
          <a:sy n="95" d="100"/>
        </p:scale>
        <p:origin x="10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95952F-770C-4052-8D5F-5459D54347F1}" type="doc">
      <dgm:prSet loTypeId="urn:microsoft.com/office/officeart/2005/8/layout/hierarchy2" loCatId="hierarchy" qsTypeId="urn:microsoft.com/office/officeart/2005/8/quickstyle/simple2" qsCatId="simple" csTypeId="urn:microsoft.com/office/officeart/2005/8/colors/accent0_2" csCatId="mainScheme" phldr="1"/>
      <dgm:spPr/>
      <dgm:t>
        <a:bodyPr/>
        <a:lstStyle/>
        <a:p>
          <a:endParaRPr lang="en-US"/>
        </a:p>
      </dgm:t>
    </dgm:pt>
    <dgm:pt modelId="{3E2DEFA6-AEAB-4AAD-B09B-3E4B220E5309}">
      <dgm:prSet phldrT="[Text]"/>
      <dgm:spPr/>
      <dgm:t>
        <a:bodyPr/>
        <a:lstStyle/>
        <a:p>
          <a:r>
            <a:rPr lang="en-US" dirty="0" smtClean="0"/>
            <a:t>PFD Allowance</a:t>
          </a:r>
        </a:p>
        <a:p>
          <a:r>
            <a:rPr lang="en-US" dirty="0" smtClean="0"/>
            <a:t>(% of normal time)</a:t>
          </a:r>
          <a:endParaRPr lang="en-US" dirty="0"/>
        </a:p>
      </dgm:t>
    </dgm:pt>
    <dgm:pt modelId="{92452BB1-24C9-40D3-AE6D-4F22DBF8794E}" type="parTrans" cxnId="{ED8A3EA5-88E8-4629-A380-136C5101D317}">
      <dgm:prSet/>
      <dgm:spPr/>
      <dgm:t>
        <a:bodyPr/>
        <a:lstStyle/>
        <a:p>
          <a:endParaRPr lang="en-US"/>
        </a:p>
      </dgm:t>
    </dgm:pt>
    <dgm:pt modelId="{9959B94B-0FD0-4688-B68D-BDF99D9DBF33}" type="sibTrans" cxnId="{ED8A3EA5-88E8-4629-A380-136C5101D317}">
      <dgm:prSet/>
      <dgm:spPr/>
      <dgm:t>
        <a:bodyPr/>
        <a:lstStyle/>
        <a:p>
          <a:endParaRPr lang="en-US"/>
        </a:p>
      </dgm:t>
    </dgm:pt>
    <dgm:pt modelId="{2D3F3FB1-3436-448E-8BA8-85ED48019B15}">
      <dgm:prSet phldrT="[Text]"/>
      <dgm:spPr/>
      <dgm:t>
        <a:bodyPr/>
        <a:lstStyle/>
        <a:p>
          <a:r>
            <a:rPr lang="en-US" dirty="0" smtClean="0"/>
            <a:t>Personal needs</a:t>
          </a:r>
          <a:endParaRPr lang="en-US" dirty="0"/>
        </a:p>
      </dgm:t>
    </dgm:pt>
    <dgm:pt modelId="{BB54D5DA-AA47-46C2-AAF5-ECAA208607AA}" type="parTrans" cxnId="{43CF9330-31AC-4514-B325-E6E91A829CC4}">
      <dgm:prSet/>
      <dgm:spPr/>
      <dgm:t>
        <a:bodyPr/>
        <a:lstStyle/>
        <a:p>
          <a:endParaRPr lang="en-US"/>
        </a:p>
      </dgm:t>
    </dgm:pt>
    <dgm:pt modelId="{B936F7F7-D286-4D8E-B6AF-0204E93BEA46}" type="sibTrans" cxnId="{43CF9330-31AC-4514-B325-E6E91A829CC4}">
      <dgm:prSet/>
      <dgm:spPr/>
      <dgm:t>
        <a:bodyPr/>
        <a:lstStyle/>
        <a:p>
          <a:endParaRPr lang="en-US"/>
        </a:p>
      </dgm:t>
    </dgm:pt>
    <dgm:pt modelId="{9FC7B386-9141-4FA8-BE55-B55A96E702C5}">
      <dgm:prSet phldrT="[Text]"/>
      <dgm:spPr/>
      <dgm:t>
        <a:bodyPr/>
        <a:lstStyle/>
        <a:p>
          <a:r>
            <a:rPr lang="en-US" dirty="0" smtClean="0"/>
            <a:t>5%</a:t>
          </a:r>
          <a:endParaRPr lang="en-US" dirty="0"/>
        </a:p>
      </dgm:t>
    </dgm:pt>
    <dgm:pt modelId="{EF53B66A-274A-4315-A199-7AFA8B89BEA1}" type="parTrans" cxnId="{517D054B-9FDE-4EAD-A2DD-B96C52682162}">
      <dgm:prSet/>
      <dgm:spPr/>
      <dgm:t>
        <a:bodyPr/>
        <a:lstStyle/>
        <a:p>
          <a:endParaRPr lang="en-US"/>
        </a:p>
      </dgm:t>
    </dgm:pt>
    <dgm:pt modelId="{19888CFE-CB5D-4196-BAD1-94517F466D8A}" type="sibTrans" cxnId="{517D054B-9FDE-4EAD-A2DD-B96C52682162}">
      <dgm:prSet/>
      <dgm:spPr/>
      <dgm:t>
        <a:bodyPr/>
        <a:lstStyle/>
        <a:p>
          <a:endParaRPr lang="en-US"/>
        </a:p>
      </dgm:t>
    </dgm:pt>
    <dgm:pt modelId="{B023DB1E-2EB5-47AB-8763-41EDAF186FD1}">
      <dgm:prSet phldrT="[Text]"/>
      <dgm:spPr/>
      <dgm:t>
        <a:bodyPr/>
        <a:lstStyle/>
        <a:p>
          <a:r>
            <a:rPr lang="en-US" dirty="0" smtClean="0"/>
            <a:t>Fatigue (Physical or Mental)</a:t>
          </a:r>
          <a:endParaRPr lang="en-US" dirty="0"/>
        </a:p>
      </dgm:t>
    </dgm:pt>
    <dgm:pt modelId="{B5CA853F-130A-4C69-8C76-F8F777F68FD8}" type="parTrans" cxnId="{8623EF71-CEC1-49A7-8061-EBF35C1C4C29}">
      <dgm:prSet/>
      <dgm:spPr/>
      <dgm:t>
        <a:bodyPr/>
        <a:lstStyle/>
        <a:p>
          <a:endParaRPr lang="en-US"/>
        </a:p>
      </dgm:t>
    </dgm:pt>
    <dgm:pt modelId="{0D7B0399-94B5-4D22-A877-E12C0E79CD78}" type="sibTrans" cxnId="{8623EF71-CEC1-49A7-8061-EBF35C1C4C29}">
      <dgm:prSet/>
      <dgm:spPr/>
      <dgm:t>
        <a:bodyPr/>
        <a:lstStyle/>
        <a:p>
          <a:endParaRPr lang="en-US"/>
        </a:p>
      </dgm:t>
    </dgm:pt>
    <dgm:pt modelId="{068E7D02-F859-42B5-B1C9-2018C3324BA4}">
      <dgm:prSet phldrT="[Text]"/>
      <dgm:spPr/>
      <dgm:t>
        <a:bodyPr/>
        <a:lstStyle/>
        <a:p>
          <a:r>
            <a:rPr lang="en-US" dirty="0" smtClean="0"/>
            <a:t>5%</a:t>
          </a:r>
        </a:p>
        <a:p>
          <a:r>
            <a:rPr lang="en-US" dirty="0" smtClean="0"/>
            <a:t>(Low or Medium Fatigue)</a:t>
          </a:r>
          <a:endParaRPr lang="en-US" dirty="0"/>
        </a:p>
      </dgm:t>
    </dgm:pt>
    <dgm:pt modelId="{BBF7E079-459F-4CF7-8C4E-69B8329A2B9F}" type="parTrans" cxnId="{B4E778BF-3CAE-44D2-B12C-7DEEC222E94F}">
      <dgm:prSet/>
      <dgm:spPr/>
      <dgm:t>
        <a:bodyPr/>
        <a:lstStyle/>
        <a:p>
          <a:endParaRPr lang="en-US"/>
        </a:p>
      </dgm:t>
    </dgm:pt>
    <dgm:pt modelId="{9B3BE9B2-FE18-468A-AA92-F6740FE26009}" type="sibTrans" cxnId="{B4E778BF-3CAE-44D2-B12C-7DEEC222E94F}">
      <dgm:prSet/>
      <dgm:spPr/>
      <dgm:t>
        <a:bodyPr/>
        <a:lstStyle/>
        <a:p>
          <a:endParaRPr lang="en-US"/>
        </a:p>
      </dgm:t>
    </dgm:pt>
    <dgm:pt modelId="{59573B78-2C34-46A7-8BC6-419E212082C5}">
      <dgm:prSet/>
      <dgm:spPr/>
      <dgm:t>
        <a:bodyPr/>
        <a:lstStyle/>
        <a:p>
          <a:r>
            <a:rPr lang="en-US" dirty="0" smtClean="0"/>
            <a:t>Delay</a:t>
          </a:r>
          <a:endParaRPr lang="en-US" dirty="0"/>
        </a:p>
      </dgm:t>
    </dgm:pt>
    <dgm:pt modelId="{B9F67288-DCFF-42C6-9F0E-F57C582737C1}" type="parTrans" cxnId="{74298E27-4D4A-4CA3-B697-B7DBF7234095}">
      <dgm:prSet/>
      <dgm:spPr/>
      <dgm:t>
        <a:bodyPr/>
        <a:lstStyle/>
        <a:p>
          <a:endParaRPr lang="en-US"/>
        </a:p>
      </dgm:t>
    </dgm:pt>
    <dgm:pt modelId="{B179E2E0-CE38-47AE-BB01-2D0818DFC88F}" type="sibTrans" cxnId="{74298E27-4D4A-4CA3-B697-B7DBF7234095}">
      <dgm:prSet/>
      <dgm:spPr/>
      <dgm:t>
        <a:bodyPr/>
        <a:lstStyle/>
        <a:p>
          <a:endParaRPr lang="en-US"/>
        </a:p>
      </dgm:t>
    </dgm:pt>
    <dgm:pt modelId="{07DEE22C-86FF-4A6C-BBAD-8EA27DC3DF21}">
      <dgm:prSet/>
      <dgm:spPr/>
      <dgm:t>
        <a:bodyPr/>
        <a:lstStyle/>
        <a:p>
          <a:r>
            <a:rPr lang="en-US" dirty="0" smtClean="0"/>
            <a:t>5%</a:t>
          </a:r>
          <a:endParaRPr lang="en-US" dirty="0"/>
        </a:p>
      </dgm:t>
    </dgm:pt>
    <dgm:pt modelId="{4D5D9AAF-1AB1-4C4C-83DB-6FD42C6EE359}" type="parTrans" cxnId="{CCD41CA3-ACB3-4464-92EC-5F26B4A7BCDC}">
      <dgm:prSet/>
      <dgm:spPr/>
      <dgm:t>
        <a:bodyPr/>
        <a:lstStyle/>
        <a:p>
          <a:endParaRPr lang="en-US"/>
        </a:p>
      </dgm:t>
    </dgm:pt>
    <dgm:pt modelId="{84C75F44-1D41-419B-AD31-AA23D8497B37}" type="sibTrans" cxnId="{CCD41CA3-ACB3-4464-92EC-5F26B4A7BCDC}">
      <dgm:prSet/>
      <dgm:spPr/>
      <dgm:t>
        <a:bodyPr/>
        <a:lstStyle/>
        <a:p>
          <a:endParaRPr lang="en-US"/>
        </a:p>
      </dgm:t>
    </dgm:pt>
    <dgm:pt modelId="{BB641E13-6684-4F7B-84FC-ED3287ABDECB}">
      <dgm:prSet/>
      <dgm:spPr/>
      <dgm:t>
        <a:bodyPr/>
        <a:lstStyle/>
        <a:p>
          <a:r>
            <a:rPr lang="en-US" dirty="0" smtClean="0"/>
            <a:t>20%</a:t>
          </a:r>
        </a:p>
        <a:p>
          <a:r>
            <a:rPr lang="en-US" dirty="0" smtClean="0"/>
            <a:t>(High Fatigue)</a:t>
          </a:r>
          <a:endParaRPr lang="en-US" dirty="0"/>
        </a:p>
      </dgm:t>
    </dgm:pt>
    <dgm:pt modelId="{A6195EC6-3A88-4D14-8A56-84DF04CC3D5C}" type="parTrans" cxnId="{0DA31409-0663-41D6-87F0-FDD7F72E68C1}">
      <dgm:prSet/>
      <dgm:spPr/>
      <dgm:t>
        <a:bodyPr/>
        <a:lstStyle/>
        <a:p>
          <a:endParaRPr lang="en-US"/>
        </a:p>
      </dgm:t>
    </dgm:pt>
    <dgm:pt modelId="{5BFE1024-F7CE-4088-8685-71554F14E3E1}" type="sibTrans" cxnId="{0DA31409-0663-41D6-87F0-FDD7F72E68C1}">
      <dgm:prSet/>
      <dgm:spPr/>
      <dgm:t>
        <a:bodyPr/>
        <a:lstStyle/>
        <a:p>
          <a:endParaRPr lang="en-US"/>
        </a:p>
      </dgm:t>
    </dgm:pt>
    <dgm:pt modelId="{CDDE4552-D9F9-4B26-B3DC-430D43129909}" type="pres">
      <dgm:prSet presAssocID="{E395952F-770C-4052-8D5F-5459D54347F1}" presName="diagram" presStyleCnt="0">
        <dgm:presLayoutVars>
          <dgm:chPref val="1"/>
          <dgm:dir/>
          <dgm:animOne val="branch"/>
          <dgm:animLvl val="lvl"/>
          <dgm:resizeHandles val="exact"/>
        </dgm:presLayoutVars>
      </dgm:prSet>
      <dgm:spPr/>
      <dgm:t>
        <a:bodyPr/>
        <a:lstStyle/>
        <a:p>
          <a:pPr rtl="1"/>
          <a:endParaRPr lang="ar-SA"/>
        </a:p>
      </dgm:t>
    </dgm:pt>
    <dgm:pt modelId="{DF294F90-177A-49EF-B0C5-D5F2C70892EA}" type="pres">
      <dgm:prSet presAssocID="{3E2DEFA6-AEAB-4AAD-B09B-3E4B220E5309}" presName="root1" presStyleCnt="0"/>
      <dgm:spPr/>
    </dgm:pt>
    <dgm:pt modelId="{D0525718-4CE6-419F-98A1-AA84C31CB27E}" type="pres">
      <dgm:prSet presAssocID="{3E2DEFA6-AEAB-4AAD-B09B-3E4B220E5309}" presName="LevelOneTextNode" presStyleLbl="node0" presStyleIdx="0" presStyleCnt="1" custScaleX="112348">
        <dgm:presLayoutVars>
          <dgm:chPref val="3"/>
        </dgm:presLayoutVars>
      </dgm:prSet>
      <dgm:spPr/>
      <dgm:t>
        <a:bodyPr/>
        <a:lstStyle/>
        <a:p>
          <a:pPr rtl="1"/>
          <a:endParaRPr lang="ar-SA"/>
        </a:p>
      </dgm:t>
    </dgm:pt>
    <dgm:pt modelId="{57BD78BD-13CB-4EB7-9A27-A3EFD88FF84C}" type="pres">
      <dgm:prSet presAssocID="{3E2DEFA6-AEAB-4AAD-B09B-3E4B220E5309}" presName="level2hierChild" presStyleCnt="0"/>
      <dgm:spPr/>
    </dgm:pt>
    <dgm:pt modelId="{00076148-8774-4F51-81E6-BD93815AF8ED}" type="pres">
      <dgm:prSet presAssocID="{BB54D5DA-AA47-46C2-AAF5-ECAA208607AA}" presName="conn2-1" presStyleLbl="parChTrans1D2" presStyleIdx="0" presStyleCnt="3"/>
      <dgm:spPr/>
      <dgm:t>
        <a:bodyPr/>
        <a:lstStyle/>
        <a:p>
          <a:pPr rtl="1"/>
          <a:endParaRPr lang="ar-SA"/>
        </a:p>
      </dgm:t>
    </dgm:pt>
    <dgm:pt modelId="{6D3B0B5E-B49F-4D8E-AA6A-63136BF6326D}" type="pres">
      <dgm:prSet presAssocID="{BB54D5DA-AA47-46C2-AAF5-ECAA208607AA}" presName="connTx" presStyleLbl="parChTrans1D2" presStyleIdx="0" presStyleCnt="3"/>
      <dgm:spPr/>
      <dgm:t>
        <a:bodyPr/>
        <a:lstStyle/>
        <a:p>
          <a:pPr rtl="1"/>
          <a:endParaRPr lang="ar-SA"/>
        </a:p>
      </dgm:t>
    </dgm:pt>
    <dgm:pt modelId="{F02B6364-0059-48D8-886A-5A0CD65E248A}" type="pres">
      <dgm:prSet presAssocID="{2D3F3FB1-3436-448E-8BA8-85ED48019B15}" presName="root2" presStyleCnt="0"/>
      <dgm:spPr/>
    </dgm:pt>
    <dgm:pt modelId="{09306E5B-A72D-48CC-B160-5C93E9E6F6D3}" type="pres">
      <dgm:prSet presAssocID="{2D3F3FB1-3436-448E-8BA8-85ED48019B15}" presName="LevelTwoTextNode" presStyleLbl="node2" presStyleIdx="0" presStyleCnt="3">
        <dgm:presLayoutVars>
          <dgm:chPref val="3"/>
        </dgm:presLayoutVars>
      </dgm:prSet>
      <dgm:spPr/>
      <dgm:t>
        <a:bodyPr/>
        <a:lstStyle/>
        <a:p>
          <a:pPr rtl="1"/>
          <a:endParaRPr lang="ar-SA"/>
        </a:p>
      </dgm:t>
    </dgm:pt>
    <dgm:pt modelId="{3B62D018-965E-460C-8FFE-0B97E2BAF6DD}" type="pres">
      <dgm:prSet presAssocID="{2D3F3FB1-3436-448E-8BA8-85ED48019B15}" presName="level3hierChild" presStyleCnt="0"/>
      <dgm:spPr/>
    </dgm:pt>
    <dgm:pt modelId="{B7F28AF8-B71C-495D-8930-85A30E812490}" type="pres">
      <dgm:prSet presAssocID="{EF53B66A-274A-4315-A199-7AFA8B89BEA1}" presName="conn2-1" presStyleLbl="parChTrans1D3" presStyleIdx="0" presStyleCnt="4"/>
      <dgm:spPr/>
      <dgm:t>
        <a:bodyPr/>
        <a:lstStyle/>
        <a:p>
          <a:pPr rtl="1"/>
          <a:endParaRPr lang="ar-SA"/>
        </a:p>
      </dgm:t>
    </dgm:pt>
    <dgm:pt modelId="{A238DA3A-57BC-44E9-B270-F7C15F14D72D}" type="pres">
      <dgm:prSet presAssocID="{EF53B66A-274A-4315-A199-7AFA8B89BEA1}" presName="connTx" presStyleLbl="parChTrans1D3" presStyleIdx="0" presStyleCnt="4"/>
      <dgm:spPr/>
      <dgm:t>
        <a:bodyPr/>
        <a:lstStyle/>
        <a:p>
          <a:pPr rtl="1"/>
          <a:endParaRPr lang="ar-SA"/>
        </a:p>
      </dgm:t>
    </dgm:pt>
    <dgm:pt modelId="{95E86B7F-276C-4848-8265-4C26A28B35CD}" type="pres">
      <dgm:prSet presAssocID="{9FC7B386-9141-4FA8-BE55-B55A96E702C5}" presName="root2" presStyleCnt="0"/>
      <dgm:spPr/>
    </dgm:pt>
    <dgm:pt modelId="{6771E004-134E-4F1B-A66F-D88F9C957B1D}" type="pres">
      <dgm:prSet presAssocID="{9FC7B386-9141-4FA8-BE55-B55A96E702C5}" presName="LevelTwoTextNode" presStyleLbl="node3" presStyleIdx="0" presStyleCnt="4">
        <dgm:presLayoutVars>
          <dgm:chPref val="3"/>
        </dgm:presLayoutVars>
      </dgm:prSet>
      <dgm:spPr/>
      <dgm:t>
        <a:bodyPr/>
        <a:lstStyle/>
        <a:p>
          <a:pPr rtl="1"/>
          <a:endParaRPr lang="ar-SA"/>
        </a:p>
      </dgm:t>
    </dgm:pt>
    <dgm:pt modelId="{54BFD06D-EA81-4C26-A450-9E15D13BB4A4}" type="pres">
      <dgm:prSet presAssocID="{9FC7B386-9141-4FA8-BE55-B55A96E702C5}" presName="level3hierChild" presStyleCnt="0"/>
      <dgm:spPr/>
    </dgm:pt>
    <dgm:pt modelId="{BBDBF41D-9EED-4855-94D8-782A577B2D09}" type="pres">
      <dgm:prSet presAssocID="{B5CA853F-130A-4C69-8C76-F8F777F68FD8}" presName="conn2-1" presStyleLbl="parChTrans1D2" presStyleIdx="1" presStyleCnt="3"/>
      <dgm:spPr/>
      <dgm:t>
        <a:bodyPr/>
        <a:lstStyle/>
        <a:p>
          <a:pPr rtl="1"/>
          <a:endParaRPr lang="ar-SA"/>
        </a:p>
      </dgm:t>
    </dgm:pt>
    <dgm:pt modelId="{2373B4B4-89F2-4B20-BE72-8F7F524795F1}" type="pres">
      <dgm:prSet presAssocID="{B5CA853F-130A-4C69-8C76-F8F777F68FD8}" presName="connTx" presStyleLbl="parChTrans1D2" presStyleIdx="1" presStyleCnt="3"/>
      <dgm:spPr/>
      <dgm:t>
        <a:bodyPr/>
        <a:lstStyle/>
        <a:p>
          <a:pPr rtl="1"/>
          <a:endParaRPr lang="ar-SA"/>
        </a:p>
      </dgm:t>
    </dgm:pt>
    <dgm:pt modelId="{4ABF71E7-F02C-4570-A7BB-CE4F9545F776}" type="pres">
      <dgm:prSet presAssocID="{B023DB1E-2EB5-47AB-8763-41EDAF186FD1}" presName="root2" presStyleCnt="0"/>
      <dgm:spPr/>
    </dgm:pt>
    <dgm:pt modelId="{14834AA8-07BE-48A9-858E-384FB05E8351}" type="pres">
      <dgm:prSet presAssocID="{B023DB1E-2EB5-47AB-8763-41EDAF186FD1}" presName="LevelTwoTextNode" presStyleLbl="node2" presStyleIdx="1" presStyleCnt="3">
        <dgm:presLayoutVars>
          <dgm:chPref val="3"/>
        </dgm:presLayoutVars>
      </dgm:prSet>
      <dgm:spPr/>
      <dgm:t>
        <a:bodyPr/>
        <a:lstStyle/>
        <a:p>
          <a:pPr rtl="1"/>
          <a:endParaRPr lang="ar-SA"/>
        </a:p>
      </dgm:t>
    </dgm:pt>
    <dgm:pt modelId="{F07707D7-0305-4ACD-8325-A02139EDF008}" type="pres">
      <dgm:prSet presAssocID="{B023DB1E-2EB5-47AB-8763-41EDAF186FD1}" presName="level3hierChild" presStyleCnt="0"/>
      <dgm:spPr/>
    </dgm:pt>
    <dgm:pt modelId="{B10EA115-298F-4DC7-9CD9-2CD229041BC1}" type="pres">
      <dgm:prSet presAssocID="{BBF7E079-459F-4CF7-8C4E-69B8329A2B9F}" presName="conn2-1" presStyleLbl="parChTrans1D3" presStyleIdx="1" presStyleCnt="4"/>
      <dgm:spPr/>
      <dgm:t>
        <a:bodyPr/>
        <a:lstStyle/>
        <a:p>
          <a:pPr rtl="1"/>
          <a:endParaRPr lang="ar-SA"/>
        </a:p>
      </dgm:t>
    </dgm:pt>
    <dgm:pt modelId="{94FE5B74-2A99-4C20-AC83-97F2B69F63CB}" type="pres">
      <dgm:prSet presAssocID="{BBF7E079-459F-4CF7-8C4E-69B8329A2B9F}" presName="connTx" presStyleLbl="parChTrans1D3" presStyleIdx="1" presStyleCnt="4"/>
      <dgm:spPr/>
      <dgm:t>
        <a:bodyPr/>
        <a:lstStyle/>
        <a:p>
          <a:pPr rtl="1"/>
          <a:endParaRPr lang="ar-SA"/>
        </a:p>
      </dgm:t>
    </dgm:pt>
    <dgm:pt modelId="{E1E2DBA0-9CB4-4DA5-8193-B3DF96E007EB}" type="pres">
      <dgm:prSet presAssocID="{068E7D02-F859-42B5-B1C9-2018C3324BA4}" presName="root2" presStyleCnt="0"/>
      <dgm:spPr/>
    </dgm:pt>
    <dgm:pt modelId="{9BF00BAD-D3E2-4E8E-9171-1834EE6B357F}" type="pres">
      <dgm:prSet presAssocID="{068E7D02-F859-42B5-B1C9-2018C3324BA4}" presName="LevelTwoTextNode" presStyleLbl="node3" presStyleIdx="1" presStyleCnt="4">
        <dgm:presLayoutVars>
          <dgm:chPref val="3"/>
        </dgm:presLayoutVars>
      </dgm:prSet>
      <dgm:spPr/>
      <dgm:t>
        <a:bodyPr/>
        <a:lstStyle/>
        <a:p>
          <a:endParaRPr lang="en-US"/>
        </a:p>
      </dgm:t>
    </dgm:pt>
    <dgm:pt modelId="{D6C1A74D-6390-45AE-AD5B-925DDC6C4CA5}" type="pres">
      <dgm:prSet presAssocID="{068E7D02-F859-42B5-B1C9-2018C3324BA4}" presName="level3hierChild" presStyleCnt="0"/>
      <dgm:spPr/>
    </dgm:pt>
    <dgm:pt modelId="{025B359F-9062-4049-969E-53236A3C3E6A}" type="pres">
      <dgm:prSet presAssocID="{A6195EC6-3A88-4D14-8A56-84DF04CC3D5C}" presName="conn2-1" presStyleLbl="parChTrans1D3" presStyleIdx="2" presStyleCnt="4"/>
      <dgm:spPr/>
      <dgm:t>
        <a:bodyPr/>
        <a:lstStyle/>
        <a:p>
          <a:pPr rtl="1"/>
          <a:endParaRPr lang="ar-SA"/>
        </a:p>
      </dgm:t>
    </dgm:pt>
    <dgm:pt modelId="{B8283BC5-9962-4228-95F9-6CF1F78029EC}" type="pres">
      <dgm:prSet presAssocID="{A6195EC6-3A88-4D14-8A56-84DF04CC3D5C}" presName="connTx" presStyleLbl="parChTrans1D3" presStyleIdx="2" presStyleCnt="4"/>
      <dgm:spPr/>
      <dgm:t>
        <a:bodyPr/>
        <a:lstStyle/>
        <a:p>
          <a:pPr rtl="1"/>
          <a:endParaRPr lang="ar-SA"/>
        </a:p>
      </dgm:t>
    </dgm:pt>
    <dgm:pt modelId="{7B5AA010-8A26-492A-B39E-FC01D6D027A9}" type="pres">
      <dgm:prSet presAssocID="{BB641E13-6684-4F7B-84FC-ED3287ABDECB}" presName="root2" presStyleCnt="0"/>
      <dgm:spPr/>
    </dgm:pt>
    <dgm:pt modelId="{F942C8A5-3F14-4D8F-9A22-74306FE8DE11}" type="pres">
      <dgm:prSet presAssocID="{BB641E13-6684-4F7B-84FC-ED3287ABDECB}" presName="LevelTwoTextNode" presStyleLbl="node3" presStyleIdx="2" presStyleCnt="4">
        <dgm:presLayoutVars>
          <dgm:chPref val="3"/>
        </dgm:presLayoutVars>
      </dgm:prSet>
      <dgm:spPr/>
      <dgm:t>
        <a:bodyPr/>
        <a:lstStyle/>
        <a:p>
          <a:endParaRPr lang="en-US"/>
        </a:p>
      </dgm:t>
    </dgm:pt>
    <dgm:pt modelId="{59985750-22B4-48D3-8DC4-5CDAF18EC4FF}" type="pres">
      <dgm:prSet presAssocID="{BB641E13-6684-4F7B-84FC-ED3287ABDECB}" presName="level3hierChild" presStyleCnt="0"/>
      <dgm:spPr/>
    </dgm:pt>
    <dgm:pt modelId="{A811A90C-0A33-476A-91C3-D4F4F553D5A3}" type="pres">
      <dgm:prSet presAssocID="{B9F67288-DCFF-42C6-9F0E-F57C582737C1}" presName="conn2-1" presStyleLbl="parChTrans1D2" presStyleIdx="2" presStyleCnt="3"/>
      <dgm:spPr/>
      <dgm:t>
        <a:bodyPr/>
        <a:lstStyle/>
        <a:p>
          <a:pPr rtl="1"/>
          <a:endParaRPr lang="ar-SA"/>
        </a:p>
      </dgm:t>
    </dgm:pt>
    <dgm:pt modelId="{30AC59F1-75F2-4B74-8034-7F751B7FD769}" type="pres">
      <dgm:prSet presAssocID="{B9F67288-DCFF-42C6-9F0E-F57C582737C1}" presName="connTx" presStyleLbl="parChTrans1D2" presStyleIdx="2" presStyleCnt="3"/>
      <dgm:spPr/>
      <dgm:t>
        <a:bodyPr/>
        <a:lstStyle/>
        <a:p>
          <a:pPr rtl="1"/>
          <a:endParaRPr lang="ar-SA"/>
        </a:p>
      </dgm:t>
    </dgm:pt>
    <dgm:pt modelId="{5DC6EA79-AF44-4305-82DF-F1647299819A}" type="pres">
      <dgm:prSet presAssocID="{59573B78-2C34-46A7-8BC6-419E212082C5}" presName="root2" presStyleCnt="0"/>
      <dgm:spPr/>
    </dgm:pt>
    <dgm:pt modelId="{B5E26217-7C52-4578-A836-7648701C1195}" type="pres">
      <dgm:prSet presAssocID="{59573B78-2C34-46A7-8BC6-419E212082C5}" presName="LevelTwoTextNode" presStyleLbl="node2" presStyleIdx="2" presStyleCnt="3">
        <dgm:presLayoutVars>
          <dgm:chPref val="3"/>
        </dgm:presLayoutVars>
      </dgm:prSet>
      <dgm:spPr/>
      <dgm:t>
        <a:bodyPr/>
        <a:lstStyle/>
        <a:p>
          <a:pPr rtl="1"/>
          <a:endParaRPr lang="ar-SA"/>
        </a:p>
      </dgm:t>
    </dgm:pt>
    <dgm:pt modelId="{D84E0861-E6B7-4B97-BCC2-3B7E0827122F}" type="pres">
      <dgm:prSet presAssocID="{59573B78-2C34-46A7-8BC6-419E212082C5}" presName="level3hierChild" presStyleCnt="0"/>
      <dgm:spPr/>
    </dgm:pt>
    <dgm:pt modelId="{21FEB784-3718-4545-8E46-A97A427874A6}" type="pres">
      <dgm:prSet presAssocID="{4D5D9AAF-1AB1-4C4C-83DB-6FD42C6EE359}" presName="conn2-1" presStyleLbl="parChTrans1D3" presStyleIdx="3" presStyleCnt="4"/>
      <dgm:spPr/>
      <dgm:t>
        <a:bodyPr/>
        <a:lstStyle/>
        <a:p>
          <a:pPr rtl="1"/>
          <a:endParaRPr lang="ar-SA"/>
        </a:p>
      </dgm:t>
    </dgm:pt>
    <dgm:pt modelId="{F762A031-8C34-4439-9D53-139AC51FEEBD}" type="pres">
      <dgm:prSet presAssocID="{4D5D9AAF-1AB1-4C4C-83DB-6FD42C6EE359}" presName="connTx" presStyleLbl="parChTrans1D3" presStyleIdx="3" presStyleCnt="4"/>
      <dgm:spPr/>
      <dgm:t>
        <a:bodyPr/>
        <a:lstStyle/>
        <a:p>
          <a:pPr rtl="1"/>
          <a:endParaRPr lang="ar-SA"/>
        </a:p>
      </dgm:t>
    </dgm:pt>
    <dgm:pt modelId="{049F6915-38A0-4C58-8391-F9EE4D968B7E}" type="pres">
      <dgm:prSet presAssocID="{07DEE22C-86FF-4A6C-BBAD-8EA27DC3DF21}" presName="root2" presStyleCnt="0"/>
      <dgm:spPr/>
    </dgm:pt>
    <dgm:pt modelId="{17DDDE1C-31DA-4CC5-8BE2-EB9362070591}" type="pres">
      <dgm:prSet presAssocID="{07DEE22C-86FF-4A6C-BBAD-8EA27DC3DF21}" presName="LevelTwoTextNode" presStyleLbl="node3" presStyleIdx="3" presStyleCnt="4">
        <dgm:presLayoutVars>
          <dgm:chPref val="3"/>
        </dgm:presLayoutVars>
      </dgm:prSet>
      <dgm:spPr/>
      <dgm:t>
        <a:bodyPr/>
        <a:lstStyle/>
        <a:p>
          <a:pPr rtl="1"/>
          <a:endParaRPr lang="ar-SA"/>
        </a:p>
      </dgm:t>
    </dgm:pt>
    <dgm:pt modelId="{D70AE9EB-70E8-46BB-974B-2BF16B75EAAE}" type="pres">
      <dgm:prSet presAssocID="{07DEE22C-86FF-4A6C-BBAD-8EA27DC3DF21}" presName="level3hierChild" presStyleCnt="0"/>
      <dgm:spPr/>
    </dgm:pt>
  </dgm:ptLst>
  <dgm:cxnLst>
    <dgm:cxn modelId="{6284A418-FD76-4B4F-9A34-05892878FECF}" type="presOf" srcId="{B5CA853F-130A-4C69-8C76-F8F777F68FD8}" destId="{2373B4B4-89F2-4B20-BE72-8F7F524795F1}" srcOrd="1" destOrd="0" presId="urn:microsoft.com/office/officeart/2005/8/layout/hierarchy2"/>
    <dgm:cxn modelId="{5E6F8BD3-5E3B-4CC6-9D90-03E9B8EEC073}" type="presOf" srcId="{E395952F-770C-4052-8D5F-5459D54347F1}" destId="{CDDE4552-D9F9-4B26-B3DC-430D43129909}" srcOrd="0" destOrd="0" presId="urn:microsoft.com/office/officeart/2005/8/layout/hierarchy2"/>
    <dgm:cxn modelId="{D8DB42BB-6C45-40B4-93C9-F6A40D72AE47}" type="presOf" srcId="{068E7D02-F859-42B5-B1C9-2018C3324BA4}" destId="{9BF00BAD-D3E2-4E8E-9171-1834EE6B357F}" srcOrd="0" destOrd="0" presId="urn:microsoft.com/office/officeart/2005/8/layout/hierarchy2"/>
    <dgm:cxn modelId="{010DC839-3E1D-4235-B10F-B5F3376F3C94}" type="presOf" srcId="{BB641E13-6684-4F7B-84FC-ED3287ABDECB}" destId="{F942C8A5-3F14-4D8F-9A22-74306FE8DE11}" srcOrd="0" destOrd="0" presId="urn:microsoft.com/office/officeart/2005/8/layout/hierarchy2"/>
    <dgm:cxn modelId="{D1A38E7D-27CA-4024-A7EF-E3A472AAC94D}" type="presOf" srcId="{BB54D5DA-AA47-46C2-AAF5-ECAA208607AA}" destId="{6D3B0B5E-B49F-4D8E-AA6A-63136BF6326D}" srcOrd="1" destOrd="0" presId="urn:microsoft.com/office/officeart/2005/8/layout/hierarchy2"/>
    <dgm:cxn modelId="{154CE35F-F581-4E1F-811C-25DEF3573971}" type="presOf" srcId="{B9F67288-DCFF-42C6-9F0E-F57C582737C1}" destId="{A811A90C-0A33-476A-91C3-D4F4F553D5A3}" srcOrd="0" destOrd="0" presId="urn:microsoft.com/office/officeart/2005/8/layout/hierarchy2"/>
    <dgm:cxn modelId="{A99A10D3-7795-4C3D-8176-43377F59B88F}" type="presOf" srcId="{2D3F3FB1-3436-448E-8BA8-85ED48019B15}" destId="{09306E5B-A72D-48CC-B160-5C93E9E6F6D3}" srcOrd="0" destOrd="0" presId="urn:microsoft.com/office/officeart/2005/8/layout/hierarchy2"/>
    <dgm:cxn modelId="{B4E778BF-3CAE-44D2-B12C-7DEEC222E94F}" srcId="{B023DB1E-2EB5-47AB-8763-41EDAF186FD1}" destId="{068E7D02-F859-42B5-B1C9-2018C3324BA4}" srcOrd="0" destOrd="0" parTransId="{BBF7E079-459F-4CF7-8C4E-69B8329A2B9F}" sibTransId="{9B3BE9B2-FE18-468A-AA92-F6740FE26009}"/>
    <dgm:cxn modelId="{54CF3E94-9F7C-4176-9CBE-DDB8E1CC4773}" type="presOf" srcId="{B5CA853F-130A-4C69-8C76-F8F777F68FD8}" destId="{BBDBF41D-9EED-4855-94D8-782A577B2D09}" srcOrd="0" destOrd="0" presId="urn:microsoft.com/office/officeart/2005/8/layout/hierarchy2"/>
    <dgm:cxn modelId="{5F2A957D-F828-4B8B-95AB-BBD3537478ED}" type="presOf" srcId="{EF53B66A-274A-4315-A199-7AFA8B89BEA1}" destId="{B7F28AF8-B71C-495D-8930-85A30E812490}" srcOrd="0" destOrd="0" presId="urn:microsoft.com/office/officeart/2005/8/layout/hierarchy2"/>
    <dgm:cxn modelId="{7459B698-15E0-47E3-837A-035911CF961F}" type="presOf" srcId="{3E2DEFA6-AEAB-4AAD-B09B-3E4B220E5309}" destId="{D0525718-4CE6-419F-98A1-AA84C31CB27E}" srcOrd="0" destOrd="0" presId="urn:microsoft.com/office/officeart/2005/8/layout/hierarchy2"/>
    <dgm:cxn modelId="{16FB6A33-F19F-4B98-A6FF-F8FE2F92A4F1}" type="presOf" srcId="{BBF7E079-459F-4CF7-8C4E-69B8329A2B9F}" destId="{94FE5B74-2A99-4C20-AC83-97F2B69F63CB}" srcOrd="1" destOrd="0" presId="urn:microsoft.com/office/officeart/2005/8/layout/hierarchy2"/>
    <dgm:cxn modelId="{ED8A3EA5-88E8-4629-A380-136C5101D317}" srcId="{E395952F-770C-4052-8D5F-5459D54347F1}" destId="{3E2DEFA6-AEAB-4AAD-B09B-3E4B220E5309}" srcOrd="0" destOrd="0" parTransId="{92452BB1-24C9-40D3-AE6D-4F22DBF8794E}" sibTransId="{9959B94B-0FD0-4688-B68D-BDF99D9DBF33}"/>
    <dgm:cxn modelId="{4E43D2CD-6074-44F6-8CB6-CD924939E1B0}" type="presOf" srcId="{EF53B66A-274A-4315-A199-7AFA8B89BEA1}" destId="{A238DA3A-57BC-44E9-B270-F7C15F14D72D}" srcOrd="1" destOrd="0" presId="urn:microsoft.com/office/officeart/2005/8/layout/hierarchy2"/>
    <dgm:cxn modelId="{74298E27-4D4A-4CA3-B697-B7DBF7234095}" srcId="{3E2DEFA6-AEAB-4AAD-B09B-3E4B220E5309}" destId="{59573B78-2C34-46A7-8BC6-419E212082C5}" srcOrd="2" destOrd="0" parTransId="{B9F67288-DCFF-42C6-9F0E-F57C582737C1}" sibTransId="{B179E2E0-CE38-47AE-BB01-2D0818DFC88F}"/>
    <dgm:cxn modelId="{0B24EBDF-AA37-49ED-974E-2923CEC2B00F}" type="presOf" srcId="{B023DB1E-2EB5-47AB-8763-41EDAF186FD1}" destId="{14834AA8-07BE-48A9-858E-384FB05E8351}" srcOrd="0" destOrd="0" presId="urn:microsoft.com/office/officeart/2005/8/layout/hierarchy2"/>
    <dgm:cxn modelId="{CABF62C4-F9AF-4EA8-A443-7B5A6F359EA2}" type="presOf" srcId="{BBF7E079-459F-4CF7-8C4E-69B8329A2B9F}" destId="{B10EA115-298F-4DC7-9CD9-2CD229041BC1}" srcOrd="0" destOrd="0" presId="urn:microsoft.com/office/officeart/2005/8/layout/hierarchy2"/>
    <dgm:cxn modelId="{0B671916-B70A-4040-A4A9-AFDAFA3C53DF}" type="presOf" srcId="{BB54D5DA-AA47-46C2-AAF5-ECAA208607AA}" destId="{00076148-8774-4F51-81E6-BD93815AF8ED}" srcOrd="0" destOrd="0" presId="urn:microsoft.com/office/officeart/2005/8/layout/hierarchy2"/>
    <dgm:cxn modelId="{38BB82EB-3161-4716-B4E1-109BC34E097C}" type="presOf" srcId="{A6195EC6-3A88-4D14-8A56-84DF04CC3D5C}" destId="{025B359F-9062-4049-969E-53236A3C3E6A}" srcOrd="0" destOrd="0" presId="urn:microsoft.com/office/officeart/2005/8/layout/hierarchy2"/>
    <dgm:cxn modelId="{517D054B-9FDE-4EAD-A2DD-B96C52682162}" srcId="{2D3F3FB1-3436-448E-8BA8-85ED48019B15}" destId="{9FC7B386-9141-4FA8-BE55-B55A96E702C5}" srcOrd="0" destOrd="0" parTransId="{EF53B66A-274A-4315-A199-7AFA8B89BEA1}" sibTransId="{19888CFE-CB5D-4196-BAD1-94517F466D8A}"/>
    <dgm:cxn modelId="{FF1FF5A0-D4F0-4BFF-8718-28B79313BA54}" type="presOf" srcId="{9FC7B386-9141-4FA8-BE55-B55A96E702C5}" destId="{6771E004-134E-4F1B-A66F-D88F9C957B1D}" srcOrd="0" destOrd="0" presId="urn:microsoft.com/office/officeart/2005/8/layout/hierarchy2"/>
    <dgm:cxn modelId="{CE81ACFD-3720-4676-A2F1-C4D130196EBB}" type="presOf" srcId="{4D5D9AAF-1AB1-4C4C-83DB-6FD42C6EE359}" destId="{21FEB784-3718-4545-8E46-A97A427874A6}" srcOrd="0" destOrd="0" presId="urn:microsoft.com/office/officeart/2005/8/layout/hierarchy2"/>
    <dgm:cxn modelId="{C2D8EFCC-B035-4739-B40C-E5CA05A113D6}" type="presOf" srcId="{59573B78-2C34-46A7-8BC6-419E212082C5}" destId="{B5E26217-7C52-4578-A836-7648701C1195}" srcOrd="0" destOrd="0" presId="urn:microsoft.com/office/officeart/2005/8/layout/hierarchy2"/>
    <dgm:cxn modelId="{4EAFF067-0DF4-4F53-B107-D428BAD8CEE5}" type="presOf" srcId="{4D5D9AAF-1AB1-4C4C-83DB-6FD42C6EE359}" destId="{F762A031-8C34-4439-9D53-139AC51FEEBD}" srcOrd="1" destOrd="0" presId="urn:microsoft.com/office/officeart/2005/8/layout/hierarchy2"/>
    <dgm:cxn modelId="{CCD41CA3-ACB3-4464-92EC-5F26B4A7BCDC}" srcId="{59573B78-2C34-46A7-8BC6-419E212082C5}" destId="{07DEE22C-86FF-4A6C-BBAD-8EA27DC3DF21}" srcOrd="0" destOrd="0" parTransId="{4D5D9AAF-1AB1-4C4C-83DB-6FD42C6EE359}" sibTransId="{84C75F44-1D41-419B-AD31-AA23D8497B37}"/>
    <dgm:cxn modelId="{212ECA59-6A55-498B-A9D7-C08385499D49}" type="presOf" srcId="{A6195EC6-3A88-4D14-8A56-84DF04CC3D5C}" destId="{B8283BC5-9962-4228-95F9-6CF1F78029EC}" srcOrd="1" destOrd="0" presId="urn:microsoft.com/office/officeart/2005/8/layout/hierarchy2"/>
    <dgm:cxn modelId="{45D426A4-7678-42C1-9FC4-2BE7664BF544}" type="presOf" srcId="{B9F67288-DCFF-42C6-9F0E-F57C582737C1}" destId="{30AC59F1-75F2-4B74-8034-7F751B7FD769}" srcOrd="1" destOrd="0" presId="urn:microsoft.com/office/officeart/2005/8/layout/hierarchy2"/>
    <dgm:cxn modelId="{0DA31409-0663-41D6-87F0-FDD7F72E68C1}" srcId="{B023DB1E-2EB5-47AB-8763-41EDAF186FD1}" destId="{BB641E13-6684-4F7B-84FC-ED3287ABDECB}" srcOrd="1" destOrd="0" parTransId="{A6195EC6-3A88-4D14-8A56-84DF04CC3D5C}" sibTransId="{5BFE1024-F7CE-4088-8685-71554F14E3E1}"/>
    <dgm:cxn modelId="{9005F3A0-6B4E-4CD7-8700-49D7F301EFCE}" type="presOf" srcId="{07DEE22C-86FF-4A6C-BBAD-8EA27DC3DF21}" destId="{17DDDE1C-31DA-4CC5-8BE2-EB9362070591}" srcOrd="0" destOrd="0" presId="urn:microsoft.com/office/officeart/2005/8/layout/hierarchy2"/>
    <dgm:cxn modelId="{8623EF71-CEC1-49A7-8061-EBF35C1C4C29}" srcId="{3E2DEFA6-AEAB-4AAD-B09B-3E4B220E5309}" destId="{B023DB1E-2EB5-47AB-8763-41EDAF186FD1}" srcOrd="1" destOrd="0" parTransId="{B5CA853F-130A-4C69-8C76-F8F777F68FD8}" sibTransId="{0D7B0399-94B5-4D22-A877-E12C0E79CD78}"/>
    <dgm:cxn modelId="{43CF9330-31AC-4514-B325-E6E91A829CC4}" srcId="{3E2DEFA6-AEAB-4AAD-B09B-3E4B220E5309}" destId="{2D3F3FB1-3436-448E-8BA8-85ED48019B15}" srcOrd="0" destOrd="0" parTransId="{BB54D5DA-AA47-46C2-AAF5-ECAA208607AA}" sibTransId="{B936F7F7-D286-4D8E-B6AF-0204E93BEA46}"/>
    <dgm:cxn modelId="{FBC890DD-2239-4B4B-A67B-B330AAD731FE}" type="presParOf" srcId="{CDDE4552-D9F9-4B26-B3DC-430D43129909}" destId="{DF294F90-177A-49EF-B0C5-D5F2C70892EA}" srcOrd="0" destOrd="0" presId="urn:microsoft.com/office/officeart/2005/8/layout/hierarchy2"/>
    <dgm:cxn modelId="{2961C31D-A550-4B1A-A7CB-12C405F811E8}" type="presParOf" srcId="{DF294F90-177A-49EF-B0C5-D5F2C70892EA}" destId="{D0525718-4CE6-419F-98A1-AA84C31CB27E}" srcOrd="0" destOrd="0" presId="urn:microsoft.com/office/officeart/2005/8/layout/hierarchy2"/>
    <dgm:cxn modelId="{E71B0A32-DD43-4C65-923C-E9F179EA7BE3}" type="presParOf" srcId="{DF294F90-177A-49EF-B0C5-D5F2C70892EA}" destId="{57BD78BD-13CB-4EB7-9A27-A3EFD88FF84C}" srcOrd="1" destOrd="0" presId="urn:microsoft.com/office/officeart/2005/8/layout/hierarchy2"/>
    <dgm:cxn modelId="{E236D922-72D0-47E2-91B3-AA41B7F0466D}" type="presParOf" srcId="{57BD78BD-13CB-4EB7-9A27-A3EFD88FF84C}" destId="{00076148-8774-4F51-81E6-BD93815AF8ED}" srcOrd="0" destOrd="0" presId="urn:microsoft.com/office/officeart/2005/8/layout/hierarchy2"/>
    <dgm:cxn modelId="{512873C5-CFBB-4EA9-AFC5-27BCC5E1C0F7}" type="presParOf" srcId="{00076148-8774-4F51-81E6-BD93815AF8ED}" destId="{6D3B0B5E-B49F-4D8E-AA6A-63136BF6326D}" srcOrd="0" destOrd="0" presId="urn:microsoft.com/office/officeart/2005/8/layout/hierarchy2"/>
    <dgm:cxn modelId="{8005AC70-1418-4918-8E1A-E857A768323D}" type="presParOf" srcId="{57BD78BD-13CB-4EB7-9A27-A3EFD88FF84C}" destId="{F02B6364-0059-48D8-886A-5A0CD65E248A}" srcOrd="1" destOrd="0" presId="urn:microsoft.com/office/officeart/2005/8/layout/hierarchy2"/>
    <dgm:cxn modelId="{420B6B9C-2D9C-4AE2-A2B3-42D66805D96F}" type="presParOf" srcId="{F02B6364-0059-48D8-886A-5A0CD65E248A}" destId="{09306E5B-A72D-48CC-B160-5C93E9E6F6D3}" srcOrd="0" destOrd="0" presId="urn:microsoft.com/office/officeart/2005/8/layout/hierarchy2"/>
    <dgm:cxn modelId="{89D871A3-8110-4156-999A-8AD4F112309D}" type="presParOf" srcId="{F02B6364-0059-48D8-886A-5A0CD65E248A}" destId="{3B62D018-965E-460C-8FFE-0B97E2BAF6DD}" srcOrd="1" destOrd="0" presId="urn:microsoft.com/office/officeart/2005/8/layout/hierarchy2"/>
    <dgm:cxn modelId="{7F4E66F6-AF3C-4539-8BDD-6F4B4276D638}" type="presParOf" srcId="{3B62D018-965E-460C-8FFE-0B97E2BAF6DD}" destId="{B7F28AF8-B71C-495D-8930-85A30E812490}" srcOrd="0" destOrd="0" presId="urn:microsoft.com/office/officeart/2005/8/layout/hierarchy2"/>
    <dgm:cxn modelId="{7126506A-ED00-4D9A-A976-11FA83FD40C9}" type="presParOf" srcId="{B7F28AF8-B71C-495D-8930-85A30E812490}" destId="{A238DA3A-57BC-44E9-B270-F7C15F14D72D}" srcOrd="0" destOrd="0" presId="urn:microsoft.com/office/officeart/2005/8/layout/hierarchy2"/>
    <dgm:cxn modelId="{EB5E44D1-E02F-40A7-B7FC-E1E528687717}" type="presParOf" srcId="{3B62D018-965E-460C-8FFE-0B97E2BAF6DD}" destId="{95E86B7F-276C-4848-8265-4C26A28B35CD}" srcOrd="1" destOrd="0" presId="urn:microsoft.com/office/officeart/2005/8/layout/hierarchy2"/>
    <dgm:cxn modelId="{F2515F26-83D0-4A24-86D9-59E56041E375}" type="presParOf" srcId="{95E86B7F-276C-4848-8265-4C26A28B35CD}" destId="{6771E004-134E-4F1B-A66F-D88F9C957B1D}" srcOrd="0" destOrd="0" presId="urn:microsoft.com/office/officeart/2005/8/layout/hierarchy2"/>
    <dgm:cxn modelId="{CCAE36FD-5A2F-4B2C-8660-65970300FAD0}" type="presParOf" srcId="{95E86B7F-276C-4848-8265-4C26A28B35CD}" destId="{54BFD06D-EA81-4C26-A450-9E15D13BB4A4}" srcOrd="1" destOrd="0" presId="urn:microsoft.com/office/officeart/2005/8/layout/hierarchy2"/>
    <dgm:cxn modelId="{BE8CFD1E-708E-4001-BE0E-032A323938D9}" type="presParOf" srcId="{57BD78BD-13CB-4EB7-9A27-A3EFD88FF84C}" destId="{BBDBF41D-9EED-4855-94D8-782A577B2D09}" srcOrd="2" destOrd="0" presId="urn:microsoft.com/office/officeart/2005/8/layout/hierarchy2"/>
    <dgm:cxn modelId="{A2FD4581-E81B-487E-B3D7-AE7959EA4BB8}" type="presParOf" srcId="{BBDBF41D-9EED-4855-94D8-782A577B2D09}" destId="{2373B4B4-89F2-4B20-BE72-8F7F524795F1}" srcOrd="0" destOrd="0" presId="urn:microsoft.com/office/officeart/2005/8/layout/hierarchy2"/>
    <dgm:cxn modelId="{4D6B2DE7-8CC3-4A5F-BCD3-D43114BC4FCD}" type="presParOf" srcId="{57BD78BD-13CB-4EB7-9A27-A3EFD88FF84C}" destId="{4ABF71E7-F02C-4570-A7BB-CE4F9545F776}" srcOrd="3" destOrd="0" presId="urn:microsoft.com/office/officeart/2005/8/layout/hierarchy2"/>
    <dgm:cxn modelId="{73B311F6-6B65-44A5-9322-EC6A39C7E5A8}" type="presParOf" srcId="{4ABF71E7-F02C-4570-A7BB-CE4F9545F776}" destId="{14834AA8-07BE-48A9-858E-384FB05E8351}" srcOrd="0" destOrd="0" presId="urn:microsoft.com/office/officeart/2005/8/layout/hierarchy2"/>
    <dgm:cxn modelId="{3AB695A3-04B4-4876-82E2-9E65BDED3270}" type="presParOf" srcId="{4ABF71E7-F02C-4570-A7BB-CE4F9545F776}" destId="{F07707D7-0305-4ACD-8325-A02139EDF008}" srcOrd="1" destOrd="0" presId="urn:microsoft.com/office/officeart/2005/8/layout/hierarchy2"/>
    <dgm:cxn modelId="{C0E73E2A-09A5-4833-A880-F27F497D9BA6}" type="presParOf" srcId="{F07707D7-0305-4ACD-8325-A02139EDF008}" destId="{B10EA115-298F-4DC7-9CD9-2CD229041BC1}" srcOrd="0" destOrd="0" presId="urn:microsoft.com/office/officeart/2005/8/layout/hierarchy2"/>
    <dgm:cxn modelId="{8D4A1426-1B1C-46FF-9558-06DB37C8F092}" type="presParOf" srcId="{B10EA115-298F-4DC7-9CD9-2CD229041BC1}" destId="{94FE5B74-2A99-4C20-AC83-97F2B69F63CB}" srcOrd="0" destOrd="0" presId="urn:microsoft.com/office/officeart/2005/8/layout/hierarchy2"/>
    <dgm:cxn modelId="{22DEB7DD-5992-4AFA-919E-FFF0CF05556E}" type="presParOf" srcId="{F07707D7-0305-4ACD-8325-A02139EDF008}" destId="{E1E2DBA0-9CB4-4DA5-8193-B3DF96E007EB}" srcOrd="1" destOrd="0" presId="urn:microsoft.com/office/officeart/2005/8/layout/hierarchy2"/>
    <dgm:cxn modelId="{CD5EDE03-6D29-4A7C-B954-E701B0861354}" type="presParOf" srcId="{E1E2DBA0-9CB4-4DA5-8193-B3DF96E007EB}" destId="{9BF00BAD-D3E2-4E8E-9171-1834EE6B357F}" srcOrd="0" destOrd="0" presId="urn:microsoft.com/office/officeart/2005/8/layout/hierarchy2"/>
    <dgm:cxn modelId="{72ACEB7C-4E26-4940-988E-A365276A15C7}" type="presParOf" srcId="{E1E2DBA0-9CB4-4DA5-8193-B3DF96E007EB}" destId="{D6C1A74D-6390-45AE-AD5B-925DDC6C4CA5}" srcOrd="1" destOrd="0" presId="urn:microsoft.com/office/officeart/2005/8/layout/hierarchy2"/>
    <dgm:cxn modelId="{9B96EEB5-6EF0-4717-A8C6-ECE9AC93F54A}" type="presParOf" srcId="{F07707D7-0305-4ACD-8325-A02139EDF008}" destId="{025B359F-9062-4049-969E-53236A3C3E6A}" srcOrd="2" destOrd="0" presId="urn:microsoft.com/office/officeart/2005/8/layout/hierarchy2"/>
    <dgm:cxn modelId="{0D7D5ED7-7D3B-468D-AB12-0C7ACBC70788}" type="presParOf" srcId="{025B359F-9062-4049-969E-53236A3C3E6A}" destId="{B8283BC5-9962-4228-95F9-6CF1F78029EC}" srcOrd="0" destOrd="0" presId="urn:microsoft.com/office/officeart/2005/8/layout/hierarchy2"/>
    <dgm:cxn modelId="{26EA049D-945C-476E-9FD7-C95092B466E9}" type="presParOf" srcId="{F07707D7-0305-4ACD-8325-A02139EDF008}" destId="{7B5AA010-8A26-492A-B39E-FC01D6D027A9}" srcOrd="3" destOrd="0" presId="urn:microsoft.com/office/officeart/2005/8/layout/hierarchy2"/>
    <dgm:cxn modelId="{B079CE2B-F4F0-44DE-AE37-1DE0D7C37F0F}" type="presParOf" srcId="{7B5AA010-8A26-492A-B39E-FC01D6D027A9}" destId="{F942C8A5-3F14-4D8F-9A22-74306FE8DE11}" srcOrd="0" destOrd="0" presId="urn:microsoft.com/office/officeart/2005/8/layout/hierarchy2"/>
    <dgm:cxn modelId="{02FBCADE-FD10-4C83-BA19-B30299416A41}" type="presParOf" srcId="{7B5AA010-8A26-492A-B39E-FC01D6D027A9}" destId="{59985750-22B4-48D3-8DC4-5CDAF18EC4FF}" srcOrd="1" destOrd="0" presId="urn:microsoft.com/office/officeart/2005/8/layout/hierarchy2"/>
    <dgm:cxn modelId="{1407E010-15D7-4876-8CEB-495DA9356CE2}" type="presParOf" srcId="{57BD78BD-13CB-4EB7-9A27-A3EFD88FF84C}" destId="{A811A90C-0A33-476A-91C3-D4F4F553D5A3}" srcOrd="4" destOrd="0" presId="urn:microsoft.com/office/officeart/2005/8/layout/hierarchy2"/>
    <dgm:cxn modelId="{CEFA9FA4-AF74-4335-A930-C120C495DE56}" type="presParOf" srcId="{A811A90C-0A33-476A-91C3-D4F4F553D5A3}" destId="{30AC59F1-75F2-4B74-8034-7F751B7FD769}" srcOrd="0" destOrd="0" presId="urn:microsoft.com/office/officeart/2005/8/layout/hierarchy2"/>
    <dgm:cxn modelId="{A6A881F9-A7EF-42E9-8B58-FE4C81916988}" type="presParOf" srcId="{57BD78BD-13CB-4EB7-9A27-A3EFD88FF84C}" destId="{5DC6EA79-AF44-4305-82DF-F1647299819A}" srcOrd="5" destOrd="0" presId="urn:microsoft.com/office/officeart/2005/8/layout/hierarchy2"/>
    <dgm:cxn modelId="{1AB9FCA8-50E3-4027-8CD6-33D3D15502F0}" type="presParOf" srcId="{5DC6EA79-AF44-4305-82DF-F1647299819A}" destId="{B5E26217-7C52-4578-A836-7648701C1195}" srcOrd="0" destOrd="0" presId="urn:microsoft.com/office/officeart/2005/8/layout/hierarchy2"/>
    <dgm:cxn modelId="{DA8EB42F-E982-4CD5-861C-BF4701635AC8}" type="presParOf" srcId="{5DC6EA79-AF44-4305-82DF-F1647299819A}" destId="{D84E0861-E6B7-4B97-BCC2-3B7E0827122F}" srcOrd="1" destOrd="0" presId="urn:microsoft.com/office/officeart/2005/8/layout/hierarchy2"/>
    <dgm:cxn modelId="{E7B0A4CE-6693-4BAB-8422-427DB60B715B}" type="presParOf" srcId="{D84E0861-E6B7-4B97-BCC2-3B7E0827122F}" destId="{21FEB784-3718-4545-8E46-A97A427874A6}" srcOrd="0" destOrd="0" presId="urn:microsoft.com/office/officeart/2005/8/layout/hierarchy2"/>
    <dgm:cxn modelId="{8A47EEF3-3293-4FF8-BCF4-36AB7BBD1D78}" type="presParOf" srcId="{21FEB784-3718-4545-8E46-A97A427874A6}" destId="{F762A031-8C34-4439-9D53-139AC51FEEBD}" srcOrd="0" destOrd="0" presId="urn:microsoft.com/office/officeart/2005/8/layout/hierarchy2"/>
    <dgm:cxn modelId="{72C9E9CA-4CA3-4D7F-9FBA-469AAA02DEF7}" type="presParOf" srcId="{D84E0861-E6B7-4B97-BCC2-3B7E0827122F}" destId="{049F6915-38A0-4C58-8391-F9EE4D968B7E}" srcOrd="1" destOrd="0" presId="urn:microsoft.com/office/officeart/2005/8/layout/hierarchy2"/>
    <dgm:cxn modelId="{CC017F3B-DABC-4972-96D6-19349D1EE784}" type="presParOf" srcId="{049F6915-38A0-4C58-8391-F9EE4D968B7E}" destId="{17DDDE1C-31DA-4CC5-8BE2-EB9362070591}" srcOrd="0" destOrd="0" presId="urn:microsoft.com/office/officeart/2005/8/layout/hierarchy2"/>
    <dgm:cxn modelId="{A13940F4-1E54-463A-804F-2AA3EC0897D7}" type="presParOf" srcId="{049F6915-38A0-4C58-8391-F9EE4D968B7E}" destId="{D70AE9EB-70E8-46BB-974B-2BF16B75EAA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bwMode="auto">
          <a:xfrm>
            <a:off x="0" y="0"/>
            <a:ext cx="4435475" cy="35401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latin typeface="Times New Roman" pitchFamily="18" charset="0"/>
              </a:defRPr>
            </a:lvl1pPr>
          </a:lstStyle>
          <a:p>
            <a:pPr>
              <a:defRPr/>
            </a:pPr>
            <a:endParaRPr lang="en-US"/>
          </a:p>
        </p:txBody>
      </p:sp>
      <p:sp>
        <p:nvSpPr>
          <p:cNvPr id="208899" name="Rectangle 3"/>
          <p:cNvSpPr>
            <a:spLocks noGrp="1" noChangeArrowheads="1"/>
          </p:cNvSpPr>
          <p:nvPr>
            <p:ph type="dt" sz="quarter" idx="1"/>
          </p:nvPr>
        </p:nvSpPr>
        <p:spPr bwMode="auto">
          <a:xfrm>
            <a:off x="5797550" y="0"/>
            <a:ext cx="4435475" cy="35401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Times New Roman" pitchFamily="18" charset="0"/>
              </a:defRPr>
            </a:lvl1pPr>
          </a:lstStyle>
          <a:p>
            <a:pPr>
              <a:defRPr/>
            </a:pPr>
            <a:endParaRPr lang="en-US"/>
          </a:p>
        </p:txBody>
      </p:sp>
      <p:sp>
        <p:nvSpPr>
          <p:cNvPr id="208900" name="Rectangle 4"/>
          <p:cNvSpPr>
            <a:spLocks noGrp="1" noChangeArrowheads="1"/>
          </p:cNvSpPr>
          <p:nvPr>
            <p:ph type="ftr" sz="quarter" idx="2"/>
          </p:nvPr>
        </p:nvSpPr>
        <p:spPr bwMode="auto">
          <a:xfrm>
            <a:off x="0" y="6743700"/>
            <a:ext cx="4435475" cy="35401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latin typeface="Times New Roman" pitchFamily="18" charset="0"/>
              </a:defRPr>
            </a:lvl1pPr>
          </a:lstStyle>
          <a:p>
            <a:pPr>
              <a:defRPr/>
            </a:pPr>
            <a:endParaRPr lang="en-US"/>
          </a:p>
        </p:txBody>
      </p:sp>
      <p:sp>
        <p:nvSpPr>
          <p:cNvPr id="208901" name="Rectangle 5"/>
          <p:cNvSpPr>
            <a:spLocks noGrp="1" noChangeArrowheads="1"/>
          </p:cNvSpPr>
          <p:nvPr>
            <p:ph type="sldNum" sz="quarter" idx="3"/>
          </p:nvPr>
        </p:nvSpPr>
        <p:spPr bwMode="auto">
          <a:xfrm>
            <a:off x="5797550" y="6743700"/>
            <a:ext cx="4435475" cy="35401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Times New Roman" pitchFamily="18" charset="0"/>
              </a:defRPr>
            </a:lvl1pPr>
          </a:lstStyle>
          <a:p>
            <a:pPr>
              <a:defRPr/>
            </a:pPr>
            <a:fld id="{D0B260A5-8727-4161-B28A-2804F6023EA7}" type="slidenum">
              <a:rPr lang="en-US"/>
              <a:pPr>
                <a:defRPr/>
              </a:pPr>
              <a:t>‹#›</a:t>
            </a:fld>
            <a:endParaRPr lang="en-US"/>
          </a:p>
        </p:txBody>
      </p:sp>
    </p:spTree>
    <p:extLst>
      <p:ext uri="{BB962C8B-B14F-4D97-AF65-F5344CB8AC3E}">
        <p14:creationId xmlns:p14="http://schemas.microsoft.com/office/powerpoint/2010/main" val="3984136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bwMode="auto">
          <a:xfrm>
            <a:off x="0" y="0"/>
            <a:ext cx="4435475" cy="35401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latin typeface="Times New Roman" pitchFamily="18" charset="0"/>
              </a:defRPr>
            </a:lvl1pPr>
          </a:lstStyle>
          <a:p>
            <a:pPr>
              <a:defRPr/>
            </a:pPr>
            <a:endParaRPr lang="en-US"/>
          </a:p>
        </p:txBody>
      </p:sp>
      <p:sp>
        <p:nvSpPr>
          <p:cNvPr id="144387" name="Rectangle 3"/>
          <p:cNvSpPr>
            <a:spLocks noGrp="1" noChangeArrowheads="1"/>
          </p:cNvSpPr>
          <p:nvPr>
            <p:ph type="dt" idx="1"/>
          </p:nvPr>
        </p:nvSpPr>
        <p:spPr bwMode="auto">
          <a:xfrm>
            <a:off x="5797550" y="0"/>
            <a:ext cx="4435475" cy="35401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Times New Roman" pitchFamily="18"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3343275" y="533400"/>
            <a:ext cx="3548063" cy="2660650"/>
          </a:xfrm>
          <a:prstGeom prst="rect">
            <a:avLst/>
          </a:prstGeom>
          <a:noFill/>
          <a:ln w="9525">
            <a:solidFill>
              <a:srgbClr val="000000"/>
            </a:solidFill>
            <a:miter lim="800000"/>
            <a:headEnd/>
            <a:tailEnd/>
          </a:ln>
        </p:spPr>
      </p:sp>
      <p:sp>
        <p:nvSpPr>
          <p:cNvPr id="144389" name="Rectangle 5"/>
          <p:cNvSpPr>
            <a:spLocks noGrp="1" noChangeArrowheads="1"/>
          </p:cNvSpPr>
          <p:nvPr>
            <p:ph type="body" sz="quarter" idx="3"/>
          </p:nvPr>
        </p:nvSpPr>
        <p:spPr bwMode="auto">
          <a:xfrm>
            <a:off x="1022350" y="3371850"/>
            <a:ext cx="8189913" cy="31940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4390" name="Rectangle 6"/>
          <p:cNvSpPr>
            <a:spLocks noGrp="1" noChangeArrowheads="1"/>
          </p:cNvSpPr>
          <p:nvPr>
            <p:ph type="ftr" sz="quarter" idx="4"/>
          </p:nvPr>
        </p:nvSpPr>
        <p:spPr bwMode="auto">
          <a:xfrm>
            <a:off x="0" y="6743700"/>
            <a:ext cx="4435475" cy="35401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latin typeface="Times New Roman" pitchFamily="18" charset="0"/>
              </a:defRPr>
            </a:lvl1pPr>
          </a:lstStyle>
          <a:p>
            <a:pPr>
              <a:defRPr/>
            </a:pPr>
            <a:endParaRPr lang="en-US"/>
          </a:p>
        </p:txBody>
      </p:sp>
      <p:sp>
        <p:nvSpPr>
          <p:cNvPr id="144391" name="Rectangle 7"/>
          <p:cNvSpPr>
            <a:spLocks noGrp="1" noChangeArrowheads="1"/>
          </p:cNvSpPr>
          <p:nvPr>
            <p:ph type="sldNum" sz="quarter" idx="5"/>
          </p:nvPr>
        </p:nvSpPr>
        <p:spPr bwMode="auto">
          <a:xfrm>
            <a:off x="5797550" y="6743700"/>
            <a:ext cx="4435475" cy="35401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Times New Roman" pitchFamily="18" charset="0"/>
              </a:defRPr>
            </a:lvl1pPr>
          </a:lstStyle>
          <a:p>
            <a:pPr>
              <a:defRPr/>
            </a:pPr>
            <a:fld id="{72D4C876-12CD-4379-8FF6-F99415389846}" type="slidenum">
              <a:rPr lang="en-US"/>
              <a:pPr>
                <a:defRPr/>
              </a:pPr>
              <a:t>‹#›</a:t>
            </a:fld>
            <a:endParaRPr lang="en-US"/>
          </a:p>
        </p:txBody>
      </p:sp>
    </p:spTree>
    <p:extLst>
      <p:ext uri="{BB962C8B-B14F-4D97-AF65-F5344CB8AC3E}">
        <p14:creationId xmlns:p14="http://schemas.microsoft.com/office/powerpoint/2010/main" val="2924729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898FDF83-C37D-48F3-85EF-04AE9AE4433C}" type="slidenum">
              <a:rPr lang="en-US" smtClean="0"/>
              <a:pPr/>
              <a:t>1</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3320738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F29DD69-206A-45BC-AF97-9B319BC9ACEF}" type="slidenum">
              <a:rPr lang="en-US" smtClean="0"/>
              <a:pPr/>
              <a:t>10</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516853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5AC18CB-758F-484D-A7EA-C2B35D6CAB82}" type="slidenum">
              <a:rPr lang="en-US" smtClean="0"/>
              <a:pPr/>
              <a:t>11</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3153431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114441B-207C-48A0-8310-0D84AEB12245}" type="slidenum">
              <a:rPr lang="en-US" smtClean="0"/>
              <a:pPr/>
              <a:t>12</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1485482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54EA40AE-E244-44EB-973F-ACD71DAC03F8}" type="slidenum">
              <a:rPr lang="en-US" smtClean="0"/>
              <a:pPr/>
              <a:t>13</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2859499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535161B-4049-4AA8-971F-92966F62411D}" type="slidenum">
              <a:rPr lang="en-US" smtClean="0"/>
              <a:pPr/>
              <a:t>14</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745720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653C92E-F491-48E0-80C6-28BCD08242CA}" type="slidenum">
              <a:rPr lang="en-US" smtClean="0"/>
              <a:pPr/>
              <a:t>15</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3774185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6558A26-493B-468D-AF9B-8B03D054313E}" type="slidenum">
              <a:rPr lang="en-US" smtClean="0"/>
              <a:pPr/>
              <a:t>16</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1691572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E3495EF-370A-4E18-804D-0087A1DF4FB4}" type="slidenum">
              <a:rPr lang="en-US" smtClean="0"/>
              <a:pPr/>
              <a:t>17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2331259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503B656A-5E73-4E20-B889-ADC3E20DD323}"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2217905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503B656A-5E73-4E20-B889-ADC3E20DD323}"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2194378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E893D7D-C717-428D-9066-5EB29F4E718A}" type="slidenum">
              <a:rPr lang="en-US" smtClean="0"/>
              <a:pPr/>
              <a:t>2</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896869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51B3DDB-F171-4693-A1B9-01B97E733659}" type="slidenum">
              <a:rPr lang="en-US" smtClean="0"/>
              <a:pPr/>
              <a:t>20</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4244757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7C029285-6E2D-44F8-87A7-225DA34E3EF2}" type="slidenum">
              <a:rPr lang="en-US" smtClean="0"/>
              <a:pPr/>
              <a:t>21</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3743667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4787003-AE95-4D09-853E-EFDD3357403D}" type="slidenum">
              <a:rPr lang="en-US" smtClean="0"/>
              <a:pPr/>
              <a:t>22</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4290322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0A663D4-D579-40B7-93DB-24A2ED219BBC}" type="slidenum">
              <a:rPr lang="en-US" smtClean="0"/>
              <a:pPr/>
              <a:t>23</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2038547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5B35F3B-4366-48DD-B8D1-D3F4F0D2FAEE}" type="slidenum">
              <a:rPr lang="en-US" smtClean="0"/>
              <a:pPr/>
              <a:t>24</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3873468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E974ABFD-A45D-4E48-8635-9499D88CC767}" type="slidenum">
              <a:rPr lang="en-US" smtClean="0"/>
              <a:pPr/>
              <a:t>25</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3925773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DDC7C45-DB9E-458C-A364-CF91C5BC2D99}" type="slidenum">
              <a:rPr lang="en-US" smtClean="0"/>
              <a:pPr/>
              <a:t>26</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3667550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DDC7C45-DB9E-458C-A364-CF91C5BC2D99}" type="slidenum">
              <a:rPr lang="en-US" smtClean="0"/>
              <a:pPr/>
              <a:t>27</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23200831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DDC7C45-DB9E-458C-A364-CF91C5BC2D99}" type="slidenum">
              <a:rPr lang="en-US" smtClean="0"/>
              <a:pPr/>
              <a:t>28</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2214842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E06062C-7F63-4555-AC6F-DDF37C292D03}" type="slidenum">
              <a:rPr lang="en-US" smtClean="0"/>
              <a:pPr/>
              <a:t>29</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623763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FAA6C58-35A0-4E71-9F41-6211BE002162}" type="slidenum">
              <a:rPr lang="en-US" smtClean="0"/>
              <a:pPr/>
              <a:t>3</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2536246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DDC7C45-DB9E-458C-A364-CF91C5BC2D99}" type="slidenum">
              <a:rPr lang="en-US" smtClean="0"/>
              <a:pPr/>
              <a:t>30</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4102775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EF0F03C3-FC5C-4339-AF88-1ADFBDB160BE}" type="slidenum">
              <a:rPr lang="en-US" smtClean="0"/>
              <a:pPr/>
              <a:t>31</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3544781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5B35F3B-4366-48DD-B8D1-D3F4F0D2FAEE}" type="slidenum">
              <a:rPr lang="en-US" smtClean="0"/>
              <a:pPr/>
              <a:t>32</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4132581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5B35F3B-4366-48DD-B8D1-D3F4F0D2FAEE}" type="slidenum">
              <a:rPr lang="en-US" smtClean="0"/>
              <a:pPr/>
              <a:t>33</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36768343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5B35F3B-4366-48DD-B8D1-D3F4F0D2FAEE}" type="slidenum">
              <a:rPr lang="en-US" smtClean="0"/>
              <a:pPr/>
              <a:t>34</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37836461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DDC7C45-DB9E-458C-A364-CF91C5BC2D99}" type="slidenum">
              <a:rPr lang="en-US" smtClean="0"/>
              <a:pPr/>
              <a:t>35</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1119862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DDC7C45-DB9E-458C-A364-CF91C5BC2D99}" type="slidenum">
              <a:rPr lang="en-US" smtClean="0"/>
              <a:pPr/>
              <a:t>36</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1742966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1C950B7-8F88-4C16-97AB-A8C0CECBD8A9}" type="slidenum">
              <a:rPr lang="en-US" smtClean="0"/>
              <a:pPr/>
              <a:t>4</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380525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8E489DF-2BD6-4528-8518-8416FCA585E9}" type="slidenum">
              <a:rPr lang="en-US" smtClean="0"/>
              <a:pPr/>
              <a:t>5</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211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667B866-EFAA-4FE4-A084-44437434A063}" type="slidenum">
              <a:rPr lang="en-US" smtClean="0"/>
              <a:pPr/>
              <a:t>6</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239971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77901B4-73C5-4D02-9E32-E471D9AB18A3}" type="slidenum">
              <a:rPr lang="en-US" smtClean="0"/>
              <a:pPr/>
              <a:t>7</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3329253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2B1375A-F678-4F97-AC8E-939DB28FF7B2}" type="slidenum">
              <a:rPr lang="en-US" smtClean="0"/>
              <a:pPr/>
              <a:t>8</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1879097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C7FE16E-AF8C-4376-BC4E-EE09DF76CE29}" type="slidenum">
              <a:rPr lang="en-US" smtClean="0"/>
              <a:pPr/>
              <a:t>9</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ar-EG" smtClean="0"/>
          </a:p>
        </p:txBody>
      </p:sp>
    </p:spTree>
    <p:extLst>
      <p:ext uri="{BB962C8B-B14F-4D97-AF65-F5344CB8AC3E}">
        <p14:creationId xmlns:p14="http://schemas.microsoft.com/office/powerpoint/2010/main" val="190168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Freeform 2"/>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ar-EG"/>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500" y="228600"/>
            <a:ext cx="1790700" cy="5715000"/>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1676400" y="228600"/>
            <a:ext cx="5219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1905000" y="1447800"/>
            <a:ext cx="33909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5448300" y="1447800"/>
            <a:ext cx="33909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E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676400" y="228600"/>
            <a:ext cx="7162800" cy="914400"/>
          </a:xfrm>
          <a:prstGeom prst="rect">
            <a:avLst/>
          </a:prstGeom>
          <a:noFill/>
          <a:ln w="25400">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1905000" y="1447800"/>
            <a:ext cx="69342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885" name="Line 5"/>
          <p:cNvSpPr>
            <a:spLocks noChangeShapeType="1"/>
          </p:cNvSpPr>
          <p:nvPr/>
        </p:nvSpPr>
        <p:spPr bwMode="auto">
          <a:xfrm>
            <a:off x="1219200" y="1219200"/>
            <a:ext cx="7620000" cy="0"/>
          </a:xfrm>
          <a:prstGeom prst="line">
            <a:avLst/>
          </a:prstGeom>
          <a:noFill/>
          <a:ln w="25400">
            <a:solidFill>
              <a:srgbClr val="006699"/>
            </a:solidFill>
            <a:miter lim="800000"/>
            <a:headEnd/>
            <a:tailEnd/>
          </a:ln>
          <a:effectLst/>
        </p:spPr>
        <p:txBody>
          <a:bodyPr wrap="none"/>
          <a:lstStyle/>
          <a:p>
            <a:pPr>
              <a:defRPr/>
            </a:pPr>
            <a:endParaRPr lang="ar-EG"/>
          </a:p>
        </p:txBody>
      </p:sp>
      <p:pic>
        <p:nvPicPr>
          <p:cNvPr id="2053" name="Picture 6" descr="stopwatch"/>
          <p:cNvPicPr>
            <a:picLocks noChangeAspect="1" noChangeArrowheads="1"/>
          </p:cNvPicPr>
          <p:nvPr/>
        </p:nvPicPr>
        <p:blipFill>
          <a:blip r:embed="rId13" cstate="print"/>
          <a:srcRect/>
          <a:stretch>
            <a:fillRect/>
          </a:stretch>
        </p:blipFill>
        <p:spPr bwMode="auto">
          <a:xfrm>
            <a:off x="228600" y="228600"/>
            <a:ext cx="1314450" cy="1676400"/>
          </a:xfrm>
          <a:prstGeom prst="rect">
            <a:avLst/>
          </a:prstGeom>
          <a:noFill/>
          <a:ln w="9525">
            <a:noFill/>
            <a:miter lim="800000"/>
            <a:headEnd/>
            <a:tailEnd/>
          </a:ln>
        </p:spPr>
      </p:pic>
      <p:sp>
        <p:nvSpPr>
          <p:cNvPr id="7" name="TextBox 6"/>
          <p:cNvSpPr txBox="1"/>
          <p:nvPr/>
        </p:nvSpPr>
        <p:spPr>
          <a:xfrm>
            <a:off x="7848600" y="6172200"/>
            <a:ext cx="914400" cy="461963"/>
          </a:xfrm>
          <a:prstGeom prst="rect">
            <a:avLst/>
          </a:prstGeom>
          <a:noFill/>
        </p:spPr>
        <p:txBody>
          <a:bodyPr rtlCol="1">
            <a:spAutoFit/>
          </a:bodyPr>
          <a:lstStyle/>
          <a:p>
            <a:pPr>
              <a:defRPr/>
            </a:pPr>
            <a:fld id="{CBED0B89-F9E9-450E-B408-BAF31675E632}" type="slidenum">
              <a:rPr lang="ar-EG"/>
              <a:pPr>
                <a:defRPr/>
              </a:pPr>
              <a:t>‹#›</a:t>
            </a:fld>
            <a:endParaRPr lang="ar-EG" dirty="0"/>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ransition advClick="0"/>
  <p:hf sldNum="0" hdr="0" dt="0"/>
  <p:txStyles>
    <p:titleStyle>
      <a:lvl1pPr algn="ctr" rtl="0" eaLnBrk="0" fontAlgn="base" hangingPunct="0">
        <a:spcBef>
          <a:spcPct val="0"/>
        </a:spcBef>
        <a:spcAft>
          <a:spcPct val="0"/>
        </a:spcAft>
        <a:defRPr sz="3200">
          <a:solidFill>
            <a:srgbClr val="006699"/>
          </a:solidFill>
          <a:latin typeface="+mj-lt"/>
          <a:ea typeface="+mj-ea"/>
          <a:cs typeface="+mj-cs"/>
        </a:defRPr>
      </a:lvl1pPr>
      <a:lvl2pPr algn="ctr" rtl="0" eaLnBrk="0" fontAlgn="base" hangingPunct="0">
        <a:spcBef>
          <a:spcPct val="0"/>
        </a:spcBef>
        <a:spcAft>
          <a:spcPct val="0"/>
        </a:spcAft>
        <a:defRPr sz="3200">
          <a:solidFill>
            <a:srgbClr val="006699"/>
          </a:solidFill>
          <a:latin typeface="Arial" pitchFamily="34" charset="0"/>
        </a:defRPr>
      </a:lvl2pPr>
      <a:lvl3pPr algn="ctr" rtl="0" eaLnBrk="0" fontAlgn="base" hangingPunct="0">
        <a:spcBef>
          <a:spcPct val="0"/>
        </a:spcBef>
        <a:spcAft>
          <a:spcPct val="0"/>
        </a:spcAft>
        <a:defRPr sz="3200">
          <a:solidFill>
            <a:srgbClr val="006699"/>
          </a:solidFill>
          <a:latin typeface="Arial" pitchFamily="34" charset="0"/>
        </a:defRPr>
      </a:lvl3pPr>
      <a:lvl4pPr algn="ctr" rtl="0" eaLnBrk="0" fontAlgn="base" hangingPunct="0">
        <a:spcBef>
          <a:spcPct val="0"/>
        </a:spcBef>
        <a:spcAft>
          <a:spcPct val="0"/>
        </a:spcAft>
        <a:defRPr sz="3200">
          <a:solidFill>
            <a:srgbClr val="006699"/>
          </a:solidFill>
          <a:latin typeface="Arial" pitchFamily="34" charset="0"/>
        </a:defRPr>
      </a:lvl4pPr>
      <a:lvl5pPr algn="ctr" rtl="0" eaLnBrk="0" fontAlgn="base" hangingPunct="0">
        <a:spcBef>
          <a:spcPct val="0"/>
        </a:spcBef>
        <a:spcAft>
          <a:spcPct val="0"/>
        </a:spcAft>
        <a:defRPr sz="3200">
          <a:solidFill>
            <a:srgbClr val="006699"/>
          </a:solidFill>
          <a:latin typeface="Arial" pitchFamily="34" charset="0"/>
        </a:defRPr>
      </a:lvl5pPr>
      <a:lvl6pPr marL="457200" algn="ctr" rtl="0" fontAlgn="base">
        <a:spcBef>
          <a:spcPct val="0"/>
        </a:spcBef>
        <a:spcAft>
          <a:spcPct val="0"/>
        </a:spcAft>
        <a:defRPr sz="3200">
          <a:solidFill>
            <a:srgbClr val="006699"/>
          </a:solidFill>
          <a:latin typeface="Arial" pitchFamily="34" charset="0"/>
        </a:defRPr>
      </a:lvl6pPr>
      <a:lvl7pPr marL="914400" algn="ctr" rtl="0" fontAlgn="base">
        <a:spcBef>
          <a:spcPct val="0"/>
        </a:spcBef>
        <a:spcAft>
          <a:spcPct val="0"/>
        </a:spcAft>
        <a:defRPr sz="3200">
          <a:solidFill>
            <a:srgbClr val="006699"/>
          </a:solidFill>
          <a:latin typeface="Arial" pitchFamily="34" charset="0"/>
        </a:defRPr>
      </a:lvl7pPr>
      <a:lvl8pPr marL="1371600" algn="ctr" rtl="0" fontAlgn="base">
        <a:spcBef>
          <a:spcPct val="0"/>
        </a:spcBef>
        <a:spcAft>
          <a:spcPct val="0"/>
        </a:spcAft>
        <a:defRPr sz="3200">
          <a:solidFill>
            <a:srgbClr val="006699"/>
          </a:solidFill>
          <a:latin typeface="Arial" pitchFamily="34" charset="0"/>
        </a:defRPr>
      </a:lvl8pPr>
      <a:lvl9pPr marL="1828800" algn="ctr" rtl="0" fontAlgn="base">
        <a:spcBef>
          <a:spcPct val="0"/>
        </a:spcBef>
        <a:spcAft>
          <a:spcPct val="0"/>
        </a:spcAft>
        <a:defRPr sz="3200">
          <a:solidFill>
            <a:srgbClr val="006699"/>
          </a:solidFill>
          <a:latin typeface="Arial" pitchFamily="34" charset="0"/>
        </a:defRPr>
      </a:lvl9pPr>
    </p:titleStyle>
    <p:bodyStyle>
      <a:lvl1pPr marL="342900" indent="-342900" algn="l" rtl="0" eaLnBrk="0" fontAlgn="base" hangingPunct="0">
        <a:spcBef>
          <a:spcPct val="20000"/>
        </a:spcBef>
        <a:spcAft>
          <a:spcPct val="0"/>
        </a:spcAft>
        <a:buClr>
          <a:srgbClr val="FF0066"/>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6699"/>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rgbClr val="009900"/>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009900"/>
        </a:buClr>
        <a:buFont typeface="Wingdings" pitchFamily="2" charset="2"/>
        <a:buChar char="§"/>
        <a:defRPr sz="2400">
          <a:solidFill>
            <a:schemeClr val="tx1"/>
          </a:solidFill>
          <a:latin typeface="+mn-lt"/>
        </a:defRPr>
      </a:lvl4pPr>
      <a:lvl5pPr marL="2057400" indent="-228600" algn="l" rtl="0" eaLnBrk="0" fontAlgn="base" hangingPunct="0">
        <a:spcBef>
          <a:spcPct val="20000"/>
        </a:spcBef>
        <a:spcAft>
          <a:spcPct val="0"/>
        </a:spcAft>
        <a:buClr>
          <a:srgbClr val="009900"/>
        </a:buClr>
        <a:buFont typeface="Wingdings" pitchFamily="2" charset="2"/>
        <a:buChar char="§"/>
        <a:defRPr sz="2400">
          <a:solidFill>
            <a:schemeClr val="tx1"/>
          </a:solidFill>
          <a:latin typeface="+mn-lt"/>
        </a:defRPr>
      </a:lvl5pPr>
      <a:lvl6pPr marL="2514600" indent="-228600" algn="l" rtl="0" fontAlgn="base">
        <a:spcBef>
          <a:spcPct val="20000"/>
        </a:spcBef>
        <a:spcAft>
          <a:spcPct val="0"/>
        </a:spcAft>
        <a:buClr>
          <a:srgbClr val="009900"/>
        </a:buClr>
        <a:buFont typeface="Wingdings" pitchFamily="2" charset="2"/>
        <a:buChar char="§"/>
        <a:defRPr sz="2400">
          <a:solidFill>
            <a:schemeClr val="tx1"/>
          </a:solidFill>
          <a:latin typeface="+mn-lt"/>
        </a:defRPr>
      </a:lvl6pPr>
      <a:lvl7pPr marL="2971800" indent="-228600" algn="l" rtl="0" fontAlgn="base">
        <a:spcBef>
          <a:spcPct val="20000"/>
        </a:spcBef>
        <a:spcAft>
          <a:spcPct val="0"/>
        </a:spcAft>
        <a:buClr>
          <a:srgbClr val="009900"/>
        </a:buClr>
        <a:buFont typeface="Wingdings" pitchFamily="2" charset="2"/>
        <a:buChar char="§"/>
        <a:defRPr sz="2400">
          <a:solidFill>
            <a:schemeClr val="tx1"/>
          </a:solidFill>
          <a:latin typeface="+mn-lt"/>
        </a:defRPr>
      </a:lvl7pPr>
      <a:lvl8pPr marL="3429000" indent="-228600" algn="l" rtl="0" fontAlgn="base">
        <a:spcBef>
          <a:spcPct val="20000"/>
        </a:spcBef>
        <a:spcAft>
          <a:spcPct val="0"/>
        </a:spcAft>
        <a:buClr>
          <a:srgbClr val="009900"/>
        </a:buClr>
        <a:buFont typeface="Wingdings" pitchFamily="2" charset="2"/>
        <a:buChar char="§"/>
        <a:defRPr sz="2400">
          <a:solidFill>
            <a:schemeClr val="tx1"/>
          </a:solidFill>
          <a:latin typeface="+mn-lt"/>
        </a:defRPr>
      </a:lvl8pPr>
      <a:lvl9pPr marL="3886200" indent="-228600" algn="l" rtl="0" fontAlgn="base">
        <a:spcBef>
          <a:spcPct val="20000"/>
        </a:spcBef>
        <a:spcAft>
          <a:spcPct val="0"/>
        </a:spcAft>
        <a:buClr>
          <a:srgbClr val="009900"/>
        </a:buClr>
        <a:buFont typeface="Wingdings" pitchFamily="2" charset="2"/>
        <a:buChar char="§"/>
        <a:defRPr sz="2400">
          <a:solidFill>
            <a:schemeClr val="tx1"/>
          </a:solidFill>
          <a:latin typeface="+mn-lt"/>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oleObject" Target="../embeddings/Microsoft_Word_97_-_2003_Document1.doc"/><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Introduction to Work Measurement</a:t>
            </a:r>
          </a:p>
        </p:txBody>
      </p:sp>
      <p:sp>
        <p:nvSpPr>
          <p:cNvPr id="15363" name="Rectangle 3"/>
          <p:cNvSpPr>
            <a:spLocks noGrp="1" noChangeArrowheads="1"/>
          </p:cNvSpPr>
          <p:nvPr>
            <p:ph type="body" idx="1"/>
          </p:nvPr>
        </p:nvSpPr>
        <p:spPr>
          <a:xfrm>
            <a:off x="2514600" y="1447800"/>
            <a:ext cx="6172200" cy="4495800"/>
          </a:xfrm>
        </p:spPr>
        <p:txBody>
          <a:bodyPr/>
          <a:lstStyle/>
          <a:p>
            <a:pPr marL="457200" indent="-457200" algn="just" eaLnBrk="1" hangingPunct="1">
              <a:buFont typeface="Wingdings" pitchFamily="2" charset="2"/>
              <a:buNone/>
            </a:pPr>
            <a:r>
              <a:rPr lang="en-US" dirty="0" smtClean="0"/>
              <a:t>Sections:</a:t>
            </a:r>
          </a:p>
          <a:p>
            <a:pPr marL="457200" indent="-457200" algn="just" eaLnBrk="1" hangingPunct="1">
              <a:buFont typeface="Wingdings" pitchFamily="2" charset="2"/>
              <a:buAutoNum type="arabicPeriod"/>
            </a:pPr>
            <a:r>
              <a:rPr lang="en-US" dirty="0" smtClean="0"/>
              <a:t>Time Standards and How They Are Determined</a:t>
            </a:r>
          </a:p>
          <a:p>
            <a:pPr marL="457200" indent="-457200" algn="just" eaLnBrk="1" hangingPunct="1">
              <a:buFont typeface="Wingdings" pitchFamily="2" charset="2"/>
              <a:buAutoNum type="arabicPeriod"/>
            </a:pPr>
            <a:r>
              <a:rPr lang="en-US" dirty="0" smtClean="0"/>
              <a:t>Prerequisites for Valid Time Standards</a:t>
            </a:r>
          </a:p>
          <a:p>
            <a:pPr marL="457200" indent="-457200" algn="just" eaLnBrk="1" hangingPunct="1">
              <a:buFont typeface="Wingdings" pitchFamily="2" charset="2"/>
              <a:buAutoNum type="arabicPeriod"/>
            </a:pPr>
            <a:r>
              <a:rPr lang="en-US" dirty="0" smtClean="0"/>
              <a:t>Allowances in Time Standards</a:t>
            </a:r>
          </a:p>
          <a:p>
            <a:pPr marL="457200" indent="-457200" algn="just" eaLnBrk="1" hangingPunct="1"/>
            <a:endParaRPr lang="en-US" dirty="0" smtClean="0"/>
          </a:p>
        </p:txBody>
      </p:sp>
      <p:sp>
        <p:nvSpPr>
          <p:cNvPr id="15364" name="Text Box 4"/>
          <p:cNvSpPr txBox="1">
            <a:spLocks noChangeArrowheads="1"/>
          </p:cNvSpPr>
          <p:nvPr/>
        </p:nvSpPr>
        <p:spPr bwMode="auto">
          <a:xfrm>
            <a:off x="304800" y="2209800"/>
            <a:ext cx="2133600" cy="519113"/>
          </a:xfrm>
          <a:prstGeom prst="rect">
            <a:avLst/>
          </a:prstGeom>
          <a:noFill/>
          <a:ln w="9525">
            <a:noFill/>
            <a:miter lim="800000"/>
            <a:headEnd/>
            <a:tailEnd/>
          </a:ln>
        </p:spPr>
        <p:txBody>
          <a:bodyPr>
            <a:spAutoFit/>
          </a:bodyPr>
          <a:lstStyle/>
          <a:p>
            <a:pPr>
              <a:spcBef>
                <a:spcPct val="50000"/>
              </a:spcBef>
            </a:pPr>
            <a:r>
              <a:rPr lang="en-US" sz="2800">
                <a:solidFill>
                  <a:srgbClr val="006699"/>
                </a:solidFill>
                <a:latin typeface="Arial" charset="0"/>
              </a:rPr>
              <a:t>Chapter 12</a:t>
            </a: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pPr eaLnBrk="1" hangingPunct="1"/>
            <a:r>
              <a:rPr lang="en-US" dirty="0" smtClean="0"/>
              <a:t>Task Hierarchy &amp; Work Measurement</a:t>
            </a:r>
          </a:p>
        </p:txBody>
      </p:sp>
      <p:pic>
        <p:nvPicPr>
          <p:cNvPr id="25603" name="Picture 1027" descr="12"/>
          <p:cNvPicPr>
            <a:picLocks noChangeAspect="1" noChangeArrowheads="1"/>
          </p:cNvPicPr>
          <p:nvPr/>
        </p:nvPicPr>
        <p:blipFill>
          <a:blip r:embed="rId3" cstate="print">
            <a:lum contrast="-10000"/>
          </a:blip>
          <a:srcRect/>
          <a:stretch>
            <a:fillRect/>
          </a:stretch>
        </p:blipFill>
        <p:spPr bwMode="auto">
          <a:xfrm>
            <a:off x="1524000" y="1066800"/>
            <a:ext cx="7391400" cy="3273425"/>
          </a:xfrm>
          <a:prstGeom prst="rect">
            <a:avLst/>
          </a:prstGeom>
          <a:noFill/>
          <a:ln w="9525">
            <a:noFill/>
            <a:miter lim="800000"/>
            <a:headEnd/>
            <a:tailEnd/>
          </a:ln>
        </p:spPr>
      </p:pic>
      <p:pic>
        <p:nvPicPr>
          <p:cNvPr id="25604" name="Picture 1028" descr="Fig1"/>
          <p:cNvPicPr>
            <a:picLocks noGrp="1" noChangeAspect="1" noChangeArrowheads="1"/>
          </p:cNvPicPr>
          <p:nvPr>
            <p:ph idx="1"/>
          </p:nvPr>
        </p:nvPicPr>
        <p:blipFill>
          <a:blip r:embed="rId4" cstate="print"/>
          <a:srcRect/>
          <a:stretch>
            <a:fillRect/>
          </a:stretch>
        </p:blipFill>
        <p:spPr>
          <a:xfrm>
            <a:off x="665163" y="4267200"/>
            <a:ext cx="3452812" cy="2590800"/>
          </a:xfrm>
          <a:noFill/>
        </p:spPr>
      </p:pic>
      <p:sp>
        <p:nvSpPr>
          <p:cNvPr id="25605" name="Rectangle 1030"/>
          <p:cNvSpPr>
            <a:spLocks noChangeArrowheads="1"/>
          </p:cNvSpPr>
          <p:nvPr/>
        </p:nvSpPr>
        <p:spPr bwMode="auto">
          <a:xfrm>
            <a:off x="2590800" y="4343400"/>
            <a:ext cx="3639330" cy="400110"/>
          </a:xfrm>
          <a:prstGeom prst="rect">
            <a:avLst/>
          </a:prstGeom>
          <a:noFill/>
          <a:ln w="9525">
            <a:noFill/>
            <a:miter lim="800000"/>
            <a:headEnd/>
            <a:tailEnd/>
          </a:ln>
        </p:spPr>
        <p:txBody>
          <a:bodyPr wrap="none">
            <a:spAutoFit/>
          </a:bodyPr>
          <a:lstStyle/>
          <a:p>
            <a:r>
              <a:rPr lang="en-US" sz="2000" b="1" u="sng" dirty="0">
                <a:latin typeface="Arial" charset="0"/>
                <a:cs typeface="Arial" charset="0"/>
              </a:rPr>
              <a:t>Pyramidal Structure of Work</a:t>
            </a:r>
          </a:p>
        </p:txBody>
      </p:sp>
      <p:sp>
        <p:nvSpPr>
          <p:cNvPr id="25606" name="Rectangle 1031"/>
          <p:cNvSpPr>
            <a:spLocks noChangeArrowheads="1"/>
          </p:cNvSpPr>
          <p:nvPr/>
        </p:nvSpPr>
        <p:spPr bwMode="auto">
          <a:xfrm>
            <a:off x="4114800" y="5013325"/>
            <a:ext cx="4800600" cy="701675"/>
          </a:xfrm>
          <a:prstGeom prst="rect">
            <a:avLst/>
          </a:prstGeom>
          <a:noFill/>
          <a:ln w="9525">
            <a:noFill/>
            <a:miter lim="800000"/>
            <a:headEnd/>
            <a:tailEnd/>
          </a:ln>
        </p:spPr>
        <p:txBody>
          <a:bodyPr>
            <a:spAutoFit/>
          </a:bodyPr>
          <a:lstStyle/>
          <a:p>
            <a:pPr algn="just"/>
            <a:r>
              <a:rPr lang="tr-TR" sz="2000">
                <a:latin typeface="Arial" charset="0"/>
                <a:cs typeface="Arial" charset="0"/>
              </a:rPr>
              <a:t>Work measurement techniques measure work at different levels of this hierarchy</a:t>
            </a:r>
            <a:endParaRPr lang="en-US" sz="2000">
              <a:latin typeface="Arial" charset="0"/>
              <a:cs typeface="Arial" charset="0"/>
            </a:endParaRPr>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1. Direct Time Study</a:t>
            </a:r>
          </a:p>
        </p:txBody>
      </p:sp>
      <p:sp>
        <p:nvSpPr>
          <p:cNvPr id="185347" name="Rectangle 3"/>
          <p:cNvSpPr>
            <a:spLocks noGrp="1" noChangeArrowheads="1"/>
          </p:cNvSpPr>
          <p:nvPr>
            <p:ph type="body" idx="1"/>
          </p:nvPr>
        </p:nvSpPr>
        <p:spPr/>
        <p:txBody>
          <a:bodyPr/>
          <a:lstStyle/>
          <a:p>
            <a:pPr algn="just" eaLnBrk="1" hangingPunct="1">
              <a:lnSpc>
                <a:spcPct val="80000"/>
              </a:lnSpc>
            </a:pPr>
            <a:r>
              <a:rPr lang="en-US" sz="1800" dirty="0" smtClean="0"/>
              <a:t>Direct observation of a task using a </a:t>
            </a:r>
            <a:r>
              <a:rPr lang="en-US" sz="1800" dirty="0" smtClean="0">
                <a:solidFill>
                  <a:srgbClr val="0066CC"/>
                </a:solidFill>
              </a:rPr>
              <a:t>stopwatch</a:t>
            </a:r>
            <a:r>
              <a:rPr lang="en-US" sz="1800" dirty="0" smtClean="0"/>
              <a:t> to record the time taken to accomplish a task. </a:t>
            </a:r>
            <a:endParaRPr lang="tr-TR" sz="1800" dirty="0" smtClean="0"/>
          </a:p>
          <a:p>
            <a:pPr algn="just" eaLnBrk="1" hangingPunct="1">
              <a:lnSpc>
                <a:spcPct val="80000"/>
              </a:lnSpc>
            </a:pPr>
            <a:endParaRPr lang="tr-TR" sz="1800" dirty="0" smtClean="0"/>
          </a:p>
          <a:p>
            <a:pPr algn="just" eaLnBrk="1" hangingPunct="1">
              <a:lnSpc>
                <a:spcPct val="80000"/>
              </a:lnSpc>
            </a:pPr>
            <a:r>
              <a:rPr lang="tr-TR" sz="1800" dirty="0" smtClean="0"/>
              <a:t>The task is usually divided into </a:t>
            </a:r>
            <a:r>
              <a:rPr lang="tr-TR" sz="1800" dirty="0" smtClean="0">
                <a:solidFill>
                  <a:srgbClr val="0066CC"/>
                </a:solidFill>
              </a:rPr>
              <a:t>work elements</a:t>
            </a:r>
            <a:r>
              <a:rPr lang="tr-TR" sz="1800" dirty="0" smtClean="0"/>
              <a:t> and each work element is timed seperately.</a:t>
            </a:r>
          </a:p>
          <a:p>
            <a:pPr algn="just" eaLnBrk="1" hangingPunct="1">
              <a:lnSpc>
                <a:spcPct val="80000"/>
              </a:lnSpc>
            </a:pPr>
            <a:endParaRPr lang="en-US" sz="1800" dirty="0" smtClean="0"/>
          </a:p>
          <a:p>
            <a:pPr algn="just" eaLnBrk="1" hangingPunct="1">
              <a:lnSpc>
                <a:spcPct val="80000"/>
              </a:lnSpc>
            </a:pPr>
            <a:r>
              <a:rPr lang="en-US" sz="1800" dirty="0" smtClean="0"/>
              <a:t>During the observation, the analyst evaluates the worker’s pace - </a:t>
            </a:r>
            <a:r>
              <a:rPr lang="en-US" sz="1800" dirty="0" smtClean="0">
                <a:solidFill>
                  <a:srgbClr val="0066CC"/>
                </a:solidFill>
              </a:rPr>
              <a:t>performance rating</a:t>
            </a:r>
            <a:endParaRPr lang="tr-TR" sz="1800" dirty="0" smtClean="0">
              <a:solidFill>
                <a:srgbClr val="0066CC"/>
              </a:solidFill>
            </a:endParaRPr>
          </a:p>
          <a:p>
            <a:pPr algn="just" eaLnBrk="1" hangingPunct="1">
              <a:lnSpc>
                <a:spcPct val="80000"/>
              </a:lnSpc>
            </a:pPr>
            <a:endParaRPr lang="en-US" sz="1800" dirty="0" smtClean="0"/>
          </a:p>
          <a:p>
            <a:pPr algn="just" eaLnBrk="1" hangingPunct="1">
              <a:lnSpc>
                <a:spcPct val="80000"/>
              </a:lnSpc>
            </a:pPr>
            <a:r>
              <a:rPr lang="en-US" sz="1800" b="1" u="sng" dirty="0" smtClean="0"/>
              <a:t>Normal time</a:t>
            </a:r>
          </a:p>
          <a:p>
            <a:pPr algn="ctr" eaLnBrk="1" hangingPunct="1">
              <a:lnSpc>
                <a:spcPct val="80000"/>
              </a:lnSpc>
              <a:buFont typeface="Wingdings" pitchFamily="2" charset="2"/>
              <a:buNone/>
            </a:pPr>
            <a:r>
              <a:rPr lang="en-US" sz="1800" b="1" i="1" dirty="0" err="1" smtClean="0"/>
              <a:t>T</a:t>
            </a:r>
            <a:r>
              <a:rPr lang="en-US" sz="1800" b="1" i="1" baseline="-25000" dirty="0" err="1" smtClean="0"/>
              <a:t>n</a:t>
            </a:r>
            <a:r>
              <a:rPr lang="en-US" sz="1800" b="1" i="1" dirty="0" smtClean="0"/>
              <a:t>=</a:t>
            </a:r>
            <a:r>
              <a:rPr lang="en-US" sz="1800" b="1" i="1" dirty="0" err="1" smtClean="0"/>
              <a:t>T</a:t>
            </a:r>
            <a:r>
              <a:rPr lang="en-US" sz="1800" b="1" i="1" baseline="-25000" dirty="0" err="1" smtClean="0"/>
              <a:t>obs</a:t>
            </a:r>
            <a:r>
              <a:rPr lang="en-US" sz="1800" b="1" i="1" dirty="0" smtClean="0"/>
              <a:t>(PR)</a:t>
            </a:r>
          </a:p>
          <a:p>
            <a:pPr algn="just" eaLnBrk="1" hangingPunct="1">
              <a:lnSpc>
                <a:spcPct val="80000"/>
              </a:lnSpc>
              <a:buFont typeface="Wingdings" pitchFamily="2" charset="2"/>
              <a:buNone/>
            </a:pPr>
            <a:r>
              <a:rPr lang="tr-TR" sz="1800" dirty="0" smtClean="0"/>
              <a:t>	</a:t>
            </a:r>
            <a:r>
              <a:rPr lang="en-US" sz="1800" dirty="0" smtClean="0"/>
              <a:t>where 	</a:t>
            </a:r>
            <a:r>
              <a:rPr lang="en-US" sz="1800" i="1" dirty="0" err="1" smtClean="0"/>
              <a:t>T</a:t>
            </a:r>
            <a:r>
              <a:rPr lang="en-US" sz="1800" i="1" baseline="-25000" dirty="0" err="1" smtClean="0"/>
              <a:t>n</a:t>
            </a:r>
            <a:r>
              <a:rPr lang="en-US" sz="1800" i="1" baseline="-25000" dirty="0" smtClean="0"/>
              <a:t>    </a:t>
            </a:r>
            <a:r>
              <a:rPr lang="en-US" sz="1800" dirty="0" smtClean="0"/>
              <a:t>= normal time, min; </a:t>
            </a:r>
          </a:p>
          <a:p>
            <a:pPr algn="just" eaLnBrk="1" hangingPunct="1">
              <a:lnSpc>
                <a:spcPct val="80000"/>
              </a:lnSpc>
              <a:buFont typeface="Wingdings" pitchFamily="2" charset="2"/>
              <a:buNone/>
            </a:pPr>
            <a:r>
              <a:rPr lang="en-US" sz="1800" i="1" dirty="0" smtClean="0"/>
              <a:t>			</a:t>
            </a:r>
            <a:r>
              <a:rPr lang="en-US" sz="1800" i="1" dirty="0" err="1" smtClean="0"/>
              <a:t>T</a:t>
            </a:r>
            <a:r>
              <a:rPr lang="en-US" sz="1800" i="1" baseline="-25000" dirty="0" err="1" smtClean="0"/>
              <a:t>obs</a:t>
            </a:r>
            <a:r>
              <a:rPr lang="en-US" sz="1800" dirty="0" smtClean="0"/>
              <a:t>= observed time, min; </a:t>
            </a:r>
          </a:p>
          <a:p>
            <a:pPr algn="just" eaLnBrk="1" hangingPunct="1">
              <a:lnSpc>
                <a:spcPct val="80000"/>
              </a:lnSpc>
              <a:buFont typeface="Wingdings" pitchFamily="2" charset="2"/>
              <a:buNone/>
            </a:pPr>
            <a:r>
              <a:rPr lang="en-US" sz="1800" i="1" dirty="0" smtClean="0"/>
              <a:t>			PR </a:t>
            </a:r>
            <a:r>
              <a:rPr lang="en-US" sz="1800" dirty="0" smtClean="0"/>
              <a:t>= performance rating of the worker’s pace</a:t>
            </a:r>
          </a:p>
          <a:p>
            <a:pPr algn="just" eaLnBrk="1" hangingPunct="1">
              <a:lnSpc>
                <a:spcPct val="80000"/>
              </a:lnSpc>
            </a:pPr>
            <a:endParaRPr lang="tr-TR" sz="1800" dirty="0" smtClean="0"/>
          </a:p>
          <a:p>
            <a:pPr algn="just" eaLnBrk="1" hangingPunct="1">
              <a:lnSpc>
                <a:spcPct val="80000"/>
              </a:lnSpc>
            </a:pPr>
            <a:r>
              <a:rPr lang="en-US" sz="1800" b="1" u="sng" dirty="0" smtClean="0"/>
              <a:t>Standard time</a:t>
            </a:r>
          </a:p>
          <a:p>
            <a:pPr algn="ctr" eaLnBrk="1" hangingPunct="1">
              <a:lnSpc>
                <a:spcPct val="80000"/>
              </a:lnSpc>
              <a:buFont typeface="Wingdings" pitchFamily="2" charset="2"/>
              <a:buNone/>
            </a:pPr>
            <a:r>
              <a:rPr lang="en-US" sz="1800" b="1" i="1" dirty="0" smtClean="0"/>
              <a:t>T</a:t>
            </a:r>
            <a:r>
              <a:rPr lang="en-US" sz="1800" b="1" i="1" baseline="-25000" dirty="0" smtClean="0"/>
              <a:t>std </a:t>
            </a:r>
            <a:r>
              <a:rPr lang="en-US" sz="1800" b="1" i="1" dirty="0" smtClean="0"/>
              <a:t>=</a:t>
            </a:r>
            <a:r>
              <a:rPr lang="en-US" sz="1800" b="1" i="1" dirty="0" err="1" smtClean="0"/>
              <a:t>T</a:t>
            </a:r>
            <a:r>
              <a:rPr lang="en-US" sz="1800" b="1" i="1" baseline="-25000" dirty="0" err="1" smtClean="0"/>
              <a:t>n</a:t>
            </a:r>
            <a:r>
              <a:rPr lang="en-US" sz="1800" b="1" i="1" dirty="0" smtClean="0"/>
              <a:t>(1+A</a:t>
            </a:r>
            <a:r>
              <a:rPr lang="en-US" sz="1800" b="1" i="1" baseline="-25000" dirty="0" smtClean="0"/>
              <a:t>pfd</a:t>
            </a:r>
            <a:r>
              <a:rPr lang="en-US" sz="1800" b="1" i="1" dirty="0" smtClean="0"/>
              <a:t>)</a:t>
            </a:r>
            <a:endParaRPr lang="en-US" sz="1800" b="1" dirty="0" smtClean="0"/>
          </a:p>
        </p:txBody>
      </p:sp>
      <p:sp>
        <p:nvSpPr>
          <p:cNvPr id="4" name="Rectangle 3"/>
          <p:cNvSpPr/>
          <p:nvPr/>
        </p:nvSpPr>
        <p:spPr>
          <a:xfrm>
            <a:off x="1828800" y="6172200"/>
            <a:ext cx="585417" cy="461665"/>
          </a:xfrm>
          <a:prstGeom prst="rect">
            <a:avLst/>
          </a:prstGeom>
        </p:spPr>
        <p:txBody>
          <a:bodyPr wrap="none">
            <a:spAutoFit/>
          </a:bodyPr>
          <a:lstStyle/>
          <a:p>
            <a:r>
              <a:rPr lang="en-US" i="1" dirty="0" smtClean="0"/>
              <a:t>A</a:t>
            </a:r>
            <a:r>
              <a:rPr lang="en-US" i="1" baseline="-25000" dirty="0" smtClean="0"/>
              <a:t>pfd</a:t>
            </a:r>
            <a:endParaRPr lang="en-US" dirty="0"/>
          </a:p>
        </p:txBody>
      </p:sp>
      <p:sp>
        <p:nvSpPr>
          <p:cNvPr id="5" name="Rectangle 4"/>
          <p:cNvSpPr/>
          <p:nvPr/>
        </p:nvSpPr>
        <p:spPr>
          <a:xfrm>
            <a:off x="2286000" y="6172200"/>
            <a:ext cx="5222905" cy="400110"/>
          </a:xfrm>
          <a:prstGeom prst="rect">
            <a:avLst/>
          </a:prstGeom>
        </p:spPr>
        <p:txBody>
          <a:bodyPr wrap="none">
            <a:spAutoFit/>
          </a:bodyPr>
          <a:lstStyle/>
          <a:p>
            <a:r>
              <a:rPr lang="en-US" sz="2000" dirty="0" smtClean="0"/>
              <a:t>= allowance factor for personal time, fatigue and delay</a:t>
            </a:r>
            <a:endParaRPr lang="en-US" sz="2000" dirty="0"/>
          </a:p>
        </p:txBody>
      </p:sp>
    </p:spTree>
    <p:extLst>
      <p:ext uri="{BB962C8B-B14F-4D97-AF65-F5344CB8AC3E}">
        <p14:creationId xmlns:p14="http://schemas.microsoft.com/office/powerpoint/2010/main" val="109103722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53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53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53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534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534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534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534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534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600200" y="228600"/>
            <a:ext cx="7315200" cy="914400"/>
          </a:xfrm>
        </p:spPr>
        <p:txBody>
          <a:bodyPr/>
          <a:lstStyle/>
          <a:p>
            <a:pPr eaLnBrk="1" hangingPunct="1"/>
            <a:r>
              <a:rPr lang="en-US" dirty="0" smtClean="0"/>
              <a:t>2. Predetermined Motion Time Systems</a:t>
            </a:r>
          </a:p>
        </p:txBody>
      </p:sp>
      <p:sp>
        <p:nvSpPr>
          <p:cNvPr id="187395" name="Rectangle 3"/>
          <p:cNvSpPr>
            <a:spLocks noGrp="1" noChangeArrowheads="1"/>
          </p:cNvSpPr>
          <p:nvPr>
            <p:ph type="body" idx="1"/>
          </p:nvPr>
        </p:nvSpPr>
        <p:spPr/>
        <p:txBody>
          <a:bodyPr/>
          <a:lstStyle/>
          <a:p>
            <a:pPr algn="just" eaLnBrk="1" hangingPunct="1">
              <a:lnSpc>
                <a:spcPct val="80000"/>
              </a:lnSpc>
            </a:pPr>
            <a:r>
              <a:rPr lang="en-US" sz="1800" dirty="0" smtClean="0"/>
              <a:t>A database of normal times of </a:t>
            </a:r>
            <a:r>
              <a:rPr lang="en-US" sz="1800" b="1" dirty="0" smtClean="0"/>
              <a:t>basic motion elements </a:t>
            </a:r>
            <a:r>
              <a:rPr lang="en-US" sz="1800" dirty="0" smtClean="0"/>
              <a:t>(</a:t>
            </a:r>
            <a:r>
              <a:rPr lang="en-US" sz="1800" dirty="0" err="1" smtClean="0"/>
              <a:t>therbligs</a:t>
            </a:r>
            <a:r>
              <a:rPr lang="en-US" sz="1800" dirty="0" smtClean="0"/>
              <a:t>) </a:t>
            </a:r>
            <a:r>
              <a:rPr lang="tr-TR" sz="1800" dirty="0" smtClean="0"/>
              <a:t>such as reach, grasp, move etc.</a:t>
            </a:r>
          </a:p>
          <a:p>
            <a:pPr algn="just" eaLnBrk="1" hangingPunct="1">
              <a:lnSpc>
                <a:spcPct val="80000"/>
              </a:lnSpc>
            </a:pPr>
            <a:endParaRPr lang="en-US" sz="1800" dirty="0" smtClean="0"/>
          </a:p>
          <a:p>
            <a:pPr algn="just" eaLnBrk="1" hangingPunct="1">
              <a:lnSpc>
                <a:spcPct val="80000"/>
              </a:lnSpc>
            </a:pPr>
            <a:r>
              <a:rPr lang="en-US" sz="1800" dirty="0" smtClean="0"/>
              <a:t>Conditions under which the motion elements (work variables) are performed</a:t>
            </a:r>
            <a:r>
              <a:rPr lang="tr-TR" sz="1800" dirty="0" smtClean="0"/>
              <a:t> </a:t>
            </a:r>
            <a:r>
              <a:rPr lang="tr-TR" sz="1800" dirty="0" smtClean="0">
                <a:solidFill>
                  <a:srgbClr val="CC0000"/>
                </a:solidFill>
              </a:rPr>
              <a:t>are important</a:t>
            </a:r>
            <a:r>
              <a:rPr lang="tr-TR" sz="1800" dirty="0" smtClean="0"/>
              <a:t>.</a:t>
            </a:r>
          </a:p>
          <a:p>
            <a:pPr algn="just" eaLnBrk="1" hangingPunct="1">
              <a:lnSpc>
                <a:spcPct val="80000"/>
              </a:lnSpc>
            </a:pPr>
            <a:endParaRPr lang="en-US" sz="1800" dirty="0" smtClean="0"/>
          </a:p>
          <a:p>
            <a:pPr algn="just" eaLnBrk="1" hangingPunct="1">
              <a:lnSpc>
                <a:spcPct val="80000"/>
              </a:lnSpc>
            </a:pPr>
            <a:r>
              <a:rPr lang="en-US" sz="1800" b="1" u="sng" dirty="0" smtClean="0"/>
              <a:t>Example</a:t>
            </a:r>
            <a:r>
              <a:rPr lang="en-US" sz="1800" u="sng" dirty="0" smtClean="0"/>
              <a:t>:</a:t>
            </a:r>
            <a:r>
              <a:rPr lang="en-US" sz="1800" dirty="0" smtClean="0"/>
              <a:t> </a:t>
            </a:r>
            <a:r>
              <a:rPr lang="tr-TR" sz="1800" dirty="0" smtClean="0"/>
              <a:t>normal time for </a:t>
            </a:r>
            <a:r>
              <a:rPr lang="en-US" sz="1800" u="sng" dirty="0" smtClean="0"/>
              <a:t>object reach</a:t>
            </a:r>
          </a:p>
          <a:p>
            <a:pPr lvl="1" algn="just" eaLnBrk="1" hangingPunct="1">
              <a:lnSpc>
                <a:spcPct val="80000"/>
              </a:lnSpc>
              <a:buClr>
                <a:srgbClr val="FF0066"/>
              </a:buClr>
            </a:pPr>
            <a:r>
              <a:rPr lang="en-US" sz="1600" dirty="0" smtClean="0"/>
              <a:t>Distance moved</a:t>
            </a:r>
          </a:p>
          <a:p>
            <a:pPr lvl="1" algn="just" eaLnBrk="1" hangingPunct="1">
              <a:lnSpc>
                <a:spcPct val="80000"/>
              </a:lnSpc>
              <a:buClr>
                <a:srgbClr val="FF0066"/>
              </a:buClr>
            </a:pPr>
            <a:r>
              <a:rPr lang="en-US" sz="1600" dirty="0" smtClean="0"/>
              <a:t>Weight of the object being moved</a:t>
            </a:r>
            <a:endParaRPr lang="tr-TR" sz="1600" dirty="0" smtClean="0"/>
          </a:p>
          <a:p>
            <a:pPr lvl="1" algn="just" eaLnBrk="1" hangingPunct="1">
              <a:lnSpc>
                <a:spcPct val="80000"/>
              </a:lnSpc>
              <a:buClr>
                <a:srgbClr val="FF0066"/>
              </a:buClr>
            </a:pPr>
            <a:endParaRPr lang="tr-TR" sz="1600" dirty="0" smtClean="0"/>
          </a:p>
          <a:p>
            <a:pPr algn="just" eaLnBrk="1" hangingPunct="1">
              <a:lnSpc>
                <a:spcPct val="80000"/>
              </a:lnSpc>
            </a:pPr>
            <a:r>
              <a:rPr lang="tr-TR" sz="1800" dirty="0" smtClean="0"/>
              <a:t>The analyst list all of the basic motion elements that comprise the task; then </a:t>
            </a:r>
            <a:r>
              <a:rPr lang="tr-TR" sz="1800" u="sng" dirty="0" smtClean="0"/>
              <a:t>normal times for basic motion elements are </a:t>
            </a:r>
            <a:r>
              <a:rPr lang="tr-TR" sz="1800" b="1" u="sng" dirty="0" smtClean="0"/>
              <a:t>summed up</a:t>
            </a:r>
            <a:r>
              <a:rPr lang="tr-TR" sz="1800" u="sng" dirty="0" smtClean="0"/>
              <a:t> to obtain the normal time for the task</a:t>
            </a:r>
            <a:r>
              <a:rPr lang="en-US" sz="1800" u="sng" dirty="0" smtClean="0"/>
              <a:t>.</a:t>
            </a:r>
          </a:p>
          <a:p>
            <a:pPr lvl="1" algn="just" eaLnBrk="1" hangingPunct="1">
              <a:lnSpc>
                <a:spcPct val="80000"/>
              </a:lnSpc>
              <a:buClr>
                <a:srgbClr val="FF0066"/>
              </a:buClr>
            </a:pPr>
            <a:endParaRPr lang="en-US" sz="1600" dirty="0" smtClean="0"/>
          </a:p>
          <a:p>
            <a:pPr algn="just" eaLnBrk="1" hangingPunct="1">
              <a:lnSpc>
                <a:spcPct val="80000"/>
              </a:lnSpc>
            </a:pPr>
            <a:r>
              <a:rPr lang="en-US" sz="1800" b="1" u="sng" dirty="0" smtClean="0"/>
              <a:t>Advantages</a:t>
            </a:r>
            <a:r>
              <a:rPr lang="en-US" sz="1800" u="sng" dirty="0" smtClean="0"/>
              <a:t>:</a:t>
            </a:r>
          </a:p>
          <a:p>
            <a:pPr lvl="1" algn="just" eaLnBrk="1" hangingPunct="1">
              <a:lnSpc>
                <a:spcPct val="80000"/>
              </a:lnSpc>
              <a:buClr>
                <a:srgbClr val="FF0066"/>
              </a:buClr>
            </a:pPr>
            <a:r>
              <a:rPr lang="en-US" sz="1600" dirty="0" smtClean="0"/>
              <a:t>No need for performance rating</a:t>
            </a:r>
          </a:p>
          <a:p>
            <a:pPr lvl="1" algn="just" eaLnBrk="1" hangingPunct="1">
              <a:lnSpc>
                <a:spcPct val="80000"/>
              </a:lnSpc>
              <a:buClr>
                <a:srgbClr val="FF0066"/>
              </a:buClr>
            </a:pPr>
            <a:r>
              <a:rPr lang="en-US" sz="1600" dirty="0" smtClean="0"/>
              <a:t>Can be applied before production starts</a:t>
            </a:r>
          </a:p>
        </p:txBody>
      </p:sp>
      <p:pic>
        <p:nvPicPr>
          <p:cNvPr id="27653" name="Picture 5" descr="http://www.danmacleod.com/ErgoForYou/Principles%20Images/01%20back,%20bin%20good.gif"/>
          <p:cNvPicPr>
            <a:picLocks noChangeAspect="1" noChangeArrowheads="1"/>
          </p:cNvPicPr>
          <p:nvPr/>
        </p:nvPicPr>
        <p:blipFill>
          <a:blip r:embed="rId3" cstate="print"/>
          <a:srcRect/>
          <a:stretch>
            <a:fillRect/>
          </a:stretch>
        </p:blipFill>
        <p:spPr bwMode="auto">
          <a:xfrm>
            <a:off x="6477000" y="2590800"/>
            <a:ext cx="1676400" cy="1295400"/>
          </a:xfrm>
          <a:prstGeom prst="rect">
            <a:avLst/>
          </a:prstGeom>
          <a:noFill/>
        </p:spPr>
      </p:pic>
      <p:pic>
        <p:nvPicPr>
          <p:cNvPr id="27655" name="Picture 7" descr="http://www.danmacleod.com/ErgoForYou/Principles%20Images/01%20back,%20bin%20bad.gif"/>
          <p:cNvPicPr>
            <a:picLocks noChangeAspect="1" noChangeArrowheads="1"/>
          </p:cNvPicPr>
          <p:nvPr/>
        </p:nvPicPr>
        <p:blipFill>
          <a:blip r:embed="rId4" cstate="print"/>
          <a:srcRect/>
          <a:stretch>
            <a:fillRect/>
          </a:stretch>
        </p:blipFill>
        <p:spPr bwMode="auto">
          <a:xfrm>
            <a:off x="304800" y="2514600"/>
            <a:ext cx="1657350" cy="1552575"/>
          </a:xfrm>
          <a:prstGeom prst="rect">
            <a:avLst/>
          </a:prstGeom>
          <a:noFill/>
        </p:spPr>
      </p:pic>
      <p:pic>
        <p:nvPicPr>
          <p:cNvPr id="27657" name="Picture 9" descr="http://www.ergo-plus.com/healthandsafetyblog/wp-content/uploads/2013/01/HAV-Guide-5.jpg"/>
          <p:cNvPicPr>
            <a:picLocks noChangeAspect="1" noChangeArrowheads="1"/>
          </p:cNvPicPr>
          <p:nvPr/>
        </p:nvPicPr>
        <p:blipFill>
          <a:blip r:embed="rId5" cstate="print"/>
          <a:srcRect/>
          <a:stretch>
            <a:fillRect/>
          </a:stretch>
        </p:blipFill>
        <p:spPr bwMode="auto">
          <a:xfrm>
            <a:off x="0" y="4267200"/>
            <a:ext cx="2209800" cy="2590800"/>
          </a:xfrm>
          <a:prstGeom prst="rect">
            <a:avLst/>
          </a:prstGeom>
          <a:noFill/>
        </p:spPr>
      </p:pic>
    </p:spTree>
    <p:extLst>
      <p:ext uri="{BB962C8B-B14F-4D97-AF65-F5344CB8AC3E}">
        <p14:creationId xmlns:p14="http://schemas.microsoft.com/office/powerpoint/2010/main" val="369478553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7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73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73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873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873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739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739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8739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8739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3. Standard Data Systems</a:t>
            </a:r>
          </a:p>
        </p:txBody>
      </p:sp>
      <p:sp>
        <p:nvSpPr>
          <p:cNvPr id="28675" name="Rectangle 3"/>
          <p:cNvSpPr>
            <a:spLocks noGrp="1" noChangeArrowheads="1"/>
          </p:cNvSpPr>
          <p:nvPr>
            <p:ph type="body" idx="1"/>
          </p:nvPr>
        </p:nvSpPr>
        <p:spPr>
          <a:xfrm>
            <a:off x="1676400" y="1447800"/>
            <a:ext cx="7162800" cy="4495800"/>
          </a:xfrm>
        </p:spPr>
        <p:txBody>
          <a:bodyPr/>
          <a:lstStyle/>
          <a:p>
            <a:pPr algn="just" eaLnBrk="1" hangingPunct="1"/>
            <a:r>
              <a:rPr lang="en-US" sz="2000" dirty="0" smtClean="0"/>
              <a:t>A compilation of normal time values for work elements used in the </a:t>
            </a:r>
            <a:r>
              <a:rPr lang="en-US" sz="2000" b="1" dirty="0" smtClean="0"/>
              <a:t>tasks</a:t>
            </a:r>
            <a:r>
              <a:rPr lang="en-US" sz="2000" dirty="0" smtClean="0"/>
              <a:t> performed in facility</a:t>
            </a:r>
            <a:endParaRPr lang="tr-TR" sz="2000" dirty="0" smtClean="0"/>
          </a:p>
          <a:p>
            <a:pPr algn="just" eaLnBrk="1" hangingPunct="1"/>
            <a:endParaRPr lang="en-US" sz="2000" dirty="0" smtClean="0"/>
          </a:p>
          <a:p>
            <a:pPr algn="just" eaLnBrk="1" hangingPunct="1"/>
            <a:r>
              <a:rPr lang="en-US" sz="2000" dirty="0" smtClean="0"/>
              <a:t>Used to establish time standards for tasks composed of work elements similar to those in the database</a:t>
            </a:r>
            <a:endParaRPr lang="tr-TR" sz="2000" dirty="0" smtClean="0"/>
          </a:p>
          <a:p>
            <a:pPr algn="just" eaLnBrk="1" hangingPunct="1"/>
            <a:endParaRPr lang="en-US" sz="2000" dirty="0" smtClean="0"/>
          </a:p>
          <a:p>
            <a:pPr algn="just" eaLnBrk="1" hangingPunct="1"/>
            <a:r>
              <a:rPr lang="en-US" sz="2000" b="1" dirty="0" smtClean="0"/>
              <a:t>Source of data</a:t>
            </a:r>
            <a:r>
              <a:rPr lang="en-US" sz="2000" dirty="0" smtClean="0"/>
              <a:t>: direct time study, PMTS, work sampling, historical data</a:t>
            </a:r>
            <a:endParaRPr lang="tr-TR" sz="2000" dirty="0" smtClean="0"/>
          </a:p>
          <a:p>
            <a:pPr algn="just" eaLnBrk="1" hangingPunct="1"/>
            <a:endParaRPr lang="en-US" sz="2000" dirty="0" smtClean="0"/>
          </a:p>
          <a:p>
            <a:pPr algn="just" eaLnBrk="1" hangingPunct="1"/>
            <a:r>
              <a:rPr lang="en-US" sz="2000" dirty="0" smtClean="0"/>
              <a:t>Effect of work variables should be included</a:t>
            </a:r>
          </a:p>
          <a:p>
            <a:pPr lvl="1" algn="just" eaLnBrk="1" hangingPunct="1">
              <a:buClr>
                <a:srgbClr val="FF0066"/>
              </a:buClr>
            </a:pPr>
            <a:r>
              <a:rPr lang="en-US" sz="1800" dirty="0" smtClean="0"/>
              <a:t>Tables</a:t>
            </a:r>
          </a:p>
          <a:p>
            <a:pPr lvl="1" algn="just" eaLnBrk="1" hangingPunct="1">
              <a:buClr>
                <a:srgbClr val="FF0066"/>
              </a:buClr>
            </a:pPr>
            <a:r>
              <a:rPr lang="en-US" sz="1800" dirty="0" smtClean="0"/>
              <a:t>Charts</a:t>
            </a:r>
          </a:p>
          <a:p>
            <a:pPr lvl="1" algn="just" eaLnBrk="1" hangingPunct="1">
              <a:buClr>
                <a:srgbClr val="FF0066"/>
              </a:buClr>
            </a:pPr>
            <a:r>
              <a:rPr lang="en-US" sz="1800" dirty="0" smtClean="0"/>
              <a:t>Mathematical equations</a:t>
            </a:r>
          </a:p>
          <a:p>
            <a:pPr eaLnBrk="1" hangingPunct="1">
              <a:buClr>
                <a:schemeClr val="tx1"/>
              </a:buClr>
            </a:pPr>
            <a:endParaRPr lang="en-US" sz="1800" dirty="0" smtClean="0"/>
          </a:p>
        </p:txBody>
      </p:sp>
    </p:spTree>
    <p:extLst>
      <p:ext uri="{BB962C8B-B14F-4D97-AF65-F5344CB8AC3E}">
        <p14:creationId xmlns:p14="http://schemas.microsoft.com/office/powerpoint/2010/main" val="1839485846"/>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4. Work Sampling</a:t>
            </a:r>
          </a:p>
        </p:txBody>
      </p:sp>
      <p:sp>
        <p:nvSpPr>
          <p:cNvPr id="191491" name="Rectangle 3"/>
          <p:cNvSpPr>
            <a:spLocks noGrp="1" noChangeArrowheads="1"/>
          </p:cNvSpPr>
          <p:nvPr>
            <p:ph type="body" idx="1"/>
          </p:nvPr>
        </p:nvSpPr>
        <p:spPr/>
        <p:txBody>
          <a:bodyPr/>
          <a:lstStyle/>
          <a:p>
            <a:pPr algn="just" eaLnBrk="1" hangingPunct="1">
              <a:lnSpc>
                <a:spcPct val="80000"/>
              </a:lnSpc>
            </a:pPr>
            <a:r>
              <a:rPr lang="en-US" sz="1800" dirty="0" smtClean="0"/>
              <a:t>A random sampling technique to estimate the proportions of time spent in different activities </a:t>
            </a:r>
            <a:endParaRPr lang="tr-TR" sz="1800" dirty="0" smtClean="0"/>
          </a:p>
          <a:p>
            <a:pPr algn="just" eaLnBrk="1" hangingPunct="1">
              <a:lnSpc>
                <a:spcPct val="80000"/>
              </a:lnSpc>
            </a:pPr>
            <a:endParaRPr lang="en-US" sz="1800" dirty="0" smtClean="0"/>
          </a:p>
          <a:p>
            <a:pPr algn="just" eaLnBrk="1" hangingPunct="1">
              <a:lnSpc>
                <a:spcPct val="80000"/>
              </a:lnSpc>
            </a:pPr>
            <a:r>
              <a:rPr lang="en-US" sz="1800" dirty="0" smtClean="0"/>
              <a:t>Identify activities clearly. </a:t>
            </a:r>
          </a:p>
          <a:p>
            <a:pPr lvl="1" algn="just" eaLnBrk="1" hangingPunct="1">
              <a:lnSpc>
                <a:spcPct val="80000"/>
              </a:lnSpc>
              <a:buClr>
                <a:srgbClr val="FF0066"/>
              </a:buClr>
            </a:pPr>
            <a:r>
              <a:rPr lang="en-US" sz="1800" b="1" dirty="0" smtClean="0"/>
              <a:t>Example</a:t>
            </a:r>
            <a:r>
              <a:rPr lang="en-US" sz="1800" dirty="0" smtClean="0"/>
              <a:t>: machine setup, production, idleness</a:t>
            </a:r>
            <a:endParaRPr lang="tr-TR" sz="1800" dirty="0" smtClean="0"/>
          </a:p>
          <a:p>
            <a:pPr algn="just" eaLnBrk="1" hangingPunct="1">
              <a:lnSpc>
                <a:spcPct val="80000"/>
              </a:lnSpc>
            </a:pPr>
            <a:endParaRPr lang="en-US" sz="1800" dirty="0" smtClean="0"/>
          </a:p>
          <a:p>
            <a:pPr algn="just" eaLnBrk="1" hangingPunct="1">
              <a:lnSpc>
                <a:spcPct val="80000"/>
              </a:lnSpc>
            </a:pPr>
            <a:r>
              <a:rPr lang="en-US" sz="1800" dirty="0" smtClean="0"/>
              <a:t>Multiple subjects </a:t>
            </a:r>
            <a:r>
              <a:rPr lang="tr-TR" sz="1800" dirty="0" smtClean="0"/>
              <a:t>(entities) </a:t>
            </a:r>
            <a:r>
              <a:rPr lang="en-US" sz="1800" dirty="0" smtClean="0"/>
              <a:t>can be included</a:t>
            </a:r>
            <a:endParaRPr lang="tr-TR" sz="1800" dirty="0" smtClean="0"/>
          </a:p>
          <a:p>
            <a:pPr algn="just" eaLnBrk="1" hangingPunct="1">
              <a:lnSpc>
                <a:spcPct val="80000"/>
              </a:lnSpc>
            </a:pPr>
            <a:endParaRPr lang="en-US" sz="1800" dirty="0" smtClean="0"/>
          </a:p>
          <a:p>
            <a:pPr algn="just" eaLnBrk="1" hangingPunct="1">
              <a:lnSpc>
                <a:spcPct val="80000"/>
              </a:lnSpc>
            </a:pPr>
            <a:r>
              <a:rPr lang="en-US" sz="1800" u="sng" dirty="0" smtClean="0"/>
              <a:t>Observations</a:t>
            </a:r>
            <a:r>
              <a:rPr lang="en-US" sz="1800" dirty="0" smtClean="0"/>
              <a:t> </a:t>
            </a:r>
          </a:p>
          <a:p>
            <a:pPr lvl="1" algn="just" eaLnBrk="1" hangingPunct="1">
              <a:lnSpc>
                <a:spcPct val="80000"/>
              </a:lnSpc>
              <a:buClr>
                <a:srgbClr val="FF0066"/>
              </a:buClr>
            </a:pPr>
            <a:r>
              <a:rPr lang="en-US" sz="1600" b="1" dirty="0" smtClean="0"/>
              <a:t>Random</a:t>
            </a:r>
            <a:r>
              <a:rPr lang="en-US" sz="1600" dirty="0" smtClean="0"/>
              <a:t>: minimize bias</a:t>
            </a:r>
          </a:p>
          <a:p>
            <a:pPr lvl="1" algn="just" eaLnBrk="1" hangingPunct="1">
              <a:lnSpc>
                <a:spcPct val="80000"/>
              </a:lnSpc>
              <a:buClr>
                <a:srgbClr val="FF0066"/>
              </a:buClr>
            </a:pPr>
            <a:r>
              <a:rPr lang="en-US" sz="1600" b="1" dirty="0" smtClean="0"/>
              <a:t>Large in number</a:t>
            </a:r>
            <a:r>
              <a:rPr lang="en-US" sz="1600" dirty="0" smtClean="0"/>
              <a:t>: to achieve statistical accuracy</a:t>
            </a:r>
            <a:endParaRPr lang="tr-TR" sz="1600" dirty="0" smtClean="0"/>
          </a:p>
          <a:p>
            <a:pPr lvl="1" algn="just" eaLnBrk="1" hangingPunct="1">
              <a:lnSpc>
                <a:spcPct val="80000"/>
              </a:lnSpc>
              <a:buClr>
                <a:srgbClr val="FF0066"/>
              </a:buClr>
            </a:pPr>
            <a:endParaRPr lang="en-US" sz="1600" dirty="0" smtClean="0"/>
          </a:p>
          <a:p>
            <a:pPr algn="just" eaLnBrk="1" hangingPunct="1">
              <a:lnSpc>
                <a:spcPct val="80000"/>
              </a:lnSpc>
            </a:pPr>
            <a:r>
              <a:rPr lang="en-US" sz="1800" b="1" u="sng" dirty="0" smtClean="0"/>
              <a:t>Objectives:</a:t>
            </a:r>
          </a:p>
          <a:p>
            <a:pPr lvl="1" algn="just" eaLnBrk="1" hangingPunct="1">
              <a:lnSpc>
                <a:spcPct val="80000"/>
              </a:lnSpc>
              <a:buClr>
                <a:srgbClr val="FF0066"/>
              </a:buClr>
            </a:pPr>
            <a:r>
              <a:rPr lang="en-US" sz="1600" dirty="0" smtClean="0"/>
              <a:t>Setting time standards</a:t>
            </a:r>
            <a:endParaRPr lang="en-US" sz="1600" dirty="0" smtClean="0">
              <a:solidFill>
                <a:srgbClr val="CC0000"/>
              </a:solidFill>
            </a:endParaRPr>
          </a:p>
          <a:p>
            <a:pPr lvl="1" algn="just" eaLnBrk="1" hangingPunct="1">
              <a:lnSpc>
                <a:spcPct val="80000"/>
              </a:lnSpc>
              <a:buClr>
                <a:srgbClr val="FF0066"/>
              </a:buClr>
            </a:pPr>
            <a:r>
              <a:rPr lang="en-US" sz="1600" dirty="0" smtClean="0"/>
              <a:t>Estimating resource utilization</a:t>
            </a:r>
          </a:p>
          <a:p>
            <a:pPr lvl="1" algn="just" eaLnBrk="1" hangingPunct="1">
              <a:lnSpc>
                <a:spcPct val="80000"/>
              </a:lnSpc>
              <a:buClr>
                <a:srgbClr val="FF0066"/>
              </a:buClr>
            </a:pPr>
            <a:r>
              <a:rPr lang="en-US" sz="1600" dirty="0" smtClean="0"/>
              <a:t>Determining allowance factors</a:t>
            </a:r>
            <a:endParaRPr lang="en-US" sz="1600" dirty="0" smtClean="0">
              <a:solidFill>
                <a:srgbClr val="CC0000"/>
              </a:solidFill>
            </a:endParaRPr>
          </a:p>
        </p:txBody>
      </p:sp>
    </p:spTree>
    <p:extLst>
      <p:ext uri="{BB962C8B-B14F-4D97-AF65-F5344CB8AC3E}">
        <p14:creationId xmlns:p14="http://schemas.microsoft.com/office/powerpoint/2010/main" val="249154773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1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1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149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149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149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1491">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1491">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1491">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1491">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149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Computerized Work Measurement (work study methods)</a:t>
            </a:r>
          </a:p>
        </p:txBody>
      </p:sp>
      <p:sp>
        <p:nvSpPr>
          <p:cNvPr id="116739" name="Rectangle 3"/>
          <p:cNvSpPr>
            <a:spLocks noGrp="1" noChangeArrowheads="1"/>
          </p:cNvSpPr>
          <p:nvPr>
            <p:ph type="body" idx="1"/>
          </p:nvPr>
        </p:nvSpPr>
        <p:spPr>
          <a:xfrm>
            <a:off x="228600" y="1981200"/>
            <a:ext cx="5867400" cy="4495800"/>
          </a:xfrm>
        </p:spPr>
        <p:txBody>
          <a:bodyPr/>
          <a:lstStyle/>
          <a:p>
            <a:pPr eaLnBrk="1" hangingPunct="1"/>
            <a:r>
              <a:rPr lang="en-US" sz="2000" dirty="0" smtClean="0"/>
              <a:t>Facilitates collection of data </a:t>
            </a:r>
            <a:endParaRPr lang="tr-TR" sz="2000" dirty="0" smtClean="0"/>
          </a:p>
          <a:p>
            <a:pPr eaLnBrk="1" hangingPunct="1"/>
            <a:endParaRPr lang="en-US" sz="2000" dirty="0" smtClean="0"/>
          </a:p>
          <a:p>
            <a:pPr eaLnBrk="1" hangingPunct="1"/>
            <a:r>
              <a:rPr lang="en-US" sz="2000" dirty="0" smtClean="0"/>
              <a:t>Performs routine computations </a:t>
            </a:r>
            <a:endParaRPr lang="tr-TR" sz="2000" dirty="0" smtClean="0"/>
          </a:p>
          <a:p>
            <a:pPr eaLnBrk="1" hangingPunct="1"/>
            <a:endParaRPr lang="en-US" sz="2000" dirty="0" smtClean="0"/>
          </a:p>
          <a:p>
            <a:pPr eaLnBrk="1" hangingPunct="1"/>
            <a:r>
              <a:rPr lang="en-US" sz="2000" dirty="0" smtClean="0"/>
              <a:t>Organizes time standards files and databases</a:t>
            </a:r>
            <a:endParaRPr lang="tr-TR" sz="2000" dirty="0" smtClean="0"/>
          </a:p>
          <a:p>
            <a:pPr eaLnBrk="1" hangingPunct="1"/>
            <a:endParaRPr lang="en-US" sz="2000" dirty="0" smtClean="0"/>
          </a:p>
          <a:p>
            <a:pPr eaLnBrk="1" hangingPunct="1"/>
            <a:r>
              <a:rPr lang="en-US" sz="2000" dirty="0" smtClean="0"/>
              <a:t>Retrieves data in predetermined motion time systems and standard data systems</a:t>
            </a:r>
            <a:endParaRPr lang="tr-TR" sz="2000" dirty="0" smtClean="0"/>
          </a:p>
          <a:p>
            <a:pPr eaLnBrk="1" hangingPunct="1"/>
            <a:endParaRPr lang="en-US" sz="2000" dirty="0" smtClean="0"/>
          </a:p>
          <a:p>
            <a:pPr eaLnBrk="1" hangingPunct="1"/>
            <a:r>
              <a:rPr lang="en-US" sz="2000" dirty="0" smtClean="0"/>
              <a:t>Assists in the preparation of the documentation</a:t>
            </a:r>
          </a:p>
          <a:p>
            <a:pPr lvl="1" eaLnBrk="1" hangingPunct="1">
              <a:buClr>
                <a:srgbClr val="FF0066"/>
              </a:buClr>
            </a:pPr>
            <a:r>
              <a:rPr lang="en-US" sz="2000" dirty="0" smtClean="0"/>
              <a:t>Methods descriptions</a:t>
            </a:r>
          </a:p>
          <a:p>
            <a:pPr lvl="1" eaLnBrk="1" hangingPunct="1">
              <a:buClr>
                <a:srgbClr val="FF0066"/>
              </a:buClr>
            </a:pPr>
            <a:r>
              <a:rPr lang="en-US" sz="2000" dirty="0" smtClean="0"/>
              <a:t>Reports</a:t>
            </a:r>
          </a:p>
        </p:txBody>
      </p:sp>
      <p:pic>
        <p:nvPicPr>
          <p:cNvPr id="30724" name="Picture 4"/>
          <p:cNvPicPr>
            <a:picLocks noChangeAspect="1" noChangeArrowheads="1"/>
          </p:cNvPicPr>
          <p:nvPr/>
        </p:nvPicPr>
        <p:blipFill>
          <a:blip r:embed="rId3" cstate="print"/>
          <a:srcRect/>
          <a:stretch>
            <a:fillRect/>
          </a:stretch>
        </p:blipFill>
        <p:spPr bwMode="auto">
          <a:xfrm>
            <a:off x="5791200" y="1295400"/>
            <a:ext cx="3352800" cy="3910013"/>
          </a:xfrm>
          <a:prstGeom prst="rect">
            <a:avLst/>
          </a:prstGeom>
          <a:noFill/>
          <a:ln w="9525" cap="flat" cmpd="sng">
            <a:noFill/>
            <a:prstDash val="solid"/>
            <a:miter lim="800000"/>
            <a:headEnd type="none" w="med" len="med"/>
            <a:tailEnd type="none" w="med" len="med"/>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7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673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73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3" name="Picture 3" descr="12"/>
          <p:cNvPicPr>
            <a:picLocks noChangeAspect="1" noChangeArrowheads="1"/>
          </p:cNvPicPr>
          <p:nvPr/>
        </p:nvPicPr>
        <p:blipFill>
          <a:blip r:embed="rId3" cstate="print"/>
          <a:srcRect t="3149" b="7088"/>
          <a:stretch>
            <a:fillRect/>
          </a:stretch>
        </p:blipFill>
        <p:spPr bwMode="auto">
          <a:xfrm>
            <a:off x="685800" y="4114800"/>
            <a:ext cx="7467600" cy="2667000"/>
          </a:xfrm>
          <a:prstGeom prst="rect">
            <a:avLst/>
          </a:prstGeom>
          <a:noFill/>
          <a:ln w="9525">
            <a:noFill/>
            <a:miter lim="800000"/>
            <a:headEnd/>
            <a:tailEnd/>
          </a:ln>
        </p:spPr>
      </p:pic>
      <p:sp>
        <p:nvSpPr>
          <p:cNvPr id="31747" name="Rectangle 2"/>
          <p:cNvSpPr>
            <a:spLocks noGrp="1" noChangeArrowheads="1"/>
          </p:cNvSpPr>
          <p:nvPr>
            <p:ph type="title"/>
          </p:nvPr>
        </p:nvSpPr>
        <p:spPr/>
        <p:txBody>
          <a:bodyPr/>
          <a:lstStyle/>
          <a:p>
            <a:pPr eaLnBrk="1" hangingPunct="1"/>
            <a:r>
              <a:rPr lang="en-US" dirty="0" smtClean="0"/>
              <a:t>Prerequisites for Valid Time Standards</a:t>
            </a:r>
          </a:p>
        </p:txBody>
      </p:sp>
      <p:sp>
        <p:nvSpPr>
          <p:cNvPr id="138245" name="Text Box 5"/>
          <p:cNvSpPr txBox="1">
            <a:spLocks noChangeArrowheads="1"/>
          </p:cNvSpPr>
          <p:nvPr/>
        </p:nvSpPr>
        <p:spPr bwMode="auto">
          <a:xfrm>
            <a:off x="1524000" y="1371600"/>
            <a:ext cx="7315200" cy="2785378"/>
          </a:xfrm>
          <a:prstGeom prst="rect">
            <a:avLst/>
          </a:prstGeom>
          <a:noFill/>
          <a:ln w="9525">
            <a:noFill/>
            <a:miter lim="800000"/>
            <a:headEnd/>
            <a:tailEnd/>
          </a:ln>
        </p:spPr>
        <p:txBody>
          <a:bodyPr wrap="square">
            <a:spAutoFit/>
          </a:bodyPr>
          <a:lstStyle/>
          <a:p>
            <a:pPr algn="just">
              <a:spcBef>
                <a:spcPct val="50000"/>
              </a:spcBef>
            </a:pPr>
            <a:r>
              <a:rPr lang="tr-TR" sz="1800" u="sng" dirty="0">
                <a:latin typeface="Arial" charset="0"/>
              </a:rPr>
              <a:t>Time to perform a task depends </a:t>
            </a:r>
            <a:r>
              <a:rPr lang="tr-TR" sz="1800" u="sng" dirty="0" smtClean="0">
                <a:latin typeface="Arial" charset="0"/>
              </a:rPr>
              <a:t>on</a:t>
            </a:r>
            <a:r>
              <a:rPr lang="en-US" sz="1800" u="sng" dirty="0" smtClean="0">
                <a:latin typeface="Arial" charset="0"/>
              </a:rPr>
              <a:t> various factors:</a:t>
            </a:r>
            <a:r>
              <a:rPr lang="tr-TR" sz="1800" u="sng" dirty="0" smtClean="0">
                <a:latin typeface="Arial" charset="0"/>
              </a:rPr>
              <a:t> </a:t>
            </a:r>
            <a:endParaRPr lang="tr-TR" sz="1800" u="sng" dirty="0">
              <a:latin typeface="Arial" charset="0"/>
            </a:endParaRPr>
          </a:p>
          <a:p>
            <a:pPr marL="693738" lvl="1" indent="-236538" algn="just">
              <a:spcBef>
                <a:spcPct val="50000"/>
              </a:spcBef>
              <a:buFontTx/>
              <a:buChar char="•"/>
            </a:pPr>
            <a:r>
              <a:rPr lang="en-US" sz="1600" dirty="0" smtClean="0">
                <a:solidFill>
                  <a:srgbClr val="CC0000"/>
                </a:solidFill>
                <a:latin typeface="Arial" charset="0"/>
              </a:rPr>
              <a:t>W</a:t>
            </a:r>
            <a:r>
              <a:rPr lang="tr-TR" sz="1600" dirty="0" smtClean="0">
                <a:solidFill>
                  <a:srgbClr val="CC0000"/>
                </a:solidFill>
                <a:latin typeface="Arial" charset="0"/>
              </a:rPr>
              <a:t>orker </a:t>
            </a:r>
            <a:r>
              <a:rPr lang="tr-TR" sz="1600" dirty="0">
                <a:solidFill>
                  <a:srgbClr val="CC0000"/>
                </a:solidFill>
                <a:latin typeface="Arial" charset="0"/>
              </a:rPr>
              <a:t>(gender, </a:t>
            </a:r>
            <a:r>
              <a:rPr lang="tr-TR" sz="1600" dirty="0" smtClean="0">
                <a:solidFill>
                  <a:srgbClr val="CC0000"/>
                </a:solidFill>
                <a:latin typeface="Arial" charset="0"/>
              </a:rPr>
              <a:t>strength</a:t>
            </a:r>
            <a:r>
              <a:rPr lang="en-US" sz="1600" dirty="0" smtClean="0">
                <a:solidFill>
                  <a:srgbClr val="CC0000"/>
                </a:solidFill>
                <a:latin typeface="Arial" charset="0"/>
              </a:rPr>
              <a:t>, physical capability and mental abilities</a:t>
            </a:r>
            <a:r>
              <a:rPr lang="tr-TR" sz="1600" dirty="0" smtClean="0">
                <a:solidFill>
                  <a:srgbClr val="CC0000"/>
                </a:solidFill>
                <a:latin typeface="Arial" charset="0"/>
              </a:rPr>
              <a:t> </a:t>
            </a:r>
            <a:r>
              <a:rPr lang="tr-TR" sz="1600" dirty="0">
                <a:solidFill>
                  <a:srgbClr val="CC0000"/>
                </a:solidFill>
                <a:latin typeface="Arial" charset="0"/>
              </a:rPr>
              <a:t>etc.), </a:t>
            </a:r>
          </a:p>
          <a:p>
            <a:pPr marL="693738" lvl="1" indent="-236538" algn="just">
              <a:spcBef>
                <a:spcPct val="50000"/>
              </a:spcBef>
              <a:buFontTx/>
              <a:buChar char="•"/>
            </a:pPr>
            <a:r>
              <a:rPr lang="en-US" sz="1600" dirty="0" smtClean="0">
                <a:solidFill>
                  <a:srgbClr val="CC0000"/>
                </a:solidFill>
                <a:latin typeface="Arial" charset="0"/>
              </a:rPr>
              <a:t>W</a:t>
            </a:r>
            <a:r>
              <a:rPr lang="tr-TR" sz="1600" dirty="0" smtClean="0">
                <a:solidFill>
                  <a:srgbClr val="CC0000"/>
                </a:solidFill>
                <a:latin typeface="Arial" charset="0"/>
              </a:rPr>
              <a:t>orker’s pace</a:t>
            </a:r>
            <a:r>
              <a:rPr lang="en-US" sz="1600" dirty="0" smtClean="0">
                <a:solidFill>
                  <a:srgbClr val="CC0000"/>
                </a:solidFill>
                <a:latin typeface="Arial" charset="0"/>
              </a:rPr>
              <a:t> (speed, skill, experience)</a:t>
            </a:r>
            <a:r>
              <a:rPr lang="tr-TR" sz="1600" dirty="0" smtClean="0">
                <a:solidFill>
                  <a:srgbClr val="CC0000"/>
                </a:solidFill>
                <a:latin typeface="Arial" charset="0"/>
              </a:rPr>
              <a:t>, </a:t>
            </a:r>
            <a:endParaRPr lang="tr-TR" sz="1600" dirty="0">
              <a:solidFill>
                <a:srgbClr val="CC0000"/>
              </a:solidFill>
              <a:latin typeface="Arial" charset="0"/>
            </a:endParaRPr>
          </a:p>
          <a:p>
            <a:pPr marL="693738" lvl="1" indent="-236538" algn="just">
              <a:spcBef>
                <a:spcPct val="50000"/>
              </a:spcBef>
              <a:buFontTx/>
              <a:buChar char="•"/>
            </a:pPr>
            <a:r>
              <a:rPr lang="en-US" sz="1600" dirty="0" smtClean="0">
                <a:solidFill>
                  <a:srgbClr val="CC0000"/>
                </a:solidFill>
                <a:latin typeface="Arial" charset="0"/>
              </a:rPr>
              <a:t>M</a:t>
            </a:r>
            <a:r>
              <a:rPr lang="tr-TR" sz="1600" dirty="0" smtClean="0">
                <a:solidFill>
                  <a:srgbClr val="CC0000"/>
                </a:solidFill>
                <a:latin typeface="Arial" charset="0"/>
              </a:rPr>
              <a:t>ethod used</a:t>
            </a:r>
            <a:r>
              <a:rPr lang="en-US" sz="1600" dirty="0" smtClean="0">
                <a:solidFill>
                  <a:srgbClr val="CC0000"/>
                </a:solidFill>
                <a:latin typeface="Arial" charset="0"/>
              </a:rPr>
              <a:t> (hand tools, equipment, hand &amp; body motion, wok environment)</a:t>
            </a:r>
            <a:r>
              <a:rPr lang="tr-TR" sz="1600" dirty="0" smtClean="0">
                <a:solidFill>
                  <a:srgbClr val="CC0000"/>
                </a:solidFill>
                <a:latin typeface="Arial" charset="0"/>
              </a:rPr>
              <a:t> </a:t>
            </a:r>
            <a:endParaRPr lang="tr-TR" sz="1600" dirty="0">
              <a:solidFill>
                <a:srgbClr val="CC0000"/>
              </a:solidFill>
              <a:latin typeface="Arial" charset="0"/>
            </a:endParaRPr>
          </a:p>
          <a:p>
            <a:pPr marL="693738" lvl="1" indent="-236538" algn="just">
              <a:spcBef>
                <a:spcPct val="50000"/>
              </a:spcBef>
              <a:buFontTx/>
              <a:buChar char="•"/>
            </a:pPr>
            <a:r>
              <a:rPr lang="en-US" sz="1600" dirty="0" smtClean="0">
                <a:solidFill>
                  <a:srgbClr val="CC0000"/>
                </a:solidFill>
                <a:latin typeface="Arial" charset="0"/>
              </a:rPr>
              <a:t>W</a:t>
            </a:r>
            <a:r>
              <a:rPr lang="tr-TR" sz="1600" dirty="0" smtClean="0">
                <a:solidFill>
                  <a:srgbClr val="CC0000"/>
                </a:solidFill>
                <a:latin typeface="Arial" charset="0"/>
              </a:rPr>
              <a:t>ork unit</a:t>
            </a:r>
            <a:r>
              <a:rPr lang="en-US" sz="1600" dirty="0" smtClean="0">
                <a:solidFill>
                  <a:srgbClr val="CC0000"/>
                </a:solidFill>
                <a:latin typeface="Arial" charset="0"/>
              </a:rPr>
              <a:t> (nature of work or task)</a:t>
            </a:r>
            <a:endParaRPr lang="tr-TR" sz="1600" dirty="0">
              <a:solidFill>
                <a:srgbClr val="CC0000"/>
              </a:solidFill>
              <a:latin typeface="Arial" charset="0"/>
            </a:endParaRPr>
          </a:p>
          <a:p>
            <a:pPr algn="just">
              <a:spcBef>
                <a:spcPct val="50000"/>
              </a:spcBef>
            </a:pPr>
            <a:r>
              <a:rPr lang="en-US" sz="1800" dirty="0">
                <a:latin typeface="Arial" charset="0"/>
              </a:rPr>
              <a:t>Factors that must be standardized before a time standard can be set</a:t>
            </a:r>
            <a:r>
              <a:rPr lang="tr-TR" sz="1800" dirty="0">
                <a:latin typeface="Arial" charset="0"/>
              </a:rPr>
              <a:t> </a:t>
            </a:r>
            <a:r>
              <a:rPr lang="tr-TR" sz="1800" dirty="0">
                <a:solidFill>
                  <a:srgbClr val="CC0000"/>
                </a:solidFill>
                <a:latin typeface="Arial" charset="0"/>
              </a:rPr>
              <a:t>(except for the worker)</a:t>
            </a:r>
            <a:endParaRPr lang="en-US" sz="1800" dirty="0">
              <a:solidFill>
                <a:srgbClr val="CC0000"/>
              </a:solidFill>
              <a:latin typeface="Arial"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43000" y="228600"/>
            <a:ext cx="7315200" cy="914400"/>
          </a:xfrm>
        </p:spPr>
        <p:txBody>
          <a:bodyPr/>
          <a:lstStyle/>
          <a:p>
            <a:pPr eaLnBrk="1" hangingPunct="1"/>
            <a:r>
              <a:rPr lang="en-US" dirty="0" smtClean="0"/>
              <a:t>Average Worker &amp; Standard Performance</a:t>
            </a:r>
          </a:p>
        </p:txBody>
      </p:sp>
      <p:sp>
        <p:nvSpPr>
          <p:cNvPr id="53251" name="Rectangle 3"/>
          <p:cNvSpPr>
            <a:spLocks noGrp="1" noChangeArrowheads="1"/>
          </p:cNvSpPr>
          <p:nvPr>
            <p:ph type="body" idx="1"/>
          </p:nvPr>
        </p:nvSpPr>
        <p:spPr>
          <a:xfrm>
            <a:off x="1371600" y="1447800"/>
            <a:ext cx="7391400" cy="4495800"/>
          </a:xfrm>
        </p:spPr>
        <p:txBody>
          <a:bodyPr/>
          <a:lstStyle/>
          <a:p>
            <a:pPr algn="just" eaLnBrk="1" hangingPunct="1"/>
            <a:r>
              <a:rPr lang="en-US" b="1" u="sng" dirty="0" smtClean="0"/>
              <a:t>Average worker</a:t>
            </a:r>
            <a:endParaRPr lang="tr-TR" b="1" u="sng" dirty="0" smtClean="0"/>
          </a:p>
          <a:p>
            <a:pPr lvl="1" algn="just" eaLnBrk="1" hangingPunct="1"/>
            <a:r>
              <a:rPr lang="tr-TR" sz="2000" dirty="0" smtClean="0"/>
              <a:t>i</a:t>
            </a:r>
            <a:r>
              <a:rPr lang="en-US" sz="2000" dirty="0" smtClean="0"/>
              <a:t>s a person who usually perform tasks similar to the task being measured.</a:t>
            </a:r>
          </a:p>
          <a:p>
            <a:pPr lvl="1" algn="just" eaLnBrk="1" hangingPunct="1">
              <a:buNone/>
            </a:pPr>
            <a:endParaRPr lang="en-US" sz="1100" dirty="0" smtClean="0"/>
          </a:p>
          <a:p>
            <a:pPr lvl="2" algn="just" eaLnBrk="1" hangingPunct="1"/>
            <a:r>
              <a:rPr lang="en-US" sz="1800" b="1" dirty="0" smtClean="0"/>
              <a:t>Gender</a:t>
            </a:r>
            <a:r>
              <a:rPr lang="en-US" sz="1800" dirty="0" smtClean="0"/>
              <a:t> factor, </a:t>
            </a:r>
            <a:r>
              <a:rPr lang="tr-TR" sz="1800" dirty="0" smtClean="0"/>
              <a:t>i</a:t>
            </a:r>
            <a:r>
              <a:rPr lang="en-US" sz="1800" dirty="0" smtClean="0"/>
              <a:t>f the work is performed mostly by men ( not women), then the average worker is male ( not female)</a:t>
            </a:r>
          </a:p>
          <a:p>
            <a:pPr lvl="2" algn="just" eaLnBrk="1" hangingPunct="1"/>
            <a:r>
              <a:rPr lang="en-US" sz="1800" b="1" dirty="0" smtClean="0"/>
              <a:t>Age</a:t>
            </a:r>
            <a:r>
              <a:rPr lang="en-US" sz="1800" dirty="0" smtClean="0"/>
              <a:t> factor</a:t>
            </a:r>
            <a:endParaRPr lang="tr-TR" sz="1800" dirty="0" smtClean="0"/>
          </a:p>
          <a:p>
            <a:pPr lvl="2" algn="just" eaLnBrk="1" hangingPunct="1"/>
            <a:endParaRPr lang="en-US" sz="2000" dirty="0" smtClean="0"/>
          </a:p>
          <a:p>
            <a:pPr lvl="1" algn="just" eaLnBrk="1" hangingPunct="1"/>
            <a:r>
              <a:rPr lang="en-US" sz="2000" dirty="0" smtClean="0"/>
              <a:t>Have learned the task </a:t>
            </a:r>
            <a:r>
              <a:rPr lang="en-US" sz="2000" b="1" dirty="0" smtClean="0"/>
              <a:t>(experience and skill)</a:t>
            </a:r>
            <a:r>
              <a:rPr lang="en-US" sz="2000" dirty="0" smtClean="0"/>
              <a:t>, </a:t>
            </a:r>
            <a:r>
              <a:rPr lang="en-US" sz="2000" b="1" dirty="0" smtClean="0"/>
              <a:t>practiced </a:t>
            </a:r>
            <a:r>
              <a:rPr lang="en-US" sz="2000" dirty="0" smtClean="0"/>
              <a:t>and </a:t>
            </a:r>
            <a:r>
              <a:rPr lang="en-US" sz="2000" b="1" dirty="0" smtClean="0"/>
              <a:t>proficient</a:t>
            </a:r>
            <a:r>
              <a:rPr lang="en-US" sz="2000" dirty="0" smtClean="0"/>
              <a:t> at it</a:t>
            </a:r>
            <a:endParaRPr lang="tr-TR" sz="2000" dirty="0" smtClean="0"/>
          </a:p>
          <a:p>
            <a:pPr lvl="1" algn="just" eaLnBrk="1" hangingPunct="1"/>
            <a:endParaRPr lang="en-US" sz="2000" dirty="0" smtClean="0"/>
          </a:p>
          <a:p>
            <a:pPr lvl="1" algn="just" eaLnBrk="1" hangingPunct="1"/>
            <a:r>
              <a:rPr lang="en-US" sz="2000" dirty="0" smtClean="0"/>
              <a:t>Is capable of performing the task </a:t>
            </a:r>
            <a:r>
              <a:rPr lang="en-US" sz="2000" b="1" dirty="0" smtClean="0"/>
              <a:t>consistently throughout the shift</a:t>
            </a:r>
            <a:r>
              <a:rPr lang="en-US" sz="2000" dirty="0" smtClean="0"/>
              <a:t> with </a:t>
            </a:r>
            <a:r>
              <a:rPr lang="en-US" sz="2000" b="1" dirty="0" smtClean="0"/>
              <a:t>safety condition</a:t>
            </a:r>
            <a:r>
              <a:rPr lang="en-US" sz="2000" dirty="0" smtClean="0"/>
              <a:t> and without </a:t>
            </a:r>
            <a:r>
              <a:rPr lang="en-US" sz="2000" b="1" dirty="0" smtClean="0"/>
              <a:t>fatigue</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25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251">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Standard (Normal) Performance</a:t>
            </a:r>
          </a:p>
        </p:txBody>
      </p:sp>
      <p:sp>
        <p:nvSpPr>
          <p:cNvPr id="132099" name="Rectangle 3"/>
          <p:cNvSpPr>
            <a:spLocks noGrp="1" noChangeArrowheads="1"/>
          </p:cNvSpPr>
          <p:nvPr>
            <p:ph type="body" idx="1"/>
          </p:nvPr>
        </p:nvSpPr>
        <p:spPr>
          <a:xfrm>
            <a:off x="1905000" y="1371600"/>
            <a:ext cx="6934200" cy="3124200"/>
          </a:xfrm>
        </p:spPr>
        <p:txBody>
          <a:bodyPr/>
          <a:lstStyle/>
          <a:p>
            <a:pPr algn="just" eaLnBrk="1" hangingPunct="1"/>
            <a:r>
              <a:rPr lang="en-US" sz="2000" b="1" u="sng" dirty="0" smtClean="0"/>
              <a:t>Standard Performance</a:t>
            </a:r>
            <a:r>
              <a:rPr lang="en-US" sz="2000" dirty="0" smtClean="0"/>
              <a:t> is a pace (quantity &amp; quality) of working that can be maintained by an average worker throughout an entire work shift without harmful effects on the worker’s health or physical well-being.</a:t>
            </a:r>
            <a:endParaRPr lang="tr-TR" sz="2000" dirty="0" smtClean="0"/>
          </a:p>
          <a:p>
            <a:pPr algn="just" eaLnBrk="1" hangingPunct="1"/>
            <a:endParaRPr lang="en-US" sz="1200" dirty="0" smtClean="0"/>
          </a:p>
          <a:p>
            <a:pPr lvl="1" algn="just" eaLnBrk="1" hangingPunct="1">
              <a:buNone/>
            </a:pPr>
            <a:endParaRPr lang="en-US" sz="2000" dirty="0" smtClean="0"/>
          </a:p>
          <a:p>
            <a:pPr lvl="1" algn="just" eaLnBrk="1" hangingPunct="1"/>
            <a:endParaRPr lang="en-US" sz="2000" dirty="0" smtClean="0"/>
          </a:p>
        </p:txBody>
      </p:sp>
      <p:sp>
        <p:nvSpPr>
          <p:cNvPr id="5" name="Rectangle 3"/>
          <p:cNvSpPr txBox="1">
            <a:spLocks noChangeArrowheads="1"/>
          </p:cNvSpPr>
          <p:nvPr/>
        </p:nvSpPr>
        <p:spPr bwMode="auto">
          <a:xfrm>
            <a:off x="1828800" y="2819400"/>
            <a:ext cx="6934200"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
                <a:srgbClr val="FF0066"/>
              </a:buClr>
              <a:buSzTx/>
              <a:buFont typeface="Wingdings" pitchFamily="2" charset="2"/>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
                <a:srgbClr val="FF0066"/>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sz="2000" b="1" i="0" u="sng" strike="noStrike" kern="0" cap="none" spc="0" normalizeH="0" baseline="0" noProof="0" dirty="0" smtClean="0">
                <a:ln>
                  <a:noFill/>
                </a:ln>
                <a:solidFill>
                  <a:schemeClr val="tx1"/>
                </a:solidFill>
                <a:effectLst/>
                <a:uLnTx/>
                <a:uFillTx/>
                <a:latin typeface="+mn-lt"/>
                <a:ea typeface="+mn-ea"/>
                <a:cs typeface="+mn-cs"/>
              </a:rPr>
              <a:t>Normal performance</a:t>
            </a:r>
            <a:r>
              <a:rPr kumimoji="0" lang="en-US" sz="2000" b="0" i="0" u="none" strike="noStrike" kern="0" cap="none" spc="0" normalizeH="0" baseline="0" noProof="0" dirty="0" smtClean="0">
                <a:ln>
                  <a:noFill/>
                </a:ln>
                <a:solidFill>
                  <a:schemeClr val="tx1"/>
                </a:solidFill>
                <a:effectLst/>
                <a:uLnTx/>
                <a:uFillTx/>
                <a:latin typeface="+mn-lt"/>
                <a:ea typeface="+mn-ea"/>
                <a:cs typeface="+mn-cs"/>
              </a:rPr>
              <a:t> refers to 100% pace while the worker is working without including the breaks period or any delay. </a:t>
            </a:r>
            <a:endParaRPr kumimoji="0" lang="en-US" sz="2000" b="0" i="0" u="none" strike="noStrike" kern="0" cap="none" spc="0" normalizeH="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
                <a:srgbClr val="FF0066"/>
              </a:buClr>
              <a:buSzTx/>
              <a:buFont typeface="Wingdings" pitchFamily="2" charset="2"/>
              <a:buChar char="§"/>
              <a:tabLst/>
              <a:defRPr/>
            </a:pPr>
            <a:endParaRPr lang="en-US" sz="2000" kern="0" dirty="0" smtClean="0">
              <a:latin typeface="+mn-lt"/>
            </a:endParaRPr>
          </a:p>
          <a:p>
            <a:pPr marL="342900" marR="0" lvl="0" indent="-342900" algn="just" defTabSz="914400" rtl="0" eaLnBrk="1" fontAlgn="base" latinLnBrk="0" hangingPunct="1">
              <a:lnSpc>
                <a:spcPct val="100000"/>
              </a:lnSpc>
              <a:spcBef>
                <a:spcPct val="20000"/>
              </a:spcBef>
              <a:spcAft>
                <a:spcPct val="0"/>
              </a:spcAft>
              <a:buClr>
                <a:srgbClr val="FF0066"/>
              </a:buClr>
              <a:buSzTx/>
              <a:buFont typeface="Wingdings" pitchFamily="2" charset="2"/>
              <a:buChar char="§"/>
              <a:tabLst/>
              <a:defRPr/>
            </a:pPr>
            <a:r>
              <a:rPr kumimoji="0" lang="en-US" sz="2000" b="1" i="0" u="sng" strike="noStrike" kern="0" cap="none" spc="0" normalizeH="0" noProof="0" dirty="0" smtClean="0">
                <a:ln>
                  <a:noFill/>
                </a:ln>
                <a:solidFill>
                  <a:schemeClr val="tx1"/>
                </a:solidFill>
                <a:effectLst/>
                <a:uLnTx/>
                <a:uFillTx/>
                <a:latin typeface="+mn-lt"/>
                <a:ea typeface="+mn-ea"/>
                <a:cs typeface="+mn-cs"/>
              </a:rPr>
              <a:t>Standard performance</a:t>
            </a:r>
            <a:r>
              <a:rPr kumimoji="0" lang="en-US" sz="2000" b="0" i="0" u="none" strike="noStrike" kern="0" cap="none" spc="0" normalizeH="0" noProof="0" dirty="0" smtClean="0">
                <a:ln>
                  <a:noFill/>
                </a:ln>
                <a:solidFill>
                  <a:schemeClr val="tx1"/>
                </a:solidFill>
                <a:effectLst/>
                <a:uLnTx/>
                <a:uFillTx/>
                <a:latin typeface="+mn-lt"/>
                <a:ea typeface="+mn-ea"/>
                <a:cs typeface="+mn-cs"/>
              </a:rPr>
              <a:t> refers to 100% pace with the </a:t>
            </a:r>
            <a:r>
              <a:rPr kumimoji="0" lang="en-US" sz="2000" b="0" i="1" u="none" strike="noStrike" kern="0" cap="none" spc="0" normalizeH="0" noProof="0" dirty="0" smtClean="0">
                <a:ln>
                  <a:noFill/>
                </a:ln>
                <a:solidFill>
                  <a:schemeClr val="tx1"/>
                </a:solidFill>
                <a:effectLst/>
                <a:uLnTx/>
                <a:uFillTx/>
                <a:latin typeface="+mn-lt"/>
                <a:ea typeface="+mn-ea"/>
                <a:cs typeface="+mn-cs"/>
              </a:rPr>
              <a:t>breaks period</a:t>
            </a:r>
            <a:r>
              <a:rPr kumimoji="0" lang="en-US" sz="2000" b="0" i="0" u="none" strike="noStrike" kern="0" cap="none" spc="0" normalizeH="0" noProof="0" dirty="0" smtClean="0">
                <a:ln>
                  <a:noFill/>
                </a:ln>
                <a:solidFill>
                  <a:schemeClr val="tx1"/>
                </a:solidFill>
                <a:effectLst/>
                <a:uLnTx/>
                <a:uFillTx/>
                <a:latin typeface="+mn-lt"/>
                <a:ea typeface="+mn-ea"/>
                <a:cs typeface="+mn-cs"/>
              </a:rPr>
              <a:t> and any </a:t>
            </a:r>
            <a:r>
              <a:rPr kumimoji="0" lang="en-US" sz="2000" b="0" i="1" u="none" strike="noStrike" kern="0" cap="none" spc="0" normalizeH="0" noProof="0" dirty="0" smtClean="0">
                <a:ln>
                  <a:noFill/>
                </a:ln>
                <a:solidFill>
                  <a:schemeClr val="tx1"/>
                </a:solidFill>
                <a:effectLst/>
                <a:uLnTx/>
                <a:uFillTx/>
                <a:latin typeface="+mn-lt"/>
                <a:ea typeface="+mn-ea"/>
                <a:cs typeface="+mn-cs"/>
              </a:rPr>
              <a:t>other delay during the shift</a:t>
            </a:r>
            <a:r>
              <a:rPr kumimoji="0" lang="en-US" sz="2000" b="0" i="0" u="none" strike="noStrike" kern="0" cap="none" spc="0" normalizeH="0" noProof="0" dirty="0" smtClean="0">
                <a:ln>
                  <a:noFill/>
                </a:ln>
                <a:solidFill>
                  <a:schemeClr val="tx1"/>
                </a:solidFill>
                <a:effectLst/>
                <a:uLnTx/>
                <a:uFillTx/>
                <a:latin typeface="+mn-lt"/>
                <a:ea typeface="+mn-ea"/>
                <a:cs typeface="+mn-cs"/>
              </a:rPr>
              <a:t>.</a:t>
            </a:r>
            <a:endParaRPr kumimoji="0" lang="tr-TR"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
                <a:srgbClr val="FF0066"/>
              </a:buClr>
              <a:buSzTx/>
              <a:buFont typeface="Wingdings" pitchFamily="2" charset="2"/>
              <a:buChar char="§"/>
              <a:tabLst/>
              <a:defRPr/>
            </a:pPr>
            <a:endParaRPr kumimoji="0" lang="en-US" sz="12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
                <a:srgbClr val="006699"/>
              </a:buClr>
              <a:buSzTx/>
              <a:buFont typeface="Wingdings" pitchFamily="2" charset="2"/>
              <a:buChar char="§"/>
              <a:tabLst/>
              <a:defRPr/>
            </a:pPr>
            <a:endParaRPr kumimoji="0" lang="en-US" sz="20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1676400" y="228600"/>
            <a:ext cx="7162800" cy="914400"/>
          </a:xfrm>
        </p:spPr>
        <p:txBody>
          <a:bodyPr/>
          <a:lstStyle/>
          <a:p>
            <a:pPr eaLnBrk="1" hangingPunct="1"/>
            <a:r>
              <a:rPr lang="en-US" smtClean="0"/>
              <a:t>Normal time / Standard time</a:t>
            </a:r>
          </a:p>
        </p:txBody>
      </p:sp>
      <p:sp>
        <p:nvSpPr>
          <p:cNvPr id="9" name="Rectangle 3"/>
          <p:cNvSpPr txBox="1">
            <a:spLocks noChangeArrowheads="1"/>
          </p:cNvSpPr>
          <p:nvPr/>
        </p:nvSpPr>
        <p:spPr bwMode="auto">
          <a:xfrm>
            <a:off x="1905000" y="1447800"/>
            <a:ext cx="69342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
                <a:srgbClr val="FF0066"/>
              </a:buClr>
              <a:buSzTx/>
              <a:buFont typeface="Wingdings" pitchFamily="2" charset="2"/>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Normal time</a:t>
            </a:r>
            <a:r>
              <a:rPr kumimoji="0" lang="en-US" sz="2000" b="0" i="0" u="none" strike="noStrike" kern="0" cap="none" spc="0" normalizeH="0" baseline="0" noProof="0" smtClean="0">
                <a:ln>
                  <a:noFill/>
                </a:ln>
                <a:solidFill>
                  <a:schemeClr val="tx1"/>
                </a:solidFill>
                <a:effectLst/>
                <a:uLnTx/>
                <a:uFillTx/>
                <a:latin typeface="+mn-lt"/>
                <a:ea typeface="+mn-ea"/>
                <a:cs typeface="+mn-cs"/>
              </a:rPr>
              <a:t>: Time it takes to perform a task under the normal (standard) (100%) performance</a:t>
            </a:r>
          </a:p>
          <a:p>
            <a:pPr marL="342900" marR="0" lvl="0" indent="-342900" algn="just" defTabSz="914400" rtl="0" eaLnBrk="1" fontAlgn="base" latinLnBrk="0" hangingPunct="1">
              <a:lnSpc>
                <a:spcPct val="100000"/>
              </a:lnSpc>
              <a:spcBef>
                <a:spcPct val="20000"/>
              </a:spcBef>
              <a:spcAft>
                <a:spcPct val="0"/>
              </a:spcAft>
              <a:buClr>
                <a:srgbClr val="FF0066"/>
              </a:buClr>
              <a:buSzTx/>
              <a:buFont typeface="Wingdings" pitchFamily="2" charset="2"/>
              <a:buChar char="§"/>
              <a:tabLst/>
              <a:defRPr/>
            </a:pPr>
            <a:endParaRPr kumimoji="0" lang="en-US" sz="20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
                <a:srgbClr val="FF0066"/>
              </a:buClr>
              <a:buSzTx/>
              <a:buFont typeface="Wingdings" pitchFamily="2" charset="2"/>
              <a:buChar char="§"/>
              <a:tabLst/>
              <a:defRPr/>
            </a:pPr>
            <a:r>
              <a:rPr kumimoji="0" lang="en-US" sz="2000" b="0" i="0" u="none" strike="noStrike" kern="0" cap="none" spc="0" normalizeH="0" baseline="0" noProof="0" smtClean="0">
                <a:ln>
                  <a:noFill/>
                </a:ln>
                <a:solidFill>
                  <a:schemeClr val="tx1"/>
                </a:solidFill>
                <a:effectLst/>
                <a:uLnTx/>
                <a:uFillTx/>
                <a:latin typeface="+mn-lt"/>
                <a:ea typeface="+mn-ea"/>
                <a:cs typeface="+mn-cs"/>
              </a:rPr>
              <a:t>Normal time is also called: </a:t>
            </a:r>
            <a:r>
              <a:rPr kumimoji="0" lang="en-US" sz="2000" b="0" i="0" u="sng" strike="noStrike" kern="0" cap="none" spc="0" normalizeH="0" baseline="0" noProof="0" smtClean="0">
                <a:ln>
                  <a:noFill/>
                </a:ln>
                <a:solidFill>
                  <a:schemeClr val="tx1"/>
                </a:solidFill>
                <a:effectLst/>
                <a:uLnTx/>
                <a:uFillTx/>
                <a:latin typeface="+mn-lt"/>
                <a:ea typeface="+mn-ea"/>
                <a:cs typeface="+mn-cs"/>
              </a:rPr>
              <a:t>Normalized time</a:t>
            </a:r>
            <a:r>
              <a:rPr kumimoji="0" lang="en-US" sz="2000" b="0" i="0" u="none" strike="noStrike" kern="0" cap="none" spc="0" normalizeH="0" baseline="0" noProof="0" smtClean="0">
                <a:ln>
                  <a:noFill/>
                </a:ln>
                <a:solidFill>
                  <a:schemeClr val="tx1"/>
                </a:solidFill>
                <a:effectLst/>
                <a:uLnTx/>
                <a:uFillTx/>
                <a:latin typeface="+mn-lt"/>
                <a:ea typeface="+mn-ea"/>
                <a:cs typeface="+mn-cs"/>
              </a:rPr>
              <a:t> OR </a:t>
            </a:r>
            <a:r>
              <a:rPr kumimoji="0" lang="en-US" sz="2000" b="0" i="0" u="sng" strike="noStrike" kern="0" cap="none" spc="0" normalizeH="0" baseline="0" noProof="0" smtClean="0">
                <a:ln>
                  <a:noFill/>
                </a:ln>
                <a:solidFill>
                  <a:schemeClr val="tx1"/>
                </a:solidFill>
                <a:effectLst/>
                <a:uLnTx/>
                <a:uFillTx/>
                <a:latin typeface="+mn-lt"/>
                <a:ea typeface="+mn-ea"/>
                <a:cs typeface="+mn-cs"/>
              </a:rPr>
              <a:t>basic time</a:t>
            </a:r>
            <a:r>
              <a:rPr kumimoji="0" lang="en-US" sz="2000" b="0" i="0" u="none" strike="noStrike" kern="0" cap="none" spc="0" normalizeH="0" baseline="0" noProof="0" smtClean="0">
                <a:ln>
                  <a:noFill/>
                </a:ln>
                <a:solidFill>
                  <a:schemeClr val="tx1"/>
                </a:solidFill>
                <a:effectLst/>
                <a:uLnTx/>
                <a:uFillTx/>
                <a:latin typeface="+mn-lt"/>
                <a:ea typeface="+mn-ea"/>
                <a:cs typeface="+mn-cs"/>
              </a:rPr>
              <a:t> </a:t>
            </a:r>
            <a:endParaRPr kumimoji="0" lang="tr-TR" sz="20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
                <a:srgbClr val="FF0066"/>
              </a:buClr>
              <a:buSzTx/>
              <a:buFont typeface="Wingdings" pitchFamily="2" charset="2"/>
              <a:buChar char="§"/>
              <a:tabLst/>
              <a:defRPr/>
            </a:pPr>
            <a:endParaRPr kumimoji="0" lang="tr-TR" sz="20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
                <a:srgbClr val="FF0066"/>
              </a:buClr>
              <a:buSzTx/>
              <a:buFont typeface="Wingdings" pitchFamily="2" charset="2"/>
              <a:buChar char="§"/>
              <a:tabLst/>
              <a:defRPr/>
            </a:pPr>
            <a:r>
              <a:rPr kumimoji="0" lang="en-US" sz="2000" b="0" i="0" u="none" strike="noStrike" kern="0" cap="none" spc="0" normalizeH="0" baseline="0" noProof="0" smtClean="0">
                <a:ln>
                  <a:noFill/>
                </a:ln>
                <a:solidFill>
                  <a:srgbClr val="CC0000"/>
                </a:solidFill>
                <a:effectLst/>
                <a:uLnTx/>
                <a:uFillTx/>
                <a:latin typeface="+mn-lt"/>
                <a:ea typeface="+mn-ea"/>
                <a:cs typeface="+mn-cs"/>
              </a:rPr>
              <a:t>Normal time</a:t>
            </a:r>
            <a:r>
              <a:rPr kumimoji="0" lang="tr-TR" sz="2000" b="0" i="0" u="none" strike="noStrike" kern="0" cap="none" spc="0" normalizeH="0" baseline="0" noProof="0" smtClean="0">
                <a:ln>
                  <a:noFill/>
                </a:ln>
                <a:solidFill>
                  <a:srgbClr val="CC0000"/>
                </a:solidFill>
                <a:effectLst/>
                <a:uLnTx/>
                <a:uFillTx/>
                <a:latin typeface="+mn-lt"/>
                <a:ea typeface="+mn-ea"/>
                <a:cs typeface="+mn-cs"/>
              </a:rPr>
              <a:t> does not include allowances for time losses</a:t>
            </a:r>
            <a:r>
              <a:rPr kumimoji="0" lang="en-US" sz="2000" b="0" i="0" u="none" strike="noStrike" kern="0" cap="none" spc="0" normalizeH="0" baseline="0" noProof="0" smtClean="0">
                <a:ln>
                  <a:noFill/>
                </a:ln>
                <a:solidFill>
                  <a:srgbClr val="CC0000"/>
                </a:solidFill>
                <a:effectLst/>
                <a:uLnTx/>
                <a:uFillTx/>
                <a:latin typeface="+mn-lt"/>
                <a:ea typeface="+mn-ea"/>
                <a:cs typeface="+mn-cs"/>
              </a:rPr>
              <a:t> (breaks or delay)</a:t>
            </a:r>
          </a:p>
          <a:p>
            <a:pPr marL="342900" marR="0" lvl="0" indent="-342900" algn="just" defTabSz="914400" rtl="0" eaLnBrk="1" fontAlgn="base" latinLnBrk="0" hangingPunct="1">
              <a:lnSpc>
                <a:spcPct val="100000"/>
              </a:lnSpc>
              <a:spcBef>
                <a:spcPct val="20000"/>
              </a:spcBef>
              <a:spcAft>
                <a:spcPct val="0"/>
              </a:spcAft>
              <a:buClr>
                <a:srgbClr val="FF0066"/>
              </a:buClr>
              <a:buSzTx/>
              <a:buFont typeface="Wingdings" pitchFamily="2" charset="2"/>
              <a:buNone/>
              <a:tabLst/>
              <a:defRPr/>
            </a:pPr>
            <a:endParaRPr kumimoji="0" lang="en-US" sz="1200" b="0" i="0" u="none" strike="noStrike" kern="0" cap="none" spc="0" normalizeH="0" baseline="0" noProof="0" smtClean="0">
              <a:ln>
                <a:noFill/>
              </a:ln>
              <a:solidFill>
                <a:srgbClr val="CC0000"/>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
                <a:srgbClr val="FF0066"/>
              </a:buClr>
              <a:buSzTx/>
              <a:buFont typeface="Wingdings" pitchFamily="2" charset="2"/>
              <a:buChar char="§"/>
              <a:tabLst/>
              <a:defRPr/>
            </a:pPr>
            <a:r>
              <a:rPr kumimoji="0" lang="en-US" sz="2000" b="0" i="0" u="none" strike="noStrike" kern="0" cap="none" spc="0" normalizeH="0" baseline="0" noProof="0" smtClean="0">
                <a:ln>
                  <a:noFill/>
                </a:ln>
                <a:solidFill>
                  <a:schemeClr val="tx1"/>
                </a:solidFill>
                <a:effectLst/>
                <a:uLnTx/>
                <a:uFillTx/>
                <a:latin typeface="+mn-lt"/>
                <a:ea typeface="+mn-ea"/>
                <a:cs typeface="+mn-cs"/>
              </a:rPr>
              <a:t>Standard time </a:t>
            </a:r>
            <a:r>
              <a:rPr kumimoji="0" lang="en-US" sz="2000" b="1" i="0" u="sng" strike="noStrike" kern="0" cap="none" spc="0" normalizeH="0" baseline="0" noProof="0" smtClean="0">
                <a:ln>
                  <a:noFill/>
                </a:ln>
                <a:solidFill>
                  <a:schemeClr val="tx1"/>
                </a:solidFill>
                <a:effectLst/>
                <a:uLnTx/>
                <a:uFillTx/>
                <a:latin typeface="+mn-lt"/>
                <a:ea typeface="+mn-ea"/>
                <a:cs typeface="+mn-cs"/>
              </a:rPr>
              <a:t>minus</a:t>
            </a:r>
            <a:r>
              <a:rPr kumimoji="0" lang="en-US" sz="2000" b="0" i="0" u="none" strike="noStrike" kern="0" cap="none" spc="0" normalizeH="0" baseline="0" noProof="0" smtClean="0">
                <a:ln>
                  <a:noFill/>
                </a:ln>
                <a:solidFill>
                  <a:schemeClr val="tx1"/>
                </a:solidFill>
                <a:effectLst/>
                <a:uLnTx/>
                <a:uFillTx/>
                <a:latin typeface="+mn-lt"/>
                <a:ea typeface="+mn-ea"/>
                <a:cs typeface="+mn-cs"/>
              </a:rPr>
              <a:t> allowances time </a:t>
            </a:r>
            <a:r>
              <a:rPr kumimoji="0" lang="en-US" sz="2000" b="1" i="0" u="none" strike="noStrike" kern="0" cap="none" spc="0" normalizeH="0" baseline="0" noProof="0" smtClean="0">
                <a:ln>
                  <a:noFill/>
                </a:ln>
                <a:solidFill>
                  <a:schemeClr val="tx1"/>
                </a:solidFill>
                <a:effectLst/>
                <a:uLnTx/>
                <a:uFillTx/>
                <a:latin typeface="+mn-lt"/>
                <a:ea typeface="+mn-ea"/>
                <a:cs typeface="+mn-cs"/>
              </a:rPr>
              <a:t>= Normal time</a:t>
            </a:r>
          </a:p>
          <a:p>
            <a:pPr marL="342900" marR="0" lvl="0" indent="-342900" algn="just" defTabSz="914400" rtl="0" eaLnBrk="1" fontAlgn="base" latinLnBrk="0" hangingPunct="1">
              <a:lnSpc>
                <a:spcPct val="100000"/>
              </a:lnSpc>
              <a:spcBef>
                <a:spcPct val="20000"/>
              </a:spcBef>
              <a:spcAft>
                <a:spcPct val="0"/>
              </a:spcAft>
              <a:buClr>
                <a:srgbClr val="FF0066"/>
              </a:buClr>
              <a:buSzTx/>
              <a:buFont typeface="Wingdings" pitchFamily="2" charset="2"/>
              <a:buChar char="§"/>
              <a:tabLst/>
              <a:defRPr/>
            </a:pPr>
            <a:endParaRPr kumimoji="0" lang="en-US" sz="2000" b="0" i="0" u="none" strike="noStrike" kern="0" cap="none" spc="0" normalizeH="0" baseline="0" noProof="0" smtClean="0">
              <a:ln>
                <a:noFill/>
              </a:ln>
              <a:solidFill>
                <a:srgbClr val="CC0000"/>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
                <a:srgbClr val="FF0066"/>
              </a:buClr>
              <a:buSzTx/>
              <a:buFont typeface="Wingdings" pitchFamily="2" charset="2"/>
              <a:buChar char="§"/>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Standard time</a:t>
            </a:r>
            <a:r>
              <a:rPr kumimoji="0" lang="en-US" sz="2000" b="0" i="0" u="none" strike="noStrike" kern="0" cap="none" spc="0" normalizeH="0" baseline="0" noProof="0" smtClean="0">
                <a:ln>
                  <a:noFill/>
                </a:ln>
                <a:solidFill>
                  <a:schemeClr val="tx1"/>
                </a:solidFill>
                <a:effectLst/>
                <a:uLnTx/>
                <a:uFillTx/>
                <a:latin typeface="+mn-lt"/>
                <a:ea typeface="+mn-ea"/>
                <a:cs typeface="+mn-cs"/>
              </a:rPr>
              <a:t>: </a:t>
            </a:r>
            <a:r>
              <a:rPr kumimoji="0" lang="tr-TR" sz="2000" b="0" i="0" u="none" strike="noStrike" kern="0" cap="none" spc="0" normalizeH="0" baseline="0" noProof="0" smtClean="0">
                <a:ln>
                  <a:noFill/>
                </a:ln>
                <a:solidFill>
                  <a:schemeClr val="tx1"/>
                </a:solidFill>
                <a:effectLst/>
                <a:uLnTx/>
                <a:uFillTx/>
                <a:latin typeface="+mn-lt"/>
                <a:ea typeface="+mn-ea"/>
                <a:cs typeface="+mn-cs"/>
              </a:rPr>
              <a:t>	</a:t>
            </a:r>
            <a:r>
              <a:rPr kumimoji="0" lang="en-US" sz="2000" b="0" i="0" u="none" strike="noStrike" kern="0" cap="none" spc="0" normalizeH="0" baseline="0" noProof="0" smtClean="0">
                <a:ln>
                  <a:noFill/>
                </a:ln>
                <a:solidFill>
                  <a:schemeClr val="tx1"/>
                </a:solidFill>
                <a:effectLst/>
                <a:uLnTx/>
                <a:uFillTx/>
                <a:latin typeface="+mn-lt"/>
                <a:ea typeface="+mn-ea"/>
                <a:cs typeface="+mn-cs"/>
              </a:rPr>
              <a:t>Normal time + allowance</a:t>
            </a:r>
            <a:endParaRPr kumimoji="0" lang="tr-TR" sz="20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
                <a:srgbClr val="FF0066"/>
              </a:buClr>
              <a:buSzTx/>
              <a:buFont typeface="Wingdings" pitchFamily="2" charset="2"/>
              <a:buNone/>
              <a:tabLst/>
              <a:defRPr/>
            </a:pPr>
            <a:r>
              <a:rPr kumimoji="0" lang="tr-TR" sz="2000" b="0" i="0" u="none" strike="noStrike" kern="0" cap="none" spc="0" normalizeH="0" baseline="0" noProof="0" smtClean="0">
                <a:ln>
                  <a:noFill/>
                </a:ln>
                <a:solidFill>
                  <a:schemeClr val="tx1"/>
                </a:solidFill>
                <a:effectLst/>
                <a:uLnTx/>
                <a:uFillTx/>
                <a:latin typeface="+mn-lt"/>
                <a:ea typeface="+mn-ea"/>
                <a:cs typeface="+mn-cs"/>
              </a:rPr>
              <a:t>				</a:t>
            </a:r>
            <a:r>
              <a:rPr kumimoji="0" lang="en-US" sz="2000" b="0" i="0" u="none" strike="noStrike" kern="0" cap="none" spc="0" normalizeH="0" baseline="0" noProof="0" smtClean="0">
                <a:ln>
                  <a:noFill/>
                </a:ln>
                <a:solidFill>
                  <a:schemeClr val="tx1"/>
                </a:solidFill>
                <a:effectLst/>
                <a:uLnTx/>
                <a:uFillTx/>
                <a:latin typeface="+mn-lt"/>
                <a:ea typeface="+mn-ea"/>
                <a:cs typeface="+mn-cs"/>
              </a:rPr>
              <a:t>Normal time </a:t>
            </a:r>
            <a:r>
              <a:rPr kumimoji="0" lang="tr-TR" sz="2000" b="0" i="0" u="none" strike="noStrike" kern="0" cap="none" spc="0" normalizeH="0" baseline="0" noProof="0" smtClean="0">
                <a:ln>
                  <a:noFill/>
                </a:ln>
                <a:solidFill>
                  <a:schemeClr val="tx1"/>
                </a:solidFill>
                <a:effectLst/>
                <a:uLnTx/>
                <a:uFillTx/>
                <a:latin typeface="+mn-lt"/>
                <a:ea typeface="+mn-ea"/>
                <a:cs typeface="+mn-cs"/>
              </a:rPr>
              <a:t>(1</a:t>
            </a:r>
            <a:r>
              <a:rPr kumimoji="0" lang="en-US" sz="2000" b="0" i="0" u="none" strike="noStrike" kern="0" cap="none" spc="0" normalizeH="0" baseline="0" noProof="0" smtClean="0">
                <a:ln>
                  <a:noFill/>
                </a:ln>
                <a:solidFill>
                  <a:schemeClr val="tx1"/>
                </a:solidFill>
                <a:effectLst/>
                <a:uLnTx/>
                <a:uFillTx/>
                <a:latin typeface="+mn-lt"/>
                <a:ea typeface="+mn-ea"/>
                <a:cs typeface="+mn-cs"/>
              </a:rPr>
              <a:t> + </a:t>
            </a:r>
            <a:r>
              <a:rPr kumimoji="0" lang="tr-TR" sz="2000" b="0" i="0" u="none" strike="noStrike" kern="0" cap="none" spc="0" normalizeH="0" baseline="0" noProof="0" smtClean="0">
                <a:ln>
                  <a:noFill/>
                </a:ln>
                <a:solidFill>
                  <a:schemeClr val="tx1"/>
                </a:solidFill>
                <a:effectLst/>
                <a:uLnTx/>
                <a:uFillTx/>
                <a:latin typeface="+mn-lt"/>
                <a:ea typeface="+mn-ea"/>
                <a:cs typeface="+mn-cs"/>
              </a:rPr>
              <a:t>A</a:t>
            </a:r>
            <a:r>
              <a:rPr kumimoji="0" lang="tr-TR" sz="2000" b="0" i="0" u="none" strike="noStrike" kern="0" cap="none" spc="0" normalizeH="0" baseline="-25000" noProof="0" smtClean="0">
                <a:ln>
                  <a:noFill/>
                </a:ln>
                <a:solidFill>
                  <a:schemeClr val="tx1"/>
                </a:solidFill>
                <a:effectLst/>
                <a:uLnTx/>
                <a:uFillTx/>
                <a:latin typeface="+mn-lt"/>
                <a:ea typeface="+mn-ea"/>
                <a:cs typeface="+mn-cs"/>
              </a:rPr>
              <a:t>pfd</a:t>
            </a:r>
            <a:r>
              <a:rPr kumimoji="0" lang="tr-TR" sz="2000" b="0" i="0" u="none" strike="noStrike" kern="0" cap="none" spc="0" normalizeH="0" baseline="0" noProof="0" smtClean="0">
                <a:ln>
                  <a:noFill/>
                </a:ln>
                <a:solidFill>
                  <a:schemeClr val="tx1"/>
                </a:solidFill>
                <a:effectLst/>
                <a:uLnTx/>
                <a:uFillTx/>
                <a:latin typeface="+mn-lt"/>
                <a:ea typeface="+mn-ea"/>
                <a:cs typeface="+mn-cs"/>
              </a:rPr>
              <a:t>)</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0" name="Rectangle 9"/>
          <p:cNvSpPr/>
          <p:nvPr/>
        </p:nvSpPr>
        <p:spPr>
          <a:xfrm>
            <a:off x="4038600" y="6172200"/>
            <a:ext cx="1917128" cy="387798"/>
          </a:xfrm>
          <a:prstGeom prst="rect">
            <a:avLst/>
          </a:prstGeom>
        </p:spPr>
        <p:txBody>
          <a:bodyPr wrap="none">
            <a:spAutoFit/>
          </a:bodyPr>
          <a:lstStyle/>
          <a:p>
            <a:pPr>
              <a:lnSpc>
                <a:spcPct val="80000"/>
              </a:lnSpc>
            </a:pPr>
            <a:r>
              <a:rPr lang="en-US" b="1" i="1" dirty="0" smtClean="0"/>
              <a:t>T</a:t>
            </a:r>
            <a:r>
              <a:rPr lang="en-US" b="1" i="1" baseline="-25000" dirty="0" smtClean="0"/>
              <a:t>std </a:t>
            </a:r>
            <a:r>
              <a:rPr lang="en-US" b="1" i="1" dirty="0" smtClean="0"/>
              <a:t>=</a:t>
            </a:r>
            <a:r>
              <a:rPr lang="en-US" b="1" i="1" dirty="0" err="1" smtClean="0"/>
              <a:t>T</a:t>
            </a:r>
            <a:r>
              <a:rPr lang="en-US" b="1" i="1" baseline="-25000" dirty="0" err="1" smtClean="0"/>
              <a:t>n</a:t>
            </a:r>
            <a:r>
              <a:rPr lang="en-US" b="1" i="1" dirty="0" smtClean="0"/>
              <a:t>(1+A</a:t>
            </a:r>
            <a:r>
              <a:rPr lang="en-US" b="1" i="1" baseline="-25000" dirty="0" smtClean="0"/>
              <a:t>pfd</a:t>
            </a:r>
            <a:r>
              <a:rPr lang="en-US" b="1" i="1" dirty="0" smtClean="0"/>
              <a:t>)</a:t>
            </a:r>
            <a:endParaRPr lang="en-US" b="1"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Some Definitions</a:t>
            </a:r>
            <a:r>
              <a:rPr lang="en-US" b="1" smtClean="0"/>
              <a:t> </a:t>
            </a:r>
          </a:p>
        </p:txBody>
      </p:sp>
      <p:sp>
        <p:nvSpPr>
          <p:cNvPr id="5123" name="Rectangle 3"/>
          <p:cNvSpPr>
            <a:spLocks noGrp="1" noChangeArrowheads="1"/>
          </p:cNvSpPr>
          <p:nvPr>
            <p:ph type="body" idx="1"/>
          </p:nvPr>
        </p:nvSpPr>
        <p:spPr/>
        <p:txBody>
          <a:bodyPr/>
          <a:lstStyle/>
          <a:p>
            <a:pPr algn="just" eaLnBrk="1" hangingPunct="1">
              <a:lnSpc>
                <a:spcPct val="90000"/>
              </a:lnSpc>
            </a:pPr>
            <a:r>
              <a:rPr lang="en-US" sz="2800" b="1" dirty="0" smtClean="0">
                <a:solidFill>
                  <a:srgbClr val="0066CC"/>
                </a:solidFill>
              </a:rPr>
              <a:t>Work measurement</a:t>
            </a:r>
            <a:r>
              <a:rPr lang="en-US" sz="2800" dirty="0" smtClean="0"/>
              <a:t> – </a:t>
            </a:r>
            <a:r>
              <a:rPr lang="en-US" dirty="0" smtClean="0"/>
              <a:t>evaluation of a task in terms of the time that should be allowed by an average worker to perform the task</a:t>
            </a:r>
          </a:p>
          <a:p>
            <a:pPr algn="just" eaLnBrk="1" hangingPunct="1">
              <a:lnSpc>
                <a:spcPct val="90000"/>
              </a:lnSpc>
              <a:buNone/>
            </a:pPr>
            <a:endParaRPr lang="tr-TR" dirty="0" smtClean="0"/>
          </a:p>
          <a:p>
            <a:pPr lvl="1" algn="just" eaLnBrk="1" hangingPunct="1">
              <a:lnSpc>
                <a:spcPct val="90000"/>
              </a:lnSpc>
              <a:buClr>
                <a:srgbClr val="0033CC"/>
              </a:buClr>
              <a:buFont typeface="Arial" pitchFamily="34" charset="0"/>
              <a:buChar char="•"/>
            </a:pPr>
            <a:r>
              <a:rPr lang="tr-TR" b="1" dirty="0" smtClean="0"/>
              <a:t>4 techniques</a:t>
            </a:r>
          </a:p>
          <a:p>
            <a:pPr lvl="1" algn="just" eaLnBrk="1" hangingPunct="1">
              <a:lnSpc>
                <a:spcPct val="90000"/>
              </a:lnSpc>
              <a:buClr>
                <a:srgbClr val="0033CC"/>
              </a:buClr>
              <a:buFont typeface="Courier New" pitchFamily="49" charset="0"/>
              <a:buChar char="o"/>
            </a:pPr>
            <a:endParaRPr lang="tr-TR" dirty="0" smtClean="0"/>
          </a:p>
          <a:p>
            <a:pPr lvl="1" algn="just" eaLnBrk="1" hangingPunct="1">
              <a:lnSpc>
                <a:spcPct val="90000"/>
              </a:lnSpc>
              <a:buClr>
                <a:srgbClr val="0033CC"/>
              </a:buClr>
              <a:buFont typeface="Arial" pitchFamily="34" charset="0"/>
              <a:buChar char="•"/>
            </a:pPr>
            <a:r>
              <a:rPr lang="tr-TR" b="1" dirty="0" smtClean="0"/>
              <a:t>Focus on human work</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Distribution of Worker Performance</a:t>
            </a:r>
          </a:p>
        </p:txBody>
      </p:sp>
      <p:pic>
        <p:nvPicPr>
          <p:cNvPr id="139268" name="Picture 4" descr="12"/>
          <p:cNvPicPr>
            <a:picLocks noChangeAspect="1" noChangeArrowheads="1"/>
          </p:cNvPicPr>
          <p:nvPr/>
        </p:nvPicPr>
        <p:blipFill>
          <a:blip r:embed="rId3" cstate="print"/>
          <a:srcRect/>
          <a:stretch>
            <a:fillRect/>
          </a:stretch>
        </p:blipFill>
        <p:spPr bwMode="auto">
          <a:xfrm>
            <a:off x="1498600" y="2498725"/>
            <a:ext cx="7188200" cy="3673475"/>
          </a:xfrm>
          <a:prstGeom prst="rect">
            <a:avLst/>
          </a:prstGeom>
          <a:noFill/>
          <a:ln w="9525">
            <a:noFill/>
            <a:miter lim="800000"/>
            <a:headEnd/>
            <a:tailEnd/>
          </a:ln>
        </p:spPr>
      </p:pic>
      <p:sp>
        <p:nvSpPr>
          <p:cNvPr id="139269" name="Text Box 5"/>
          <p:cNvSpPr txBox="1">
            <a:spLocks noChangeArrowheads="1"/>
          </p:cNvSpPr>
          <p:nvPr/>
        </p:nvSpPr>
        <p:spPr bwMode="auto">
          <a:xfrm>
            <a:off x="1600200" y="1981200"/>
            <a:ext cx="6705600" cy="822325"/>
          </a:xfrm>
          <a:prstGeom prst="rect">
            <a:avLst/>
          </a:prstGeom>
          <a:noFill/>
          <a:ln w="9525">
            <a:noFill/>
            <a:miter lim="800000"/>
            <a:headEnd/>
            <a:tailEnd/>
          </a:ln>
        </p:spPr>
        <p:txBody>
          <a:bodyPr>
            <a:spAutoFit/>
          </a:bodyPr>
          <a:lstStyle/>
          <a:p>
            <a:pPr algn="just">
              <a:spcBef>
                <a:spcPct val="50000"/>
              </a:spcBef>
            </a:pPr>
            <a:r>
              <a:rPr lang="en-US">
                <a:latin typeface="Arial" charset="0"/>
              </a:rPr>
              <a:t>Worker performance is expressed in terms of daily output</a:t>
            </a:r>
          </a:p>
        </p:txBody>
      </p:sp>
      <p:sp>
        <p:nvSpPr>
          <p:cNvPr id="139270" name="Text Box 6"/>
          <p:cNvSpPr txBox="1">
            <a:spLocks noChangeArrowheads="1"/>
          </p:cNvSpPr>
          <p:nvPr/>
        </p:nvSpPr>
        <p:spPr bwMode="auto">
          <a:xfrm>
            <a:off x="1600200" y="1371600"/>
            <a:ext cx="7204075" cy="457200"/>
          </a:xfrm>
          <a:prstGeom prst="rect">
            <a:avLst/>
          </a:prstGeom>
          <a:noFill/>
          <a:ln w="9525">
            <a:noFill/>
            <a:miter lim="800000"/>
            <a:headEnd/>
            <a:tailEnd/>
          </a:ln>
        </p:spPr>
        <p:txBody>
          <a:bodyPr wrap="none">
            <a:spAutoFit/>
          </a:bodyPr>
          <a:lstStyle/>
          <a:p>
            <a:pPr algn="just"/>
            <a:r>
              <a:rPr lang="en-US">
                <a:latin typeface="Arial" charset="0"/>
              </a:rPr>
              <a:t>Variations among workers →performance variations</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p:bldP spid="1392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More on Standard Performance</a:t>
            </a:r>
          </a:p>
        </p:txBody>
      </p:sp>
      <p:sp>
        <p:nvSpPr>
          <p:cNvPr id="36867" name="Rectangle 3"/>
          <p:cNvSpPr>
            <a:spLocks noGrp="1" noChangeArrowheads="1"/>
          </p:cNvSpPr>
          <p:nvPr>
            <p:ph type="body" idx="1"/>
          </p:nvPr>
        </p:nvSpPr>
        <p:spPr/>
        <p:txBody>
          <a:bodyPr/>
          <a:lstStyle/>
          <a:p>
            <a:pPr algn="just" eaLnBrk="1" hangingPunct="1">
              <a:lnSpc>
                <a:spcPct val="90000"/>
              </a:lnSpc>
              <a:buClr>
                <a:schemeClr val="tx1"/>
              </a:buClr>
            </a:pPr>
            <a:r>
              <a:rPr lang="en-US" u="sng" dirty="0" smtClean="0"/>
              <a:t>Standard performance</a:t>
            </a:r>
            <a:r>
              <a:rPr lang="en-US" dirty="0" smtClean="0"/>
              <a:t> is commonly defined to be a pace that can be readily attained by the majority of workers</a:t>
            </a:r>
          </a:p>
          <a:p>
            <a:pPr algn="just" eaLnBrk="1" hangingPunct="1">
              <a:lnSpc>
                <a:spcPct val="90000"/>
              </a:lnSpc>
              <a:buClr>
                <a:schemeClr val="tx1"/>
              </a:buClr>
            </a:pPr>
            <a:endParaRPr lang="tr-TR" dirty="0" smtClean="0">
              <a:solidFill>
                <a:srgbClr val="CC0000"/>
              </a:solidFill>
            </a:endParaRPr>
          </a:p>
          <a:p>
            <a:pPr algn="just" eaLnBrk="1" hangingPunct="1">
              <a:lnSpc>
                <a:spcPct val="90000"/>
              </a:lnSpc>
              <a:buClr>
                <a:schemeClr val="tx1"/>
              </a:buClr>
            </a:pPr>
            <a:r>
              <a:rPr lang="tr-TR" dirty="0" smtClean="0">
                <a:solidFill>
                  <a:srgbClr val="CC0000"/>
                </a:solidFill>
              </a:rPr>
              <a:t>Companies want most workers to be able to achieve the standard performance easily.</a:t>
            </a:r>
            <a:endParaRPr lang="en-US" dirty="0" smtClean="0">
              <a:solidFill>
                <a:srgbClr val="CC0000"/>
              </a:solidFill>
            </a:endParaRPr>
          </a:p>
          <a:p>
            <a:pPr lvl="1" algn="just" eaLnBrk="1" hangingPunct="1">
              <a:lnSpc>
                <a:spcPct val="90000"/>
              </a:lnSpc>
              <a:buClr>
                <a:schemeClr val="tx1"/>
              </a:buClr>
            </a:pPr>
            <a:r>
              <a:rPr lang="en-US" dirty="0" smtClean="0"/>
              <a:t>A typical policy is to define standard performance so that an average worker is able to work at a pace that is </a:t>
            </a:r>
            <a:r>
              <a:rPr lang="en-US" b="1" dirty="0" smtClean="0">
                <a:solidFill>
                  <a:srgbClr val="FF0066"/>
                </a:solidFill>
              </a:rPr>
              <a:t>130%</a:t>
            </a:r>
            <a:r>
              <a:rPr lang="en-US" dirty="0" smtClean="0"/>
              <a:t> of that pace</a:t>
            </a:r>
          </a:p>
          <a:p>
            <a:pPr lvl="2" algn="just" eaLnBrk="1" hangingPunct="1">
              <a:lnSpc>
                <a:spcPct val="90000"/>
              </a:lnSpc>
              <a:buClr>
                <a:schemeClr val="tx1"/>
              </a:buClr>
              <a:buFont typeface="Courier New" pitchFamily="49" charset="0"/>
              <a:buChar char="o"/>
            </a:pPr>
            <a:r>
              <a:rPr lang="en-US" dirty="0" smtClean="0"/>
              <a:t>Thus, most workers are able to easily achieve standard performance</a:t>
            </a:r>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How a Standard Time is Defined</a:t>
            </a:r>
          </a:p>
        </p:txBody>
      </p:sp>
      <p:pic>
        <p:nvPicPr>
          <p:cNvPr id="140291" name="Picture 3" descr="12"/>
          <p:cNvPicPr>
            <a:picLocks noChangeAspect="1" noChangeArrowheads="1"/>
          </p:cNvPicPr>
          <p:nvPr/>
        </p:nvPicPr>
        <p:blipFill>
          <a:blip r:embed="rId3" cstate="print"/>
          <a:srcRect/>
          <a:stretch>
            <a:fillRect/>
          </a:stretch>
        </p:blipFill>
        <p:spPr bwMode="auto">
          <a:xfrm>
            <a:off x="1347788" y="2590800"/>
            <a:ext cx="6694487" cy="4038600"/>
          </a:xfrm>
          <a:prstGeom prst="rect">
            <a:avLst/>
          </a:prstGeom>
          <a:noFill/>
          <a:ln w="9525">
            <a:noFill/>
            <a:miter lim="800000"/>
            <a:headEnd/>
            <a:tailEnd/>
          </a:ln>
        </p:spPr>
      </p:pic>
      <p:sp>
        <p:nvSpPr>
          <p:cNvPr id="140292" name="Text Box 4"/>
          <p:cNvSpPr txBox="1">
            <a:spLocks noChangeArrowheads="1"/>
          </p:cNvSpPr>
          <p:nvPr/>
        </p:nvSpPr>
        <p:spPr bwMode="auto">
          <a:xfrm>
            <a:off x="1752600" y="1371600"/>
            <a:ext cx="6858000" cy="1187450"/>
          </a:xfrm>
          <a:prstGeom prst="rect">
            <a:avLst/>
          </a:prstGeom>
          <a:noFill/>
          <a:ln w="9525">
            <a:noFill/>
            <a:miter lim="800000"/>
            <a:headEnd/>
            <a:tailEnd/>
          </a:ln>
        </p:spPr>
        <p:txBody>
          <a:bodyPr>
            <a:spAutoFit/>
          </a:bodyPr>
          <a:lstStyle/>
          <a:p>
            <a:pPr algn="just">
              <a:spcBef>
                <a:spcPct val="50000"/>
              </a:spcBef>
            </a:pPr>
            <a:r>
              <a:rPr lang="en-US">
                <a:latin typeface="Arial" charset="0"/>
              </a:rPr>
              <a:t>Distribution of worker performance, indicating how standard time is defined so that it can be readily achieved by most workers</a:t>
            </a:r>
          </a:p>
        </p:txBody>
      </p:sp>
      <p:sp>
        <p:nvSpPr>
          <p:cNvPr id="37893" name="TextBox 4"/>
          <p:cNvSpPr txBox="1">
            <a:spLocks noChangeArrowheads="1"/>
          </p:cNvSpPr>
          <p:nvPr/>
        </p:nvSpPr>
        <p:spPr bwMode="auto">
          <a:xfrm>
            <a:off x="3733800" y="6396038"/>
            <a:ext cx="1481138" cy="461962"/>
          </a:xfrm>
          <a:prstGeom prst="rect">
            <a:avLst/>
          </a:prstGeom>
          <a:noFill/>
          <a:ln w="9525">
            <a:noFill/>
            <a:miter lim="800000"/>
            <a:headEnd/>
            <a:tailEnd/>
          </a:ln>
        </p:spPr>
        <p:txBody>
          <a:bodyPr wrap="none">
            <a:spAutoFit/>
          </a:bodyPr>
          <a:lstStyle/>
          <a:p>
            <a:r>
              <a:rPr lang="en-US"/>
              <a:t>8 * 60 / 100</a:t>
            </a:r>
            <a:endParaRPr lang="ar-EG"/>
          </a:p>
        </p:txBody>
      </p:sp>
      <p:sp>
        <p:nvSpPr>
          <p:cNvPr id="37894" name="TextBox 5"/>
          <p:cNvSpPr txBox="1">
            <a:spLocks noChangeArrowheads="1"/>
          </p:cNvSpPr>
          <p:nvPr/>
        </p:nvSpPr>
        <p:spPr bwMode="auto">
          <a:xfrm>
            <a:off x="1510434" y="6400800"/>
            <a:ext cx="998991" cy="369332"/>
          </a:xfrm>
          <a:prstGeom prst="rect">
            <a:avLst/>
          </a:prstGeom>
          <a:noFill/>
          <a:ln w="9525">
            <a:noFill/>
            <a:miter lim="800000"/>
            <a:headEnd/>
            <a:tailEnd/>
          </a:ln>
        </p:spPr>
        <p:txBody>
          <a:bodyPr wrap="none">
            <a:spAutoFit/>
          </a:bodyPr>
          <a:lstStyle/>
          <a:p>
            <a:r>
              <a:rPr lang="en-US" sz="1800" b="1" dirty="0" smtClean="0">
                <a:solidFill>
                  <a:srgbClr val="00B0F0"/>
                </a:solidFill>
              </a:rPr>
              <a:t>4.80*1.30</a:t>
            </a:r>
            <a:endParaRPr lang="ar-EG" sz="1800" b="1" dirty="0">
              <a:solidFill>
                <a:srgbClr val="00B0F0"/>
              </a:solidFill>
            </a:endParaRPr>
          </a:p>
        </p:txBody>
      </p:sp>
      <p:sp>
        <p:nvSpPr>
          <p:cNvPr id="7" name="Oval 6"/>
          <p:cNvSpPr/>
          <p:nvPr/>
        </p:nvSpPr>
        <p:spPr bwMode="auto">
          <a:xfrm>
            <a:off x="2667000" y="5943600"/>
            <a:ext cx="609600" cy="228600"/>
          </a:xfrm>
          <a:prstGeom prst="ellipse">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Standard Method</a:t>
            </a:r>
          </a:p>
        </p:txBody>
      </p:sp>
      <p:sp>
        <p:nvSpPr>
          <p:cNvPr id="58371" name="Rectangle 3"/>
          <p:cNvSpPr>
            <a:spLocks noGrp="1" noChangeArrowheads="1"/>
          </p:cNvSpPr>
          <p:nvPr>
            <p:ph type="body" idx="1"/>
          </p:nvPr>
        </p:nvSpPr>
        <p:spPr>
          <a:xfrm>
            <a:off x="1600200" y="1447800"/>
            <a:ext cx="7239000" cy="4495800"/>
          </a:xfrm>
        </p:spPr>
        <p:txBody>
          <a:bodyPr/>
          <a:lstStyle/>
          <a:p>
            <a:pPr algn="just" eaLnBrk="1" hangingPunct="1"/>
            <a:r>
              <a:rPr lang="tr-TR" sz="2000" dirty="0" smtClean="0">
                <a:solidFill>
                  <a:srgbClr val="CC0000"/>
                </a:solidFill>
              </a:rPr>
              <a:t>Determining the optimum method for processing a work unit </a:t>
            </a:r>
          </a:p>
          <a:p>
            <a:pPr algn="just" eaLnBrk="1" hangingPunct="1"/>
            <a:endParaRPr lang="tr-TR" sz="2000" dirty="0" smtClean="0">
              <a:solidFill>
                <a:srgbClr val="CC0000"/>
              </a:solidFill>
            </a:endParaRPr>
          </a:p>
          <a:p>
            <a:pPr algn="just" eaLnBrk="1" hangingPunct="1"/>
            <a:r>
              <a:rPr lang="en-US" sz="2000" dirty="0" smtClean="0"/>
              <a:t>“One best method”: the safest, quickest, most productive, and least stressful to the worker</a:t>
            </a:r>
            <a:endParaRPr lang="tr-TR" sz="2000" dirty="0" smtClean="0"/>
          </a:p>
          <a:p>
            <a:pPr algn="just" eaLnBrk="1" hangingPunct="1"/>
            <a:endParaRPr lang="en-US" sz="2000" dirty="0" smtClean="0"/>
          </a:p>
          <a:p>
            <a:pPr algn="just" eaLnBrk="1" hangingPunct="1"/>
            <a:r>
              <a:rPr lang="en-US" sz="2000" dirty="0" smtClean="0"/>
              <a:t>Must include all of the details on how the task is performed, including:</a:t>
            </a:r>
          </a:p>
          <a:p>
            <a:pPr lvl="1" algn="just" eaLnBrk="1" hangingPunct="1">
              <a:buClr>
                <a:srgbClr val="FF0066"/>
              </a:buClr>
              <a:buFont typeface="Courier New" pitchFamily="49" charset="0"/>
              <a:buChar char="o"/>
            </a:pPr>
            <a:r>
              <a:rPr lang="en-US" sz="1600" dirty="0" smtClean="0"/>
              <a:t>Procedure - hand and body motions  </a:t>
            </a:r>
          </a:p>
          <a:p>
            <a:pPr lvl="1" algn="just" eaLnBrk="1" hangingPunct="1">
              <a:buClr>
                <a:srgbClr val="FF0066"/>
              </a:buClr>
              <a:buFont typeface="Courier New" pitchFamily="49" charset="0"/>
              <a:buChar char="o"/>
            </a:pPr>
            <a:r>
              <a:rPr lang="en-US" sz="1600" dirty="0" smtClean="0"/>
              <a:t>Tools (hand tools, power tools, fixtures and gauges)</a:t>
            </a:r>
          </a:p>
          <a:p>
            <a:pPr lvl="1" algn="just" eaLnBrk="1" hangingPunct="1">
              <a:buClr>
                <a:srgbClr val="FF0066"/>
              </a:buClr>
              <a:buFont typeface="Courier New" pitchFamily="49" charset="0"/>
              <a:buChar char="o"/>
            </a:pPr>
            <a:r>
              <a:rPr lang="en-US" sz="1600" dirty="0" smtClean="0"/>
              <a:t>Equipment </a:t>
            </a:r>
          </a:p>
          <a:p>
            <a:pPr lvl="1" algn="just" eaLnBrk="1" hangingPunct="1">
              <a:buClr>
                <a:srgbClr val="FF0066"/>
              </a:buClr>
              <a:buFont typeface="Courier New" pitchFamily="49" charset="0"/>
              <a:buChar char="o"/>
            </a:pPr>
            <a:r>
              <a:rPr lang="en-US" sz="1600" dirty="0" smtClean="0"/>
              <a:t>Workplace layout</a:t>
            </a:r>
            <a:r>
              <a:rPr lang="tr-TR" sz="1600" dirty="0" smtClean="0"/>
              <a:t> </a:t>
            </a:r>
            <a:r>
              <a:rPr lang="tr-TR" sz="1600" dirty="0" smtClean="0">
                <a:solidFill>
                  <a:srgbClr val="CC0000"/>
                </a:solidFill>
              </a:rPr>
              <a:t>(what are the locations of the parts, tools)</a:t>
            </a:r>
            <a:endParaRPr lang="en-US" sz="1600" dirty="0" smtClean="0">
              <a:solidFill>
                <a:srgbClr val="CC0000"/>
              </a:solidFill>
            </a:endParaRPr>
          </a:p>
          <a:p>
            <a:pPr lvl="1" algn="just" eaLnBrk="1" hangingPunct="1">
              <a:buClr>
                <a:srgbClr val="FF0066"/>
              </a:buClr>
              <a:buFont typeface="Courier New" pitchFamily="49" charset="0"/>
              <a:buChar char="o"/>
            </a:pPr>
            <a:r>
              <a:rPr lang="en-US" sz="1600" dirty="0" smtClean="0"/>
              <a:t>Irregular work</a:t>
            </a:r>
          </a:p>
          <a:p>
            <a:pPr lvl="1" algn="just" eaLnBrk="1" hangingPunct="1">
              <a:buClr>
                <a:srgbClr val="FF0066"/>
              </a:buClr>
              <a:buFont typeface="Courier New" pitchFamily="49" charset="0"/>
              <a:buChar char="o"/>
            </a:pPr>
            <a:r>
              <a:rPr lang="en-US" sz="1600" dirty="0" smtClean="0"/>
              <a:t>Working conditions</a:t>
            </a:r>
            <a:r>
              <a:rPr lang="tr-TR" sz="1600" dirty="0" smtClean="0"/>
              <a:t> </a:t>
            </a:r>
            <a:r>
              <a:rPr lang="tr-TR" sz="1600" dirty="0" smtClean="0">
                <a:solidFill>
                  <a:srgbClr val="CC0000"/>
                </a:solidFill>
              </a:rPr>
              <a:t>(is the work performed outside or inside)</a:t>
            </a:r>
            <a:endParaRPr lang="en-US" sz="1600" dirty="0" smtClean="0">
              <a:solidFill>
                <a:srgbClr val="CC0000"/>
              </a:solidFill>
            </a:endParaRPr>
          </a:p>
          <a:p>
            <a:pPr lvl="1" algn="just" eaLnBrk="1" hangingPunct="1">
              <a:buClr>
                <a:srgbClr val="FF0066"/>
              </a:buClr>
              <a:buFont typeface="Courier New" pitchFamily="49" charset="0"/>
              <a:buChar char="o"/>
            </a:pPr>
            <a:r>
              <a:rPr lang="en-US" sz="1600" dirty="0" smtClean="0"/>
              <a:t>Setup </a:t>
            </a:r>
            <a:r>
              <a:rPr lang="en-US" sz="1600" dirty="0" smtClean="0">
                <a:solidFill>
                  <a:srgbClr val="CC0000"/>
                </a:solidFill>
              </a:rPr>
              <a:t>(what setup of physical tools &amp; equipment are required)</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3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3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3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37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37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3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419600" y="4724400"/>
            <a:ext cx="2514600" cy="5334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40962" name="Rectangle 2"/>
          <p:cNvSpPr>
            <a:spLocks noGrp="1" noChangeArrowheads="1"/>
          </p:cNvSpPr>
          <p:nvPr>
            <p:ph type="title"/>
          </p:nvPr>
        </p:nvSpPr>
        <p:spPr/>
        <p:txBody>
          <a:bodyPr/>
          <a:lstStyle/>
          <a:p>
            <a:pPr eaLnBrk="1" hangingPunct="1"/>
            <a:r>
              <a:rPr lang="en-US" dirty="0" smtClean="0"/>
              <a:t>Allowances in Time Standards</a:t>
            </a:r>
          </a:p>
        </p:txBody>
      </p:sp>
      <p:sp>
        <p:nvSpPr>
          <p:cNvPr id="64515" name="Rectangle 3"/>
          <p:cNvSpPr>
            <a:spLocks noGrp="1" noChangeArrowheads="1"/>
          </p:cNvSpPr>
          <p:nvPr>
            <p:ph type="body" idx="1"/>
          </p:nvPr>
        </p:nvSpPr>
        <p:spPr>
          <a:xfrm>
            <a:off x="1676400" y="1447800"/>
            <a:ext cx="7162800" cy="4495800"/>
          </a:xfrm>
        </p:spPr>
        <p:txBody>
          <a:bodyPr/>
          <a:lstStyle/>
          <a:p>
            <a:pPr algn="just" eaLnBrk="1" hangingPunct="1"/>
            <a:r>
              <a:rPr lang="en-US" dirty="0" smtClean="0"/>
              <a:t>Normal time is adjusted by an allowance factor </a:t>
            </a:r>
            <a:r>
              <a:rPr lang="en-US" i="1" dirty="0" smtClean="0"/>
              <a:t>A</a:t>
            </a:r>
            <a:r>
              <a:rPr lang="en-US" i="1" baseline="-25000" dirty="0" smtClean="0"/>
              <a:t>pfd</a:t>
            </a:r>
            <a:r>
              <a:rPr lang="en-US" dirty="0" smtClean="0"/>
              <a:t> to obtain the </a:t>
            </a:r>
            <a:r>
              <a:rPr lang="en-US" b="1" u="sng" dirty="0" smtClean="0"/>
              <a:t>standard time</a:t>
            </a:r>
            <a:endParaRPr lang="tr-TR" b="1" u="sng" dirty="0" smtClean="0"/>
          </a:p>
          <a:p>
            <a:pPr algn="just" eaLnBrk="1" hangingPunct="1"/>
            <a:endParaRPr lang="en-US" dirty="0" smtClean="0"/>
          </a:p>
          <a:p>
            <a:pPr algn="just" eaLnBrk="1" hangingPunct="1"/>
            <a:r>
              <a:rPr lang="en-US" dirty="0" smtClean="0"/>
              <a:t>Purpose of allowance factor (A</a:t>
            </a:r>
            <a:r>
              <a:rPr lang="en-US" baseline="-25000" dirty="0" smtClean="0"/>
              <a:t>pfd</a:t>
            </a:r>
            <a:r>
              <a:rPr lang="en-US" dirty="0" smtClean="0"/>
              <a:t>) is </a:t>
            </a:r>
            <a:r>
              <a:rPr lang="en-US" u="sng" dirty="0" smtClean="0"/>
              <a:t>to compensate for lost time due to work interruptions and other reasons during the shift.</a:t>
            </a:r>
            <a:endParaRPr lang="tr-TR" u="sng" dirty="0" smtClean="0"/>
          </a:p>
          <a:p>
            <a:pPr algn="just" eaLnBrk="1" hangingPunct="1"/>
            <a:endParaRPr lang="en-US" dirty="0" smtClean="0"/>
          </a:p>
          <a:p>
            <a:pPr algn="just" eaLnBrk="1" hangingPunct="1"/>
            <a:r>
              <a:rPr lang="en-US" b="1" u="sng" dirty="0" smtClean="0"/>
              <a:t>Standard time:</a:t>
            </a:r>
            <a:r>
              <a:rPr lang="en-US" dirty="0" smtClean="0"/>
              <a:t> </a:t>
            </a:r>
          </a:p>
          <a:p>
            <a:pPr lvl="1" algn="ctr" eaLnBrk="1" hangingPunct="1">
              <a:buClr>
                <a:srgbClr val="FF0066"/>
              </a:buClr>
              <a:buFont typeface="Wingdings" pitchFamily="2" charset="2"/>
              <a:buNone/>
            </a:pPr>
            <a:r>
              <a:rPr lang="en-US" i="1" dirty="0" smtClean="0"/>
              <a:t>	T</a:t>
            </a:r>
            <a:r>
              <a:rPr lang="en-US" i="1" baseline="-25000" dirty="0" smtClean="0"/>
              <a:t>std</a:t>
            </a:r>
            <a:r>
              <a:rPr lang="en-US" dirty="0" smtClean="0"/>
              <a:t> = </a:t>
            </a:r>
            <a:r>
              <a:rPr lang="en-US" i="1" dirty="0" err="1" smtClean="0"/>
              <a:t>T</a:t>
            </a:r>
            <a:r>
              <a:rPr lang="en-US" i="1" baseline="-25000" dirty="0" err="1" smtClean="0"/>
              <a:t>n</a:t>
            </a:r>
            <a:r>
              <a:rPr lang="en-US" dirty="0" smtClean="0"/>
              <a:t>(1 + </a:t>
            </a:r>
            <a:r>
              <a:rPr lang="en-US" i="1" dirty="0" smtClean="0"/>
              <a:t>A</a:t>
            </a:r>
            <a:r>
              <a:rPr lang="en-US" i="1" baseline="-25000" dirty="0" smtClean="0"/>
              <a:t>pfd</a:t>
            </a:r>
            <a:r>
              <a:rPr lang="en-US" dirty="0" smtClean="0"/>
              <a:t>)</a:t>
            </a:r>
          </a:p>
          <a:p>
            <a:pPr algn="just" eaLnBrk="1" hangingPunct="1">
              <a:buClr>
                <a:schemeClr val="tx1"/>
              </a:buClr>
              <a:buFont typeface="Wingdings" pitchFamily="2" charset="2"/>
              <a:buNone/>
            </a:pPr>
            <a:r>
              <a:rPr lang="en-US" dirty="0" smtClean="0"/>
              <a:t>	</a:t>
            </a:r>
          </a:p>
          <a:p>
            <a:pPr algn="just" eaLnBrk="1" hangingPunct="1">
              <a:buClr>
                <a:schemeClr val="tx1"/>
              </a:buClr>
              <a:buFont typeface="Wingdings" pitchFamily="2" charset="2"/>
              <a:buNone/>
            </a:pPr>
            <a:r>
              <a:rPr lang="en-US" dirty="0" smtClean="0"/>
              <a:t>where </a:t>
            </a:r>
            <a:r>
              <a:rPr lang="en-US" b="1" dirty="0" smtClean="0"/>
              <a:t>pfd</a:t>
            </a:r>
            <a:r>
              <a:rPr lang="en-US" dirty="0" smtClean="0"/>
              <a:t> = personal time, fatigue, and delays</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45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Reasons for Lost Time at Work</a:t>
            </a:r>
          </a:p>
        </p:txBody>
      </p:sp>
      <p:sp>
        <p:nvSpPr>
          <p:cNvPr id="44035" name="Rectangle 7"/>
          <p:cNvSpPr>
            <a:spLocks noGrp="1" noChangeArrowheads="1"/>
          </p:cNvSpPr>
          <p:nvPr>
            <p:ph type="body" sz="half" idx="1"/>
          </p:nvPr>
        </p:nvSpPr>
        <p:spPr>
          <a:xfrm>
            <a:off x="1447800" y="1447800"/>
            <a:ext cx="3657600" cy="4495800"/>
          </a:xfrm>
        </p:spPr>
        <p:txBody>
          <a:bodyPr/>
          <a:lstStyle/>
          <a:p>
            <a:pPr marL="0" indent="0" algn="just" eaLnBrk="1" hangingPunct="1">
              <a:buClr>
                <a:schemeClr val="tx1"/>
              </a:buClr>
              <a:buFont typeface="Wingdings" pitchFamily="2" charset="2"/>
              <a:buNone/>
              <a:defRPr/>
            </a:pPr>
            <a:r>
              <a:rPr lang="en-US" sz="2000" u="sng" dirty="0" smtClean="0">
                <a:solidFill>
                  <a:srgbClr val="FF0066"/>
                </a:solidFill>
              </a:rPr>
              <a:t>Work-related interruptions</a:t>
            </a:r>
          </a:p>
          <a:p>
            <a:pPr marL="0" indent="0" algn="just" eaLnBrk="1" hangingPunct="1">
              <a:buClr>
                <a:schemeClr val="tx1"/>
              </a:buClr>
              <a:buFont typeface="Wingdings" pitchFamily="2" charset="2"/>
              <a:buNone/>
              <a:defRPr/>
            </a:pPr>
            <a:endParaRPr lang="en-US" sz="1000" dirty="0" smtClean="0"/>
          </a:p>
          <a:p>
            <a:pPr marL="166688" indent="-166688" algn="just" eaLnBrk="1" hangingPunct="1">
              <a:defRPr/>
            </a:pPr>
            <a:r>
              <a:rPr lang="en-US" sz="2000" dirty="0" smtClean="0"/>
              <a:t>Machine breakdowns</a:t>
            </a:r>
          </a:p>
          <a:p>
            <a:pPr marL="166688" indent="-166688" algn="just" eaLnBrk="1" hangingPunct="1">
              <a:defRPr/>
            </a:pPr>
            <a:r>
              <a:rPr lang="en-US" sz="2000" dirty="0" smtClean="0"/>
              <a:t>Waiting for materials or parts</a:t>
            </a:r>
          </a:p>
          <a:p>
            <a:pPr marL="166688" indent="-166688" algn="just" eaLnBrk="1" hangingPunct="1">
              <a:defRPr/>
            </a:pPr>
            <a:r>
              <a:rPr lang="en-US" sz="2000" dirty="0" smtClean="0"/>
              <a:t>Receiving instructions from foreman</a:t>
            </a:r>
          </a:p>
          <a:p>
            <a:pPr marL="166688" indent="-166688" algn="just" eaLnBrk="1" hangingPunct="1">
              <a:defRPr/>
            </a:pPr>
            <a:r>
              <a:rPr lang="en-US" sz="2000" dirty="0" smtClean="0"/>
              <a:t>Talking to co-workers about work-related matters</a:t>
            </a:r>
          </a:p>
          <a:p>
            <a:pPr marL="166688" indent="-166688" algn="just" eaLnBrk="1" hangingPunct="1">
              <a:defRPr/>
            </a:pPr>
            <a:r>
              <a:rPr lang="en-US" sz="2000" dirty="0" smtClean="0"/>
              <a:t>Rest breaks for fatigue</a:t>
            </a:r>
          </a:p>
          <a:p>
            <a:pPr marL="166688" indent="-166688" algn="just" eaLnBrk="1" hangingPunct="1">
              <a:defRPr/>
            </a:pPr>
            <a:r>
              <a:rPr lang="en-US" sz="2000" dirty="0" smtClean="0"/>
              <a:t>Cleaning up at end of shift</a:t>
            </a:r>
          </a:p>
        </p:txBody>
      </p:sp>
      <p:sp>
        <p:nvSpPr>
          <p:cNvPr id="44036" name="Rectangle 8"/>
          <p:cNvSpPr>
            <a:spLocks noGrp="1" noChangeArrowheads="1"/>
          </p:cNvSpPr>
          <p:nvPr>
            <p:ph type="body" sz="half" idx="2"/>
          </p:nvPr>
        </p:nvSpPr>
        <p:spPr>
          <a:xfrm>
            <a:off x="5181600" y="1447800"/>
            <a:ext cx="3657600" cy="4495800"/>
          </a:xfrm>
        </p:spPr>
        <p:txBody>
          <a:bodyPr/>
          <a:lstStyle/>
          <a:p>
            <a:pPr marL="0" indent="0" eaLnBrk="1" hangingPunct="1">
              <a:buClr>
                <a:schemeClr val="tx1"/>
              </a:buClr>
              <a:buFont typeface="Wingdings" pitchFamily="2" charset="2"/>
              <a:buNone/>
              <a:defRPr/>
            </a:pPr>
            <a:r>
              <a:rPr lang="en-US" sz="2000" u="sng" dirty="0" smtClean="0">
                <a:solidFill>
                  <a:srgbClr val="FF0066"/>
                </a:solidFill>
              </a:rPr>
              <a:t>Non-work-related interruptions</a:t>
            </a:r>
          </a:p>
          <a:p>
            <a:pPr marL="0" indent="0" eaLnBrk="1" hangingPunct="1">
              <a:buClr>
                <a:schemeClr val="tx1"/>
              </a:buClr>
              <a:buFont typeface="Wingdings" pitchFamily="2" charset="2"/>
              <a:buNone/>
              <a:defRPr/>
            </a:pPr>
            <a:endParaRPr lang="en-US" sz="1000" dirty="0" smtClean="0"/>
          </a:p>
          <a:p>
            <a:pPr marL="166688" indent="-166688" eaLnBrk="1" hangingPunct="1">
              <a:defRPr/>
            </a:pPr>
            <a:r>
              <a:rPr lang="en-US" sz="2000" dirty="0" smtClean="0"/>
              <a:t>Personal needs (e.g., restroom breaks)</a:t>
            </a:r>
          </a:p>
          <a:p>
            <a:pPr marL="166688" indent="-166688" eaLnBrk="1" hangingPunct="1">
              <a:defRPr/>
            </a:pPr>
            <a:r>
              <a:rPr lang="en-US" sz="2000" dirty="0" smtClean="0"/>
              <a:t>Talking to co-workers about matters unrelated to work</a:t>
            </a:r>
          </a:p>
          <a:p>
            <a:pPr marL="166688" indent="-166688" eaLnBrk="1" hangingPunct="1">
              <a:defRPr/>
            </a:pPr>
            <a:r>
              <a:rPr lang="en-US" sz="2000" dirty="0" smtClean="0">
                <a:solidFill>
                  <a:srgbClr val="0066CC"/>
                </a:solidFill>
              </a:rPr>
              <a:t>Lunch break</a:t>
            </a:r>
            <a:r>
              <a:rPr lang="tr-TR" sz="2000" dirty="0" smtClean="0">
                <a:solidFill>
                  <a:srgbClr val="0066CC"/>
                </a:solidFill>
              </a:rPr>
              <a:t> (not included in A</a:t>
            </a:r>
            <a:r>
              <a:rPr lang="tr-TR" sz="2000" baseline="-25000" dirty="0" smtClean="0">
                <a:solidFill>
                  <a:srgbClr val="0066CC"/>
                </a:solidFill>
              </a:rPr>
              <a:t>pfd</a:t>
            </a:r>
            <a:r>
              <a:rPr lang="tr-TR" sz="2000" dirty="0" smtClean="0">
                <a:solidFill>
                  <a:srgbClr val="0066CC"/>
                </a:solidFill>
              </a:rPr>
              <a:t>)</a:t>
            </a:r>
            <a:endParaRPr lang="en-US" sz="2000" dirty="0" smtClean="0">
              <a:solidFill>
                <a:srgbClr val="0066CC"/>
              </a:solidFill>
            </a:endParaRPr>
          </a:p>
          <a:p>
            <a:pPr marL="166688" indent="-166688" eaLnBrk="1" hangingPunct="1">
              <a:defRPr/>
            </a:pPr>
            <a:r>
              <a:rPr lang="en-US" sz="2000" dirty="0" smtClean="0"/>
              <a:t>Smoke break</a:t>
            </a:r>
          </a:p>
          <a:p>
            <a:pPr marL="166688" indent="-166688" eaLnBrk="1" hangingPunct="1">
              <a:defRPr/>
            </a:pPr>
            <a:r>
              <a:rPr lang="en-US" sz="2000" dirty="0" smtClean="0"/>
              <a:t>Drink break</a:t>
            </a:r>
          </a:p>
          <a:p>
            <a:pPr marL="166688" indent="-166688" eaLnBrk="1" hangingPunct="1">
              <a:defRPr/>
            </a:pPr>
            <a:r>
              <a:rPr lang="en-US" sz="2000" dirty="0" smtClean="0"/>
              <a:t>Personal telephone call</a:t>
            </a:r>
          </a:p>
        </p:txBody>
      </p:sp>
      <p:cxnSp>
        <p:nvCxnSpPr>
          <p:cNvPr id="6" name="Straight Connector 5"/>
          <p:cNvCxnSpPr/>
          <p:nvPr/>
        </p:nvCxnSpPr>
        <p:spPr bwMode="auto">
          <a:xfrm rot="5400000">
            <a:off x="2971800" y="3352800"/>
            <a:ext cx="4267200" cy="0"/>
          </a:xfrm>
          <a:prstGeom prst="line">
            <a:avLst/>
          </a:prstGeom>
          <a:ln>
            <a:solidFill>
              <a:srgbClr val="FF0000"/>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PFD Allowance </a:t>
            </a:r>
            <a:r>
              <a:rPr lang="en-US" sz="1200" dirty="0" smtClean="0"/>
              <a:t>(Cont.)</a:t>
            </a:r>
          </a:p>
        </p:txBody>
      </p:sp>
      <p:sp>
        <p:nvSpPr>
          <p:cNvPr id="81923" name="Rectangle 3"/>
          <p:cNvSpPr>
            <a:spLocks noGrp="1" noChangeArrowheads="1"/>
          </p:cNvSpPr>
          <p:nvPr>
            <p:ph type="body" idx="1"/>
          </p:nvPr>
        </p:nvSpPr>
        <p:spPr>
          <a:xfrm>
            <a:off x="1600200" y="1295400"/>
            <a:ext cx="7239000" cy="4648200"/>
          </a:xfrm>
        </p:spPr>
        <p:txBody>
          <a:bodyPr/>
          <a:lstStyle/>
          <a:p>
            <a:pPr algn="just" eaLnBrk="1" hangingPunct="1">
              <a:lnSpc>
                <a:spcPct val="90000"/>
              </a:lnSpc>
            </a:pPr>
            <a:r>
              <a:rPr lang="en-US" sz="2000" b="1" u="sng" dirty="0" smtClean="0"/>
              <a:t>Personal time</a:t>
            </a:r>
          </a:p>
          <a:p>
            <a:pPr lvl="1" algn="just" eaLnBrk="1" hangingPunct="1">
              <a:lnSpc>
                <a:spcPct val="90000"/>
              </a:lnSpc>
              <a:buClr>
                <a:srgbClr val="FF0066"/>
              </a:buClr>
            </a:pPr>
            <a:r>
              <a:rPr lang="en-US" sz="1800" dirty="0" smtClean="0"/>
              <a:t>Rest room breaks, phone calls, water fountain stops, cigarette breaks (5% typical)</a:t>
            </a:r>
            <a:endParaRPr lang="tr-TR" sz="1800" dirty="0" smtClean="0"/>
          </a:p>
          <a:p>
            <a:pPr lvl="1" algn="just" eaLnBrk="1" hangingPunct="1">
              <a:lnSpc>
                <a:spcPct val="90000"/>
              </a:lnSpc>
              <a:buClr>
                <a:srgbClr val="FF0066"/>
              </a:buClr>
            </a:pPr>
            <a:r>
              <a:rPr lang="tr-TR" sz="1800" dirty="0" smtClean="0">
                <a:solidFill>
                  <a:srgbClr val="CC0000"/>
                </a:solidFill>
              </a:rPr>
              <a:t>For example: </a:t>
            </a:r>
            <a:r>
              <a:rPr lang="tr-TR" sz="1800" dirty="0" smtClean="0"/>
              <a:t>A larger value will be approporiate if the work environment is hot</a:t>
            </a:r>
            <a:endParaRPr lang="en-US" sz="1800" dirty="0" smtClean="0"/>
          </a:p>
          <a:p>
            <a:pPr lvl="1" algn="just" eaLnBrk="1" hangingPunct="1">
              <a:lnSpc>
                <a:spcPct val="90000"/>
              </a:lnSpc>
              <a:buClr>
                <a:srgbClr val="FF0066"/>
              </a:buClr>
              <a:buNone/>
            </a:pPr>
            <a:endParaRPr lang="tr-TR" sz="1100" dirty="0" smtClean="0"/>
          </a:p>
          <a:p>
            <a:pPr algn="just" eaLnBrk="1" hangingPunct="1">
              <a:lnSpc>
                <a:spcPct val="90000"/>
              </a:lnSpc>
            </a:pPr>
            <a:r>
              <a:rPr lang="en-US" sz="2000" b="1" u="sng" dirty="0" smtClean="0"/>
              <a:t>Fatigue</a:t>
            </a:r>
            <a:r>
              <a:rPr lang="en-US" sz="2000" dirty="0" smtClean="0"/>
              <a:t> (Physical fatigue OR Mental fatigue)</a:t>
            </a:r>
          </a:p>
          <a:p>
            <a:pPr lvl="1" algn="just" eaLnBrk="1" hangingPunct="1">
              <a:lnSpc>
                <a:spcPct val="90000"/>
              </a:lnSpc>
              <a:buClr>
                <a:srgbClr val="FF0066"/>
              </a:buClr>
            </a:pPr>
            <a:r>
              <a:rPr lang="en-US" sz="1800" dirty="0" smtClean="0"/>
              <a:t>Rest allowance to overcome fatigue due to work-related low or medium stresses and conditions (5% or more)</a:t>
            </a:r>
            <a:endParaRPr lang="tr-TR" sz="1800" dirty="0" smtClean="0"/>
          </a:p>
          <a:p>
            <a:pPr lvl="1" algn="just" eaLnBrk="1" hangingPunct="1">
              <a:lnSpc>
                <a:spcPct val="90000"/>
              </a:lnSpc>
              <a:buClr>
                <a:srgbClr val="FF0066"/>
              </a:buClr>
            </a:pPr>
            <a:r>
              <a:rPr lang="tr-TR" sz="1800" dirty="0" smtClean="0">
                <a:solidFill>
                  <a:srgbClr val="CC0000"/>
                </a:solidFill>
              </a:rPr>
              <a:t>For example: If the work is physiologically very demanding</a:t>
            </a:r>
            <a:r>
              <a:rPr lang="en-US" sz="1800" dirty="0" smtClean="0">
                <a:solidFill>
                  <a:srgbClr val="CC0000"/>
                </a:solidFill>
              </a:rPr>
              <a:t> (heavy workload)</a:t>
            </a:r>
            <a:r>
              <a:rPr lang="tr-TR" sz="1800" dirty="0" smtClean="0">
                <a:solidFill>
                  <a:srgbClr val="CC0000"/>
                </a:solidFill>
              </a:rPr>
              <a:t>, then relaxation time should be allowed periodically for the body to recover </a:t>
            </a:r>
            <a:r>
              <a:rPr lang="en-US" sz="1800" i="1" dirty="0" smtClean="0"/>
              <a:t>(</a:t>
            </a:r>
            <a:r>
              <a:rPr lang="tr-TR" sz="1800" i="1" dirty="0" smtClean="0"/>
              <a:t>in this case use 20</a:t>
            </a:r>
            <a:r>
              <a:rPr lang="en-US" sz="1800" i="1" dirty="0" smtClean="0"/>
              <a:t>%</a:t>
            </a:r>
            <a:r>
              <a:rPr lang="tr-TR" sz="1800" i="1" dirty="0" smtClean="0"/>
              <a:t> allowance</a:t>
            </a:r>
            <a:r>
              <a:rPr lang="en-US" sz="1800" i="1" dirty="0" smtClean="0"/>
              <a:t>) </a:t>
            </a:r>
          </a:p>
          <a:p>
            <a:pPr lvl="1" algn="just" eaLnBrk="1" hangingPunct="1">
              <a:lnSpc>
                <a:spcPct val="90000"/>
              </a:lnSpc>
              <a:buClr>
                <a:srgbClr val="FF0066"/>
              </a:buClr>
              <a:buNone/>
            </a:pPr>
            <a:endParaRPr lang="en-US" sz="1100" i="1" dirty="0" smtClean="0"/>
          </a:p>
          <a:p>
            <a:pPr algn="just" eaLnBrk="1" hangingPunct="1">
              <a:lnSpc>
                <a:spcPct val="90000"/>
              </a:lnSpc>
            </a:pPr>
            <a:r>
              <a:rPr lang="en-US" sz="2000" b="1" u="sng" dirty="0" smtClean="0"/>
              <a:t>Delays</a:t>
            </a:r>
          </a:p>
          <a:p>
            <a:pPr lvl="1" algn="just" eaLnBrk="1" hangingPunct="1">
              <a:lnSpc>
                <a:spcPct val="90000"/>
              </a:lnSpc>
              <a:buClr>
                <a:srgbClr val="FF0066"/>
              </a:buClr>
            </a:pPr>
            <a:r>
              <a:rPr lang="tr-TR" sz="1800" dirty="0" smtClean="0">
                <a:solidFill>
                  <a:srgbClr val="CC0000"/>
                </a:solidFill>
              </a:rPr>
              <a:t>Random, unavoidable interruptions</a:t>
            </a:r>
          </a:p>
          <a:p>
            <a:pPr lvl="1" algn="just" eaLnBrk="1" hangingPunct="1">
              <a:lnSpc>
                <a:spcPct val="90000"/>
              </a:lnSpc>
              <a:buClr>
                <a:srgbClr val="FF0066"/>
              </a:buClr>
            </a:pPr>
            <a:r>
              <a:rPr lang="en-US" sz="1800" dirty="0" smtClean="0"/>
              <a:t>Machine breakdowns, foreman instructions (5% typical)</a:t>
            </a:r>
            <a:endParaRPr lang="tr-TR" sz="1800" dirty="0" smtClean="0"/>
          </a:p>
          <a:p>
            <a:pPr lvl="1" algn="just" eaLnBrk="1" hangingPunct="1">
              <a:lnSpc>
                <a:spcPct val="90000"/>
              </a:lnSpc>
              <a:buClr>
                <a:srgbClr val="FF0066"/>
              </a:buClr>
            </a:pPr>
            <a:r>
              <a:rPr lang="tr-TR" sz="1800" dirty="0" smtClean="0"/>
              <a:t>Usually management is responsible for these delays.</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2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2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2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9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Calculate the PFD Allowance Time (Relaxation allowances)</a:t>
            </a:r>
            <a:endParaRPr lang="en-US" sz="1200" dirty="0" smtClean="0"/>
          </a:p>
        </p:txBody>
      </p:sp>
      <p:sp>
        <p:nvSpPr>
          <p:cNvPr id="81923" name="Rectangle 3"/>
          <p:cNvSpPr>
            <a:spLocks noGrp="1" noChangeArrowheads="1"/>
          </p:cNvSpPr>
          <p:nvPr>
            <p:ph type="body" idx="1"/>
          </p:nvPr>
        </p:nvSpPr>
        <p:spPr>
          <a:xfrm>
            <a:off x="1600200" y="1371600"/>
            <a:ext cx="7239000" cy="533400"/>
          </a:xfrm>
        </p:spPr>
        <p:txBody>
          <a:bodyPr/>
          <a:lstStyle/>
          <a:p>
            <a:pPr algn="just" eaLnBrk="1" hangingPunct="1">
              <a:lnSpc>
                <a:spcPct val="90000"/>
              </a:lnSpc>
            </a:pPr>
            <a:r>
              <a:rPr lang="en-US" sz="2800" u="sng" dirty="0" smtClean="0">
                <a:solidFill>
                  <a:srgbClr val="0033CC"/>
                </a:solidFill>
              </a:rPr>
              <a:t>Direct calculation</a:t>
            </a:r>
            <a:r>
              <a:rPr lang="en-US" sz="2800" dirty="0" smtClean="0"/>
              <a:t> includes:</a:t>
            </a:r>
          </a:p>
          <a:p>
            <a:pPr algn="just" eaLnBrk="1" hangingPunct="1">
              <a:lnSpc>
                <a:spcPct val="90000"/>
              </a:lnSpc>
              <a:buNone/>
            </a:pPr>
            <a:endParaRPr lang="en-US" sz="1800" dirty="0" smtClean="0">
              <a:solidFill>
                <a:srgbClr val="CC0000"/>
              </a:solidFill>
            </a:endParaRPr>
          </a:p>
          <a:p>
            <a:pPr algn="just" eaLnBrk="1" hangingPunct="1">
              <a:lnSpc>
                <a:spcPct val="90000"/>
              </a:lnSpc>
              <a:buNone/>
            </a:pPr>
            <a:endParaRPr lang="tr-TR" sz="1800" dirty="0" smtClean="0">
              <a:solidFill>
                <a:srgbClr val="CC0000"/>
              </a:solidFill>
            </a:endParaRPr>
          </a:p>
        </p:txBody>
      </p:sp>
      <p:graphicFrame>
        <p:nvGraphicFramePr>
          <p:cNvPr id="5" name="Diagram 4"/>
          <p:cNvGraphicFramePr/>
          <p:nvPr/>
        </p:nvGraphicFramePr>
        <p:xfrm>
          <a:off x="990600" y="2057400"/>
          <a:ext cx="7467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Factors causing Fatigue in Workers</a:t>
            </a:r>
            <a:endParaRPr lang="en-US" sz="1200" dirty="0" smtClean="0"/>
          </a:p>
        </p:txBody>
      </p:sp>
      <p:sp>
        <p:nvSpPr>
          <p:cNvPr id="5" name="Rectangle 4"/>
          <p:cNvSpPr/>
          <p:nvPr/>
        </p:nvSpPr>
        <p:spPr>
          <a:xfrm>
            <a:off x="1581195" y="1676400"/>
            <a:ext cx="2489784" cy="461665"/>
          </a:xfrm>
          <a:prstGeom prst="rect">
            <a:avLst/>
          </a:prstGeom>
        </p:spPr>
        <p:txBody>
          <a:bodyPr wrap="none">
            <a:spAutoFit/>
          </a:bodyPr>
          <a:lstStyle/>
          <a:p>
            <a:r>
              <a:rPr lang="en-US" b="1" dirty="0" smtClean="0">
                <a:solidFill>
                  <a:srgbClr val="FF0066"/>
                </a:solidFill>
              </a:rPr>
              <a:t>1- </a:t>
            </a:r>
            <a:r>
              <a:rPr lang="en-US" b="1" u="sng" dirty="0" smtClean="0"/>
              <a:t>Physical Factors</a:t>
            </a:r>
            <a:endParaRPr lang="en-US" dirty="0"/>
          </a:p>
        </p:txBody>
      </p:sp>
      <p:sp>
        <p:nvSpPr>
          <p:cNvPr id="6" name="Rectangle 5"/>
          <p:cNvSpPr/>
          <p:nvPr/>
        </p:nvSpPr>
        <p:spPr>
          <a:xfrm>
            <a:off x="1828801" y="2209800"/>
            <a:ext cx="6876186" cy="646331"/>
          </a:xfrm>
          <a:prstGeom prst="rect">
            <a:avLst/>
          </a:prstGeom>
        </p:spPr>
        <p:txBody>
          <a:bodyPr wrap="square">
            <a:spAutoFit/>
          </a:bodyPr>
          <a:lstStyle/>
          <a:p>
            <a:pPr algn="l">
              <a:buFont typeface="Arial" pitchFamily="34" charset="0"/>
              <a:buChar char="•"/>
            </a:pPr>
            <a:r>
              <a:rPr lang="en-US" sz="1800" dirty="0" smtClean="0"/>
              <a:t>   Standing, Abnormal body position (Awkward posture), Use of force, Expenditure of muscular energy</a:t>
            </a:r>
            <a:endParaRPr lang="en-US" sz="1800" dirty="0"/>
          </a:p>
        </p:txBody>
      </p:sp>
      <p:sp>
        <p:nvSpPr>
          <p:cNvPr id="7" name="Rectangle 6"/>
          <p:cNvSpPr/>
          <p:nvPr/>
        </p:nvSpPr>
        <p:spPr>
          <a:xfrm>
            <a:off x="1600200" y="3124200"/>
            <a:ext cx="3695243" cy="461665"/>
          </a:xfrm>
          <a:prstGeom prst="rect">
            <a:avLst/>
          </a:prstGeom>
        </p:spPr>
        <p:txBody>
          <a:bodyPr wrap="none">
            <a:spAutoFit/>
          </a:bodyPr>
          <a:lstStyle/>
          <a:p>
            <a:r>
              <a:rPr lang="en-US" b="1" dirty="0" smtClean="0">
                <a:solidFill>
                  <a:srgbClr val="FF0066"/>
                </a:solidFill>
              </a:rPr>
              <a:t>2- </a:t>
            </a:r>
            <a:r>
              <a:rPr lang="en-US" b="1" u="sng" dirty="0" smtClean="0"/>
              <a:t>Mental &amp; cognitive Factors</a:t>
            </a:r>
            <a:endParaRPr lang="en-US" dirty="0"/>
          </a:p>
        </p:txBody>
      </p:sp>
      <p:sp>
        <p:nvSpPr>
          <p:cNvPr id="8" name="Rectangle 7"/>
          <p:cNvSpPr/>
          <p:nvPr/>
        </p:nvSpPr>
        <p:spPr>
          <a:xfrm>
            <a:off x="1905000" y="3697069"/>
            <a:ext cx="6876186" cy="369332"/>
          </a:xfrm>
          <a:prstGeom prst="rect">
            <a:avLst/>
          </a:prstGeom>
        </p:spPr>
        <p:txBody>
          <a:bodyPr wrap="square">
            <a:spAutoFit/>
          </a:bodyPr>
          <a:lstStyle/>
          <a:p>
            <a:pPr algn="l">
              <a:buFont typeface="Arial" pitchFamily="34" charset="0"/>
              <a:buChar char="•"/>
            </a:pPr>
            <a:r>
              <a:rPr lang="en-US" sz="1800" dirty="0" smtClean="0"/>
              <a:t> Concentration &amp; attention, mental strain, Monotony, Eye strain, Noise</a:t>
            </a:r>
            <a:endParaRPr lang="en-US" sz="1800" dirty="0"/>
          </a:p>
        </p:txBody>
      </p:sp>
      <p:sp>
        <p:nvSpPr>
          <p:cNvPr id="9" name="Rectangle 8"/>
          <p:cNvSpPr/>
          <p:nvPr/>
        </p:nvSpPr>
        <p:spPr>
          <a:xfrm>
            <a:off x="1661543" y="4267200"/>
            <a:ext cx="4129657" cy="461665"/>
          </a:xfrm>
          <a:prstGeom prst="rect">
            <a:avLst/>
          </a:prstGeom>
        </p:spPr>
        <p:txBody>
          <a:bodyPr wrap="none">
            <a:spAutoFit/>
          </a:bodyPr>
          <a:lstStyle/>
          <a:p>
            <a:r>
              <a:rPr lang="en-US" b="1" dirty="0" smtClean="0">
                <a:solidFill>
                  <a:srgbClr val="FF0066"/>
                </a:solidFill>
              </a:rPr>
              <a:t>3- </a:t>
            </a:r>
            <a:r>
              <a:rPr lang="en-US" b="1" u="sng" dirty="0" smtClean="0"/>
              <a:t>Environmental &amp; work Factors</a:t>
            </a:r>
            <a:endParaRPr lang="en-US" dirty="0"/>
          </a:p>
        </p:txBody>
      </p:sp>
      <p:sp>
        <p:nvSpPr>
          <p:cNvPr id="10" name="Rectangle 9"/>
          <p:cNvSpPr/>
          <p:nvPr/>
        </p:nvSpPr>
        <p:spPr>
          <a:xfrm>
            <a:off x="1828800" y="5040868"/>
            <a:ext cx="6876186" cy="646331"/>
          </a:xfrm>
          <a:prstGeom prst="rect">
            <a:avLst/>
          </a:prstGeom>
        </p:spPr>
        <p:txBody>
          <a:bodyPr wrap="square">
            <a:spAutoFit/>
          </a:bodyPr>
          <a:lstStyle/>
          <a:p>
            <a:pPr algn="l">
              <a:buFont typeface="Arial" pitchFamily="34" charset="0"/>
              <a:buChar char="•"/>
            </a:pPr>
            <a:r>
              <a:rPr lang="en-US" sz="1800" dirty="0" smtClean="0"/>
              <a:t> Poor lighting, Noise, Fumes, Heat, Atmospheric conditions (Ventilation), Dusts, Dirt, Wet</a:t>
            </a:r>
            <a:endParaRPr lang="en-US" sz="1800" dirty="0"/>
          </a:p>
        </p:txBody>
      </p:sp>
    </p:spTree>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Other Types of Allowances</a:t>
            </a:r>
          </a:p>
        </p:txBody>
      </p:sp>
      <p:sp>
        <p:nvSpPr>
          <p:cNvPr id="105475" name="Rectangle 3"/>
          <p:cNvSpPr>
            <a:spLocks noGrp="1" noChangeArrowheads="1"/>
          </p:cNvSpPr>
          <p:nvPr>
            <p:ph type="body" idx="1"/>
          </p:nvPr>
        </p:nvSpPr>
        <p:spPr/>
        <p:txBody>
          <a:bodyPr/>
          <a:lstStyle/>
          <a:p>
            <a:pPr algn="just" eaLnBrk="1" hangingPunct="1">
              <a:lnSpc>
                <a:spcPct val="80000"/>
              </a:lnSpc>
            </a:pPr>
            <a:r>
              <a:rPr lang="tr-TR" sz="1800" dirty="0" smtClean="0">
                <a:solidFill>
                  <a:srgbClr val="CC0000"/>
                </a:solidFill>
              </a:rPr>
              <a:t>There are other reasons for adding allowances, which are not as common as PFD allowances. They are applied in addition to A</a:t>
            </a:r>
            <a:r>
              <a:rPr lang="tr-TR" sz="1800" baseline="-25000" dirty="0" smtClean="0">
                <a:solidFill>
                  <a:srgbClr val="CC0000"/>
                </a:solidFill>
              </a:rPr>
              <a:t>pfd</a:t>
            </a:r>
            <a:r>
              <a:rPr lang="tr-TR" sz="1800" dirty="0" smtClean="0">
                <a:solidFill>
                  <a:srgbClr val="CC0000"/>
                </a:solidFill>
              </a:rPr>
              <a:t> </a:t>
            </a:r>
          </a:p>
          <a:p>
            <a:pPr algn="just" eaLnBrk="1" hangingPunct="1">
              <a:lnSpc>
                <a:spcPct val="80000"/>
              </a:lnSpc>
            </a:pPr>
            <a:endParaRPr lang="tr-TR" sz="1800" dirty="0" smtClean="0">
              <a:solidFill>
                <a:srgbClr val="CC0000"/>
              </a:solidFill>
            </a:endParaRPr>
          </a:p>
          <a:p>
            <a:pPr algn="just" eaLnBrk="1" hangingPunct="1">
              <a:lnSpc>
                <a:spcPct val="80000"/>
              </a:lnSpc>
            </a:pPr>
            <a:r>
              <a:rPr lang="en-US" sz="1800" dirty="0" smtClean="0">
                <a:solidFill>
                  <a:srgbClr val="0033CC"/>
                </a:solidFill>
              </a:rPr>
              <a:t>Contingency</a:t>
            </a:r>
            <a:r>
              <a:rPr lang="en-US" sz="1800" dirty="0" smtClean="0"/>
              <a:t> </a:t>
            </a:r>
            <a:r>
              <a:rPr lang="ar-EG" sz="1800" dirty="0" smtClean="0"/>
              <a:t>طوارئِ</a:t>
            </a:r>
            <a:r>
              <a:rPr lang="en-US" sz="1800" dirty="0" smtClean="0"/>
              <a:t> </a:t>
            </a:r>
            <a:r>
              <a:rPr lang="en-US" sz="1800" dirty="0" smtClean="0">
                <a:solidFill>
                  <a:srgbClr val="0033CC"/>
                </a:solidFill>
              </a:rPr>
              <a:t>allowance</a:t>
            </a:r>
          </a:p>
          <a:p>
            <a:pPr lvl="1" algn="just" eaLnBrk="1" hangingPunct="1">
              <a:lnSpc>
                <a:spcPct val="80000"/>
              </a:lnSpc>
              <a:buClr>
                <a:srgbClr val="FF0066"/>
              </a:buClr>
            </a:pPr>
            <a:r>
              <a:rPr lang="en-US" sz="1600" dirty="0" smtClean="0"/>
              <a:t>Additional allowance due to a problem with the task (e.g., raw material problem ) - not greater than 5% </a:t>
            </a:r>
          </a:p>
          <a:p>
            <a:pPr lvl="1" algn="just" eaLnBrk="1" hangingPunct="1">
              <a:lnSpc>
                <a:spcPct val="80000"/>
              </a:lnSpc>
              <a:buClr>
                <a:srgbClr val="FF0066"/>
              </a:buClr>
            </a:pPr>
            <a:r>
              <a:rPr lang="en-US" sz="1600" dirty="0" smtClean="0"/>
              <a:t>Temporary basis – </a:t>
            </a:r>
            <a:r>
              <a:rPr lang="tr-TR" sz="1600" dirty="0" smtClean="0">
                <a:solidFill>
                  <a:srgbClr val="CC0000"/>
                </a:solidFill>
              </a:rPr>
              <a:t>after </a:t>
            </a:r>
            <a:r>
              <a:rPr lang="en-US" sz="1600" dirty="0" err="1" smtClean="0">
                <a:solidFill>
                  <a:srgbClr val="CC0000"/>
                </a:solidFill>
              </a:rPr>
              <a:t>solv</a:t>
            </a:r>
            <a:r>
              <a:rPr lang="tr-TR" sz="1600" dirty="0" smtClean="0">
                <a:solidFill>
                  <a:srgbClr val="CC0000"/>
                </a:solidFill>
              </a:rPr>
              <a:t>ing</a:t>
            </a:r>
            <a:r>
              <a:rPr lang="en-US" sz="1600" dirty="0" smtClean="0">
                <a:solidFill>
                  <a:srgbClr val="CC0000"/>
                </a:solidFill>
              </a:rPr>
              <a:t> the underlying problem</a:t>
            </a:r>
            <a:r>
              <a:rPr lang="tr-TR" sz="1600" dirty="0" smtClean="0">
                <a:solidFill>
                  <a:srgbClr val="CC0000"/>
                </a:solidFill>
              </a:rPr>
              <a:t>, it will disappear</a:t>
            </a:r>
          </a:p>
          <a:p>
            <a:pPr lvl="1" algn="just" eaLnBrk="1" hangingPunct="1">
              <a:lnSpc>
                <a:spcPct val="80000"/>
              </a:lnSpc>
              <a:buClr>
                <a:srgbClr val="FF0066"/>
              </a:buClr>
            </a:pPr>
            <a:endParaRPr lang="en-US" sz="1600" dirty="0" smtClean="0">
              <a:solidFill>
                <a:srgbClr val="CC0000"/>
              </a:solidFill>
            </a:endParaRPr>
          </a:p>
          <a:p>
            <a:pPr algn="just" eaLnBrk="1" hangingPunct="1">
              <a:lnSpc>
                <a:spcPct val="80000"/>
              </a:lnSpc>
            </a:pPr>
            <a:r>
              <a:rPr lang="en-US" sz="1800" dirty="0" smtClean="0">
                <a:solidFill>
                  <a:srgbClr val="0033CC"/>
                </a:solidFill>
              </a:rPr>
              <a:t>Policy allowance</a:t>
            </a:r>
            <a:r>
              <a:rPr lang="tr-TR" sz="1800" dirty="0" smtClean="0"/>
              <a:t>: </a:t>
            </a:r>
            <a:r>
              <a:rPr lang="tr-TR" sz="1800" dirty="0" smtClean="0">
                <a:solidFill>
                  <a:srgbClr val="CC0000"/>
                </a:solidFill>
              </a:rPr>
              <a:t>They are based on company policy</a:t>
            </a:r>
            <a:r>
              <a:rPr lang="en-US" sz="1600" dirty="0" smtClean="0"/>
              <a:t> </a:t>
            </a:r>
          </a:p>
          <a:p>
            <a:pPr lvl="1" algn="just" eaLnBrk="1" hangingPunct="1">
              <a:lnSpc>
                <a:spcPct val="80000"/>
              </a:lnSpc>
              <a:buClr>
                <a:srgbClr val="FF0066"/>
              </a:buClr>
            </a:pPr>
            <a:r>
              <a:rPr lang="en-US" sz="1600" u="sng" dirty="0" smtClean="0"/>
              <a:t>Machine allowance</a:t>
            </a:r>
            <a:r>
              <a:rPr lang="en-US" sz="1600" dirty="0" smtClean="0"/>
              <a:t> - (set by company policy</a:t>
            </a:r>
            <a:r>
              <a:rPr lang="tr-TR" sz="1600" dirty="0" smtClean="0"/>
              <a:t> </a:t>
            </a:r>
            <a:r>
              <a:rPr lang="tr-TR" sz="1600" dirty="0" smtClean="0">
                <a:solidFill>
                  <a:srgbClr val="CC0000"/>
                </a:solidFill>
              </a:rPr>
              <a:t>as a part of the wage incentives.</a:t>
            </a:r>
            <a:r>
              <a:rPr lang="en-US" sz="1600" dirty="0" smtClean="0"/>
              <a:t>)</a:t>
            </a:r>
            <a:endParaRPr lang="tr-TR" sz="1600" dirty="0" smtClean="0"/>
          </a:p>
          <a:p>
            <a:pPr lvl="1" algn="just" eaLnBrk="1" hangingPunct="1">
              <a:lnSpc>
                <a:spcPct val="80000"/>
              </a:lnSpc>
              <a:buClr>
                <a:srgbClr val="FF0066"/>
              </a:buClr>
            </a:pPr>
            <a:endParaRPr lang="tr-TR" sz="1600" dirty="0" smtClean="0"/>
          </a:p>
          <a:p>
            <a:pPr lvl="1" algn="just" eaLnBrk="1" hangingPunct="1">
              <a:lnSpc>
                <a:spcPct val="80000"/>
              </a:lnSpc>
              <a:buClr>
                <a:srgbClr val="FF0066"/>
              </a:buClr>
            </a:pPr>
            <a:r>
              <a:rPr lang="en-US" sz="1600" u="sng" dirty="0" smtClean="0"/>
              <a:t>Training allowance </a:t>
            </a:r>
            <a:r>
              <a:rPr lang="en-US" sz="1600" dirty="0" smtClean="0"/>
              <a:t>– for teaching new workers (for workers whose responsibilities include teaching other workers)</a:t>
            </a:r>
            <a:endParaRPr lang="tr-TR" sz="1600" dirty="0" smtClean="0"/>
          </a:p>
          <a:p>
            <a:pPr lvl="1" algn="just" eaLnBrk="1" hangingPunct="1">
              <a:lnSpc>
                <a:spcPct val="80000"/>
              </a:lnSpc>
              <a:buClr>
                <a:srgbClr val="FF0066"/>
              </a:buClr>
            </a:pPr>
            <a:endParaRPr lang="tr-TR" sz="1600" dirty="0" smtClean="0"/>
          </a:p>
          <a:p>
            <a:pPr lvl="1" algn="just" eaLnBrk="1" hangingPunct="1">
              <a:lnSpc>
                <a:spcPct val="80000"/>
              </a:lnSpc>
              <a:buClr>
                <a:srgbClr val="FF0066"/>
              </a:buClr>
            </a:pPr>
            <a:r>
              <a:rPr lang="en-US" sz="1600" u="sng" dirty="0" smtClean="0"/>
              <a:t>Learning allowance</a:t>
            </a:r>
            <a:r>
              <a:rPr lang="en-US" sz="1600" dirty="0" smtClean="0"/>
              <a:t> – learning a new task (</a:t>
            </a:r>
            <a:r>
              <a:rPr lang="en-US" sz="1600" dirty="0" err="1" smtClean="0"/>
              <a:t>fo</a:t>
            </a:r>
            <a:r>
              <a:rPr lang="tr-TR" sz="1600" dirty="0" smtClean="0"/>
              <a:t>r</a:t>
            </a:r>
            <a:r>
              <a:rPr lang="en-US" sz="1600" dirty="0" smtClean="0"/>
              <a:t> workers who are learning a new job, or new employees)</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4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4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4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54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547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54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Some Definitions</a:t>
            </a:r>
            <a:r>
              <a:rPr lang="en-US" b="1" smtClean="0"/>
              <a:t> </a:t>
            </a:r>
          </a:p>
        </p:txBody>
      </p:sp>
      <p:sp>
        <p:nvSpPr>
          <p:cNvPr id="5123" name="Rectangle 3"/>
          <p:cNvSpPr>
            <a:spLocks noGrp="1" noChangeArrowheads="1"/>
          </p:cNvSpPr>
          <p:nvPr>
            <p:ph type="body" idx="1"/>
          </p:nvPr>
        </p:nvSpPr>
        <p:spPr>
          <a:xfrm>
            <a:off x="1524000" y="1447800"/>
            <a:ext cx="7315200" cy="4495800"/>
          </a:xfrm>
        </p:spPr>
        <p:txBody>
          <a:bodyPr/>
          <a:lstStyle/>
          <a:p>
            <a:pPr algn="just" eaLnBrk="1" hangingPunct="1">
              <a:lnSpc>
                <a:spcPct val="90000"/>
              </a:lnSpc>
            </a:pPr>
            <a:r>
              <a:rPr lang="en-US" sz="2800" b="1" dirty="0" smtClean="0">
                <a:solidFill>
                  <a:srgbClr val="0066CC"/>
                </a:solidFill>
              </a:rPr>
              <a:t>Standard time </a:t>
            </a:r>
            <a:r>
              <a:rPr lang="en-US" dirty="0" smtClean="0"/>
              <a:t>(allowed time) – amount of time that should be allowed for an average worker to process one work unit using the standard method and working at normal pace</a:t>
            </a:r>
            <a:endParaRPr lang="tr-TR" dirty="0" smtClean="0"/>
          </a:p>
          <a:p>
            <a:pPr lvl="1" algn="just" eaLnBrk="1" hangingPunct="1">
              <a:lnSpc>
                <a:spcPct val="90000"/>
              </a:lnSpc>
              <a:buClr>
                <a:schemeClr val="tx1"/>
              </a:buClr>
              <a:buFont typeface="Courier New" pitchFamily="49" charset="0"/>
              <a:buChar char="o"/>
            </a:pPr>
            <a:endParaRPr lang="tr-TR" sz="2800" dirty="0" smtClean="0"/>
          </a:p>
          <a:p>
            <a:pPr lvl="1" algn="just" eaLnBrk="1" hangingPunct="1">
              <a:lnSpc>
                <a:spcPct val="90000"/>
              </a:lnSpc>
              <a:buClr>
                <a:srgbClr val="0033CC"/>
              </a:buClr>
              <a:buFont typeface="Arial" pitchFamily="34" charset="0"/>
              <a:buChar char="•"/>
            </a:pPr>
            <a:r>
              <a:rPr lang="en-US" sz="2000" dirty="0" smtClean="0"/>
              <a:t>It includes some additional time is called </a:t>
            </a:r>
            <a:r>
              <a:rPr lang="en-US" sz="2000" b="1" u="sng" dirty="0" smtClean="0"/>
              <a:t>allowance</a:t>
            </a:r>
            <a:r>
              <a:rPr lang="en-US" sz="2000" dirty="0" smtClean="0"/>
              <a:t> to provides for the workers:</a:t>
            </a:r>
          </a:p>
          <a:p>
            <a:pPr lvl="1" algn="just" eaLnBrk="1" hangingPunct="1">
              <a:lnSpc>
                <a:spcPct val="90000"/>
              </a:lnSpc>
              <a:buClr>
                <a:srgbClr val="0033CC"/>
              </a:buClr>
              <a:buFont typeface="Arial" pitchFamily="34" charset="0"/>
              <a:buChar char="•"/>
            </a:pPr>
            <a:endParaRPr lang="en-US" b="1" u="sng" dirty="0" smtClean="0"/>
          </a:p>
          <a:p>
            <a:pPr marL="914400" lvl="1" indent="-231775" algn="just" eaLnBrk="1" hangingPunct="1">
              <a:lnSpc>
                <a:spcPct val="90000"/>
              </a:lnSpc>
              <a:buClr>
                <a:srgbClr val="0033CC"/>
              </a:buClr>
              <a:buFontTx/>
              <a:buChar char="-"/>
            </a:pPr>
            <a:r>
              <a:rPr lang="en-US" sz="2000" dirty="0" smtClean="0"/>
              <a:t>To provide for the workers </a:t>
            </a:r>
            <a:r>
              <a:rPr lang="en-US" sz="2000" i="1" dirty="0" smtClean="0"/>
              <a:t>personal needs</a:t>
            </a:r>
          </a:p>
          <a:p>
            <a:pPr marL="914400" lvl="1" indent="-231775" algn="just" eaLnBrk="1" hangingPunct="1">
              <a:lnSpc>
                <a:spcPct val="90000"/>
              </a:lnSpc>
              <a:buClr>
                <a:srgbClr val="0033CC"/>
              </a:buClr>
              <a:buFontTx/>
              <a:buChar char="-"/>
            </a:pPr>
            <a:r>
              <a:rPr lang="en-US" sz="2000" dirty="0" smtClean="0"/>
              <a:t>To reduce </a:t>
            </a:r>
            <a:r>
              <a:rPr lang="en-US" sz="2000" i="1" dirty="0" smtClean="0"/>
              <a:t>fatigue</a:t>
            </a:r>
          </a:p>
          <a:p>
            <a:pPr marL="914400" lvl="1" indent="-231775" algn="just" eaLnBrk="1" hangingPunct="1">
              <a:lnSpc>
                <a:spcPct val="90000"/>
              </a:lnSpc>
              <a:buClr>
                <a:srgbClr val="0033CC"/>
              </a:buClr>
              <a:buFontTx/>
              <a:buChar char="-"/>
            </a:pPr>
            <a:r>
              <a:rPr lang="en-US" sz="2000" dirty="0" smtClean="0"/>
              <a:t>Unavoidable delay during the shift</a:t>
            </a:r>
          </a:p>
          <a:p>
            <a:pPr lvl="1" algn="just" eaLnBrk="1" hangingPunct="1">
              <a:lnSpc>
                <a:spcPct val="90000"/>
              </a:lnSpc>
              <a:buClr>
                <a:srgbClr val="0033CC"/>
              </a:buClr>
              <a:buFontTx/>
              <a:buChar char="-"/>
            </a:pPr>
            <a:endParaRPr lang="en-US" sz="2000" dirty="0" smtClean="0"/>
          </a:p>
          <a:p>
            <a:pPr lvl="1" algn="just" eaLnBrk="1" hangingPunct="1">
              <a:lnSpc>
                <a:spcPct val="90000"/>
              </a:lnSpc>
              <a:buClr>
                <a:srgbClr val="0033CC"/>
              </a:buClr>
              <a:buFontTx/>
              <a:buChar char="-"/>
            </a:pPr>
            <a:endParaRPr lang="en-US" dirty="0" smtClean="0"/>
          </a:p>
          <a:p>
            <a:pPr lvl="1" algn="just" eaLnBrk="1" hangingPunct="1">
              <a:lnSpc>
                <a:spcPct val="90000"/>
              </a:lnSpc>
              <a:buClr>
                <a:srgbClr val="0033CC"/>
              </a:buClr>
              <a:buFont typeface="Arial" pitchFamily="34" charset="0"/>
              <a:buChar char="•"/>
            </a:pPr>
            <a:endParaRPr lang="tr-TR" b="1" u="sng"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06" name="Object 3"/>
          <p:cNvGraphicFramePr>
            <a:graphicFrameLocks noChangeAspect="1"/>
          </p:cNvGraphicFramePr>
          <p:nvPr/>
        </p:nvGraphicFramePr>
        <p:xfrm>
          <a:off x="687388" y="1984375"/>
          <a:ext cx="8312150" cy="3408363"/>
        </p:xfrm>
        <a:graphic>
          <a:graphicData uri="http://schemas.openxmlformats.org/presentationml/2006/ole">
            <mc:AlternateContent xmlns:mc="http://schemas.openxmlformats.org/markup-compatibility/2006">
              <mc:Choice xmlns:v="urn:schemas-microsoft-com:vml" Requires="v">
                <p:oleObj spid="_x0000_s205829" name="Document" r:id="rId5" imgW="6088959" imgH="2497661" progId="Word.Document.8">
                  <p:embed/>
                </p:oleObj>
              </mc:Choice>
              <mc:Fallback>
                <p:oleObj name="Document" r:id="rId5" imgW="6088959" imgH="2497661" progId="Word.Documen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388" y="1984375"/>
                        <a:ext cx="8312150" cy="340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2"/>
          <p:cNvSpPr>
            <a:spLocks noGrp="1" noChangeArrowheads="1"/>
          </p:cNvSpPr>
          <p:nvPr>
            <p:ph type="title"/>
          </p:nvPr>
        </p:nvSpPr>
        <p:spPr>
          <a:xfrm>
            <a:off x="1676400" y="228600"/>
            <a:ext cx="7162800" cy="914400"/>
          </a:xfrm>
        </p:spPr>
        <p:txBody>
          <a:bodyPr/>
          <a:lstStyle/>
          <a:p>
            <a:pPr eaLnBrk="1" hangingPunct="1"/>
            <a:r>
              <a:rPr lang="en-US" dirty="0" smtClean="0"/>
              <a:t>Contingency Allowances</a:t>
            </a:r>
          </a:p>
        </p:txBody>
      </p:sp>
    </p:spTree>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How to Allow</a:t>
            </a:r>
            <a:r>
              <a:rPr lang="en-US" b="1" smtClean="0"/>
              <a:t> </a:t>
            </a:r>
            <a:r>
              <a:rPr lang="en-US" smtClean="0"/>
              <a:t>for Lost Time</a:t>
            </a:r>
          </a:p>
        </p:txBody>
      </p:sp>
      <p:sp>
        <p:nvSpPr>
          <p:cNvPr id="79875" name="Rectangle 3"/>
          <p:cNvSpPr>
            <a:spLocks noGrp="1" noChangeArrowheads="1"/>
          </p:cNvSpPr>
          <p:nvPr>
            <p:ph type="body" idx="1"/>
          </p:nvPr>
        </p:nvSpPr>
        <p:spPr>
          <a:xfrm>
            <a:off x="1676400" y="1447800"/>
            <a:ext cx="7162800" cy="4800600"/>
          </a:xfrm>
        </p:spPr>
        <p:txBody>
          <a:bodyPr/>
          <a:lstStyle/>
          <a:p>
            <a:pPr marL="533400" indent="-533400" algn="just" eaLnBrk="1" hangingPunct="1"/>
            <a:r>
              <a:rPr lang="en-US" u="sng" dirty="0" smtClean="0"/>
              <a:t>Two approaches used by companies</a:t>
            </a:r>
            <a:r>
              <a:rPr lang="en-US" dirty="0" smtClean="0"/>
              <a:t>:</a:t>
            </a:r>
          </a:p>
          <a:p>
            <a:pPr marL="533400" indent="-533400" algn="just" eaLnBrk="1" hangingPunct="1">
              <a:buNone/>
            </a:pPr>
            <a:endParaRPr lang="en-US" sz="2000" dirty="0" smtClean="0"/>
          </a:p>
          <a:p>
            <a:pPr marL="914400" lvl="1" indent="-457200" algn="just" eaLnBrk="1" hangingPunct="1">
              <a:buClr>
                <a:srgbClr val="FF0066"/>
              </a:buClr>
              <a:buFont typeface="Wingdings" pitchFamily="2" charset="2"/>
              <a:buAutoNum type="arabicPeriod"/>
            </a:pPr>
            <a:r>
              <a:rPr lang="en-US" sz="2000" dirty="0" smtClean="0"/>
              <a:t>Scheduled rest breaks during the shift</a:t>
            </a:r>
          </a:p>
          <a:p>
            <a:pPr marL="1295400" lvl="2" indent="-381000" algn="just" eaLnBrk="1" hangingPunct="1">
              <a:buClr>
                <a:srgbClr val="FF0066"/>
              </a:buClr>
              <a:buFont typeface="Courier New" pitchFamily="49" charset="0"/>
              <a:buChar char="o"/>
            </a:pPr>
            <a:r>
              <a:rPr lang="en-US" sz="2000" dirty="0" smtClean="0"/>
              <a:t>Typical - one 15-minute break in mid-morning and another in mid-afternoon</a:t>
            </a:r>
          </a:p>
          <a:p>
            <a:pPr marL="1295400" lvl="2" indent="-381000" algn="just" eaLnBrk="1" hangingPunct="1">
              <a:buClr>
                <a:srgbClr val="FF0066"/>
              </a:buClr>
              <a:buNone/>
            </a:pPr>
            <a:endParaRPr lang="en-US" sz="2000" dirty="0" smtClean="0"/>
          </a:p>
          <a:p>
            <a:pPr marL="914400" lvl="1" indent="-457200" algn="just" eaLnBrk="1" hangingPunct="1">
              <a:buClr>
                <a:srgbClr val="FF0066"/>
              </a:buClr>
              <a:buFont typeface="Wingdings" pitchFamily="2" charset="2"/>
              <a:buAutoNum type="arabicPeriod"/>
            </a:pPr>
            <a:r>
              <a:rPr lang="en-US" sz="2000" dirty="0" smtClean="0"/>
              <a:t>A PFD allowance factor is added to the </a:t>
            </a:r>
            <a:r>
              <a:rPr lang="en-US" sz="2000" b="1" dirty="0" smtClean="0"/>
              <a:t>normal time</a:t>
            </a:r>
          </a:p>
          <a:p>
            <a:pPr marL="1295400" lvl="2" indent="-381000" algn="just" eaLnBrk="1" hangingPunct="1">
              <a:buClr>
                <a:srgbClr val="FF0066"/>
              </a:buClr>
              <a:buFont typeface="Courier New" pitchFamily="49" charset="0"/>
              <a:buChar char="o"/>
            </a:pPr>
            <a:r>
              <a:rPr lang="en-US" sz="2000" dirty="0" smtClean="0"/>
              <a:t>This allows the worker to take a break on his/her own time</a:t>
            </a:r>
          </a:p>
          <a:p>
            <a:pPr marL="1295400" lvl="2" indent="-381000" algn="just" eaLnBrk="1" hangingPunct="1">
              <a:buClr>
                <a:srgbClr val="FF0066"/>
              </a:buClr>
              <a:buFont typeface="Courier New" pitchFamily="49" charset="0"/>
              <a:buChar char="o"/>
            </a:pPr>
            <a:r>
              <a:rPr lang="en-US" sz="2000" dirty="0" smtClean="0"/>
              <a:t>PFD is called  </a:t>
            </a:r>
            <a:r>
              <a:rPr lang="en-US" sz="2000" u="sng" dirty="0" smtClean="0">
                <a:solidFill>
                  <a:srgbClr val="0033CC"/>
                </a:solidFill>
              </a:rPr>
              <a:t>Relaxation Allowances</a:t>
            </a:r>
            <a:r>
              <a:rPr lang="en-US" sz="2000" dirty="0" smtClean="0"/>
              <a:t> represented in </a:t>
            </a:r>
            <a:r>
              <a:rPr lang="en-US" sz="2000" b="1" dirty="0" smtClean="0"/>
              <a:t>% value</a:t>
            </a:r>
          </a:p>
          <a:p>
            <a:pPr marL="1295400" lvl="2" indent="-381000" algn="just" eaLnBrk="1" hangingPunct="1">
              <a:buClr>
                <a:srgbClr val="FF0066"/>
              </a:buClr>
              <a:buFont typeface="Courier New" pitchFamily="49" charset="0"/>
              <a:buChar char="o"/>
            </a:pPr>
            <a:r>
              <a:rPr lang="en-US" sz="2000" dirty="0" smtClean="0"/>
              <a:t>Relaxation allowance OR PFD are calculated to </a:t>
            </a:r>
            <a:r>
              <a:rPr lang="en-US" sz="2000" u="sng" dirty="0" smtClean="0">
                <a:solidFill>
                  <a:srgbClr val="0033CC"/>
                </a:solidFill>
              </a:rPr>
              <a:t>allow the worker to recover from fatigue</a:t>
            </a:r>
          </a:p>
          <a:p>
            <a:pPr marL="1295400" lvl="2" indent="-381000" algn="just" eaLnBrk="1" hangingPunct="1">
              <a:buClr>
                <a:srgbClr val="FF0066"/>
              </a:buClr>
              <a:buFont typeface="Courier New" pitchFamily="49" charset="0"/>
              <a:buChar char="o"/>
            </a:pPr>
            <a:endParaRPr lang="en-US" sz="2000" b="1" dirty="0" smtClean="0"/>
          </a:p>
          <a:p>
            <a:pPr marL="914400" lvl="1" indent="-457200" algn="just" eaLnBrk="1" hangingPunct="1">
              <a:buSzPct val="50000"/>
              <a:buFont typeface="Wingdings" pitchFamily="2" charset="2"/>
              <a:buNone/>
            </a:pPr>
            <a:endParaRPr lang="en-US" sz="2000"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87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87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75">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Example: Standard time</a:t>
            </a:r>
          </a:p>
        </p:txBody>
      </p:sp>
      <p:sp>
        <p:nvSpPr>
          <p:cNvPr id="64515" name="Rectangle 3"/>
          <p:cNvSpPr>
            <a:spLocks noGrp="1" noChangeArrowheads="1"/>
          </p:cNvSpPr>
          <p:nvPr>
            <p:ph type="body" idx="1"/>
          </p:nvPr>
        </p:nvSpPr>
        <p:spPr>
          <a:xfrm>
            <a:off x="1676400" y="1447800"/>
            <a:ext cx="5029200" cy="609600"/>
          </a:xfrm>
        </p:spPr>
        <p:txBody>
          <a:bodyPr/>
          <a:lstStyle/>
          <a:p>
            <a:pPr algn="just" eaLnBrk="1" hangingPunct="1"/>
            <a:r>
              <a:rPr lang="en-US" b="1" u="sng" dirty="0" smtClean="0"/>
              <a:t>Problem # 12.3 (page 340)</a:t>
            </a:r>
            <a:endParaRPr lang="tr-TR" b="1" u="sng" dirty="0" smtClean="0"/>
          </a:p>
          <a:p>
            <a:pPr algn="just" eaLnBrk="1" hangingPunct="1">
              <a:buNone/>
            </a:pPr>
            <a:endParaRPr lang="en-US" dirty="0" smtClean="0"/>
          </a:p>
        </p:txBody>
      </p:sp>
      <p:sp>
        <p:nvSpPr>
          <p:cNvPr id="5" name="Rectangle 4"/>
          <p:cNvSpPr/>
          <p:nvPr/>
        </p:nvSpPr>
        <p:spPr>
          <a:xfrm>
            <a:off x="838200" y="2057400"/>
            <a:ext cx="8077200" cy="1200329"/>
          </a:xfrm>
          <a:prstGeom prst="rect">
            <a:avLst/>
          </a:prstGeom>
        </p:spPr>
        <p:txBody>
          <a:bodyPr wrap="square">
            <a:spAutoFit/>
          </a:bodyPr>
          <a:lstStyle/>
          <a:p>
            <a:pPr algn="l"/>
            <a:r>
              <a:rPr lang="en-US" sz="1800" dirty="0" smtClean="0"/>
              <a:t>The ABC Company uses a standard data system to set time standards. One of the time study analysts listed the three work elements for a new task to be performed in the shop and then determined the normal time values to be 0.73 min, 2.56 min, and 1.01 min. The company uses a PFD allowance factor of 16%. Determine the standard time for the task.</a:t>
            </a:r>
            <a:endParaRPr lang="en-US" sz="1800" dirty="0"/>
          </a:p>
        </p:txBody>
      </p:sp>
      <p:sp>
        <p:nvSpPr>
          <p:cNvPr id="82945" name="Rectangle 1"/>
          <p:cNvSpPr>
            <a:spLocks noChangeArrowheads="1"/>
          </p:cNvSpPr>
          <p:nvPr/>
        </p:nvSpPr>
        <p:spPr bwMode="auto">
          <a:xfrm>
            <a:off x="838200" y="3286542"/>
            <a:ext cx="6609502" cy="212365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lgn="l"/>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Solution:</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smtClean="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Normal time </a:t>
            </a:r>
            <a:r>
              <a:rPr kumimoji="0" lang="en-US"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a:t>
            </a:r>
            <a:r>
              <a:rPr kumimoji="0" lang="en-US" b="0" i="1"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n</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0.73 + 2.56 + 1.01 = 4.30 min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Standard time </a:t>
            </a:r>
            <a:r>
              <a:rPr kumimoji="0" lang="en-U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t>
            </a:r>
            <a:r>
              <a:rPr kumimoji="0" lang="en-US" b="0" i="1"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std</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4.30(1 + 0.16) = 4.988 min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3124200" y="3581400"/>
            <a:ext cx="2061334" cy="461665"/>
          </a:xfrm>
          <a:prstGeom prst="rect">
            <a:avLst/>
          </a:prstGeom>
        </p:spPr>
        <p:txBody>
          <a:bodyPr wrap="none">
            <a:spAutoFit/>
          </a:bodyPr>
          <a:lstStyle/>
          <a:p>
            <a:r>
              <a:rPr lang="en-US" i="1" dirty="0" smtClean="0">
                <a:solidFill>
                  <a:srgbClr val="FF0000"/>
                </a:solidFill>
              </a:rPr>
              <a:t>T</a:t>
            </a:r>
            <a:r>
              <a:rPr lang="en-US" i="1" baseline="-25000" dirty="0" smtClean="0">
                <a:solidFill>
                  <a:srgbClr val="FF0000"/>
                </a:solidFill>
              </a:rPr>
              <a:t>std</a:t>
            </a:r>
            <a:r>
              <a:rPr lang="en-US" dirty="0" smtClean="0">
                <a:solidFill>
                  <a:srgbClr val="FF0000"/>
                </a:solidFill>
              </a:rPr>
              <a:t> = </a:t>
            </a:r>
            <a:r>
              <a:rPr lang="en-US" i="1" dirty="0" err="1" smtClean="0">
                <a:solidFill>
                  <a:srgbClr val="FF0000"/>
                </a:solidFill>
              </a:rPr>
              <a:t>T</a:t>
            </a:r>
            <a:r>
              <a:rPr lang="en-US" i="1" baseline="-25000" dirty="0" err="1" smtClean="0">
                <a:solidFill>
                  <a:srgbClr val="FF0000"/>
                </a:solidFill>
              </a:rPr>
              <a:t>n</a:t>
            </a:r>
            <a:r>
              <a:rPr lang="en-US" dirty="0" smtClean="0">
                <a:solidFill>
                  <a:srgbClr val="FF0000"/>
                </a:solidFill>
              </a:rPr>
              <a:t>(1 + </a:t>
            </a:r>
            <a:r>
              <a:rPr lang="en-US" i="1" dirty="0" smtClean="0">
                <a:solidFill>
                  <a:srgbClr val="FF0000"/>
                </a:solidFill>
              </a:rPr>
              <a:t>A</a:t>
            </a:r>
            <a:r>
              <a:rPr lang="en-US" i="1" baseline="-25000" dirty="0" smtClean="0">
                <a:solidFill>
                  <a:srgbClr val="FF0000"/>
                </a:solidFill>
              </a:rPr>
              <a:t>pfd</a:t>
            </a:r>
            <a:r>
              <a:rPr lang="en-US" dirty="0" smtClean="0">
                <a:solidFill>
                  <a:srgbClr val="FF0000"/>
                </a:solidFill>
              </a:rPr>
              <a:t>)</a:t>
            </a:r>
            <a:endParaRPr lang="en-US" dirty="0">
              <a:solidFill>
                <a:srgbClr val="FF0000"/>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Example: PFD Allowance factor</a:t>
            </a:r>
          </a:p>
        </p:txBody>
      </p:sp>
      <p:sp>
        <p:nvSpPr>
          <p:cNvPr id="64515" name="Rectangle 3"/>
          <p:cNvSpPr>
            <a:spLocks noGrp="1" noChangeArrowheads="1"/>
          </p:cNvSpPr>
          <p:nvPr>
            <p:ph type="body" idx="1"/>
          </p:nvPr>
        </p:nvSpPr>
        <p:spPr>
          <a:xfrm>
            <a:off x="1676400" y="1447800"/>
            <a:ext cx="7162800" cy="4495800"/>
          </a:xfrm>
        </p:spPr>
        <p:txBody>
          <a:bodyPr/>
          <a:lstStyle/>
          <a:p>
            <a:pPr algn="just" eaLnBrk="1" hangingPunct="1">
              <a:buClr>
                <a:schemeClr val="tx1"/>
              </a:buClr>
            </a:pPr>
            <a:r>
              <a:rPr lang="en-US" b="1" u="sng" dirty="0" smtClean="0"/>
              <a:t>Problem # 12.5 (page 341)</a:t>
            </a:r>
            <a:endParaRPr lang="tr-TR" b="1" u="sng" dirty="0" smtClean="0"/>
          </a:p>
          <a:p>
            <a:pPr algn="just" eaLnBrk="1" hangingPunct="1">
              <a:buClr>
                <a:schemeClr val="tx1"/>
              </a:buClr>
              <a:buNone/>
            </a:pPr>
            <a:endParaRPr lang="en-US" dirty="0" smtClean="0"/>
          </a:p>
        </p:txBody>
      </p:sp>
      <p:sp>
        <p:nvSpPr>
          <p:cNvPr id="5" name="Rectangle 4"/>
          <p:cNvSpPr/>
          <p:nvPr/>
        </p:nvSpPr>
        <p:spPr>
          <a:xfrm>
            <a:off x="838200" y="2057400"/>
            <a:ext cx="8077200" cy="2308324"/>
          </a:xfrm>
          <a:prstGeom prst="rect">
            <a:avLst/>
          </a:prstGeom>
        </p:spPr>
        <p:txBody>
          <a:bodyPr wrap="square">
            <a:spAutoFit/>
          </a:bodyPr>
          <a:lstStyle/>
          <a:p>
            <a:pPr lvl="0" algn="just" fontAlgn="auto"/>
            <a:r>
              <a:rPr lang="en-US" sz="1800" dirty="0" smtClean="0"/>
              <a:t>In the WS&amp;FP plant, workers punch in at 8:00 a.m. and punch out at 5:00 p.m. The labor‑</a:t>
            </a:r>
            <a:r>
              <a:rPr lang="en-US" sz="1800" dirty="0" err="1" smtClean="0"/>
              <a:t>management</a:t>
            </a:r>
            <a:r>
              <a:rPr lang="en-US" sz="1800" dirty="0" smtClean="0"/>
              <a:t> agreement allows one hour for lunch, which is not counted as part of the 8‑hour shift. In determining the allowance for computing time standards, two 12 min breaks are included (personal time and fatigue), one in the morning and one in the afternoon; and 35 min are included as lost time due to interruptions and delays. What PFD allowance factor should be added to the normalized time to account for these losses in the computation of a standard time, so that if the worker works at standard performance, he/she will earn exactly eight standard hours?</a:t>
            </a:r>
            <a:endParaRPr lang="en-US" sz="1800"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Example: PFD Allowance factor</a:t>
            </a:r>
          </a:p>
        </p:txBody>
      </p:sp>
      <p:sp>
        <p:nvSpPr>
          <p:cNvPr id="64515" name="Rectangle 3"/>
          <p:cNvSpPr>
            <a:spLocks noGrp="1" noChangeArrowheads="1"/>
          </p:cNvSpPr>
          <p:nvPr>
            <p:ph type="body" idx="1"/>
          </p:nvPr>
        </p:nvSpPr>
        <p:spPr>
          <a:xfrm>
            <a:off x="1676400" y="1447800"/>
            <a:ext cx="7162800" cy="4495800"/>
          </a:xfrm>
        </p:spPr>
        <p:txBody>
          <a:bodyPr/>
          <a:lstStyle/>
          <a:p>
            <a:pPr algn="just" eaLnBrk="1" hangingPunct="1">
              <a:buClr>
                <a:schemeClr val="tx1"/>
              </a:buClr>
            </a:pPr>
            <a:r>
              <a:rPr lang="en-US" b="1" u="sng" dirty="0" smtClean="0"/>
              <a:t>Solution</a:t>
            </a:r>
            <a:endParaRPr lang="tr-TR" b="1" u="sng" dirty="0" smtClean="0"/>
          </a:p>
          <a:p>
            <a:pPr algn="just" eaLnBrk="1" hangingPunct="1">
              <a:buClr>
                <a:schemeClr val="tx1"/>
              </a:buClr>
              <a:buNone/>
            </a:pPr>
            <a:endParaRPr lang="en-US" dirty="0" smtClean="0"/>
          </a:p>
        </p:txBody>
      </p:sp>
      <p:sp>
        <p:nvSpPr>
          <p:cNvPr id="7" name="Rectangle 6"/>
          <p:cNvSpPr/>
          <p:nvPr/>
        </p:nvSpPr>
        <p:spPr>
          <a:xfrm>
            <a:off x="3657600" y="2057400"/>
            <a:ext cx="2061334" cy="461665"/>
          </a:xfrm>
          <a:prstGeom prst="rect">
            <a:avLst/>
          </a:prstGeom>
        </p:spPr>
        <p:txBody>
          <a:bodyPr wrap="none">
            <a:spAutoFit/>
          </a:bodyPr>
          <a:lstStyle/>
          <a:p>
            <a:r>
              <a:rPr lang="en-US" i="1" dirty="0" smtClean="0">
                <a:solidFill>
                  <a:srgbClr val="FF0000"/>
                </a:solidFill>
              </a:rPr>
              <a:t>T</a:t>
            </a:r>
            <a:r>
              <a:rPr lang="en-US" i="1" baseline="-25000" dirty="0" smtClean="0">
                <a:solidFill>
                  <a:srgbClr val="FF0000"/>
                </a:solidFill>
              </a:rPr>
              <a:t>std</a:t>
            </a:r>
            <a:r>
              <a:rPr lang="en-US" dirty="0" smtClean="0">
                <a:solidFill>
                  <a:srgbClr val="FF0000"/>
                </a:solidFill>
              </a:rPr>
              <a:t> = </a:t>
            </a:r>
            <a:r>
              <a:rPr lang="en-US" i="1" dirty="0" err="1" smtClean="0">
                <a:solidFill>
                  <a:srgbClr val="FF0000"/>
                </a:solidFill>
              </a:rPr>
              <a:t>T</a:t>
            </a:r>
            <a:r>
              <a:rPr lang="en-US" i="1" baseline="-25000" dirty="0" err="1" smtClean="0">
                <a:solidFill>
                  <a:srgbClr val="FF0000"/>
                </a:solidFill>
              </a:rPr>
              <a:t>n</a:t>
            </a:r>
            <a:r>
              <a:rPr lang="en-US" dirty="0" smtClean="0">
                <a:solidFill>
                  <a:srgbClr val="FF0000"/>
                </a:solidFill>
              </a:rPr>
              <a:t>(1 + </a:t>
            </a:r>
            <a:r>
              <a:rPr lang="en-US" i="1" dirty="0" smtClean="0">
                <a:solidFill>
                  <a:srgbClr val="FF0000"/>
                </a:solidFill>
              </a:rPr>
              <a:t>A</a:t>
            </a:r>
            <a:r>
              <a:rPr lang="en-US" i="1" baseline="-25000" dirty="0" smtClean="0">
                <a:solidFill>
                  <a:srgbClr val="FF0000"/>
                </a:solidFill>
              </a:rPr>
              <a:t>pfd</a:t>
            </a:r>
            <a:r>
              <a:rPr lang="en-US" dirty="0" smtClean="0">
                <a:solidFill>
                  <a:srgbClr val="FF0000"/>
                </a:solidFill>
              </a:rPr>
              <a:t>)</a:t>
            </a:r>
            <a:endParaRPr lang="en-US" dirty="0">
              <a:solidFill>
                <a:srgbClr val="FF0000"/>
              </a:solidFill>
            </a:endParaRPr>
          </a:p>
        </p:txBody>
      </p:sp>
      <p:sp>
        <p:nvSpPr>
          <p:cNvPr id="8" name="Rectangle 7"/>
          <p:cNvSpPr/>
          <p:nvPr/>
        </p:nvSpPr>
        <p:spPr>
          <a:xfrm>
            <a:off x="1828800" y="2743200"/>
            <a:ext cx="5257800" cy="3416320"/>
          </a:xfrm>
          <a:prstGeom prst="rect">
            <a:avLst/>
          </a:prstGeom>
        </p:spPr>
        <p:txBody>
          <a:bodyPr wrap="square">
            <a:spAutoFit/>
          </a:bodyPr>
          <a:lstStyle/>
          <a:p>
            <a:pPr marL="174625" algn="l">
              <a:lnSpc>
                <a:spcPct val="150000"/>
              </a:lnSpc>
            </a:pPr>
            <a:r>
              <a:rPr lang="en-US" i="1" dirty="0" err="1" smtClean="0"/>
              <a:t>T</a:t>
            </a:r>
            <a:r>
              <a:rPr lang="en-US" baseline="-25000" dirty="0" err="1" smtClean="0"/>
              <a:t>std</a:t>
            </a:r>
            <a:r>
              <a:rPr lang="en-US" dirty="0" smtClean="0"/>
              <a:t> = 8 h = 8 x 60 = 480 min  </a:t>
            </a:r>
          </a:p>
          <a:p>
            <a:pPr marL="174625" algn="l">
              <a:lnSpc>
                <a:spcPct val="150000"/>
              </a:lnSpc>
            </a:pPr>
            <a:r>
              <a:rPr lang="en-US" dirty="0" smtClean="0"/>
              <a:t>Allowance time = 2x12 + 35 = 59 min</a:t>
            </a:r>
          </a:p>
          <a:p>
            <a:pPr marL="174625" algn="l">
              <a:lnSpc>
                <a:spcPct val="150000"/>
              </a:lnSpc>
            </a:pPr>
            <a:r>
              <a:rPr lang="en-US" i="1" dirty="0" err="1" smtClean="0"/>
              <a:t>T</a:t>
            </a:r>
            <a:r>
              <a:rPr lang="en-US" baseline="-25000" dirty="0" err="1"/>
              <a:t>std</a:t>
            </a:r>
            <a:r>
              <a:rPr lang="en-US" i="1" dirty="0" smtClean="0"/>
              <a:t> = </a:t>
            </a:r>
            <a:r>
              <a:rPr lang="en-US" i="1" dirty="0" err="1" smtClean="0"/>
              <a:t>T</a:t>
            </a:r>
            <a:r>
              <a:rPr lang="en-US" baseline="-25000" dirty="0" err="1"/>
              <a:t>n</a:t>
            </a:r>
            <a:r>
              <a:rPr lang="en-US" i="1" dirty="0" smtClean="0"/>
              <a:t> + A</a:t>
            </a:r>
          </a:p>
          <a:p>
            <a:pPr marL="174625" algn="l">
              <a:lnSpc>
                <a:spcPct val="150000"/>
              </a:lnSpc>
            </a:pPr>
            <a:r>
              <a:rPr lang="en-US" i="1" dirty="0" err="1" smtClean="0"/>
              <a:t>T</a:t>
            </a:r>
            <a:r>
              <a:rPr lang="en-US" baseline="-25000" dirty="0" err="1" smtClean="0"/>
              <a:t>n</a:t>
            </a:r>
            <a:r>
              <a:rPr lang="en-US" dirty="0" smtClean="0"/>
              <a:t> = 480 – 59 = 421 min</a:t>
            </a:r>
          </a:p>
          <a:p>
            <a:pPr marL="174625" algn="l">
              <a:lnSpc>
                <a:spcPct val="150000"/>
              </a:lnSpc>
            </a:pPr>
            <a:r>
              <a:rPr lang="en-US" dirty="0" smtClean="0"/>
              <a:t>480 = 421 (1 + </a:t>
            </a:r>
            <a:r>
              <a:rPr lang="en-US" i="1" dirty="0" err="1" smtClean="0"/>
              <a:t>A</a:t>
            </a:r>
            <a:r>
              <a:rPr lang="en-US" baseline="-25000" dirty="0" err="1" smtClean="0"/>
              <a:t>pfd</a:t>
            </a:r>
            <a:r>
              <a:rPr lang="en-US" dirty="0" smtClean="0"/>
              <a:t>)</a:t>
            </a:r>
          </a:p>
          <a:p>
            <a:pPr marL="174625" algn="l">
              <a:lnSpc>
                <a:spcPct val="150000"/>
              </a:lnSpc>
            </a:pPr>
            <a:r>
              <a:rPr lang="en-US" i="1" dirty="0" err="1" smtClean="0"/>
              <a:t>A</a:t>
            </a:r>
            <a:r>
              <a:rPr lang="en-US" baseline="-25000" dirty="0" err="1" smtClean="0"/>
              <a:t>pfd</a:t>
            </a:r>
            <a:r>
              <a:rPr lang="en-US" dirty="0" smtClean="0"/>
              <a:t> = 0.14 (or 14%)</a:t>
            </a:r>
            <a:endParaRPr 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1676400" y="228600"/>
            <a:ext cx="7162800" cy="838200"/>
          </a:xfrm>
        </p:spPr>
        <p:txBody>
          <a:bodyPr/>
          <a:lstStyle/>
          <a:p>
            <a:r>
              <a:rPr lang="en-US" b="1" dirty="0" smtClean="0"/>
              <a:t>PROBLEM # 12.7 (Page 341)</a:t>
            </a:r>
            <a:endParaRPr lang="en-US" dirty="0" smtClean="0"/>
          </a:p>
        </p:txBody>
      </p:sp>
      <p:sp>
        <p:nvSpPr>
          <p:cNvPr id="6" name="Rectangle 3"/>
          <p:cNvSpPr txBox="1">
            <a:spLocks noChangeArrowheads="1"/>
          </p:cNvSpPr>
          <p:nvPr/>
        </p:nvSpPr>
        <p:spPr bwMode="auto">
          <a:xfrm>
            <a:off x="685800" y="1295400"/>
            <a:ext cx="81534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0" fontAlgn="base" latinLnBrk="0" hangingPunct="0">
              <a:lnSpc>
                <a:spcPct val="80000"/>
              </a:lnSpc>
              <a:spcBef>
                <a:spcPct val="20000"/>
              </a:spcBef>
              <a:spcAft>
                <a:spcPct val="0"/>
              </a:spcAft>
              <a:buClr>
                <a:srgbClr val="FF0066"/>
              </a:buClr>
              <a:buSzTx/>
              <a:buFont typeface="Wingdings" pitchFamily="2" charset="2"/>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R="0" lvl="0" algn="just" defTabSz="914400" rtl="0" eaLnBrk="0" fontAlgn="base" latinLnBrk="0" hangingPunct="0">
              <a:spcBef>
                <a:spcPts val="800"/>
              </a:spcBef>
              <a:spcAft>
                <a:spcPct val="0"/>
              </a:spcAft>
              <a:buClr>
                <a:srgbClr val="FF0066"/>
              </a:buClr>
              <a:buSzTx/>
              <a:buFont typeface="Wingdings" pitchFamily="2" charset="2"/>
              <a:buNone/>
              <a:tabLst/>
              <a:defRPr/>
            </a:pPr>
            <a:r>
              <a:rPr kumimoji="0" lang="en-US" sz="2200" b="0" i="0" u="none" strike="noStrike" kern="0" cap="none" spc="0" normalizeH="0" baseline="0" noProof="0" dirty="0" smtClean="0">
                <a:ln>
                  <a:noFill/>
                </a:ln>
                <a:solidFill>
                  <a:schemeClr val="tx1"/>
                </a:solidFill>
                <a:effectLst/>
                <a:uLnTx/>
                <a:uFillTx/>
                <a:latin typeface="Candara" pitchFamily="34" charset="0"/>
              </a:rPr>
              <a:t>	The work shift at the ABC Company runs from 7:30 a.m. to 4:15 p.m. with a 45 min break for lunch from 11:30 to 12:15 p.m. that does not count as part of the work shift (workers are not paid for this time). The company provides two 12-min rest breaks during working hours (paid time), one in the morning and one in the afternoon. The company also allows 25 min per day for personal needs (paid time). In addition, a work sampling study has shown that on average, unavoidable delays in the plant result in 20 min lost time per worker per day (paid time). Determine the PFD allowance factor for the following two management policies on allowances: </a:t>
            </a:r>
            <a:r>
              <a:rPr kumimoji="0" lang="en-US" sz="2200" b="0" i="0" u="none" strike="noStrike" kern="0" cap="none" spc="0" normalizeH="0" baseline="0" noProof="0" dirty="0" smtClean="0">
                <a:ln>
                  <a:noFill/>
                </a:ln>
                <a:solidFill>
                  <a:srgbClr val="FF0066"/>
                </a:solidFill>
                <a:effectLst/>
                <a:uLnTx/>
                <a:uFillTx/>
                <a:latin typeface="Candara" pitchFamily="34" charset="0"/>
              </a:rPr>
              <a:t>(a)</a:t>
            </a:r>
            <a:r>
              <a:rPr kumimoji="0" lang="en-US" sz="2200" b="0" i="0" u="none" strike="noStrike" kern="0" cap="none" spc="0" normalizeH="0" baseline="0" noProof="0" dirty="0" smtClean="0">
                <a:ln>
                  <a:noFill/>
                </a:ln>
                <a:solidFill>
                  <a:schemeClr val="tx1"/>
                </a:solidFill>
                <a:effectLst/>
                <a:uLnTx/>
                <a:uFillTx/>
                <a:latin typeface="Candara" pitchFamily="34" charset="0"/>
              </a:rPr>
              <a:t> the two 12-min breaks are both scheduled breaks that all workers take at the same time (not included in the allowance time) and </a:t>
            </a:r>
            <a:r>
              <a:rPr kumimoji="0" lang="en-US" sz="2200" b="0" i="0" u="none" strike="noStrike" kern="0" cap="none" spc="0" normalizeH="0" baseline="0" noProof="0" dirty="0" smtClean="0">
                <a:ln>
                  <a:noFill/>
                </a:ln>
                <a:solidFill>
                  <a:srgbClr val="FF0066"/>
                </a:solidFill>
                <a:effectLst/>
                <a:uLnTx/>
                <a:uFillTx/>
                <a:latin typeface="Candara" pitchFamily="34" charset="0"/>
              </a:rPr>
              <a:t>(b)</a:t>
            </a:r>
            <a:r>
              <a:rPr kumimoji="0" lang="en-US" sz="2200" b="0" i="0" u="none" strike="noStrike" kern="0" cap="none" spc="0" normalizeH="0" baseline="0" noProof="0" dirty="0" smtClean="0">
                <a:ln>
                  <a:noFill/>
                </a:ln>
                <a:solidFill>
                  <a:schemeClr val="tx1"/>
                </a:solidFill>
                <a:effectLst/>
                <a:uLnTx/>
                <a:uFillTx/>
                <a:latin typeface="Candara" pitchFamily="34" charset="0"/>
              </a:rPr>
              <a:t> the two 12-min breaks are included in the allowance factor so that workers can take their breaks whenever they please.</a:t>
            </a:r>
            <a:endParaRPr kumimoji="0" lang="en-US" sz="2200" b="1" i="0" u="none" strike="noStrike" kern="0" cap="none" spc="0" normalizeH="0" baseline="0" noProof="0" dirty="0" smtClean="0">
              <a:ln>
                <a:noFill/>
              </a:ln>
              <a:solidFill>
                <a:schemeClr val="tx1"/>
              </a:solidFill>
              <a:effectLst/>
              <a:uLnTx/>
              <a:uFillTx/>
              <a:latin typeface="Candara" pitchFamily="34" charset="0"/>
            </a:endParaRPr>
          </a:p>
          <a:p>
            <a:pPr marL="457200" marR="0" lvl="0" indent="-457200" algn="just" defTabSz="914400" rtl="0" eaLnBrk="0" fontAlgn="base" latinLnBrk="0" hangingPunct="0">
              <a:lnSpc>
                <a:spcPct val="80000"/>
              </a:lnSpc>
              <a:spcBef>
                <a:spcPct val="20000"/>
              </a:spcBef>
              <a:spcAft>
                <a:spcPct val="0"/>
              </a:spcAft>
              <a:buClr>
                <a:srgbClr val="FF0066"/>
              </a:buClr>
              <a:buSzTx/>
              <a:buFont typeface="Wingdings" pitchFamily="2" charset="2"/>
              <a:buNone/>
              <a:tabLst/>
              <a:defRPr/>
            </a:pPr>
            <a:endParaRPr kumimoji="0" lang="en-US" sz="22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1676400" y="228600"/>
            <a:ext cx="7162800" cy="838200"/>
          </a:xfrm>
        </p:spPr>
        <p:txBody>
          <a:bodyPr/>
          <a:lstStyle/>
          <a:p>
            <a:r>
              <a:rPr lang="en-US" b="1" dirty="0" smtClean="0"/>
              <a:t>PROBLEM # 12.7 (Page 341)</a:t>
            </a:r>
            <a:endParaRPr lang="en-US" dirty="0" smtClean="0"/>
          </a:p>
        </p:txBody>
      </p:sp>
      <p:sp>
        <p:nvSpPr>
          <p:cNvPr id="6" name="Rectangle 3"/>
          <p:cNvSpPr txBox="1">
            <a:spLocks noChangeArrowheads="1"/>
          </p:cNvSpPr>
          <p:nvPr/>
        </p:nvSpPr>
        <p:spPr bwMode="auto">
          <a:xfrm>
            <a:off x="762000" y="1981200"/>
            <a:ext cx="8077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0" fontAlgn="base" latinLnBrk="0" hangingPunct="0">
              <a:lnSpc>
                <a:spcPct val="80000"/>
              </a:lnSpc>
              <a:spcBef>
                <a:spcPct val="20000"/>
              </a:spcBef>
              <a:spcAft>
                <a:spcPct val="0"/>
              </a:spcAft>
              <a:buClr>
                <a:srgbClr val="FF0066"/>
              </a:buClr>
              <a:buSzTx/>
              <a:buFont typeface="Wingdings" pitchFamily="2" charset="2"/>
              <a:buNone/>
              <a:tabLst/>
              <a:defRPr/>
            </a:pPr>
            <a:r>
              <a:rPr lang="en-US" kern="0" dirty="0" smtClean="0">
                <a:solidFill>
                  <a:srgbClr val="FF0000"/>
                </a:solidFill>
                <a:latin typeface="+mn-lt"/>
              </a:rPr>
              <a:t>Solution</a:t>
            </a:r>
            <a:endParaRPr kumimoji="0" lang="en-US" b="0" i="0" u="none" strike="noStrike" kern="0" cap="none" spc="0" normalizeH="0" baseline="0" noProof="0" dirty="0" smtClean="0">
              <a:ln>
                <a:noFill/>
              </a:ln>
              <a:solidFill>
                <a:schemeClr val="tx1"/>
              </a:solidFill>
              <a:effectLst/>
              <a:uLnTx/>
              <a:uFillTx/>
              <a:latin typeface="+mn-lt"/>
              <a:ea typeface="+mn-ea"/>
              <a:cs typeface="+mn-cs"/>
            </a:endParaRPr>
          </a:p>
          <a:p>
            <a:pPr marL="457200" lvl="0" indent="-457200" algn="l" eaLnBrk="0" hangingPunct="0">
              <a:lnSpc>
                <a:spcPct val="80000"/>
              </a:lnSpc>
              <a:spcBef>
                <a:spcPct val="20000"/>
              </a:spcBef>
              <a:buClr>
                <a:srgbClr val="FF0066"/>
              </a:buClr>
              <a:defRPr/>
            </a:pPr>
            <a:r>
              <a:rPr lang="en-US" sz="2000" dirty="0" smtClean="0">
                <a:latin typeface="+mn-lt"/>
              </a:rPr>
              <a:t>(a)   Allowance time = 25 min (personal) + 20 min (delay) = 45 min</a:t>
            </a:r>
          </a:p>
          <a:p>
            <a:pPr marL="457200" lvl="0" indent="7938" algn="l" eaLnBrk="0" hangingPunct="0">
              <a:lnSpc>
                <a:spcPct val="80000"/>
              </a:lnSpc>
              <a:spcBef>
                <a:spcPct val="20000"/>
              </a:spcBef>
              <a:buClr>
                <a:srgbClr val="FF0066"/>
              </a:buClr>
              <a:defRPr/>
            </a:pPr>
            <a:r>
              <a:rPr lang="en-US" sz="2000" dirty="0" smtClean="0">
                <a:latin typeface="+mn-lt"/>
              </a:rPr>
              <a:t>Rest Breaks = 2x12 = 24 min (excluded from standard time)</a:t>
            </a:r>
          </a:p>
          <a:p>
            <a:pPr marL="457200" lvl="0" indent="7938" algn="l" eaLnBrk="0" hangingPunct="0">
              <a:lnSpc>
                <a:spcPct val="80000"/>
              </a:lnSpc>
              <a:spcBef>
                <a:spcPct val="20000"/>
              </a:spcBef>
              <a:buClr>
                <a:srgbClr val="FF0066"/>
              </a:buClr>
              <a:defRPr/>
            </a:pPr>
            <a:r>
              <a:rPr lang="en-US" sz="2000" dirty="0" smtClean="0">
                <a:latin typeface="+mn-lt"/>
              </a:rPr>
              <a:t>Standard time (</a:t>
            </a:r>
            <a:r>
              <a:rPr lang="en-US" sz="2000" i="1" dirty="0" err="1" smtClean="0">
                <a:latin typeface="+mn-lt"/>
              </a:rPr>
              <a:t>T</a:t>
            </a:r>
            <a:r>
              <a:rPr lang="en-US" sz="2000" baseline="-25000" dirty="0" err="1" smtClean="0">
                <a:latin typeface="+mn-lt"/>
              </a:rPr>
              <a:t>std</a:t>
            </a:r>
            <a:r>
              <a:rPr lang="en-US" sz="2000" dirty="0" smtClean="0">
                <a:latin typeface="+mn-lt"/>
              </a:rPr>
              <a:t>) = 480 – 24 = 456 min     </a:t>
            </a:r>
          </a:p>
          <a:p>
            <a:pPr marL="457200" lvl="0" indent="7938" algn="l" eaLnBrk="0" hangingPunct="0">
              <a:lnSpc>
                <a:spcPct val="80000"/>
              </a:lnSpc>
              <a:spcBef>
                <a:spcPct val="20000"/>
              </a:spcBef>
              <a:buClr>
                <a:srgbClr val="FF0066"/>
              </a:buClr>
              <a:defRPr/>
            </a:pPr>
            <a:r>
              <a:rPr lang="en-US" sz="2000" dirty="0" smtClean="0">
                <a:latin typeface="+mn-lt"/>
              </a:rPr>
              <a:t>Normal time (</a:t>
            </a:r>
            <a:r>
              <a:rPr lang="en-US" sz="2000" i="1" dirty="0" err="1" smtClean="0">
                <a:latin typeface="+mn-lt"/>
              </a:rPr>
              <a:t>T</a:t>
            </a:r>
            <a:r>
              <a:rPr lang="en-US" sz="2000" baseline="-25000" dirty="0" err="1" smtClean="0">
                <a:latin typeface="+mn-lt"/>
              </a:rPr>
              <a:t>n</a:t>
            </a:r>
            <a:r>
              <a:rPr lang="en-US" sz="2000" dirty="0" smtClean="0">
                <a:latin typeface="+mn-lt"/>
              </a:rPr>
              <a:t>) = 456 – 45 = 411 min</a:t>
            </a:r>
          </a:p>
          <a:p>
            <a:pPr marL="457200" lvl="0" indent="7938" algn="l" eaLnBrk="0" hangingPunct="0">
              <a:lnSpc>
                <a:spcPct val="80000"/>
              </a:lnSpc>
              <a:spcBef>
                <a:spcPct val="20000"/>
              </a:spcBef>
              <a:buClr>
                <a:srgbClr val="FF0066"/>
              </a:buClr>
              <a:defRPr/>
            </a:pPr>
            <a:r>
              <a:rPr lang="en-US" sz="2000" i="1" dirty="0" err="1" smtClean="0">
                <a:latin typeface="+mn-lt"/>
              </a:rPr>
              <a:t>T</a:t>
            </a:r>
            <a:r>
              <a:rPr lang="en-US" sz="2000" baseline="-25000" dirty="0" err="1" smtClean="0">
                <a:latin typeface="+mn-lt"/>
              </a:rPr>
              <a:t>std</a:t>
            </a:r>
            <a:r>
              <a:rPr lang="en-US" sz="2000" dirty="0" smtClean="0">
                <a:latin typeface="+mn-lt"/>
              </a:rPr>
              <a:t> = </a:t>
            </a:r>
            <a:r>
              <a:rPr lang="en-US" sz="2000" i="1" dirty="0" err="1" smtClean="0">
                <a:latin typeface="+mn-lt"/>
              </a:rPr>
              <a:t>T</a:t>
            </a:r>
            <a:r>
              <a:rPr lang="en-US" sz="2000" baseline="-25000" dirty="0" err="1" smtClean="0">
                <a:latin typeface="+mn-lt"/>
              </a:rPr>
              <a:t>n</a:t>
            </a:r>
            <a:r>
              <a:rPr lang="en-US" sz="2000" baseline="-25000" dirty="0" smtClean="0">
                <a:latin typeface="+mn-lt"/>
              </a:rPr>
              <a:t> </a:t>
            </a:r>
            <a:r>
              <a:rPr lang="en-US" sz="2000" dirty="0" smtClean="0">
                <a:latin typeface="+mn-lt"/>
              </a:rPr>
              <a:t>(1+</a:t>
            </a:r>
            <a:r>
              <a:rPr lang="en-US" sz="2000" i="1" dirty="0" smtClean="0">
                <a:latin typeface="+mn-lt"/>
              </a:rPr>
              <a:t> </a:t>
            </a:r>
            <a:r>
              <a:rPr lang="en-US" sz="2000" i="1" dirty="0" err="1" smtClean="0">
                <a:latin typeface="+mn-lt"/>
              </a:rPr>
              <a:t>A</a:t>
            </a:r>
            <a:r>
              <a:rPr lang="en-US" sz="2000" baseline="-25000" dirty="0" err="1" smtClean="0">
                <a:latin typeface="+mn-lt"/>
              </a:rPr>
              <a:t>pd</a:t>
            </a:r>
            <a:r>
              <a:rPr lang="en-US" sz="2000" dirty="0" smtClean="0">
                <a:latin typeface="+mn-lt"/>
              </a:rPr>
              <a:t>)</a:t>
            </a:r>
          </a:p>
          <a:p>
            <a:pPr marL="457200" lvl="0" indent="7938" algn="l" eaLnBrk="0" hangingPunct="0">
              <a:lnSpc>
                <a:spcPct val="80000"/>
              </a:lnSpc>
              <a:spcBef>
                <a:spcPct val="20000"/>
              </a:spcBef>
              <a:buClr>
                <a:srgbClr val="FF0066"/>
              </a:buClr>
              <a:defRPr/>
            </a:pPr>
            <a:r>
              <a:rPr lang="en-US" sz="2000" dirty="0" smtClean="0">
                <a:latin typeface="+mn-lt"/>
              </a:rPr>
              <a:t>Allowance factor </a:t>
            </a:r>
            <a:r>
              <a:rPr lang="en-US" sz="2000" i="1" dirty="0" err="1" smtClean="0">
                <a:latin typeface="+mn-lt"/>
              </a:rPr>
              <a:t>A</a:t>
            </a:r>
            <a:r>
              <a:rPr lang="en-US" sz="2000" i="1" baseline="-25000" dirty="0" err="1" smtClean="0">
                <a:latin typeface="+mn-lt"/>
              </a:rPr>
              <a:t>pd</a:t>
            </a:r>
            <a:r>
              <a:rPr lang="en-US" sz="2000" dirty="0" smtClean="0">
                <a:latin typeface="+mn-lt"/>
              </a:rPr>
              <a:t> = (456/411) – 1 = 0.1095 = 10.95%</a:t>
            </a:r>
          </a:p>
          <a:p>
            <a:pPr marL="457200" lvl="0" indent="-457200" algn="l" eaLnBrk="0" hangingPunct="0">
              <a:lnSpc>
                <a:spcPct val="80000"/>
              </a:lnSpc>
              <a:spcBef>
                <a:spcPct val="20000"/>
              </a:spcBef>
              <a:buClr>
                <a:srgbClr val="FF0066"/>
              </a:buClr>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457200" lvl="0" indent="-457200" algn="l" eaLnBrk="0" hangingPunct="0">
              <a:lnSpc>
                <a:spcPct val="80000"/>
              </a:lnSpc>
              <a:spcBef>
                <a:spcPct val="20000"/>
              </a:spcBef>
              <a:buClr>
                <a:srgbClr val="FF0066"/>
              </a:buClr>
              <a:defRPr/>
            </a:pPr>
            <a:r>
              <a:rPr lang="en-US" sz="2000" dirty="0" smtClean="0">
                <a:latin typeface="+mn-lt"/>
              </a:rPr>
              <a:t>(b)   Allowance time = 25 min (personal) + 20 min (delay) = 45 min</a:t>
            </a:r>
          </a:p>
          <a:p>
            <a:pPr marL="457200" lvl="0" indent="7938" algn="l" eaLnBrk="0" hangingPunct="0">
              <a:lnSpc>
                <a:spcPct val="80000"/>
              </a:lnSpc>
              <a:spcBef>
                <a:spcPct val="20000"/>
              </a:spcBef>
              <a:buClr>
                <a:srgbClr val="FF0066"/>
              </a:buClr>
              <a:defRPr/>
            </a:pPr>
            <a:r>
              <a:rPr lang="en-US" sz="2000" dirty="0" smtClean="0">
                <a:latin typeface="+mn-lt"/>
              </a:rPr>
              <a:t>Rest Breaks = 2x12 = 24 min (included in standard time)</a:t>
            </a:r>
          </a:p>
          <a:p>
            <a:pPr marL="457200" lvl="0" indent="7938" algn="l" eaLnBrk="0" hangingPunct="0">
              <a:lnSpc>
                <a:spcPct val="80000"/>
              </a:lnSpc>
              <a:spcBef>
                <a:spcPct val="20000"/>
              </a:spcBef>
              <a:buClr>
                <a:srgbClr val="FF0066"/>
              </a:buClr>
              <a:defRPr/>
            </a:pPr>
            <a:r>
              <a:rPr lang="en-US" sz="2000" dirty="0" smtClean="0">
                <a:latin typeface="+mn-lt"/>
              </a:rPr>
              <a:t>Standard time (</a:t>
            </a:r>
            <a:r>
              <a:rPr lang="en-US" sz="2000" i="1" dirty="0" err="1" smtClean="0">
                <a:latin typeface="+mn-lt"/>
              </a:rPr>
              <a:t>T</a:t>
            </a:r>
            <a:r>
              <a:rPr lang="en-US" sz="2000" baseline="-25000" dirty="0" err="1" smtClean="0">
                <a:latin typeface="+mn-lt"/>
              </a:rPr>
              <a:t>std</a:t>
            </a:r>
            <a:r>
              <a:rPr lang="en-US" sz="2000" dirty="0" smtClean="0">
                <a:latin typeface="+mn-lt"/>
              </a:rPr>
              <a:t>) = 480 min     </a:t>
            </a:r>
          </a:p>
          <a:p>
            <a:pPr marL="457200" lvl="0" indent="7938" algn="l" eaLnBrk="0" hangingPunct="0">
              <a:lnSpc>
                <a:spcPct val="80000"/>
              </a:lnSpc>
              <a:spcBef>
                <a:spcPct val="20000"/>
              </a:spcBef>
              <a:buClr>
                <a:srgbClr val="FF0066"/>
              </a:buClr>
              <a:defRPr/>
            </a:pPr>
            <a:r>
              <a:rPr lang="en-US" sz="2000" dirty="0" smtClean="0">
                <a:latin typeface="+mn-lt"/>
              </a:rPr>
              <a:t>Normal time (</a:t>
            </a:r>
            <a:r>
              <a:rPr lang="en-US" sz="2000" i="1" dirty="0" err="1" smtClean="0">
                <a:latin typeface="+mn-lt"/>
              </a:rPr>
              <a:t>T</a:t>
            </a:r>
            <a:r>
              <a:rPr lang="en-US" sz="2000" baseline="-25000" dirty="0" err="1" smtClean="0">
                <a:latin typeface="+mn-lt"/>
              </a:rPr>
              <a:t>n</a:t>
            </a:r>
            <a:r>
              <a:rPr lang="en-US" sz="2000" dirty="0" smtClean="0">
                <a:latin typeface="+mn-lt"/>
              </a:rPr>
              <a:t>) = 480 – 45 – 24 = 411 min</a:t>
            </a:r>
          </a:p>
          <a:p>
            <a:pPr marL="457200" lvl="0" indent="7938" algn="l" eaLnBrk="0" hangingPunct="0">
              <a:lnSpc>
                <a:spcPct val="80000"/>
              </a:lnSpc>
              <a:spcBef>
                <a:spcPct val="20000"/>
              </a:spcBef>
              <a:buClr>
                <a:srgbClr val="FF0066"/>
              </a:buClr>
              <a:defRPr/>
            </a:pPr>
            <a:r>
              <a:rPr lang="en-US" sz="2000" i="1" dirty="0" err="1" smtClean="0">
                <a:latin typeface="+mn-lt"/>
              </a:rPr>
              <a:t>T</a:t>
            </a:r>
            <a:r>
              <a:rPr lang="en-US" sz="2000" baseline="-25000" dirty="0" err="1" smtClean="0">
                <a:latin typeface="+mn-lt"/>
              </a:rPr>
              <a:t>std</a:t>
            </a:r>
            <a:r>
              <a:rPr lang="en-US" sz="2000" dirty="0" smtClean="0">
                <a:latin typeface="+mn-lt"/>
              </a:rPr>
              <a:t> = </a:t>
            </a:r>
            <a:r>
              <a:rPr lang="en-US" sz="2000" i="1" dirty="0" err="1" smtClean="0">
                <a:latin typeface="+mn-lt"/>
              </a:rPr>
              <a:t>T</a:t>
            </a:r>
            <a:r>
              <a:rPr lang="en-US" sz="2000" baseline="-25000" dirty="0" err="1" smtClean="0">
                <a:latin typeface="+mn-lt"/>
              </a:rPr>
              <a:t>n</a:t>
            </a:r>
            <a:r>
              <a:rPr lang="en-US" sz="2000" baseline="-25000" dirty="0" smtClean="0">
                <a:latin typeface="+mn-lt"/>
              </a:rPr>
              <a:t> </a:t>
            </a:r>
            <a:r>
              <a:rPr lang="en-US" sz="2000" dirty="0" smtClean="0">
                <a:latin typeface="+mn-lt"/>
              </a:rPr>
              <a:t>(1+</a:t>
            </a:r>
            <a:r>
              <a:rPr lang="en-US" sz="2000" i="1" dirty="0" smtClean="0">
                <a:latin typeface="+mn-lt"/>
              </a:rPr>
              <a:t> </a:t>
            </a:r>
            <a:r>
              <a:rPr lang="en-US" sz="2000" i="1" dirty="0" err="1" smtClean="0">
                <a:latin typeface="+mn-lt"/>
              </a:rPr>
              <a:t>A</a:t>
            </a:r>
            <a:r>
              <a:rPr lang="en-US" sz="2000" baseline="-25000" dirty="0" err="1" smtClean="0">
                <a:latin typeface="+mn-lt"/>
              </a:rPr>
              <a:t>pfd</a:t>
            </a:r>
            <a:r>
              <a:rPr lang="en-US" sz="2000" dirty="0" smtClean="0">
                <a:latin typeface="+mn-lt"/>
              </a:rPr>
              <a:t>)</a:t>
            </a:r>
          </a:p>
          <a:p>
            <a:pPr marL="457200" lvl="0" indent="7938" algn="l" eaLnBrk="0" hangingPunct="0">
              <a:lnSpc>
                <a:spcPct val="80000"/>
              </a:lnSpc>
              <a:spcBef>
                <a:spcPct val="20000"/>
              </a:spcBef>
              <a:buClr>
                <a:srgbClr val="FF0066"/>
              </a:buClr>
              <a:defRPr/>
            </a:pPr>
            <a:r>
              <a:rPr lang="en-US" sz="2000" dirty="0" smtClean="0">
                <a:latin typeface="+mn-lt"/>
              </a:rPr>
              <a:t>Allowance factor </a:t>
            </a:r>
            <a:r>
              <a:rPr lang="en-US" sz="2000" i="1" dirty="0" err="1" smtClean="0">
                <a:latin typeface="+mn-lt"/>
              </a:rPr>
              <a:t>A</a:t>
            </a:r>
            <a:r>
              <a:rPr lang="en-US" sz="2000" baseline="-25000" dirty="0" err="1" smtClean="0">
                <a:latin typeface="+mn-lt"/>
              </a:rPr>
              <a:t>pfd</a:t>
            </a:r>
            <a:r>
              <a:rPr lang="en-US" sz="2000" dirty="0" smtClean="0">
                <a:latin typeface="+mn-lt"/>
              </a:rPr>
              <a:t> = (480/411) – 1 = 0.1679 = 16.79%</a:t>
            </a:r>
          </a:p>
          <a:p>
            <a:pPr marL="457200" lvl="0" indent="-457200" algn="l" eaLnBrk="0" hangingPunct="0">
              <a:lnSpc>
                <a:spcPct val="80000"/>
              </a:lnSpc>
              <a:spcBef>
                <a:spcPct val="20000"/>
              </a:spcBef>
              <a:buClr>
                <a:srgbClr val="FF0066"/>
              </a:buClr>
              <a:defRPr/>
            </a:pPr>
            <a:endParaRPr lang="en-US" sz="2000" kern="0" dirty="0" smtClean="0">
              <a:latin typeface="+mn-lt"/>
            </a:endParaRPr>
          </a:p>
          <a:p>
            <a:pPr marL="457200" lvl="0" indent="-457200" algn="l" eaLnBrk="0" hangingPunct="0">
              <a:lnSpc>
                <a:spcPct val="80000"/>
              </a:lnSpc>
              <a:spcBef>
                <a:spcPct val="20000"/>
              </a:spcBef>
              <a:buClr>
                <a:srgbClr val="FF0066"/>
              </a:buClr>
              <a:defRPr/>
            </a:pPr>
            <a:endParaRPr lang="en-US" sz="2000" dirty="0" smtClean="0">
              <a:latin typeface="+mn-lt"/>
            </a:endParaRPr>
          </a:p>
          <a:p>
            <a:pPr marL="457200" lvl="0" indent="-457200" algn="l" eaLnBrk="0" hangingPunct="0">
              <a:lnSpc>
                <a:spcPct val="80000"/>
              </a:lnSpc>
              <a:spcBef>
                <a:spcPct val="20000"/>
              </a:spcBef>
              <a:buClr>
                <a:srgbClr val="FF0066"/>
              </a:buClr>
              <a:defRPr/>
            </a:pPr>
            <a:endParaRPr kumimoji="0" lang="en-US"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Some Definitions</a:t>
            </a:r>
            <a:r>
              <a:rPr lang="en-US" b="1" smtClean="0"/>
              <a:t> </a:t>
            </a:r>
          </a:p>
        </p:txBody>
      </p:sp>
      <p:sp>
        <p:nvSpPr>
          <p:cNvPr id="203779" name="Rectangle 3"/>
          <p:cNvSpPr>
            <a:spLocks noGrp="1" noChangeArrowheads="1"/>
          </p:cNvSpPr>
          <p:nvPr>
            <p:ph type="body" idx="1"/>
          </p:nvPr>
        </p:nvSpPr>
        <p:spPr/>
        <p:txBody>
          <a:bodyPr/>
          <a:lstStyle/>
          <a:p>
            <a:pPr algn="just" eaLnBrk="1" hangingPunct="1"/>
            <a:r>
              <a:rPr lang="en-US" b="1" dirty="0" smtClean="0">
                <a:solidFill>
                  <a:srgbClr val="0066CC"/>
                </a:solidFill>
              </a:rPr>
              <a:t>Time study</a:t>
            </a:r>
            <a:r>
              <a:rPr lang="en-US" dirty="0" smtClean="0"/>
              <a:t> – all the ways in which time is analyzed in work situations.</a:t>
            </a:r>
            <a:endParaRPr lang="tr-TR" dirty="0" smtClean="0"/>
          </a:p>
          <a:p>
            <a:pPr lvl="1" algn="just" eaLnBrk="1" hangingPunct="1">
              <a:buClr>
                <a:srgbClr val="FF0066"/>
              </a:buClr>
            </a:pPr>
            <a:endParaRPr lang="tr-TR" dirty="0" smtClean="0"/>
          </a:p>
          <a:p>
            <a:pPr algn="just" eaLnBrk="1" hangingPunct="1"/>
            <a:r>
              <a:rPr lang="tr-TR" dirty="0" smtClean="0"/>
              <a:t>How much time it should take to accomplish a given task</a:t>
            </a:r>
            <a:r>
              <a:rPr lang="en-US" dirty="0" smtClean="0"/>
              <a:t>.</a:t>
            </a:r>
            <a:endParaRPr lang="tr-TR" dirty="0" smtClean="0"/>
          </a:p>
          <a:p>
            <a:pPr algn="just" eaLnBrk="1" hangingPunct="1"/>
            <a:endParaRPr lang="tr-TR" dirty="0" smtClean="0"/>
          </a:p>
          <a:p>
            <a:pPr algn="just" eaLnBrk="1" hangingPunct="1"/>
            <a:r>
              <a:rPr lang="tr-TR" dirty="0" smtClean="0"/>
              <a:t>Both terms (</a:t>
            </a:r>
            <a:r>
              <a:rPr lang="en-US" dirty="0" smtClean="0"/>
              <a:t>work measurement</a:t>
            </a:r>
            <a:r>
              <a:rPr lang="tr-TR" dirty="0" smtClean="0"/>
              <a:t> and </a:t>
            </a:r>
            <a:r>
              <a:rPr lang="en-US" dirty="0" smtClean="0"/>
              <a:t>time study</a:t>
            </a:r>
            <a:r>
              <a:rPr lang="tr-TR" dirty="0" smtClean="0"/>
              <a:t>)</a:t>
            </a:r>
            <a:r>
              <a:rPr lang="en-US" dirty="0" smtClean="0"/>
              <a:t> </a:t>
            </a:r>
            <a:r>
              <a:rPr lang="tr-TR" dirty="0" smtClean="0"/>
              <a:t>can be used interchangeably</a:t>
            </a:r>
            <a:r>
              <a:rPr lang="en-US" dirty="0" smtClean="0"/>
              <a:t>.</a:t>
            </a:r>
            <a:endParaRPr lang="tr-TR"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37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3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When Are Time Standards Beneficial?</a:t>
            </a:r>
          </a:p>
        </p:txBody>
      </p:sp>
      <p:sp>
        <p:nvSpPr>
          <p:cNvPr id="7171" name="Rectangle 3"/>
          <p:cNvSpPr>
            <a:spLocks noGrp="1" noChangeArrowheads="1"/>
          </p:cNvSpPr>
          <p:nvPr>
            <p:ph type="body" idx="1"/>
          </p:nvPr>
        </p:nvSpPr>
        <p:spPr/>
        <p:txBody>
          <a:bodyPr/>
          <a:lstStyle/>
          <a:p>
            <a:pPr eaLnBrk="1" hangingPunct="1">
              <a:lnSpc>
                <a:spcPct val="90000"/>
              </a:lnSpc>
              <a:defRPr/>
            </a:pPr>
            <a:r>
              <a:rPr lang="en-US" dirty="0" smtClean="0"/>
              <a:t>Characteristics of industrial situations in which time standards would be beneficial:</a:t>
            </a:r>
          </a:p>
          <a:p>
            <a:pPr eaLnBrk="1" hangingPunct="1">
              <a:lnSpc>
                <a:spcPct val="90000"/>
              </a:lnSpc>
              <a:buNone/>
              <a:defRPr/>
            </a:pPr>
            <a:endParaRPr lang="en-US" sz="1100" dirty="0" smtClean="0"/>
          </a:p>
          <a:p>
            <a:pPr marL="457200" indent="-457200" eaLnBrk="1" hangingPunct="1">
              <a:lnSpc>
                <a:spcPct val="90000"/>
              </a:lnSpc>
              <a:buFont typeface="+mj-lt"/>
              <a:buAutoNum type="arabicPeriod"/>
              <a:defRPr/>
            </a:pPr>
            <a:r>
              <a:rPr lang="en-US" sz="2000" b="1" u="sng" dirty="0" smtClean="0"/>
              <a:t>Low productivity</a:t>
            </a:r>
            <a:r>
              <a:rPr lang="en-US" sz="2000" u="sng" dirty="0" smtClean="0"/>
              <a:t>:</a:t>
            </a:r>
            <a:r>
              <a:rPr lang="en-US" sz="2000" dirty="0" smtClean="0"/>
              <a:t> significant opportunities for improvement</a:t>
            </a:r>
          </a:p>
          <a:p>
            <a:pPr marL="457200" indent="-457200" eaLnBrk="1" hangingPunct="1">
              <a:lnSpc>
                <a:spcPct val="90000"/>
              </a:lnSpc>
              <a:buFont typeface="+mj-lt"/>
              <a:buAutoNum type="arabicPeriod"/>
              <a:defRPr/>
            </a:pPr>
            <a:endParaRPr lang="en-US" sz="1100" dirty="0" smtClean="0"/>
          </a:p>
          <a:p>
            <a:pPr marL="457200" indent="-457200" eaLnBrk="1" hangingPunct="1">
              <a:lnSpc>
                <a:spcPct val="90000"/>
              </a:lnSpc>
              <a:buFont typeface="+mj-lt"/>
              <a:buAutoNum type="arabicPeriod"/>
              <a:defRPr/>
            </a:pPr>
            <a:r>
              <a:rPr lang="en-US" sz="2000" b="1" u="sng" dirty="0" smtClean="0"/>
              <a:t>Repeat orders</a:t>
            </a:r>
            <a:r>
              <a:rPr lang="en-US" sz="2000" u="sng" dirty="0" smtClean="0"/>
              <a:t>:</a:t>
            </a:r>
            <a:r>
              <a:rPr lang="en-US" sz="2000" dirty="0" smtClean="0"/>
              <a:t> once the time standard is set for the first, it can be used for successive ones</a:t>
            </a:r>
          </a:p>
          <a:p>
            <a:pPr marL="457200" indent="-457200" eaLnBrk="1" hangingPunct="1">
              <a:lnSpc>
                <a:spcPct val="90000"/>
              </a:lnSpc>
              <a:buFont typeface="+mj-lt"/>
              <a:buAutoNum type="arabicPeriod"/>
              <a:defRPr/>
            </a:pPr>
            <a:endParaRPr lang="en-US" sz="1000" dirty="0" smtClean="0"/>
          </a:p>
          <a:p>
            <a:pPr marL="457200" indent="-457200" eaLnBrk="1" hangingPunct="1">
              <a:lnSpc>
                <a:spcPct val="90000"/>
              </a:lnSpc>
              <a:buFont typeface="+mj-lt"/>
              <a:buAutoNum type="arabicPeriod"/>
              <a:defRPr/>
            </a:pPr>
            <a:r>
              <a:rPr lang="en-US" sz="2000" b="1" u="sng" dirty="0" smtClean="0"/>
              <a:t>Long production runs</a:t>
            </a:r>
            <a:r>
              <a:rPr lang="en-US" sz="2000" u="sng" dirty="0" smtClean="0"/>
              <a:t>:</a:t>
            </a:r>
            <a:r>
              <a:rPr lang="en-US" sz="2000" dirty="0" smtClean="0"/>
              <a:t> reduced average cost of work measurement</a:t>
            </a:r>
          </a:p>
          <a:p>
            <a:pPr marL="457200" indent="-457200" eaLnBrk="1" hangingPunct="1">
              <a:lnSpc>
                <a:spcPct val="90000"/>
              </a:lnSpc>
              <a:buFont typeface="+mj-lt"/>
              <a:buAutoNum type="arabicPeriod"/>
              <a:defRPr/>
            </a:pPr>
            <a:endParaRPr lang="en-US" sz="1050" dirty="0" smtClean="0"/>
          </a:p>
          <a:p>
            <a:pPr marL="457200" indent="-457200" eaLnBrk="1" hangingPunct="1">
              <a:lnSpc>
                <a:spcPct val="90000"/>
              </a:lnSpc>
              <a:buFont typeface="+mj-lt"/>
              <a:buAutoNum type="arabicPeriod"/>
              <a:defRPr/>
            </a:pPr>
            <a:r>
              <a:rPr lang="en-US" sz="2000" b="1" u="sng" dirty="0" smtClean="0"/>
              <a:t>Repetitive work cycles</a:t>
            </a:r>
            <a:r>
              <a:rPr lang="en-US" sz="2000" u="sng" dirty="0" smtClean="0"/>
              <a:t>:</a:t>
            </a:r>
            <a:r>
              <a:rPr lang="en-US" sz="2000" dirty="0" smtClean="0"/>
              <a:t> work measurement can be justified more readily</a:t>
            </a:r>
          </a:p>
          <a:p>
            <a:pPr marL="457200" indent="-457200" eaLnBrk="1" hangingPunct="1">
              <a:lnSpc>
                <a:spcPct val="90000"/>
              </a:lnSpc>
              <a:buFont typeface="+mj-lt"/>
              <a:buAutoNum type="arabicPeriod"/>
              <a:defRPr/>
            </a:pPr>
            <a:endParaRPr lang="en-US" sz="1100" dirty="0" smtClean="0"/>
          </a:p>
          <a:p>
            <a:pPr marL="457200" indent="-457200" eaLnBrk="1" hangingPunct="1">
              <a:lnSpc>
                <a:spcPct val="90000"/>
              </a:lnSpc>
              <a:buFont typeface="+mj-lt"/>
              <a:buAutoNum type="arabicPeriod"/>
              <a:defRPr/>
            </a:pPr>
            <a:r>
              <a:rPr lang="en-US" sz="2000" b="1" u="sng" dirty="0" smtClean="0"/>
              <a:t>Short cycle times</a:t>
            </a:r>
            <a:r>
              <a:rPr lang="en-US" sz="2000" u="sng" dirty="0" smtClean="0"/>
              <a:t>:</a:t>
            </a:r>
            <a:r>
              <a:rPr lang="en-US" sz="2000" dirty="0" smtClean="0"/>
              <a:t> requires less time to set standards</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Functions of Time Standards</a:t>
            </a:r>
            <a:r>
              <a:rPr lang="en-US" b="1" dirty="0" smtClean="0"/>
              <a:t> </a:t>
            </a:r>
          </a:p>
        </p:txBody>
      </p:sp>
      <p:sp>
        <p:nvSpPr>
          <p:cNvPr id="9219" name="Rectangle 3"/>
          <p:cNvSpPr>
            <a:spLocks noGrp="1" noChangeArrowheads="1"/>
          </p:cNvSpPr>
          <p:nvPr>
            <p:ph type="body" idx="1"/>
          </p:nvPr>
        </p:nvSpPr>
        <p:spPr>
          <a:xfrm>
            <a:off x="1447800" y="1447800"/>
            <a:ext cx="7391400" cy="4800600"/>
          </a:xfrm>
        </p:spPr>
        <p:txBody>
          <a:bodyPr/>
          <a:lstStyle/>
          <a:p>
            <a:pPr algn="just" eaLnBrk="1" hangingPunct="1">
              <a:lnSpc>
                <a:spcPct val="90000"/>
              </a:lnSpc>
              <a:buNone/>
            </a:pPr>
            <a:endParaRPr lang="en-US" sz="2000" dirty="0" smtClean="0"/>
          </a:p>
          <a:p>
            <a:pPr algn="just" eaLnBrk="1" hangingPunct="1">
              <a:lnSpc>
                <a:spcPct val="90000"/>
              </a:lnSpc>
            </a:pPr>
            <a:r>
              <a:rPr lang="en-US" sz="2000" dirty="0" smtClean="0"/>
              <a:t>Defines a fair day’s work.</a:t>
            </a:r>
          </a:p>
          <a:p>
            <a:pPr algn="just" eaLnBrk="1" hangingPunct="1">
              <a:lnSpc>
                <a:spcPct val="90000"/>
              </a:lnSpc>
              <a:buNone/>
            </a:pPr>
            <a:endParaRPr lang="en-US" sz="2000" dirty="0" smtClean="0"/>
          </a:p>
          <a:p>
            <a:pPr algn="just" eaLnBrk="1" hangingPunct="1">
              <a:lnSpc>
                <a:spcPct val="90000"/>
              </a:lnSpc>
            </a:pPr>
            <a:r>
              <a:rPr lang="en-US" sz="2000" dirty="0" smtClean="0"/>
              <a:t>They provide a means to convert workload into staffing and equipment needs</a:t>
            </a:r>
          </a:p>
          <a:p>
            <a:pPr algn="just" eaLnBrk="1" hangingPunct="1">
              <a:lnSpc>
                <a:spcPct val="90000"/>
              </a:lnSpc>
            </a:pPr>
            <a:endParaRPr lang="en-US" sz="2000" dirty="0" smtClean="0"/>
          </a:p>
          <a:p>
            <a:pPr algn="just" eaLnBrk="1" hangingPunct="1">
              <a:lnSpc>
                <a:spcPct val="90000"/>
              </a:lnSpc>
            </a:pPr>
            <a:r>
              <a:rPr lang="en-US" sz="2000" dirty="0" smtClean="0"/>
              <a:t>They allow alternative methods to be compared objectively</a:t>
            </a:r>
          </a:p>
          <a:p>
            <a:pPr algn="just" eaLnBrk="1" hangingPunct="1">
              <a:lnSpc>
                <a:spcPct val="90000"/>
              </a:lnSpc>
            </a:pPr>
            <a:endParaRPr lang="en-US" sz="2000" dirty="0" smtClean="0"/>
          </a:p>
          <a:p>
            <a:pPr algn="just" eaLnBrk="1" hangingPunct="1">
              <a:lnSpc>
                <a:spcPct val="90000"/>
              </a:lnSpc>
            </a:pPr>
            <a:r>
              <a:rPr lang="en-US" sz="2000" dirty="0" smtClean="0"/>
              <a:t>They provide a basis for wage incentives and evaluation of worker performance</a:t>
            </a:r>
          </a:p>
          <a:p>
            <a:pPr algn="just" eaLnBrk="1" hangingPunct="1">
              <a:lnSpc>
                <a:spcPct val="90000"/>
              </a:lnSpc>
            </a:pPr>
            <a:endParaRPr lang="en-US" sz="2000" dirty="0" smtClean="0"/>
          </a:p>
          <a:p>
            <a:pPr algn="just" eaLnBrk="1" hangingPunct="1">
              <a:lnSpc>
                <a:spcPct val="90000"/>
              </a:lnSpc>
            </a:pPr>
            <a:r>
              <a:rPr lang="en-US" sz="2000" dirty="0" smtClean="0"/>
              <a:t>They provide time data for:</a:t>
            </a:r>
          </a:p>
          <a:p>
            <a:pPr lvl="1" algn="just" eaLnBrk="1" hangingPunct="1">
              <a:lnSpc>
                <a:spcPct val="90000"/>
              </a:lnSpc>
              <a:buClr>
                <a:srgbClr val="FF0066"/>
              </a:buClr>
              <a:buFont typeface="Courier New" pitchFamily="49" charset="0"/>
              <a:buChar char="o"/>
            </a:pPr>
            <a:r>
              <a:rPr lang="en-US" sz="1800" dirty="0" smtClean="0"/>
              <a:t>Production planning and scheduling</a:t>
            </a:r>
          </a:p>
          <a:p>
            <a:pPr lvl="1" algn="just" eaLnBrk="1" hangingPunct="1">
              <a:lnSpc>
                <a:spcPct val="90000"/>
              </a:lnSpc>
              <a:buClr>
                <a:srgbClr val="FF0066"/>
              </a:buClr>
              <a:buFont typeface="Courier New" pitchFamily="49" charset="0"/>
              <a:buChar char="o"/>
            </a:pPr>
            <a:r>
              <a:rPr lang="en-US" sz="1800" dirty="0" smtClean="0"/>
              <a:t>Cost estimating</a:t>
            </a:r>
          </a:p>
          <a:p>
            <a:pPr lvl="1" algn="just" eaLnBrk="1" hangingPunct="1">
              <a:lnSpc>
                <a:spcPct val="90000"/>
              </a:lnSpc>
              <a:buClr>
                <a:srgbClr val="FF0066"/>
              </a:buClr>
              <a:buFont typeface="Courier New" pitchFamily="49" charset="0"/>
              <a:buChar char="o"/>
            </a:pPr>
            <a:r>
              <a:rPr lang="en-US" sz="1800" dirty="0" smtClean="0"/>
              <a:t>Material requirements planning</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19">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pPr eaLnBrk="1" hangingPunct="1"/>
            <a:r>
              <a:rPr lang="en-US" dirty="0" smtClean="0"/>
              <a:t>Methods to Determine Time Standards </a:t>
            </a:r>
          </a:p>
        </p:txBody>
      </p:sp>
      <p:pic>
        <p:nvPicPr>
          <p:cNvPr id="22531" name="Picture 1027" descr="12"/>
          <p:cNvPicPr>
            <a:picLocks noChangeAspect="1" noChangeArrowheads="1"/>
          </p:cNvPicPr>
          <p:nvPr/>
        </p:nvPicPr>
        <p:blipFill>
          <a:blip r:embed="rId3" cstate="print">
            <a:lum bright="-10000" contrast="20000"/>
          </a:blip>
          <a:srcRect/>
          <a:stretch>
            <a:fillRect/>
          </a:stretch>
        </p:blipFill>
        <p:spPr bwMode="auto">
          <a:xfrm>
            <a:off x="1719263" y="1271588"/>
            <a:ext cx="6891337" cy="3336925"/>
          </a:xfrm>
          <a:prstGeom prst="rect">
            <a:avLst/>
          </a:prstGeom>
          <a:noFill/>
          <a:ln w="9525">
            <a:noFill/>
            <a:miter lim="800000"/>
            <a:headEnd/>
            <a:tailEnd/>
          </a:ln>
        </p:spPr>
      </p:pic>
      <p:sp>
        <p:nvSpPr>
          <p:cNvPr id="136196" name="Rectangle 1028"/>
          <p:cNvSpPr>
            <a:spLocks noChangeArrowheads="1"/>
          </p:cNvSpPr>
          <p:nvPr/>
        </p:nvSpPr>
        <p:spPr bwMode="auto">
          <a:xfrm>
            <a:off x="990600" y="1447800"/>
            <a:ext cx="7848600" cy="4495800"/>
          </a:xfrm>
          <a:prstGeom prst="rect">
            <a:avLst/>
          </a:prstGeom>
          <a:noFill/>
          <a:ln w="9525">
            <a:noFill/>
            <a:miter lim="800000"/>
            <a:headEnd/>
            <a:tailEnd/>
          </a:ln>
        </p:spPr>
        <p:txBody>
          <a:bodyPr/>
          <a:lstStyle/>
          <a:p>
            <a:pPr marL="342900" indent="-342900" algn="just">
              <a:lnSpc>
                <a:spcPct val="90000"/>
              </a:lnSpc>
              <a:spcBef>
                <a:spcPct val="20000"/>
              </a:spcBef>
              <a:buClr>
                <a:schemeClr val="tx1"/>
              </a:buClr>
              <a:buFont typeface="Wingdings" pitchFamily="2" charset="2"/>
              <a:buChar char="§"/>
              <a:defRPr/>
            </a:pPr>
            <a:endParaRPr lang="tr-TR" dirty="0">
              <a:latin typeface="Arial" pitchFamily="34" charset="0"/>
            </a:endParaRPr>
          </a:p>
          <a:p>
            <a:pPr marL="742950" lvl="1" indent="-285750" algn="just">
              <a:lnSpc>
                <a:spcPct val="90000"/>
              </a:lnSpc>
              <a:spcBef>
                <a:spcPct val="20000"/>
              </a:spcBef>
              <a:buClr>
                <a:schemeClr val="tx1"/>
              </a:buClr>
              <a:buFont typeface="Wingdings" pitchFamily="2" charset="2"/>
              <a:buChar char="§"/>
              <a:defRPr/>
            </a:pPr>
            <a:endParaRPr lang="tr-TR" dirty="0">
              <a:latin typeface="Arial" pitchFamily="34" charset="0"/>
            </a:endParaRPr>
          </a:p>
          <a:p>
            <a:pPr marL="742950" lvl="1" indent="-285750" algn="just">
              <a:lnSpc>
                <a:spcPct val="90000"/>
              </a:lnSpc>
              <a:spcBef>
                <a:spcPct val="20000"/>
              </a:spcBef>
              <a:buClr>
                <a:schemeClr val="tx1"/>
              </a:buClr>
              <a:buFont typeface="Wingdings" pitchFamily="2" charset="2"/>
              <a:buChar char="§"/>
              <a:defRPr/>
            </a:pPr>
            <a:endParaRPr lang="tr-TR" dirty="0">
              <a:latin typeface="Arial" pitchFamily="34" charset="0"/>
            </a:endParaRPr>
          </a:p>
          <a:p>
            <a:pPr marL="742950" lvl="1" indent="-285750" algn="just">
              <a:lnSpc>
                <a:spcPct val="90000"/>
              </a:lnSpc>
              <a:spcBef>
                <a:spcPct val="20000"/>
              </a:spcBef>
              <a:buClr>
                <a:schemeClr val="tx1"/>
              </a:buClr>
              <a:buFont typeface="Wingdings" pitchFamily="2" charset="2"/>
              <a:buChar char="§"/>
              <a:defRPr/>
            </a:pPr>
            <a:endParaRPr lang="tr-TR" dirty="0">
              <a:latin typeface="Arial" pitchFamily="34" charset="0"/>
            </a:endParaRPr>
          </a:p>
          <a:p>
            <a:pPr marL="742950" lvl="1" indent="-285750" algn="just">
              <a:lnSpc>
                <a:spcPct val="90000"/>
              </a:lnSpc>
              <a:spcBef>
                <a:spcPct val="20000"/>
              </a:spcBef>
              <a:buClr>
                <a:schemeClr val="tx1"/>
              </a:buClr>
              <a:buFont typeface="Wingdings" pitchFamily="2" charset="2"/>
              <a:buChar char="§"/>
              <a:defRPr/>
            </a:pPr>
            <a:endParaRPr lang="tr-TR" dirty="0">
              <a:latin typeface="Arial" pitchFamily="34" charset="0"/>
            </a:endParaRPr>
          </a:p>
          <a:p>
            <a:pPr marL="742950" lvl="1" indent="-285750" algn="just">
              <a:lnSpc>
                <a:spcPct val="90000"/>
              </a:lnSpc>
              <a:spcBef>
                <a:spcPct val="20000"/>
              </a:spcBef>
              <a:buClr>
                <a:schemeClr val="tx1"/>
              </a:buClr>
              <a:buFont typeface="Wingdings" pitchFamily="2" charset="2"/>
              <a:buChar char="§"/>
              <a:defRPr/>
            </a:pPr>
            <a:endParaRPr lang="en-US" dirty="0">
              <a:latin typeface="Arial" pitchFamily="34" charset="0"/>
            </a:endParaRPr>
          </a:p>
          <a:p>
            <a:pPr marL="742950" lvl="1" indent="-285750" algn="just">
              <a:lnSpc>
                <a:spcPct val="90000"/>
              </a:lnSpc>
              <a:spcBef>
                <a:spcPct val="20000"/>
              </a:spcBef>
              <a:buClr>
                <a:schemeClr val="tx1"/>
              </a:buClr>
              <a:buFont typeface="Wingdings" pitchFamily="2" charset="2"/>
              <a:buChar char="§"/>
              <a:defRPr/>
            </a:pPr>
            <a:endParaRPr lang="tr-TR" dirty="0">
              <a:latin typeface="Arial" pitchFamily="34" charset="0"/>
            </a:endParaRPr>
          </a:p>
          <a:p>
            <a:pPr marL="742950" lvl="1" indent="-285750" algn="just">
              <a:lnSpc>
                <a:spcPct val="90000"/>
              </a:lnSpc>
              <a:spcBef>
                <a:spcPct val="20000"/>
              </a:spcBef>
              <a:buClr>
                <a:schemeClr val="tx1"/>
              </a:buClr>
              <a:buFont typeface="Wingdings" pitchFamily="2" charset="2"/>
              <a:buChar char="§"/>
              <a:defRPr/>
            </a:pPr>
            <a:endParaRPr lang="tr-TR" dirty="0">
              <a:latin typeface="Arial" pitchFamily="34" charset="0"/>
            </a:endParaRPr>
          </a:p>
          <a:p>
            <a:pPr marL="285750" indent="-285750" algn="just">
              <a:lnSpc>
                <a:spcPct val="90000"/>
              </a:lnSpc>
              <a:spcBef>
                <a:spcPct val="20000"/>
              </a:spcBef>
              <a:buClr>
                <a:schemeClr val="tx1"/>
              </a:buClr>
              <a:buFont typeface="Wingdings" pitchFamily="2" charset="2"/>
              <a:buChar char="§"/>
              <a:defRPr/>
            </a:pPr>
            <a:r>
              <a:rPr lang="tr-TR" sz="2000" dirty="0">
                <a:latin typeface="Arial" pitchFamily="34" charset="0"/>
              </a:rPr>
              <a:t>Vary in terms of </a:t>
            </a:r>
          </a:p>
          <a:p>
            <a:pPr marL="685800" lvl="1" indent="-228600" algn="just">
              <a:lnSpc>
                <a:spcPct val="90000"/>
              </a:lnSpc>
              <a:spcBef>
                <a:spcPct val="20000"/>
              </a:spcBef>
              <a:buClr>
                <a:schemeClr val="tx1"/>
              </a:buClr>
              <a:buFont typeface="Wingdings" pitchFamily="2" charset="2"/>
              <a:buChar char="§"/>
              <a:defRPr/>
            </a:pPr>
            <a:r>
              <a:rPr lang="tr-TR" sz="2000" dirty="0">
                <a:latin typeface="Arial" pitchFamily="34" charset="0"/>
              </a:rPr>
              <a:t>accuracy and reliability of the values derived from the method</a:t>
            </a:r>
          </a:p>
          <a:p>
            <a:pPr marL="685800" lvl="1" indent="-228600" algn="just">
              <a:lnSpc>
                <a:spcPct val="90000"/>
              </a:lnSpc>
              <a:spcBef>
                <a:spcPct val="20000"/>
              </a:spcBef>
              <a:buClr>
                <a:schemeClr val="tx1"/>
              </a:buClr>
              <a:buFont typeface="Wingdings" pitchFamily="2" charset="2"/>
              <a:buChar char="§"/>
              <a:defRPr/>
            </a:pPr>
            <a:r>
              <a:rPr lang="tr-TR" sz="2000" dirty="0">
                <a:latin typeface="Arial" pitchFamily="34" charset="0"/>
              </a:rPr>
              <a:t>amount of time required to apply the corresponding method</a:t>
            </a:r>
            <a:endParaRPr lang="en-US" sz="2000" dirty="0">
              <a:latin typeface="Arial"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6">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196">
                                            <p:txEl>
                                              <p:pRg st="9" end="9"/>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61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Methods to Determine Time Standards</a:t>
            </a:r>
          </a:p>
        </p:txBody>
      </p:sp>
      <p:sp>
        <p:nvSpPr>
          <p:cNvPr id="179203" name="Rectangle 3"/>
          <p:cNvSpPr>
            <a:spLocks noGrp="1" noChangeArrowheads="1"/>
          </p:cNvSpPr>
          <p:nvPr>
            <p:ph type="body" idx="1"/>
          </p:nvPr>
        </p:nvSpPr>
        <p:spPr/>
        <p:txBody>
          <a:bodyPr/>
          <a:lstStyle/>
          <a:p>
            <a:pPr algn="just" eaLnBrk="1" hangingPunct="1">
              <a:lnSpc>
                <a:spcPct val="90000"/>
              </a:lnSpc>
            </a:pPr>
            <a:r>
              <a:rPr lang="tr-TR" b="1" dirty="0" smtClean="0">
                <a:solidFill>
                  <a:srgbClr val="FF0066"/>
                </a:solidFill>
              </a:rPr>
              <a:t>Estimation</a:t>
            </a:r>
          </a:p>
          <a:p>
            <a:pPr lvl="1" algn="just" eaLnBrk="1" hangingPunct="1">
              <a:lnSpc>
                <a:spcPct val="90000"/>
              </a:lnSpc>
              <a:buClr>
                <a:schemeClr val="tx1"/>
              </a:buClr>
            </a:pPr>
            <a:r>
              <a:rPr lang="en-US" sz="1800" dirty="0" smtClean="0"/>
              <a:t>Judgment of a person who is familiar with the job</a:t>
            </a:r>
            <a:endParaRPr lang="tr-TR" sz="1800" dirty="0" smtClean="0"/>
          </a:p>
          <a:p>
            <a:pPr lvl="2" algn="just" eaLnBrk="1" hangingPunct="1">
              <a:lnSpc>
                <a:spcPct val="90000"/>
              </a:lnSpc>
              <a:buClr>
                <a:schemeClr val="tx1"/>
              </a:buClr>
            </a:pPr>
            <a:r>
              <a:rPr lang="tr-TR" sz="1600" dirty="0" smtClean="0"/>
              <a:t>Subjective</a:t>
            </a:r>
            <a:endParaRPr lang="en-US" sz="1600" dirty="0" smtClean="0"/>
          </a:p>
          <a:p>
            <a:pPr lvl="2" algn="just" eaLnBrk="1" hangingPunct="1">
              <a:lnSpc>
                <a:spcPct val="90000"/>
              </a:lnSpc>
              <a:buClr>
                <a:schemeClr val="tx1"/>
              </a:buClr>
            </a:pPr>
            <a:r>
              <a:rPr lang="en-US" sz="1600" dirty="0" smtClean="0"/>
              <a:t>Least accurate method</a:t>
            </a:r>
            <a:endParaRPr lang="tr-TR" sz="1600" dirty="0" smtClean="0"/>
          </a:p>
          <a:p>
            <a:pPr lvl="2" algn="just" eaLnBrk="1" hangingPunct="1">
              <a:lnSpc>
                <a:spcPct val="90000"/>
              </a:lnSpc>
              <a:buClr>
                <a:schemeClr val="tx1"/>
              </a:buClr>
            </a:pPr>
            <a:endParaRPr lang="tr-TR" sz="1600" dirty="0" smtClean="0"/>
          </a:p>
          <a:p>
            <a:pPr algn="just" eaLnBrk="1" hangingPunct="1">
              <a:lnSpc>
                <a:spcPct val="90000"/>
              </a:lnSpc>
            </a:pPr>
            <a:r>
              <a:rPr lang="tr-TR" b="1" dirty="0" smtClean="0">
                <a:solidFill>
                  <a:srgbClr val="FF0066"/>
                </a:solidFill>
              </a:rPr>
              <a:t>Historical records</a:t>
            </a:r>
          </a:p>
          <a:p>
            <a:pPr lvl="1" algn="just" eaLnBrk="1" hangingPunct="1">
              <a:lnSpc>
                <a:spcPct val="90000"/>
              </a:lnSpc>
              <a:buClr>
                <a:schemeClr val="tx1"/>
              </a:buClr>
            </a:pPr>
            <a:r>
              <a:rPr lang="en-US" sz="1800" dirty="0" smtClean="0"/>
              <a:t>Records on the actual times and production quantities for previous identical or similar job orders - “Time card”</a:t>
            </a:r>
          </a:p>
          <a:p>
            <a:pPr lvl="2" algn="just" eaLnBrk="1" hangingPunct="1">
              <a:lnSpc>
                <a:spcPct val="90000"/>
              </a:lnSpc>
              <a:buClr>
                <a:schemeClr val="tx1"/>
              </a:buClr>
            </a:pPr>
            <a:r>
              <a:rPr lang="en-US" sz="1600" dirty="0" smtClean="0"/>
              <a:t>Average time per part</a:t>
            </a:r>
          </a:p>
          <a:p>
            <a:pPr lvl="2" algn="just" eaLnBrk="1" hangingPunct="1">
              <a:lnSpc>
                <a:spcPct val="90000"/>
              </a:lnSpc>
              <a:buClr>
                <a:schemeClr val="tx1"/>
              </a:buClr>
            </a:pPr>
            <a:r>
              <a:rPr lang="en-US" sz="1600" dirty="0" smtClean="0"/>
              <a:t>Improvement over estimates</a:t>
            </a:r>
          </a:p>
          <a:p>
            <a:pPr lvl="2" algn="just" eaLnBrk="1" hangingPunct="1">
              <a:lnSpc>
                <a:spcPct val="90000"/>
              </a:lnSpc>
              <a:buClr>
                <a:schemeClr val="tx1"/>
              </a:buClr>
            </a:pPr>
            <a:r>
              <a:rPr lang="en-US" sz="1600" dirty="0" smtClean="0"/>
              <a:t>Limitation: No indication of efficiency measures</a:t>
            </a:r>
            <a:endParaRPr lang="tr-TR" sz="1600" dirty="0" smtClean="0"/>
          </a:p>
          <a:p>
            <a:pPr lvl="2" algn="just" eaLnBrk="1" hangingPunct="1">
              <a:lnSpc>
                <a:spcPct val="90000"/>
              </a:lnSpc>
              <a:buClr>
                <a:schemeClr val="tx1"/>
              </a:buClr>
            </a:pPr>
            <a:endParaRPr lang="tr-TR" sz="1600" dirty="0" smtClean="0"/>
          </a:p>
          <a:p>
            <a:pPr algn="just" eaLnBrk="1" hangingPunct="1">
              <a:lnSpc>
                <a:spcPct val="90000"/>
              </a:lnSpc>
            </a:pPr>
            <a:r>
              <a:rPr lang="tr-TR" b="1" dirty="0" smtClean="0">
                <a:solidFill>
                  <a:srgbClr val="FF0066"/>
                </a:solidFill>
              </a:rPr>
              <a:t>Work</a:t>
            </a:r>
            <a:r>
              <a:rPr lang="tr-TR" sz="2000" dirty="0" smtClean="0">
                <a:solidFill>
                  <a:srgbClr val="FF0066"/>
                </a:solidFill>
              </a:rPr>
              <a:t> </a:t>
            </a:r>
            <a:r>
              <a:rPr lang="tr-TR" b="1" dirty="0" smtClean="0">
                <a:solidFill>
                  <a:srgbClr val="FF0066"/>
                </a:solidFill>
              </a:rPr>
              <a:t>measurement</a:t>
            </a:r>
            <a:r>
              <a:rPr lang="tr-TR" sz="2000" dirty="0" smtClean="0">
                <a:solidFill>
                  <a:srgbClr val="FF0066"/>
                </a:solidFill>
              </a:rPr>
              <a:t> </a:t>
            </a:r>
            <a:r>
              <a:rPr lang="tr-TR" b="1" dirty="0" smtClean="0">
                <a:solidFill>
                  <a:srgbClr val="FF0066"/>
                </a:solidFill>
              </a:rPr>
              <a:t>techniques</a:t>
            </a:r>
          </a:p>
          <a:p>
            <a:pPr lvl="1" algn="just" eaLnBrk="1" hangingPunct="1">
              <a:lnSpc>
                <a:spcPct val="90000"/>
              </a:lnSpc>
              <a:buClr>
                <a:schemeClr val="tx1"/>
              </a:buClr>
            </a:pPr>
            <a:r>
              <a:rPr lang="tr-TR" sz="1800" dirty="0" smtClean="0"/>
              <a:t>Time consuming</a:t>
            </a:r>
          </a:p>
          <a:p>
            <a:pPr lvl="1" algn="just" eaLnBrk="1" hangingPunct="1">
              <a:lnSpc>
                <a:spcPct val="90000"/>
              </a:lnSpc>
              <a:buClr>
                <a:schemeClr val="tx1"/>
              </a:buClr>
            </a:pPr>
            <a:r>
              <a:rPr lang="tr-TR" sz="1800" dirty="0" smtClean="0"/>
              <a:t>More accurate than estimation and historical records</a:t>
            </a:r>
            <a:endParaRPr lang="en-US" sz="1400"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92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92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92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92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92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920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920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920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920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920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920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Work Measurement Techniques</a:t>
            </a:r>
          </a:p>
        </p:txBody>
      </p:sp>
      <p:sp>
        <p:nvSpPr>
          <p:cNvPr id="16387" name="Rectangle 3"/>
          <p:cNvSpPr>
            <a:spLocks noGrp="1" noChangeArrowheads="1"/>
          </p:cNvSpPr>
          <p:nvPr>
            <p:ph type="body" idx="1"/>
          </p:nvPr>
        </p:nvSpPr>
        <p:spPr>
          <a:xfrm>
            <a:off x="1524000" y="1447800"/>
            <a:ext cx="7620000" cy="4495800"/>
          </a:xfrm>
        </p:spPr>
        <p:txBody>
          <a:bodyPr/>
          <a:lstStyle/>
          <a:p>
            <a:pPr marL="457200" indent="-457200" eaLnBrk="1" hangingPunct="1">
              <a:lnSpc>
                <a:spcPct val="90000"/>
              </a:lnSpc>
              <a:buFont typeface="Wingdings" pitchFamily="2" charset="2"/>
              <a:buAutoNum type="arabicPeriod"/>
            </a:pPr>
            <a:r>
              <a:rPr lang="en-US" sz="2800" dirty="0" smtClean="0"/>
              <a:t>Direct time study (DTS)</a:t>
            </a:r>
            <a:endParaRPr lang="tr-TR" sz="2800" dirty="0" smtClean="0"/>
          </a:p>
          <a:p>
            <a:pPr marL="457200" indent="-457200" eaLnBrk="1" hangingPunct="1">
              <a:lnSpc>
                <a:spcPct val="90000"/>
              </a:lnSpc>
              <a:buFont typeface="Wingdings" pitchFamily="2" charset="2"/>
              <a:buNone/>
            </a:pPr>
            <a:endParaRPr lang="en-US" sz="2800" dirty="0" smtClean="0"/>
          </a:p>
          <a:p>
            <a:pPr marL="457200" indent="-457200" eaLnBrk="1" hangingPunct="1">
              <a:lnSpc>
                <a:spcPct val="90000"/>
              </a:lnSpc>
              <a:buFont typeface="Wingdings" pitchFamily="2" charset="2"/>
              <a:buAutoNum type="arabicPeriod" startAt="2"/>
            </a:pPr>
            <a:r>
              <a:rPr lang="en-US" sz="2800" dirty="0" smtClean="0"/>
              <a:t>Predetermined motion time system (PMTS)</a:t>
            </a:r>
            <a:endParaRPr lang="tr-TR" sz="2800" dirty="0" smtClean="0"/>
          </a:p>
          <a:p>
            <a:pPr marL="457200" indent="-457200" eaLnBrk="1" hangingPunct="1">
              <a:lnSpc>
                <a:spcPct val="90000"/>
              </a:lnSpc>
              <a:buFont typeface="Wingdings" pitchFamily="2" charset="2"/>
              <a:buNone/>
            </a:pPr>
            <a:endParaRPr lang="en-US" sz="2800" dirty="0" smtClean="0"/>
          </a:p>
          <a:p>
            <a:pPr marL="457200" indent="-457200" eaLnBrk="1" hangingPunct="1">
              <a:lnSpc>
                <a:spcPct val="90000"/>
              </a:lnSpc>
              <a:buFont typeface="Wingdings" pitchFamily="2" charset="2"/>
              <a:buAutoNum type="arabicPeriod" startAt="3"/>
            </a:pPr>
            <a:r>
              <a:rPr lang="en-US" sz="2800" dirty="0" smtClean="0"/>
              <a:t>Standard data systems (SDS)</a:t>
            </a:r>
            <a:endParaRPr lang="tr-TR" sz="2800" dirty="0" smtClean="0"/>
          </a:p>
          <a:p>
            <a:pPr marL="457200" indent="-457200" eaLnBrk="1" hangingPunct="1">
              <a:lnSpc>
                <a:spcPct val="90000"/>
              </a:lnSpc>
              <a:buFont typeface="Wingdings" pitchFamily="2" charset="2"/>
              <a:buNone/>
            </a:pPr>
            <a:endParaRPr lang="tr-TR" sz="2800" dirty="0" smtClean="0"/>
          </a:p>
          <a:p>
            <a:pPr marL="457200" indent="-457200" eaLnBrk="1" hangingPunct="1">
              <a:lnSpc>
                <a:spcPct val="90000"/>
              </a:lnSpc>
              <a:buFont typeface="Wingdings" pitchFamily="2" charset="2"/>
              <a:buAutoNum type="arabicPeriod" startAt="4"/>
            </a:pPr>
            <a:r>
              <a:rPr lang="en-US" sz="2800" dirty="0" smtClean="0"/>
              <a:t>Work sampling</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theme/theme1.xml><?xml version="1.0" encoding="utf-8"?>
<a:theme xmlns:a="http://schemas.openxmlformats.org/drawingml/2006/main" name="GrooverWorkSystems">
  <a:themeElements>
    <a:clrScheme name="GrooverWorkSystems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fontScheme name="GrooverWorkSystem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GrooverWorkSystems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GrooverWorkSystems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GrooverWorkSystems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GrooverWorkSystems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GrooverWorkSystems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GrooverWorkSystems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GrooverWorkSystems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Data\Microsoft\Templates\GrooverWorkSystems.pot</Template>
  <TotalTime>20671</TotalTime>
  <Words>2396</Words>
  <Application>Microsoft Office PowerPoint</Application>
  <PresentationFormat>عرض على الشاشة (3:4)‏</PresentationFormat>
  <Paragraphs>383</Paragraphs>
  <Slides>36</Slides>
  <Notes>36</Notes>
  <HiddenSlides>0</HiddenSlides>
  <MMClips>0</MMClips>
  <ScaleCrop>false</ScaleCrop>
  <HeadingPairs>
    <vt:vector size="8" baseType="variant">
      <vt:variant>
        <vt:lpstr>الخطوط المستخدمة</vt:lpstr>
      </vt:variant>
      <vt:variant>
        <vt:i4>6</vt:i4>
      </vt:variant>
      <vt:variant>
        <vt:lpstr>نسق</vt:lpstr>
      </vt:variant>
      <vt:variant>
        <vt:i4>1</vt:i4>
      </vt:variant>
      <vt:variant>
        <vt:lpstr>خوادم OLE مضمنة</vt:lpstr>
      </vt:variant>
      <vt:variant>
        <vt:i4>1</vt:i4>
      </vt:variant>
      <vt:variant>
        <vt:lpstr>عناوين الشرائح</vt:lpstr>
      </vt:variant>
      <vt:variant>
        <vt:i4>36</vt:i4>
      </vt:variant>
    </vt:vector>
  </HeadingPairs>
  <TitlesOfParts>
    <vt:vector size="44" baseType="lpstr">
      <vt:lpstr>Arial</vt:lpstr>
      <vt:lpstr>Arial Narrow</vt:lpstr>
      <vt:lpstr>Candara</vt:lpstr>
      <vt:lpstr>Courier New</vt:lpstr>
      <vt:lpstr>Times New Roman</vt:lpstr>
      <vt:lpstr>Wingdings</vt:lpstr>
      <vt:lpstr>GrooverWorkSystems</vt:lpstr>
      <vt:lpstr>Document</vt:lpstr>
      <vt:lpstr>Introduction to Work Measurement</vt:lpstr>
      <vt:lpstr>Some Definitions </vt:lpstr>
      <vt:lpstr>Some Definitions </vt:lpstr>
      <vt:lpstr>Some Definitions </vt:lpstr>
      <vt:lpstr>When Are Time Standards Beneficial?</vt:lpstr>
      <vt:lpstr>Functions of Time Standards </vt:lpstr>
      <vt:lpstr>Methods to Determine Time Standards </vt:lpstr>
      <vt:lpstr>Methods to Determine Time Standards</vt:lpstr>
      <vt:lpstr>Work Measurement Techniques</vt:lpstr>
      <vt:lpstr>Task Hierarchy &amp; Work Measurement</vt:lpstr>
      <vt:lpstr>1. Direct Time Study</vt:lpstr>
      <vt:lpstr>2. Predetermined Motion Time Systems</vt:lpstr>
      <vt:lpstr>3. Standard Data Systems</vt:lpstr>
      <vt:lpstr>4. Work Sampling</vt:lpstr>
      <vt:lpstr>Computerized Work Measurement (work study methods)</vt:lpstr>
      <vt:lpstr>Prerequisites for Valid Time Standards</vt:lpstr>
      <vt:lpstr>Average Worker &amp; Standard Performance</vt:lpstr>
      <vt:lpstr>Standard (Normal) Performance</vt:lpstr>
      <vt:lpstr>Normal time / Standard time</vt:lpstr>
      <vt:lpstr>Distribution of Worker Performance</vt:lpstr>
      <vt:lpstr>More on Standard Performance</vt:lpstr>
      <vt:lpstr>How a Standard Time is Defined</vt:lpstr>
      <vt:lpstr>Standard Method</vt:lpstr>
      <vt:lpstr>Allowances in Time Standards</vt:lpstr>
      <vt:lpstr>Reasons for Lost Time at Work</vt:lpstr>
      <vt:lpstr>PFD Allowance (Cont.)</vt:lpstr>
      <vt:lpstr>Calculate the PFD Allowance Time (Relaxation allowances)</vt:lpstr>
      <vt:lpstr>Factors causing Fatigue in Workers</vt:lpstr>
      <vt:lpstr>Other Types of Allowances</vt:lpstr>
      <vt:lpstr>Contingency Allowances</vt:lpstr>
      <vt:lpstr>How to Allow for Lost Time</vt:lpstr>
      <vt:lpstr>Example: Standard time</vt:lpstr>
      <vt:lpstr>Example: PFD Allowance factor</vt:lpstr>
      <vt:lpstr>Example: PFD Allowance factor</vt:lpstr>
      <vt:lpstr>PROBLEM # 12.7 (Page 341)</vt:lpstr>
      <vt:lpstr>PROBLEM # 12.7 (Page 341)</vt:lpstr>
    </vt:vector>
  </TitlesOfParts>
  <Company>Lehigh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dc:title>
  <dc:creator>Groover</dc:creator>
  <cp:lastModifiedBy>sang</cp:lastModifiedBy>
  <cp:revision>441</cp:revision>
  <dcterms:created xsi:type="dcterms:W3CDTF">2005-02-19T10:38:33Z</dcterms:created>
  <dcterms:modified xsi:type="dcterms:W3CDTF">2020-04-18T18:20:02Z</dcterms:modified>
</cp:coreProperties>
</file>