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Constantia" pitchFamily="18"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ae0f0288c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ae0f028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ae0f0288c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ae0f0288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ae0f0288c_2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ae0f0288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ae0f0288c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ae0f0288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ae0f0288c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ae0f0288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trafik polisi ceza yazarken mobil kamera kullanacak zaten</a:t>
            </a:r>
            <a:endParaRPr/>
          </a:p>
        </p:txBody>
      </p:sp>
      <p:sp>
        <p:nvSpPr>
          <p:cNvPr id="200" name="Google Shape;20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bunu ayarlammamız lazım</a:t>
            </a:r>
            <a:endParaRPr/>
          </a:p>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subTitle" idx="1"/>
          </p:nvPr>
        </p:nvSpPr>
        <p:spPr>
          <a:xfrm>
            <a:off x="457200" y="3699804"/>
            <a:ext cx="8305800" cy="1143000"/>
          </a:xfrm>
          <a:prstGeom prst="rect">
            <a:avLst/>
          </a:prstGeom>
          <a:noFill/>
          <a:ln>
            <a:noFill/>
          </a:ln>
        </p:spPr>
        <p:txBody>
          <a:bodyPr spcFirstLastPara="1" wrap="square" lIns="91425" tIns="45700" rIns="91425" bIns="45700" anchor="t" anchorCtr="0"/>
          <a:lstStyle>
            <a:lvl1pPr lvl="0" algn="ctr">
              <a:spcBef>
                <a:spcPts val="600"/>
              </a:spcBef>
              <a:spcAft>
                <a:spcPts val="0"/>
              </a:spcAft>
              <a:buSzPts val="1870"/>
              <a:buNone/>
              <a:defRPr sz="2200">
                <a:solidFill>
                  <a:schemeClr val="lt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a:endParaRPr/>
          </a:p>
        </p:txBody>
      </p:sp>
      <p:sp>
        <p:nvSpPr>
          <p:cNvPr id="13" name="Google Shape;13;p2"/>
          <p:cNvSpPr txBox="1">
            <a:spLocks noGrp="1"/>
          </p:cNvSpPr>
          <p:nvPr>
            <p:ph type="ctrTitle"/>
          </p:nvPr>
        </p:nvSpPr>
        <p:spPr>
          <a:xfrm>
            <a:off x="457200" y="1433732"/>
            <a:ext cx="8305800" cy="1981200"/>
          </a:xfrm>
          <a:prstGeom prst="rect">
            <a:avLst/>
          </a:prstGeom>
          <a:noFill/>
          <a:ln>
            <a:noFill/>
          </a:ln>
        </p:spPr>
        <p:txBody>
          <a:bodyPr spcFirstLastPara="1" wrap="square" lIns="91425" tIns="45700" rIns="91425" bIns="45700" anchor="b" anchorCtr="0"/>
          <a:lstStyle>
            <a:lvl1pPr lvl="0" algn="ctr">
              <a:spcBef>
                <a:spcPts val="0"/>
              </a:spcBef>
              <a:spcAft>
                <a:spcPts val="0"/>
              </a:spcAft>
              <a:buClr>
                <a:srgbClr val="F9F9F9"/>
              </a:buClr>
              <a:buSzPts val="4800"/>
              <a:buFont typeface="Constantia"/>
              <a:buNone/>
              <a:defRPr sz="4800" b="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4" name="Google Shape;14;p2"/>
          <p:cNvCxnSpPr/>
          <p:nvPr/>
        </p:nvCxnSpPr>
        <p:spPr>
          <a:xfrm>
            <a:off x="1463626" y="3550126"/>
            <a:ext cx="2971800" cy="1588"/>
          </a:xfrm>
          <a:prstGeom prst="straightConnector1">
            <a:avLst/>
          </a:prstGeom>
          <a:noFill/>
          <a:ln w="9525" cap="flat" cmpd="sng">
            <a:solidFill>
              <a:srgbClr val="E8E8E7"/>
            </a:solidFill>
            <a:prstDash val="solid"/>
            <a:round/>
            <a:headEnd type="none" w="sm" len="sm"/>
            <a:tailEnd type="none" w="sm" len="sm"/>
          </a:ln>
          <a:effectLst>
            <a:outerShdw blurRad="31750" algn="tl" rotWithShape="0">
              <a:srgbClr val="000000">
                <a:alpha val="54901"/>
              </a:srgbClr>
            </a:outerShdw>
          </a:effectLst>
        </p:spPr>
      </p:cxnSp>
      <p:cxnSp>
        <p:nvCxnSpPr>
          <p:cNvPr id="15" name="Google Shape;15;p2"/>
          <p:cNvCxnSpPr/>
          <p:nvPr/>
        </p:nvCxnSpPr>
        <p:spPr>
          <a:xfrm>
            <a:off x="4708574" y="3550126"/>
            <a:ext cx="2971800" cy="1588"/>
          </a:xfrm>
          <a:prstGeom prst="straightConnector1">
            <a:avLst/>
          </a:prstGeom>
          <a:noFill/>
          <a:ln w="9525" cap="flat" cmpd="sng">
            <a:solidFill>
              <a:srgbClr val="E8E8E7"/>
            </a:solidFill>
            <a:prstDash val="solid"/>
            <a:round/>
            <a:headEnd type="none" w="sm" len="sm"/>
            <a:tailEnd type="none" w="sm" len="sm"/>
          </a:ln>
          <a:effectLst>
            <a:outerShdw blurRad="31750" algn="tl" rotWithShape="0">
              <a:srgbClr val="000000">
                <a:alpha val="54901"/>
              </a:srgbClr>
            </a:outerShdw>
          </a:effectLst>
        </p:spPr>
      </p:cxnSp>
      <p:sp>
        <p:nvSpPr>
          <p:cNvPr id="16" name="Google Shape;16;p2"/>
          <p:cNvSpPr/>
          <p:nvPr/>
        </p:nvSpPr>
        <p:spPr>
          <a:xfrm>
            <a:off x="4540348" y="3526302"/>
            <a:ext cx="45720" cy="45720"/>
          </a:xfrm>
          <a:prstGeom prst="ellipse">
            <a:avLst/>
          </a:prstGeom>
          <a:solidFill>
            <a:schemeClr val="accent2"/>
          </a:solidFill>
          <a:ln w="38100" cap="flat" cmpd="sng">
            <a:solidFill>
              <a:schemeClr val="accent2"/>
            </a:solidFill>
            <a:prstDash val="solid"/>
            <a:round/>
            <a:headEnd type="none" w="sm" len="sm"/>
            <a:tailEnd type="none" w="sm" len="sm"/>
          </a:ln>
          <a:effectLst>
            <a:outerShdw blurRad="31750" algn="tl" rotWithShape="0">
              <a:srgbClr val="000000">
                <a:alpha val="5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7" name="Google Shape;17;p2"/>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19" name="Google Shape;19;p2"/>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232818" y="-327819"/>
            <a:ext cx="4678363" cy="8229600"/>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77" name="Google Shape;77;p11"/>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83" name="Google Shape;83;p12"/>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22" name="Google Shape;22;p3"/>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sz="1600" b="0" i="0" u="none" strike="noStrike" cap="none">
                <a:solidFill>
                  <a:schemeClr val="lt2"/>
                </a:solidFill>
                <a:latin typeface="Constantia"/>
                <a:ea typeface="Constantia"/>
                <a:cs typeface="Constantia"/>
                <a:sym typeface="Constantia"/>
              </a:defRPr>
            </a:lvl1pPr>
            <a:lvl2pPr marL="0" lvl="1" indent="0" algn="ctr">
              <a:spcBef>
                <a:spcPts val="0"/>
              </a:spcBef>
              <a:buNone/>
              <a:defRPr sz="1600" b="0" i="0" u="none" strike="noStrike" cap="none">
                <a:solidFill>
                  <a:schemeClr val="lt2"/>
                </a:solidFill>
                <a:latin typeface="Constantia"/>
                <a:ea typeface="Constantia"/>
                <a:cs typeface="Constantia"/>
                <a:sym typeface="Constantia"/>
              </a:defRPr>
            </a:lvl2pPr>
            <a:lvl3pPr marL="0" lvl="2" indent="0" algn="ctr">
              <a:spcBef>
                <a:spcPts val="0"/>
              </a:spcBef>
              <a:buNone/>
              <a:defRPr sz="1600" b="0" i="0" u="none" strike="noStrike" cap="none">
                <a:solidFill>
                  <a:schemeClr val="lt2"/>
                </a:solidFill>
                <a:latin typeface="Constantia"/>
                <a:ea typeface="Constantia"/>
                <a:cs typeface="Constantia"/>
                <a:sym typeface="Constantia"/>
              </a:defRPr>
            </a:lvl3pPr>
            <a:lvl4pPr marL="0" lvl="3" indent="0" algn="ctr">
              <a:spcBef>
                <a:spcPts val="0"/>
              </a:spcBef>
              <a:buNone/>
              <a:defRPr sz="1600" b="0" i="0" u="none" strike="noStrike" cap="none">
                <a:solidFill>
                  <a:schemeClr val="lt2"/>
                </a:solidFill>
                <a:latin typeface="Constantia"/>
                <a:ea typeface="Constantia"/>
                <a:cs typeface="Constantia"/>
                <a:sym typeface="Constantia"/>
              </a:defRPr>
            </a:lvl4pPr>
            <a:lvl5pPr marL="0" lvl="4" indent="0" algn="ctr">
              <a:spcBef>
                <a:spcPts val="0"/>
              </a:spcBef>
              <a:buNone/>
              <a:defRPr sz="1600" b="0" i="0" u="none" strike="noStrike" cap="none">
                <a:solidFill>
                  <a:schemeClr val="lt2"/>
                </a:solidFill>
                <a:latin typeface="Constantia"/>
                <a:ea typeface="Constantia"/>
                <a:cs typeface="Constantia"/>
                <a:sym typeface="Constantia"/>
              </a:defRPr>
            </a:lvl5pPr>
            <a:lvl6pPr marL="0" lvl="5" indent="0" algn="ctr">
              <a:spcBef>
                <a:spcPts val="0"/>
              </a:spcBef>
              <a:buNone/>
              <a:defRPr sz="1600" b="0" i="0" u="none" strike="noStrike" cap="none">
                <a:solidFill>
                  <a:schemeClr val="lt2"/>
                </a:solidFill>
                <a:latin typeface="Constantia"/>
                <a:ea typeface="Constantia"/>
                <a:cs typeface="Constantia"/>
                <a:sym typeface="Constantia"/>
              </a:defRPr>
            </a:lvl6pPr>
            <a:lvl7pPr marL="0" lvl="6" indent="0" algn="ctr">
              <a:spcBef>
                <a:spcPts val="0"/>
              </a:spcBef>
              <a:buNone/>
              <a:defRPr sz="1600" b="0" i="0" u="none" strike="noStrike" cap="none">
                <a:solidFill>
                  <a:schemeClr val="lt2"/>
                </a:solidFill>
                <a:latin typeface="Constantia"/>
                <a:ea typeface="Constantia"/>
                <a:cs typeface="Constantia"/>
                <a:sym typeface="Constantia"/>
              </a:defRPr>
            </a:lvl7pPr>
            <a:lvl8pPr marL="0" lvl="7" indent="0" algn="ctr">
              <a:spcBef>
                <a:spcPts val="0"/>
              </a:spcBef>
              <a:buNone/>
              <a:defRPr sz="1600" b="0" i="0" u="none" strike="noStrike" cap="none">
                <a:solidFill>
                  <a:schemeClr val="lt2"/>
                </a:solidFill>
                <a:latin typeface="Constantia"/>
                <a:ea typeface="Constantia"/>
                <a:cs typeface="Constantia"/>
                <a:sym typeface="Constantia"/>
              </a:defRPr>
            </a:lvl8pPr>
            <a:lvl9pPr marL="0" lvl="8" indent="0" algn="ctr">
              <a:spcBef>
                <a:spcPts val="0"/>
              </a:spcBef>
              <a:buNone/>
              <a:defRPr sz="1600" b="0" i="0" u="none" strike="noStrike" cap="none">
                <a:solidFill>
                  <a:schemeClr val="lt2"/>
                </a:solidFill>
                <a:latin typeface="Constantia"/>
                <a:ea typeface="Constantia"/>
                <a:cs typeface="Constantia"/>
                <a:sym typeface="Constantia"/>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24" name="Google Shape;24;p3"/>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30" name="Google Shape;30;p4"/>
          <p:cNvSpPr txBox="1">
            <a:spLocks noGrp="1"/>
          </p:cNvSpPr>
          <p:nvPr>
            <p:ph type="title"/>
          </p:nvPr>
        </p:nvSpPr>
        <p:spPr>
          <a:xfrm>
            <a:off x="685800" y="3505200"/>
            <a:ext cx="7924800" cy="13716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9F9F9"/>
              </a:buClr>
              <a:buSzPts val="4800"/>
              <a:buFont typeface="Constantia"/>
              <a:buNone/>
              <a:defRPr sz="4800" b="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85800" y="4958864"/>
            <a:ext cx="7924800" cy="984736"/>
          </a:xfrm>
          <a:prstGeom prst="rect">
            <a:avLst/>
          </a:prstGeom>
          <a:noFill/>
          <a:ln>
            <a:noFill/>
          </a:ln>
        </p:spPr>
        <p:txBody>
          <a:bodyPr spcFirstLastPara="1" wrap="square" lIns="91425" tIns="45700" rIns="91425" bIns="45700" anchor="t" anchorCtr="0"/>
          <a:lstStyle>
            <a:lvl1pPr marL="457200" lvl="0" indent="-228600" algn="l">
              <a:spcBef>
                <a:spcPts val="600"/>
              </a:spcBef>
              <a:spcAft>
                <a:spcPts val="0"/>
              </a:spcAft>
              <a:buSzPts val="1700"/>
              <a:buNone/>
              <a:defRPr sz="2000">
                <a:solidFill>
                  <a:schemeClr val="lt2"/>
                </a:solidFill>
              </a:defRPr>
            </a:lvl1pPr>
            <a:lvl2pPr marL="914400" lvl="1" indent="-228600" algn="l">
              <a:spcBef>
                <a:spcPts val="300"/>
              </a:spcBef>
              <a:spcAft>
                <a:spcPts val="0"/>
              </a:spcAft>
              <a:buSzPts val="1530"/>
              <a:buNone/>
              <a:defRPr sz="1800">
                <a:solidFill>
                  <a:schemeClr val="lt1"/>
                </a:solidFill>
              </a:defRPr>
            </a:lvl2pPr>
            <a:lvl3pPr marL="1371600" lvl="2" indent="-228600" algn="l">
              <a:spcBef>
                <a:spcPts val="300"/>
              </a:spcBef>
              <a:spcAft>
                <a:spcPts val="0"/>
              </a:spcAft>
              <a:buSzPts val="1360"/>
              <a:buNone/>
              <a:defRPr sz="1600">
                <a:solidFill>
                  <a:schemeClr val="lt1"/>
                </a:solidFill>
              </a:defRPr>
            </a:lvl3pPr>
            <a:lvl4pPr marL="1828800" lvl="3" indent="-228600" algn="l">
              <a:spcBef>
                <a:spcPts val="300"/>
              </a:spcBef>
              <a:spcAft>
                <a:spcPts val="0"/>
              </a:spcAft>
              <a:buSzPts val="1190"/>
              <a:buNone/>
              <a:defRPr sz="1400">
                <a:solidFill>
                  <a:schemeClr val="lt1"/>
                </a:solidFill>
              </a:defRPr>
            </a:lvl4pPr>
            <a:lvl5pPr marL="2286000" lvl="4" indent="-228600" algn="l">
              <a:spcBef>
                <a:spcPts val="340"/>
              </a:spcBef>
              <a:spcAft>
                <a:spcPts val="0"/>
              </a:spcAft>
              <a:buSzPts val="1190"/>
              <a:buNone/>
              <a:defRPr sz="1400">
                <a:solidFill>
                  <a:schemeClr val="lt1"/>
                </a:solidFill>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cxnSp>
        <p:nvCxnSpPr>
          <p:cNvPr id="32" name="Google Shape;32;p4"/>
          <p:cNvCxnSpPr/>
          <p:nvPr/>
        </p:nvCxnSpPr>
        <p:spPr>
          <a:xfrm>
            <a:off x="685800" y="4916992"/>
            <a:ext cx="7924800" cy="4301"/>
          </a:xfrm>
          <a:prstGeom prst="straightConnector1">
            <a:avLst/>
          </a:prstGeom>
          <a:noFill/>
          <a:ln w="9525" cap="flat" cmpd="sng">
            <a:solidFill>
              <a:srgbClr val="E9E9E8"/>
            </a:solidFill>
            <a:prstDash val="solid"/>
            <a:round/>
            <a:headEnd type="none" w="sm" len="sm"/>
            <a:tailEnd type="none" w="sm" len="sm"/>
          </a:ln>
          <a:effectLst>
            <a:outerShdw blurRad="31750" algn="tl" rotWithShape="0">
              <a:srgbClr val="000000">
                <a:alpha val="5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37" name="Google Shape;37;p5"/>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457200" y="1524000"/>
            <a:ext cx="4059936" cy="4572000"/>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39" name="Google Shape;39;p5"/>
          <p:cNvSpPr txBox="1">
            <a:spLocks noGrp="1"/>
          </p:cNvSpPr>
          <p:nvPr>
            <p:ph type="body" idx="2"/>
          </p:nvPr>
        </p:nvSpPr>
        <p:spPr>
          <a:xfrm>
            <a:off x="4648200" y="1524000"/>
            <a:ext cx="4059936" cy="4572000"/>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42" name="Google Shape;42;p6"/>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399593"/>
            <a:ext cx="4040188" cy="762000"/>
          </a:xfrm>
          <a:prstGeom prst="rect">
            <a:avLst/>
          </a:prstGeom>
          <a:noFill/>
          <a:ln>
            <a:noFill/>
          </a:ln>
        </p:spPr>
        <p:txBody>
          <a:bodyPr spcFirstLastPara="1" wrap="square" lIns="91425" tIns="45700" rIns="91425" bIns="45700" anchor="b" anchorCtr="0"/>
          <a:lstStyle>
            <a:lvl1pPr marL="457200" lvl="0" indent="-228600" algn="l">
              <a:spcBef>
                <a:spcPts val="0"/>
              </a:spcBef>
              <a:spcAft>
                <a:spcPts val="0"/>
              </a:spcAft>
              <a:buSzPts val="2210"/>
              <a:buNone/>
              <a:defRPr sz="2600" b="1">
                <a:solidFill>
                  <a:schemeClr val="lt2"/>
                </a:solidFill>
                <a:latin typeface="Constantia"/>
                <a:ea typeface="Constantia"/>
                <a:cs typeface="Constantia"/>
                <a:sym typeface="Constantia"/>
              </a:defRPr>
            </a:lvl1pPr>
            <a:lvl2pPr marL="914400" lvl="1" indent="-228600" algn="l">
              <a:spcBef>
                <a:spcPts val="300"/>
              </a:spcBef>
              <a:spcAft>
                <a:spcPts val="0"/>
              </a:spcAft>
              <a:buSzPts val="1700"/>
              <a:buNone/>
              <a:defRPr sz="2000" b="1">
                <a:solidFill>
                  <a:schemeClr val="lt1"/>
                </a:solidFill>
                <a:latin typeface="Constantia"/>
                <a:ea typeface="Constantia"/>
                <a:cs typeface="Constantia"/>
                <a:sym typeface="Constantia"/>
              </a:defRPr>
            </a:lvl2pPr>
            <a:lvl3pPr marL="1371600" lvl="2" indent="-228600" algn="l">
              <a:spcBef>
                <a:spcPts val="300"/>
              </a:spcBef>
              <a:spcAft>
                <a:spcPts val="0"/>
              </a:spcAft>
              <a:buSzPts val="1530"/>
              <a:buNone/>
              <a:defRPr sz="1800" b="1">
                <a:solidFill>
                  <a:schemeClr val="lt1"/>
                </a:solidFill>
                <a:latin typeface="Constantia"/>
                <a:ea typeface="Constantia"/>
                <a:cs typeface="Constantia"/>
                <a:sym typeface="Constantia"/>
              </a:defRPr>
            </a:lvl3pPr>
            <a:lvl4pPr marL="1828800" lvl="3" indent="-228600" algn="l">
              <a:spcBef>
                <a:spcPts val="300"/>
              </a:spcBef>
              <a:spcAft>
                <a:spcPts val="0"/>
              </a:spcAft>
              <a:buSzPts val="1360"/>
              <a:buNone/>
              <a:defRPr sz="1600" b="1">
                <a:solidFill>
                  <a:schemeClr val="lt1"/>
                </a:solidFill>
                <a:latin typeface="Constantia"/>
                <a:ea typeface="Constantia"/>
                <a:cs typeface="Constantia"/>
                <a:sym typeface="Constantia"/>
              </a:defRPr>
            </a:lvl4pPr>
            <a:lvl5pPr marL="2286000" lvl="4" indent="-228600" algn="l">
              <a:spcBef>
                <a:spcPts val="340"/>
              </a:spcBef>
              <a:spcAft>
                <a:spcPts val="0"/>
              </a:spcAft>
              <a:buSzPts val="1360"/>
              <a:buNone/>
              <a:defRPr sz="1600" b="1">
                <a:solidFill>
                  <a:schemeClr val="lt1"/>
                </a:solidFill>
                <a:latin typeface="Constantia"/>
                <a:ea typeface="Constantia"/>
                <a:cs typeface="Constantia"/>
                <a:sym typeface="Constantia"/>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45" name="Google Shape;45;p6"/>
          <p:cNvSpPr txBox="1">
            <a:spLocks noGrp="1"/>
          </p:cNvSpPr>
          <p:nvPr>
            <p:ph type="body" idx="2"/>
          </p:nvPr>
        </p:nvSpPr>
        <p:spPr>
          <a:xfrm>
            <a:off x="457200" y="2201896"/>
            <a:ext cx="4038600" cy="3913632"/>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46" name="Google Shape;46;p6"/>
          <p:cNvSpPr txBox="1">
            <a:spLocks noGrp="1"/>
          </p:cNvSpPr>
          <p:nvPr>
            <p:ph type="body" idx="3"/>
          </p:nvPr>
        </p:nvSpPr>
        <p:spPr>
          <a:xfrm>
            <a:off x="4649788" y="2201896"/>
            <a:ext cx="4038600" cy="3913632"/>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47" name="Google Shape;47;p6"/>
          <p:cNvSpPr txBox="1">
            <a:spLocks noGrp="1"/>
          </p:cNvSpPr>
          <p:nvPr>
            <p:ph type="title"/>
          </p:nvPr>
        </p:nvSpPr>
        <p:spPr>
          <a:xfrm>
            <a:off x="457200" y="155448"/>
            <a:ext cx="8229600" cy="11430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4"/>
          </p:nvPr>
        </p:nvSpPr>
        <p:spPr>
          <a:xfrm>
            <a:off x="4648200" y="1399593"/>
            <a:ext cx="4040188" cy="762000"/>
          </a:xfrm>
          <a:prstGeom prst="rect">
            <a:avLst/>
          </a:prstGeom>
          <a:noFill/>
          <a:ln>
            <a:noFill/>
          </a:ln>
        </p:spPr>
        <p:txBody>
          <a:bodyPr spcFirstLastPara="1" wrap="square" lIns="91425" tIns="45700" rIns="91425" bIns="45700" anchor="b" anchorCtr="0"/>
          <a:lstStyle>
            <a:lvl1pPr marL="457200" lvl="0" indent="-228600" algn="l">
              <a:spcBef>
                <a:spcPts val="0"/>
              </a:spcBef>
              <a:spcAft>
                <a:spcPts val="0"/>
              </a:spcAft>
              <a:buSzPts val="2210"/>
              <a:buNone/>
              <a:defRPr sz="2600" b="1">
                <a:solidFill>
                  <a:schemeClr val="lt2"/>
                </a:solidFill>
                <a:latin typeface="Constantia"/>
                <a:ea typeface="Constantia"/>
                <a:cs typeface="Constantia"/>
                <a:sym typeface="Constantia"/>
              </a:defRPr>
            </a:lvl1pPr>
            <a:lvl2pPr marL="914400" lvl="1" indent="-228600" algn="l">
              <a:spcBef>
                <a:spcPts val="300"/>
              </a:spcBef>
              <a:spcAft>
                <a:spcPts val="0"/>
              </a:spcAft>
              <a:buSzPts val="1700"/>
              <a:buNone/>
              <a:defRPr sz="2000" b="1">
                <a:solidFill>
                  <a:schemeClr val="lt1"/>
                </a:solidFill>
                <a:latin typeface="Constantia"/>
                <a:ea typeface="Constantia"/>
                <a:cs typeface="Constantia"/>
                <a:sym typeface="Constantia"/>
              </a:defRPr>
            </a:lvl2pPr>
            <a:lvl3pPr marL="1371600" lvl="2" indent="-228600" algn="l">
              <a:spcBef>
                <a:spcPts val="300"/>
              </a:spcBef>
              <a:spcAft>
                <a:spcPts val="0"/>
              </a:spcAft>
              <a:buSzPts val="1530"/>
              <a:buNone/>
              <a:defRPr sz="1800" b="1">
                <a:solidFill>
                  <a:schemeClr val="lt1"/>
                </a:solidFill>
                <a:latin typeface="Constantia"/>
                <a:ea typeface="Constantia"/>
                <a:cs typeface="Constantia"/>
                <a:sym typeface="Constantia"/>
              </a:defRPr>
            </a:lvl3pPr>
            <a:lvl4pPr marL="1828800" lvl="3" indent="-228600" algn="l">
              <a:spcBef>
                <a:spcPts val="300"/>
              </a:spcBef>
              <a:spcAft>
                <a:spcPts val="0"/>
              </a:spcAft>
              <a:buSzPts val="1360"/>
              <a:buNone/>
              <a:defRPr sz="1600" b="1">
                <a:solidFill>
                  <a:schemeClr val="lt1"/>
                </a:solidFill>
                <a:latin typeface="Constantia"/>
                <a:ea typeface="Constantia"/>
                <a:cs typeface="Constantia"/>
                <a:sym typeface="Constantia"/>
              </a:defRPr>
            </a:lvl4pPr>
            <a:lvl5pPr marL="2286000" lvl="4" indent="-228600" algn="l">
              <a:spcBef>
                <a:spcPts val="340"/>
              </a:spcBef>
              <a:spcAft>
                <a:spcPts val="0"/>
              </a:spcAft>
              <a:buSzPts val="1360"/>
              <a:buNone/>
              <a:defRPr sz="1600" b="1">
                <a:solidFill>
                  <a:schemeClr val="lt1"/>
                </a:solidFill>
                <a:latin typeface="Constantia"/>
                <a:ea typeface="Constantia"/>
                <a:cs typeface="Constantia"/>
                <a:sym typeface="Constantia"/>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cxnSp>
        <p:nvCxnSpPr>
          <p:cNvPr id="49" name="Google Shape;49;p6"/>
          <p:cNvCxnSpPr/>
          <p:nvPr/>
        </p:nvCxnSpPr>
        <p:spPr>
          <a:xfrm>
            <a:off x="562945" y="2180219"/>
            <a:ext cx="3749040" cy="1588"/>
          </a:xfrm>
          <a:prstGeom prst="straightConnector1">
            <a:avLst/>
          </a:prstGeom>
          <a:noFill/>
          <a:ln w="12700" cap="flat" cmpd="sng">
            <a:solidFill>
              <a:srgbClr val="E8E8E7"/>
            </a:solidFill>
            <a:prstDash val="solid"/>
            <a:round/>
            <a:headEnd type="none" w="sm" len="sm"/>
            <a:tailEnd type="none" w="sm" len="sm"/>
          </a:ln>
          <a:effectLst>
            <a:outerShdw blurRad="34925" algn="tl" rotWithShape="0">
              <a:srgbClr val="000000">
                <a:alpha val="54901"/>
              </a:srgbClr>
            </a:outerShdw>
          </a:effectLst>
        </p:spPr>
      </p:cxnSp>
      <p:cxnSp>
        <p:nvCxnSpPr>
          <p:cNvPr id="50" name="Google Shape;50;p6"/>
          <p:cNvCxnSpPr/>
          <p:nvPr/>
        </p:nvCxnSpPr>
        <p:spPr>
          <a:xfrm>
            <a:off x="4754880" y="2180219"/>
            <a:ext cx="3749040" cy="1588"/>
          </a:xfrm>
          <a:prstGeom prst="straightConnector1">
            <a:avLst/>
          </a:prstGeom>
          <a:noFill/>
          <a:ln w="12700" cap="flat" cmpd="sng">
            <a:solidFill>
              <a:srgbClr val="E8E8E7"/>
            </a:solidFill>
            <a:prstDash val="solid"/>
            <a:round/>
            <a:headEnd type="none" w="sm" len="sm"/>
            <a:tailEnd type="none" w="sm" len="sm"/>
          </a:ln>
          <a:effectLst>
            <a:outerShdw blurRad="34925" algn="tl" rotWithShape="0">
              <a:srgbClr val="000000">
                <a:alpha val="54901"/>
              </a:srgb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55" name="Google Shape;55;p7"/>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aşlıklı İçerik"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body" idx="1"/>
          </p:nvPr>
        </p:nvSpPr>
        <p:spPr>
          <a:xfrm>
            <a:off x="457200" y="457200"/>
            <a:ext cx="6248400" cy="5715000"/>
          </a:xfrm>
          <a:prstGeom prst="rect">
            <a:avLst/>
          </a:prstGeom>
          <a:noFill/>
          <a:ln>
            <a:noFill/>
          </a:ln>
        </p:spPr>
        <p:txBody>
          <a:bodyPr spcFirstLastPara="1" wrap="square" lIns="91425" tIns="45700" rIns="91425" bIns="45700" anchor="t" anchorCtr="0"/>
          <a:lstStyle>
            <a:lvl1pPr marL="457200" lvl="0" indent="-325755" algn="l">
              <a:spcBef>
                <a:spcPts val="600"/>
              </a:spcBef>
              <a:spcAft>
                <a:spcPts val="0"/>
              </a:spcAft>
              <a:buSzPts val="1530"/>
              <a:buChar char="●"/>
              <a:defRPr/>
            </a:lvl1pPr>
            <a:lvl2pPr marL="914400" lvl="1" indent="-325755" algn="l">
              <a:spcBef>
                <a:spcPts val="300"/>
              </a:spcBef>
              <a:spcAft>
                <a:spcPts val="0"/>
              </a:spcAft>
              <a:buSzPts val="1530"/>
              <a:buChar char="●"/>
              <a:defRPr/>
            </a:lvl2pPr>
            <a:lvl3pPr marL="1371600" lvl="2" indent="-325755" algn="l">
              <a:spcBef>
                <a:spcPts val="300"/>
              </a:spcBef>
              <a:spcAft>
                <a:spcPts val="0"/>
              </a:spcAft>
              <a:buSzPts val="1530"/>
              <a:buChar char="●"/>
              <a:defRPr/>
            </a:lvl3pPr>
            <a:lvl4pPr marL="1828800" lvl="3" indent="-325755" algn="l">
              <a:spcBef>
                <a:spcPts val="300"/>
              </a:spcBef>
              <a:spcAft>
                <a:spcPts val="0"/>
              </a:spcAft>
              <a:buSzPts val="1530"/>
              <a:buChar char="●"/>
              <a:defRPr/>
            </a:lvl4pPr>
            <a:lvl5pPr marL="2286000" lvl="4" indent="-325754" algn="l">
              <a:spcBef>
                <a:spcPts val="340"/>
              </a:spcBef>
              <a:spcAft>
                <a:spcPts val="0"/>
              </a:spcAft>
              <a:buSzPts val="1530"/>
              <a:buChar char="●"/>
              <a:defRPr/>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62" name="Google Shape;62;p9"/>
          <p:cNvSpPr txBox="1">
            <a:spLocks noGrp="1"/>
          </p:cNvSpPr>
          <p:nvPr>
            <p:ph type="body" idx="2"/>
          </p:nvPr>
        </p:nvSpPr>
        <p:spPr>
          <a:xfrm>
            <a:off x="6781800" y="1600200"/>
            <a:ext cx="1984248" cy="3733800"/>
          </a:xfrm>
          <a:prstGeom prst="rect">
            <a:avLst/>
          </a:prstGeom>
          <a:noFill/>
          <a:ln>
            <a:noFill/>
          </a:ln>
        </p:spPr>
        <p:txBody>
          <a:bodyPr spcFirstLastPara="1" wrap="square" lIns="91425" tIns="45700" rIns="91425" bIns="45700" anchor="t" anchorCtr="0"/>
          <a:lstStyle>
            <a:lvl1pPr marL="457200" lvl="0" indent="-228600" algn="l">
              <a:lnSpc>
                <a:spcPct val="125000"/>
              </a:lnSpc>
              <a:spcBef>
                <a:spcPts val="600"/>
              </a:spcBef>
              <a:spcAft>
                <a:spcPts val="0"/>
              </a:spcAft>
              <a:buSzPts val="1360"/>
              <a:buNone/>
              <a:defRPr sz="1600">
                <a:solidFill>
                  <a:schemeClr val="lt2"/>
                </a:solidFill>
              </a:defRPr>
            </a:lvl1pPr>
            <a:lvl2pPr marL="914400" lvl="1" indent="-228600" algn="l">
              <a:spcBef>
                <a:spcPts val="1000"/>
              </a:spcBef>
              <a:spcAft>
                <a:spcPts val="0"/>
              </a:spcAft>
              <a:buSzPts val="1020"/>
              <a:buNone/>
              <a:defRPr sz="1200"/>
            </a:lvl2pPr>
            <a:lvl3pPr marL="1371600" lvl="2" indent="-228600" algn="l">
              <a:spcBef>
                <a:spcPts val="300"/>
              </a:spcBef>
              <a:spcAft>
                <a:spcPts val="0"/>
              </a:spcAft>
              <a:buSzPts val="850"/>
              <a:buNone/>
              <a:defRPr sz="1000"/>
            </a:lvl3pPr>
            <a:lvl4pPr marL="1828800" lvl="3" indent="-228600" algn="l">
              <a:spcBef>
                <a:spcPts val="300"/>
              </a:spcBef>
              <a:spcAft>
                <a:spcPts val="0"/>
              </a:spcAft>
              <a:buSzPts val="765"/>
              <a:buNone/>
              <a:defRPr sz="900"/>
            </a:lvl4pPr>
            <a:lvl5pPr marL="2286000" lvl="4" indent="-228600" algn="l">
              <a:spcBef>
                <a:spcPts val="340"/>
              </a:spcBef>
              <a:spcAft>
                <a:spcPts val="0"/>
              </a:spcAft>
              <a:buSzPts val="765"/>
              <a:buNone/>
              <a:defRPr sz="900"/>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63" name="Google Shape;63;p9"/>
          <p:cNvSpPr txBox="1">
            <a:spLocks noGrp="1"/>
          </p:cNvSpPr>
          <p:nvPr>
            <p:ph type="title"/>
          </p:nvPr>
        </p:nvSpPr>
        <p:spPr>
          <a:xfrm>
            <a:off x="6781800" y="457200"/>
            <a:ext cx="1981200" cy="1066800"/>
          </a:xfrm>
          <a:prstGeom prst="rect">
            <a:avLst/>
          </a:prstGeom>
          <a:noFill/>
          <a:ln>
            <a:noFill/>
          </a:ln>
        </p:spPr>
        <p:txBody>
          <a:bodyPr spcFirstLastPara="1" wrap="square" lIns="91425" tIns="91425" rIns="91425" bIns="45700" anchor="b" anchorCtr="0"/>
          <a:lstStyle>
            <a:lvl1pPr lvl="0" algn="l">
              <a:spcBef>
                <a:spcPts val="0"/>
              </a:spcBef>
              <a:spcAft>
                <a:spcPts val="0"/>
              </a:spcAft>
              <a:buClr>
                <a:schemeClr val="lt2"/>
              </a:buClr>
              <a:buSzPts val="1800"/>
              <a:buFont typeface="Constantia"/>
              <a:buNone/>
              <a:defRPr sz="1800" b="1">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66" name="Google Shape;66;p9"/>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aşlıklı Resim"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629400" y="457200"/>
            <a:ext cx="2057400" cy="1066800"/>
          </a:xfrm>
          <a:prstGeom prst="rect">
            <a:avLst/>
          </a:prstGeom>
          <a:noFill/>
          <a:ln>
            <a:noFill/>
          </a:ln>
        </p:spPr>
        <p:txBody>
          <a:bodyPr spcFirstLastPara="1" wrap="square" lIns="91425" tIns="91425" rIns="91425" bIns="45700" anchor="b" anchorCtr="0"/>
          <a:lstStyle>
            <a:lvl1pPr lvl="0" algn="l">
              <a:spcBef>
                <a:spcPts val="0"/>
              </a:spcBef>
              <a:spcAft>
                <a:spcPts val="0"/>
              </a:spcAft>
              <a:buClr>
                <a:schemeClr val="lt2"/>
              </a:buClr>
              <a:buSzPts val="1800"/>
              <a:buFont typeface="Constantia"/>
              <a:buNone/>
              <a:defRPr sz="1800" b="1">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457200" y="457200"/>
            <a:ext cx="6019800" cy="5562600"/>
          </a:xfrm>
          <a:prstGeom prst="rect">
            <a:avLst/>
          </a:prstGeom>
          <a:solidFill>
            <a:srgbClr val="FFFDEB"/>
          </a:solidFill>
          <a:ln>
            <a:noFill/>
          </a:ln>
          <a:effectLst>
            <a:outerShdw blurRad="88900" sx="103000" sy="103000" algn="ctr" rotWithShape="0">
              <a:srgbClr val="000000">
                <a:alpha val="31764"/>
              </a:srgbClr>
            </a:outerShdw>
          </a:effectLst>
        </p:spPr>
        <p:txBody>
          <a:bodyPr spcFirstLastPara="1" wrap="square" lIns="91425" tIns="45700" rIns="91425" bIns="45700" anchor="t" anchorCtr="0"/>
          <a:lstStyle>
            <a:lvl1pPr marR="0" lvl="0" algn="l" rtl="0">
              <a:spcBef>
                <a:spcPts val="600"/>
              </a:spcBef>
              <a:spcAft>
                <a:spcPts val="0"/>
              </a:spcAft>
              <a:buClr>
                <a:schemeClr val="accent2"/>
              </a:buClr>
              <a:buSzPts val="272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300"/>
              </a:spcBef>
              <a:spcAft>
                <a:spcPts val="0"/>
              </a:spcAft>
              <a:buClr>
                <a:srgbClr val="D58F3E"/>
              </a:buClr>
              <a:buSzPts val="2040"/>
              <a:buFont typeface="Noto Sans Symbols"/>
              <a:buChar char="●"/>
              <a:defRPr sz="2400" b="0" i="0" u="none" strike="noStrike" cap="none">
                <a:solidFill>
                  <a:schemeClr val="lt2"/>
                </a:solidFill>
                <a:latin typeface="Constantia"/>
                <a:ea typeface="Constantia"/>
                <a:cs typeface="Constantia"/>
                <a:sym typeface="Constantia"/>
              </a:defRPr>
            </a:lvl2pPr>
            <a:lvl3pPr marR="0" lvl="2" algn="l" rtl="0">
              <a:spcBef>
                <a:spcPts val="300"/>
              </a:spcBef>
              <a:spcAft>
                <a:spcPts val="0"/>
              </a:spcAft>
              <a:buClr>
                <a:srgbClr val="B17733"/>
              </a:buClr>
              <a:buSzPts val="1785"/>
              <a:buFont typeface="Noto Sans Symbols"/>
              <a:buChar char="●"/>
              <a:defRPr sz="2100" b="0" i="0" u="none" strike="noStrike" cap="none">
                <a:solidFill>
                  <a:schemeClr val="lt1"/>
                </a:solidFill>
                <a:latin typeface="Constantia"/>
                <a:ea typeface="Constantia"/>
                <a:cs typeface="Constantia"/>
                <a:sym typeface="Constantia"/>
              </a:defRPr>
            </a:lvl3pPr>
            <a:lvl4pPr marR="0" lvl="3" algn="l" rtl="0">
              <a:spcBef>
                <a:spcPts val="300"/>
              </a:spcBef>
              <a:spcAft>
                <a:spcPts val="0"/>
              </a:spcAft>
              <a:buClr>
                <a:srgbClr val="D58F3E"/>
              </a:buClr>
              <a:buSzPts val="1615"/>
              <a:buFont typeface="Noto Sans Symbols"/>
              <a:buChar char="●"/>
              <a:defRPr sz="1900" b="0" i="0" u="none" strike="noStrike" cap="none">
                <a:solidFill>
                  <a:schemeClr val="lt1"/>
                </a:solidFill>
                <a:latin typeface="Constantia"/>
                <a:ea typeface="Constantia"/>
                <a:cs typeface="Constantia"/>
                <a:sym typeface="Constantia"/>
              </a:defRPr>
            </a:lvl4pPr>
            <a:lvl5pPr marR="0" lvl="4" algn="l" rtl="0">
              <a:spcBef>
                <a:spcPts val="340"/>
              </a:spcBef>
              <a:spcAft>
                <a:spcPts val="0"/>
              </a:spcAft>
              <a:buClr>
                <a:srgbClr val="D58F3E"/>
              </a:buClr>
              <a:buSzPts val="1360"/>
              <a:buFont typeface="Noto Sans Symbols"/>
              <a:buChar char="●"/>
              <a:defRPr sz="1600" b="0" i="0" u="none" strike="noStrike" cap="none">
                <a:solidFill>
                  <a:schemeClr val="lt1"/>
                </a:solidFill>
                <a:latin typeface="Constantia"/>
                <a:ea typeface="Constantia"/>
                <a:cs typeface="Constantia"/>
                <a:sym typeface="Constantia"/>
              </a:defRPr>
            </a:lvl5pPr>
            <a:lvl6pPr marR="0" lvl="5" algn="l" rtl="0">
              <a:spcBef>
                <a:spcPts val="340"/>
              </a:spcBef>
              <a:spcAft>
                <a:spcPts val="0"/>
              </a:spcAft>
              <a:buClr>
                <a:srgbClr val="D58F3E"/>
              </a:buClr>
              <a:buSzPts val="1445"/>
              <a:buFont typeface="Noto Sans Symbols"/>
              <a:buChar char="☞"/>
              <a:defRPr sz="1700" b="0" i="0" u="none" strike="noStrike" cap="none">
                <a:solidFill>
                  <a:schemeClr val="lt1"/>
                </a:solidFill>
                <a:latin typeface="Constantia"/>
                <a:ea typeface="Constantia"/>
                <a:cs typeface="Constantia"/>
                <a:sym typeface="Constantia"/>
              </a:defRPr>
            </a:lvl6pPr>
            <a:lvl7pPr marR="0" lvl="6" algn="l" rtl="0">
              <a:spcBef>
                <a:spcPts val="340"/>
              </a:spcBef>
              <a:spcAft>
                <a:spcPts val="0"/>
              </a:spcAft>
              <a:buClr>
                <a:srgbClr val="D58F3E"/>
              </a:buClr>
              <a:buSzPts val="1360"/>
              <a:buFont typeface="Noto Sans Symbols"/>
              <a:buChar char="☞"/>
              <a:defRPr sz="1600" b="0" i="0" u="none" strike="noStrike" cap="none">
                <a:solidFill>
                  <a:schemeClr val="lt1"/>
                </a:solidFill>
                <a:latin typeface="Constantia"/>
                <a:ea typeface="Constantia"/>
                <a:cs typeface="Constantia"/>
                <a:sym typeface="Constantia"/>
              </a:defRPr>
            </a:lvl7pPr>
            <a:lvl8pPr marR="0" lvl="7" algn="l" rtl="0">
              <a:spcBef>
                <a:spcPts val="340"/>
              </a:spcBef>
              <a:spcAft>
                <a:spcPts val="0"/>
              </a:spcAft>
              <a:buClr>
                <a:srgbClr val="D58F3E"/>
              </a:buClr>
              <a:buSzPts val="1275"/>
              <a:buFont typeface="Noto Sans Symbols"/>
              <a:buChar char="☞"/>
              <a:defRPr sz="1500" b="0" i="0" u="none" strike="noStrike" cap="none">
                <a:solidFill>
                  <a:schemeClr val="lt1"/>
                </a:solidFill>
                <a:latin typeface="Constantia"/>
                <a:ea typeface="Constantia"/>
                <a:cs typeface="Constantia"/>
                <a:sym typeface="Constantia"/>
              </a:defRPr>
            </a:lvl8pPr>
            <a:lvl9pPr marR="0" lvl="8" algn="l" rtl="0">
              <a:spcBef>
                <a:spcPts val="340"/>
              </a:spcBef>
              <a:spcAft>
                <a:spcPts val="0"/>
              </a:spcAft>
              <a:buClr>
                <a:srgbClr val="D58F3E"/>
              </a:buClr>
              <a:buSzPts val="1275"/>
              <a:buFont typeface="Noto Sans Symbols"/>
              <a:buChar char="☞"/>
              <a:defRPr sz="1500" b="0" i="0" u="none" strike="noStrike" cap="none">
                <a:solidFill>
                  <a:schemeClr val="lt1"/>
                </a:solidFill>
                <a:latin typeface="Constantia"/>
                <a:ea typeface="Constantia"/>
                <a:cs typeface="Constantia"/>
                <a:sym typeface="Constantia"/>
              </a:defRPr>
            </a:lvl9pPr>
          </a:lstStyle>
          <a:p>
            <a:endParaRPr/>
          </a:p>
        </p:txBody>
      </p:sp>
      <p:sp>
        <p:nvSpPr>
          <p:cNvPr id="70" name="Google Shape;70;p10"/>
          <p:cNvSpPr txBox="1">
            <a:spLocks noGrp="1"/>
          </p:cNvSpPr>
          <p:nvPr>
            <p:ph type="body" idx="1"/>
          </p:nvPr>
        </p:nvSpPr>
        <p:spPr>
          <a:xfrm>
            <a:off x="6629400" y="1600200"/>
            <a:ext cx="2057400" cy="4419600"/>
          </a:xfrm>
          <a:prstGeom prst="rect">
            <a:avLst/>
          </a:prstGeom>
          <a:noFill/>
          <a:ln>
            <a:noFill/>
          </a:ln>
        </p:spPr>
        <p:txBody>
          <a:bodyPr spcFirstLastPara="1" wrap="square" lIns="91425" tIns="45700" rIns="91425" bIns="45700" anchor="t" anchorCtr="0"/>
          <a:lstStyle>
            <a:lvl1pPr marL="457200" lvl="0" indent="-228600" algn="l">
              <a:lnSpc>
                <a:spcPct val="125000"/>
              </a:lnSpc>
              <a:spcBef>
                <a:spcPts val="600"/>
              </a:spcBef>
              <a:spcAft>
                <a:spcPts val="0"/>
              </a:spcAft>
              <a:buSzPts val="1360"/>
              <a:buFont typeface="Constantia"/>
              <a:buNone/>
              <a:defRPr sz="1600" b="0">
                <a:solidFill>
                  <a:schemeClr val="lt2"/>
                </a:solidFill>
              </a:defRPr>
            </a:lvl1pPr>
            <a:lvl2pPr marL="914400" lvl="1" indent="-293369" algn="l">
              <a:spcBef>
                <a:spcPts val="1000"/>
              </a:spcBef>
              <a:spcAft>
                <a:spcPts val="0"/>
              </a:spcAft>
              <a:buSzPts val="1020"/>
              <a:buChar char="●"/>
              <a:defRPr sz="1200"/>
            </a:lvl2pPr>
            <a:lvl3pPr marL="1371600" lvl="2" indent="-282575" algn="l">
              <a:spcBef>
                <a:spcPts val="300"/>
              </a:spcBef>
              <a:spcAft>
                <a:spcPts val="0"/>
              </a:spcAft>
              <a:buSzPts val="850"/>
              <a:buChar char="●"/>
              <a:defRPr sz="1000"/>
            </a:lvl3pPr>
            <a:lvl4pPr marL="1828800" lvl="3" indent="-277177" algn="l">
              <a:spcBef>
                <a:spcPts val="300"/>
              </a:spcBef>
              <a:spcAft>
                <a:spcPts val="0"/>
              </a:spcAft>
              <a:buSzPts val="765"/>
              <a:buChar char="●"/>
              <a:defRPr sz="900"/>
            </a:lvl4pPr>
            <a:lvl5pPr marL="2286000" lvl="4" indent="-277177" algn="l">
              <a:spcBef>
                <a:spcPts val="340"/>
              </a:spcBef>
              <a:spcAft>
                <a:spcPts val="0"/>
              </a:spcAft>
              <a:buSzPts val="765"/>
              <a:buChar char="●"/>
              <a:defRPr sz="900"/>
            </a:lvl5pPr>
            <a:lvl6pPr marL="2743200" lvl="5" indent="-325754" algn="l">
              <a:spcBef>
                <a:spcPts val="340"/>
              </a:spcBef>
              <a:spcAft>
                <a:spcPts val="0"/>
              </a:spcAft>
              <a:buSzPts val="1530"/>
              <a:buChar char="☞"/>
              <a:defRPr/>
            </a:lvl6pPr>
            <a:lvl7pPr marL="3200400" lvl="6" indent="-325754" algn="l">
              <a:spcBef>
                <a:spcPts val="340"/>
              </a:spcBef>
              <a:spcAft>
                <a:spcPts val="0"/>
              </a:spcAft>
              <a:buSzPts val="1530"/>
              <a:buChar char="☞"/>
              <a:defRPr/>
            </a:lvl7pPr>
            <a:lvl8pPr marL="3657600" lvl="7" indent="-325754" algn="l">
              <a:spcBef>
                <a:spcPts val="340"/>
              </a:spcBef>
              <a:spcAft>
                <a:spcPts val="0"/>
              </a:spcAft>
              <a:buSzPts val="1530"/>
              <a:buChar char="☞"/>
              <a:defRPr/>
            </a:lvl8pPr>
            <a:lvl9pPr marL="4114800" lvl="8" indent="-325754" algn="l">
              <a:spcBef>
                <a:spcPts val="340"/>
              </a:spcBef>
              <a:spcAft>
                <a:spcPts val="0"/>
              </a:spcAft>
              <a:buSzPts val="1530"/>
              <a:buChar char="☞"/>
              <a:defRPr/>
            </a:lvl9pPr>
          </a:lstStyle>
          <a:p>
            <a:endParaRPr/>
          </a:p>
        </p:txBody>
      </p:sp>
      <p:sp>
        <p:nvSpPr>
          <p:cNvPr id="71" name="Google Shape;71;p10"/>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73" name="Google Shape;73;p10"/>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57200" y="1447800"/>
            <a:ext cx="8229600" cy="4678363"/>
          </a:xfrm>
          <a:prstGeom prst="rect">
            <a:avLst/>
          </a:prstGeom>
          <a:noFill/>
          <a:ln>
            <a:noFill/>
          </a:ln>
        </p:spPr>
        <p:txBody>
          <a:bodyPr spcFirstLastPara="1" wrap="square" lIns="91425" tIns="45700" rIns="91425" bIns="45700" anchor="t" anchorCtr="0"/>
          <a:lstStyle>
            <a:lvl1pPr marL="457200" marR="0" lvl="0" indent="-368935" algn="l" rtl="0">
              <a:spcBef>
                <a:spcPts val="600"/>
              </a:spcBef>
              <a:spcAft>
                <a:spcPts val="0"/>
              </a:spcAft>
              <a:buClr>
                <a:schemeClr val="accent2"/>
              </a:buClr>
              <a:buSzPts val="221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300"/>
              </a:spcBef>
              <a:spcAft>
                <a:spcPts val="0"/>
              </a:spcAft>
              <a:buClr>
                <a:srgbClr val="D58F3E"/>
              </a:buClr>
              <a:buSzPts val="2040"/>
              <a:buFont typeface="Noto Sans Symbols"/>
              <a:buChar char="●"/>
              <a:defRPr sz="2400" b="0" i="0" u="none" strike="noStrike" cap="none">
                <a:solidFill>
                  <a:schemeClr val="lt2"/>
                </a:solidFill>
                <a:latin typeface="Constantia"/>
                <a:ea typeface="Constantia"/>
                <a:cs typeface="Constantia"/>
                <a:sym typeface="Constantia"/>
              </a:defRPr>
            </a:lvl2pPr>
            <a:lvl3pPr marL="1371600" marR="0" lvl="2" indent="-341947" algn="l" rtl="0">
              <a:spcBef>
                <a:spcPts val="300"/>
              </a:spcBef>
              <a:spcAft>
                <a:spcPts val="0"/>
              </a:spcAft>
              <a:buClr>
                <a:srgbClr val="B17733"/>
              </a:buClr>
              <a:buSzPts val="1785"/>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31152" algn="l" rtl="0">
              <a:spcBef>
                <a:spcPts val="300"/>
              </a:spcBef>
              <a:spcAft>
                <a:spcPts val="0"/>
              </a:spcAft>
              <a:buClr>
                <a:srgbClr val="D58F3E"/>
              </a:buClr>
              <a:buSzPts val="1615"/>
              <a:buFont typeface="Noto Sans Symbols"/>
              <a:buChar char="●"/>
              <a:defRPr sz="1900" b="0" i="0" u="none" strike="noStrike" cap="none">
                <a:solidFill>
                  <a:schemeClr val="lt1"/>
                </a:solidFill>
                <a:latin typeface="Constantia"/>
                <a:ea typeface="Constantia"/>
                <a:cs typeface="Constantia"/>
                <a:sym typeface="Constantia"/>
              </a:defRPr>
            </a:lvl4pPr>
            <a:lvl5pPr marL="2286000" marR="0" lvl="4" indent="-314960" algn="l" rtl="0">
              <a:spcBef>
                <a:spcPts val="340"/>
              </a:spcBef>
              <a:spcAft>
                <a:spcPts val="0"/>
              </a:spcAft>
              <a:buClr>
                <a:srgbClr val="D58F3E"/>
              </a:buClr>
              <a:buSzPts val="1360"/>
              <a:buFont typeface="Noto Sans Symbols"/>
              <a:buChar char="●"/>
              <a:defRPr sz="1600" b="0" i="0" u="none" strike="noStrike" cap="none">
                <a:solidFill>
                  <a:schemeClr val="lt1"/>
                </a:solidFill>
                <a:latin typeface="Constantia"/>
                <a:ea typeface="Constantia"/>
                <a:cs typeface="Constantia"/>
                <a:sym typeface="Constantia"/>
              </a:defRPr>
            </a:lvl5pPr>
            <a:lvl6pPr marL="2743200" marR="0" lvl="5" indent="-320357" algn="l" rtl="0">
              <a:spcBef>
                <a:spcPts val="340"/>
              </a:spcBef>
              <a:spcAft>
                <a:spcPts val="0"/>
              </a:spcAft>
              <a:buClr>
                <a:srgbClr val="D58F3E"/>
              </a:buClr>
              <a:buSzPts val="1445"/>
              <a:buFont typeface="Noto Sans Symbols"/>
              <a:buChar char="☞"/>
              <a:defRPr sz="1700" b="0" i="0" u="none" strike="noStrike" cap="none">
                <a:solidFill>
                  <a:schemeClr val="lt1"/>
                </a:solidFill>
                <a:latin typeface="Constantia"/>
                <a:ea typeface="Constantia"/>
                <a:cs typeface="Constantia"/>
                <a:sym typeface="Constantia"/>
              </a:defRPr>
            </a:lvl6pPr>
            <a:lvl7pPr marL="3200400" marR="0" lvl="6" indent="-314960" algn="l" rtl="0">
              <a:spcBef>
                <a:spcPts val="340"/>
              </a:spcBef>
              <a:spcAft>
                <a:spcPts val="0"/>
              </a:spcAft>
              <a:buClr>
                <a:srgbClr val="D58F3E"/>
              </a:buClr>
              <a:buSzPts val="136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09562" algn="l" rtl="0">
              <a:spcBef>
                <a:spcPts val="340"/>
              </a:spcBef>
              <a:spcAft>
                <a:spcPts val="0"/>
              </a:spcAft>
              <a:buClr>
                <a:srgbClr val="D58F3E"/>
              </a:buClr>
              <a:buSzPts val="1275"/>
              <a:buFont typeface="Noto Sans Symbols"/>
              <a:buChar char="☞"/>
              <a:defRPr sz="1500" b="0" i="0" u="none" strike="noStrike" cap="none">
                <a:solidFill>
                  <a:schemeClr val="lt1"/>
                </a:solidFill>
                <a:latin typeface="Constantia"/>
                <a:ea typeface="Constantia"/>
                <a:cs typeface="Constantia"/>
                <a:sym typeface="Constantia"/>
              </a:defRPr>
            </a:lvl8pPr>
            <a:lvl9pPr marL="4114800" marR="0" lvl="8" indent="-309562" algn="l" rtl="0">
              <a:spcBef>
                <a:spcPts val="340"/>
              </a:spcBef>
              <a:spcAft>
                <a:spcPts val="0"/>
              </a:spcAft>
              <a:buClr>
                <a:srgbClr val="D58F3E"/>
              </a:buClr>
              <a:buSzPts val="1275"/>
              <a:buFont typeface="Noto Sans Symbols"/>
              <a:buChar char="☞"/>
              <a:defRPr sz="1500" b="0" i="0" u="none" strike="noStrike" cap="none">
                <a:solidFill>
                  <a:schemeClr val="lt1"/>
                </a:solidFill>
                <a:latin typeface="Constantia"/>
                <a:ea typeface="Constantia"/>
                <a:cs typeface="Constantia"/>
                <a:sym typeface="Constantia"/>
              </a:defRPr>
            </a:lvl9pPr>
          </a:lstStyle>
          <a:p>
            <a:endParaRPr/>
          </a:p>
        </p:txBody>
      </p:sp>
      <p:sp>
        <p:nvSpPr>
          <p:cNvPr id="7" name="Google Shape;7;p1"/>
          <p:cNvSpPr txBox="1">
            <a:spLocks noGrp="1"/>
          </p:cNvSpPr>
          <p:nvPr>
            <p:ph type="dt" idx="10"/>
          </p:nvPr>
        </p:nvSpPr>
        <p:spPr>
          <a:xfrm>
            <a:off x="5791200" y="6203667"/>
            <a:ext cx="2590800" cy="384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8" name="Google Shape;8;p1"/>
          <p:cNvSpPr txBox="1">
            <a:spLocks noGrp="1"/>
          </p:cNvSpPr>
          <p:nvPr>
            <p:ph type="ftr" idx="11"/>
          </p:nvPr>
        </p:nvSpPr>
        <p:spPr>
          <a:xfrm>
            <a:off x="2133600" y="6203667"/>
            <a:ext cx="358140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9" name="Google Shape;9;p1"/>
          <p:cNvSpPr txBox="1">
            <a:spLocks noGrp="1"/>
          </p:cNvSpPr>
          <p:nvPr>
            <p:ph type="sldNum" idx="12"/>
          </p:nvPr>
        </p:nvSpPr>
        <p:spPr>
          <a:xfrm>
            <a:off x="8410575" y="6181531"/>
            <a:ext cx="609600" cy="457200"/>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1600" b="0" i="0" u="none" strike="noStrike" cap="none">
                <a:solidFill>
                  <a:schemeClr val="lt2"/>
                </a:solidFill>
                <a:latin typeface="Constantia"/>
                <a:ea typeface="Constantia"/>
                <a:cs typeface="Constantia"/>
                <a:sym typeface="Constantia"/>
              </a:defRPr>
            </a:lvl1pPr>
            <a:lvl2pPr marL="0" marR="0" lvl="1" indent="0" algn="ctr" rtl="0">
              <a:spcBef>
                <a:spcPts val="0"/>
              </a:spcBef>
              <a:buNone/>
              <a:defRPr sz="1600" b="0" i="0" u="none" strike="noStrike" cap="none">
                <a:solidFill>
                  <a:schemeClr val="lt2"/>
                </a:solidFill>
                <a:latin typeface="Constantia"/>
                <a:ea typeface="Constantia"/>
                <a:cs typeface="Constantia"/>
                <a:sym typeface="Constantia"/>
              </a:defRPr>
            </a:lvl2pPr>
            <a:lvl3pPr marL="0" marR="0" lvl="2" indent="0" algn="ctr" rtl="0">
              <a:spcBef>
                <a:spcPts val="0"/>
              </a:spcBef>
              <a:buNone/>
              <a:defRPr sz="1600" b="0" i="0" u="none" strike="noStrike" cap="none">
                <a:solidFill>
                  <a:schemeClr val="lt2"/>
                </a:solidFill>
                <a:latin typeface="Constantia"/>
                <a:ea typeface="Constantia"/>
                <a:cs typeface="Constantia"/>
                <a:sym typeface="Constantia"/>
              </a:defRPr>
            </a:lvl3pPr>
            <a:lvl4pPr marL="0" marR="0" lvl="3" indent="0" algn="ctr" rtl="0">
              <a:spcBef>
                <a:spcPts val="0"/>
              </a:spcBef>
              <a:buNone/>
              <a:defRPr sz="1600" b="0" i="0" u="none" strike="noStrike" cap="none">
                <a:solidFill>
                  <a:schemeClr val="lt2"/>
                </a:solidFill>
                <a:latin typeface="Constantia"/>
                <a:ea typeface="Constantia"/>
                <a:cs typeface="Constantia"/>
                <a:sym typeface="Constantia"/>
              </a:defRPr>
            </a:lvl4pPr>
            <a:lvl5pPr marL="0" marR="0" lvl="4" indent="0" algn="ctr" rtl="0">
              <a:spcBef>
                <a:spcPts val="0"/>
              </a:spcBef>
              <a:buNone/>
              <a:defRPr sz="1600" b="0" i="0" u="none" strike="noStrike" cap="none">
                <a:solidFill>
                  <a:schemeClr val="lt2"/>
                </a:solidFill>
                <a:latin typeface="Constantia"/>
                <a:ea typeface="Constantia"/>
                <a:cs typeface="Constantia"/>
                <a:sym typeface="Constantia"/>
              </a:defRPr>
            </a:lvl5pPr>
            <a:lvl6pPr marL="0" marR="0" lvl="5" indent="0" algn="ctr" rtl="0">
              <a:spcBef>
                <a:spcPts val="0"/>
              </a:spcBef>
              <a:buNone/>
              <a:defRPr sz="1600" b="0" i="0" u="none" strike="noStrike" cap="none">
                <a:solidFill>
                  <a:schemeClr val="lt2"/>
                </a:solidFill>
                <a:latin typeface="Constantia"/>
                <a:ea typeface="Constantia"/>
                <a:cs typeface="Constantia"/>
                <a:sym typeface="Constantia"/>
              </a:defRPr>
            </a:lvl6pPr>
            <a:lvl7pPr marL="0" marR="0" lvl="6" indent="0" algn="ctr" rtl="0">
              <a:spcBef>
                <a:spcPts val="0"/>
              </a:spcBef>
              <a:buNone/>
              <a:defRPr sz="1600" b="0" i="0" u="none" strike="noStrike" cap="none">
                <a:solidFill>
                  <a:schemeClr val="lt2"/>
                </a:solidFill>
                <a:latin typeface="Constantia"/>
                <a:ea typeface="Constantia"/>
                <a:cs typeface="Constantia"/>
                <a:sym typeface="Constantia"/>
              </a:defRPr>
            </a:lvl7pPr>
            <a:lvl8pPr marL="0" marR="0" lvl="7" indent="0" algn="ctr" rtl="0">
              <a:spcBef>
                <a:spcPts val="0"/>
              </a:spcBef>
              <a:buNone/>
              <a:defRPr sz="1600" b="0" i="0" u="none" strike="noStrike" cap="none">
                <a:solidFill>
                  <a:schemeClr val="lt2"/>
                </a:solidFill>
                <a:latin typeface="Constantia"/>
                <a:ea typeface="Constantia"/>
                <a:cs typeface="Constantia"/>
                <a:sym typeface="Constantia"/>
              </a:defRPr>
            </a:lvl8pPr>
            <a:lvl9pPr marL="0" marR="0" lvl="8" indent="0" algn="ctr" rtl="0">
              <a:spcBef>
                <a:spcPts val="0"/>
              </a:spcBef>
              <a:buNone/>
              <a:defRPr sz="1600" b="0" i="0" u="none" strike="noStrike" cap="none">
                <a:solidFill>
                  <a:schemeClr val="lt2"/>
                </a:solidFill>
                <a:latin typeface="Constantia"/>
                <a:ea typeface="Constantia"/>
                <a:cs typeface="Constantia"/>
                <a:sym typeface="Constantia"/>
              </a:defRPr>
            </a:lvl9pPr>
          </a:lstStyle>
          <a:p>
            <a:pPr marL="0" lvl="0" indent="0" algn="ctr" rtl="0">
              <a:spcBef>
                <a:spcPts val="0"/>
              </a:spcBef>
              <a:spcAft>
                <a:spcPts val="0"/>
              </a:spcAft>
              <a:buNone/>
            </a:pPr>
            <a:fld id="{00000000-1234-1234-1234-123412341234}" type="slidenum">
              <a:rPr lang="tr-TR"/>
              <a:pPr marL="0" lvl="0" indent="0" algn="ctr" rtl="0">
                <a:spcBef>
                  <a:spcPts val="0"/>
                </a:spcBef>
                <a:spcAft>
                  <a:spcPts val="0"/>
                </a:spcAft>
                <a:buNone/>
              </a:pPr>
              <a:t>‹#›</a:t>
            </a:fld>
            <a:endParaRPr/>
          </a:p>
        </p:txBody>
      </p:sp>
      <p:sp>
        <p:nvSpPr>
          <p:cNvPr id="10" name="Google Shape;10;p1"/>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F9F9F9"/>
              </a:buClr>
              <a:buSzPts val="4200"/>
              <a:buFont typeface="Constantia"/>
              <a:buNone/>
              <a:defRPr sz="4200" b="0" i="0" u="none" strike="noStrike" cap="non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323528" y="2420888"/>
            <a:ext cx="8458200" cy="122237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F9F9F9"/>
              </a:buClr>
              <a:buSzPts val="4320"/>
              <a:buFont typeface="Constantia"/>
              <a:buNone/>
            </a:pPr>
            <a:r>
              <a:rPr lang="tr-TR" sz="4320" b="1"/>
              <a:t>TRAFFIC FINES BASED BLOCKCHAIN</a:t>
            </a:r>
            <a:endParaRPr sz="4320"/>
          </a:p>
        </p:txBody>
      </p:sp>
      <p:sp>
        <p:nvSpPr>
          <p:cNvPr id="91" name="Google Shape;91;p13"/>
          <p:cNvSpPr/>
          <p:nvPr/>
        </p:nvSpPr>
        <p:spPr>
          <a:xfrm>
            <a:off x="3851920" y="5517232"/>
            <a:ext cx="5044882"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tr-TR" sz="2000" b="0" i="0" u="none" strike="noStrike" cap="none">
                <a:solidFill>
                  <a:srgbClr val="FFFFFF"/>
                </a:solidFill>
                <a:latin typeface="Constantia"/>
                <a:ea typeface="Constantia"/>
                <a:cs typeface="Constantia"/>
                <a:sym typeface="Constantia"/>
              </a:rPr>
              <a:t>Abdulkadir KARA	14290104</a:t>
            </a:r>
            <a:endParaRPr sz="2000" b="0" i="0" u="none" strike="noStrike" cap="none">
              <a:solidFill>
                <a:srgbClr val="FFFFFF"/>
              </a:solidFill>
              <a:latin typeface="Constantia"/>
              <a:ea typeface="Constantia"/>
              <a:cs typeface="Constantia"/>
              <a:sym typeface="Constantia"/>
            </a:endParaRPr>
          </a:p>
          <a:p>
            <a:pPr marL="0" marR="0" lvl="0" indent="0" algn="ctr" rtl="0">
              <a:spcBef>
                <a:spcPts val="0"/>
              </a:spcBef>
              <a:spcAft>
                <a:spcPts val="0"/>
              </a:spcAft>
              <a:buNone/>
            </a:pPr>
            <a:r>
              <a:rPr lang="tr-TR" sz="2000" b="0" i="0" u="none" strike="noStrike" cap="none">
                <a:solidFill>
                  <a:srgbClr val="FFFFFF"/>
                </a:solidFill>
                <a:latin typeface="Constantia"/>
                <a:ea typeface="Constantia"/>
                <a:cs typeface="Constantia"/>
                <a:sym typeface="Constantia"/>
              </a:rPr>
              <a:t>Abdullah GÜR 		14290100</a:t>
            </a:r>
            <a:endParaRPr sz="2000" b="0" i="0" u="none" strike="noStrike" cap="none">
              <a:solidFill>
                <a:srgbClr val="FFFFFF"/>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044"/>
              <a:buNone/>
            </a:pPr>
            <a:r>
              <a:rPr lang="tr-TR" sz="2405"/>
              <a:t>1) Traffic Police/Officers</a:t>
            </a:r>
            <a:endParaRPr sz="2405"/>
          </a:p>
          <a:p>
            <a:pPr marL="274320" lvl="0" indent="-274320" algn="l" rtl="0">
              <a:lnSpc>
                <a:spcPct val="90000"/>
              </a:lnSpc>
              <a:spcBef>
                <a:spcPts val="600"/>
              </a:spcBef>
              <a:spcAft>
                <a:spcPts val="0"/>
              </a:spcAft>
              <a:buSzPts val="2044"/>
              <a:buChar char="●"/>
            </a:pPr>
            <a:r>
              <a:rPr lang="tr-TR" sz="2405"/>
              <a:t>Her bir kullanıcının kendine özgü bir private key sahiptir.</a:t>
            </a:r>
            <a:endParaRPr/>
          </a:p>
          <a:p>
            <a:pPr marL="274320" lvl="0" indent="-274320" algn="l" rtl="0">
              <a:lnSpc>
                <a:spcPct val="90000"/>
              </a:lnSpc>
              <a:spcBef>
                <a:spcPts val="600"/>
              </a:spcBef>
              <a:spcAft>
                <a:spcPts val="0"/>
              </a:spcAft>
              <a:buSzPts val="2044"/>
              <a:buChar char="●"/>
            </a:pPr>
            <a:r>
              <a:rPr lang="tr-TR" sz="2405"/>
              <a:t>Bu sayede tespit ettiği araç sahiplerine cezayı sistem üzerinden yazar.</a:t>
            </a:r>
            <a:endParaRPr/>
          </a:p>
          <a:p>
            <a:pPr marL="274320" lvl="0" indent="-274320" algn="l" rtl="0">
              <a:lnSpc>
                <a:spcPct val="90000"/>
              </a:lnSpc>
              <a:spcBef>
                <a:spcPts val="600"/>
              </a:spcBef>
              <a:spcAft>
                <a:spcPts val="0"/>
              </a:spcAft>
              <a:buSzPts val="2044"/>
              <a:buChar char="●"/>
            </a:pPr>
            <a:r>
              <a:rPr lang="tr-TR" sz="2405"/>
              <a:t>Onaylanması için cezanın %51 çoğunluğu elde etmesi gerekir.</a:t>
            </a:r>
            <a:endParaRPr/>
          </a:p>
          <a:p>
            <a:pPr marL="274320" lvl="0" indent="-274320" algn="l" rtl="0">
              <a:lnSpc>
                <a:spcPct val="90000"/>
              </a:lnSpc>
              <a:spcBef>
                <a:spcPts val="600"/>
              </a:spcBef>
              <a:spcAft>
                <a:spcPts val="0"/>
              </a:spcAft>
              <a:buSzPts val="2044"/>
              <a:buChar char="●"/>
            </a:pPr>
            <a:r>
              <a:rPr lang="tr-TR" sz="2405"/>
              <a:t>Kullanıcıların reputation’ları başlangıçta rütbelerine ve derecelerine göre atanır.</a:t>
            </a:r>
            <a:endParaRPr sz="2405"/>
          </a:p>
          <a:p>
            <a:pPr marL="274320" lvl="0" indent="-274320" algn="l" rtl="0">
              <a:lnSpc>
                <a:spcPct val="90000"/>
              </a:lnSpc>
              <a:spcBef>
                <a:spcPts val="600"/>
              </a:spcBef>
              <a:spcAft>
                <a:spcPts val="0"/>
              </a:spcAft>
              <a:buSzPts val="2044"/>
              <a:buChar char="●"/>
            </a:pPr>
            <a:r>
              <a:rPr lang="tr-TR" sz="2405"/>
              <a:t>Tüm bu kullanıcılar güvenilir bir şekilde cezaları ekleyemezlerse reputation’larını kaybedeceklerdir. </a:t>
            </a:r>
            <a:endParaRPr/>
          </a:p>
          <a:p>
            <a:pPr marL="274320" lvl="0" indent="-274320" algn="l" rtl="0">
              <a:lnSpc>
                <a:spcPct val="90000"/>
              </a:lnSpc>
              <a:spcBef>
                <a:spcPts val="600"/>
              </a:spcBef>
              <a:spcAft>
                <a:spcPts val="0"/>
              </a:spcAft>
              <a:buSzPts val="2044"/>
              <a:buChar char="●"/>
            </a:pPr>
            <a:r>
              <a:rPr lang="tr-TR" sz="2405"/>
              <a:t>Üst düzey reputation’a sahip bir kullanıcı sistemde bir blok oluşturabilir.</a:t>
            </a:r>
            <a:endParaRPr/>
          </a:p>
          <a:p>
            <a:pPr marL="274320" lvl="0" indent="-274320" algn="l" rtl="0">
              <a:lnSpc>
                <a:spcPct val="90000"/>
              </a:lnSpc>
              <a:spcBef>
                <a:spcPts val="600"/>
              </a:spcBef>
              <a:spcAft>
                <a:spcPts val="0"/>
              </a:spcAft>
              <a:buSzPts val="2044"/>
              <a:buNone/>
            </a:pPr>
            <a:endParaRPr sz="2405"/>
          </a:p>
        </p:txBody>
      </p:sp>
      <p:sp>
        <p:nvSpPr>
          <p:cNvPr id="145" name="Google Shape;145;p22"/>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044"/>
              <a:buNone/>
            </a:pPr>
            <a:r>
              <a:rPr lang="tr-TR" sz="2405"/>
              <a:t>2) Car Owner</a:t>
            </a:r>
            <a:endParaRPr sz="2405"/>
          </a:p>
          <a:p>
            <a:pPr marL="274320" lvl="0" indent="-274320" algn="l" rtl="0">
              <a:lnSpc>
                <a:spcPct val="90000"/>
              </a:lnSpc>
              <a:spcBef>
                <a:spcPts val="600"/>
              </a:spcBef>
              <a:spcAft>
                <a:spcPts val="0"/>
              </a:spcAft>
              <a:buSzPts val="2044"/>
              <a:buChar char="●"/>
            </a:pPr>
            <a:r>
              <a:rPr lang="tr-TR" sz="2405"/>
              <a:t>Her bir araç sahibi sisteme öncelikle kayıt olmalıdır. (digital signature)</a:t>
            </a:r>
            <a:endParaRPr sz="2405"/>
          </a:p>
          <a:p>
            <a:pPr marL="274320" lvl="0" indent="-274320" algn="l" rtl="0">
              <a:lnSpc>
                <a:spcPct val="90000"/>
              </a:lnSpc>
              <a:spcBef>
                <a:spcPts val="600"/>
              </a:spcBef>
              <a:spcAft>
                <a:spcPts val="0"/>
              </a:spcAft>
              <a:buSzPts val="2044"/>
              <a:buChar char="●"/>
            </a:pPr>
            <a:r>
              <a:rPr lang="tr-TR" sz="2405"/>
              <a:t>Ondan sonra aracıyla ilgili her türlü cezai işlemleri ve aracın kimliğini görmüş olabilir.</a:t>
            </a:r>
            <a:endParaRPr/>
          </a:p>
          <a:p>
            <a:pPr marL="274320" lvl="0" indent="-274320" algn="l" rtl="0">
              <a:lnSpc>
                <a:spcPct val="90000"/>
              </a:lnSpc>
              <a:spcBef>
                <a:spcPts val="600"/>
              </a:spcBef>
              <a:spcAft>
                <a:spcPts val="0"/>
              </a:spcAft>
              <a:buSzPts val="2044"/>
              <a:buNone/>
            </a:pPr>
            <a:r>
              <a:rPr lang="tr-TR" sz="2405"/>
              <a:t>	-Resim fotoğraf kayıtları</a:t>
            </a:r>
            <a:endParaRPr/>
          </a:p>
          <a:p>
            <a:pPr marL="274320" lvl="0" indent="-274320" algn="l" rtl="0">
              <a:lnSpc>
                <a:spcPct val="90000"/>
              </a:lnSpc>
              <a:spcBef>
                <a:spcPts val="600"/>
              </a:spcBef>
              <a:spcAft>
                <a:spcPts val="0"/>
              </a:spcAft>
              <a:buSzPts val="2044"/>
              <a:buNone/>
            </a:pPr>
            <a:r>
              <a:rPr lang="tr-TR" sz="2405"/>
              <a:t>	-Aracın yaşını, kaskosunu, sigortasını, vergisini görebilir.</a:t>
            </a:r>
            <a:endParaRPr/>
          </a:p>
          <a:p>
            <a:pPr marL="274320" lvl="0" indent="-274320" algn="l" rtl="0">
              <a:lnSpc>
                <a:spcPct val="90000"/>
              </a:lnSpc>
              <a:spcBef>
                <a:spcPts val="600"/>
              </a:spcBef>
              <a:spcAft>
                <a:spcPts val="0"/>
              </a:spcAft>
              <a:buSzPts val="2044"/>
              <a:buChar char="●"/>
            </a:pPr>
            <a:r>
              <a:rPr lang="tr-TR" sz="2405"/>
              <a:t>Yalnızca üzerine kayıtlı araçları sistemde görebilir.</a:t>
            </a:r>
            <a:endParaRPr/>
          </a:p>
          <a:p>
            <a:pPr marL="274320" lvl="0" indent="-274320" algn="l" rtl="0">
              <a:lnSpc>
                <a:spcPct val="90000"/>
              </a:lnSpc>
              <a:spcBef>
                <a:spcPts val="600"/>
              </a:spcBef>
              <a:spcAft>
                <a:spcPts val="0"/>
              </a:spcAft>
              <a:buSzPts val="2044"/>
              <a:buChar char="●"/>
            </a:pPr>
            <a:r>
              <a:rPr lang="tr-TR" sz="2405"/>
              <a:t>Cezayı hangi trafik polisinin verdiği bilgisi gizli tutulur.</a:t>
            </a:r>
            <a:endParaRPr/>
          </a:p>
          <a:p>
            <a:pPr marL="274320" lvl="0" indent="-274320" algn="l" rtl="0">
              <a:lnSpc>
                <a:spcPct val="90000"/>
              </a:lnSpc>
              <a:spcBef>
                <a:spcPts val="600"/>
              </a:spcBef>
              <a:spcAft>
                <a:spcPts val="0"/>
              </a:spcAft>
              <a:buSzPts val="2044"/>
              <a:buChar char="●"/>
            </a:pPr>
            <a:r>
              <a:rPr lang="tr-TR" sz="2405"/>
              <a:t>Ceza sistemde onaylandıktan sonra hemen araç sahibine bilgi mesajı iletilir.</a:t>
            </a:r>
            <a:endParaRPr/>
          </a:p>
        </p:txBody>
      </p:sp>
      <p:sp>
        <p:nvSpPr>
          <p:cNvPr id="151" name="Google Shape;151;p23"/>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Users (cont.)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713"/>
              <a:buNone/>
            </a:pPr>
            <a:r>
              <a:rPr lang="tr-TR" sz="2015"/>
              <a:t>3) Motorway Cameras &amp; Digital Sensors</a:t>
            </a:r>
            <a:endParaRPr sz="2015"/>
          </a:p>
          <a:p>
            <a:pPr marL="274320" lvl="0" indent="-274320" algn="l" rtl="0">
              <a:lnSpc>
                <a:spcPct val="80000"/>
              </a:lnSpc>
              <a:spcBef>
                <a:spcPts val="600"/>
              </a:spcBef>
              <a:spcAft>
                <a:spcPts val="0"/>
              </a:spcAft>
              <a:buSzPts val="1713"/>
              <a:buChar char="●"/>
            </a:pPr>
            <a:r>
              <a:rPr lang="tr-TR" sz="2015"/>
              <a:t>Bu kameralar sayesinde aracın;</a:t>
            </a:r>
            <a:endParaRPr/>
          </a:p>
          <a:p>
            <a:pPr marL="274320" lvl="0" indent="-274320" algn="l" rtl="0">
              <a:lnSpc>
                <a:spcPct val="80000"/>
              </a:lnSpc>
              <a:spcBef>
                <a:spcPts val="600"/>
              </a:spcBef>
              <a:spcAft>
                <a:spcPts val="0"/>
              </a:spcAft>
              <a:buSzPts val="1713"/>
              <a:buNone/>
            </a:pPr>
            <a:r>
              <a:rPr lang="tr-TR" sz="2015"/>
              <a:t>	-Sigorta bilgileri,</a:t>
            </a:r>
            <a:endParaRPr/>
          </a:p>
          <a:p>
            <a:pPr marL="274320" lvl="0" indent="-274320" algn="l" rtl="0">
              <a:lnSpc>
                <a:spcPct val="80000"/>
              </a:lnSpc>
              <a:spcBef>
                <a:spcPts val="600"/>
              </a:spcBef>
              <a:spcAft>
                <a:spcPts val="0"/>
              </a:spcAft>
              <a:buSzPts val="1713"/>
              <a:buNone/>
            </a:pPr>
            <a:r>
              <a:rPr lang="tr-TR" sz="2015"/>
              <a:t>	-Modeli, tipi,</a:t>
            </a:r>
            <a:endParaRPr/>
          </a:p>
          <a:p>
            <a:pPr marL="274320" lvl="0" indent="-274320" algn="l" rtl="0">
              <a:lnSpc>
                <a:spcPct val="80000"/>
              </a:lnSpc>
              <a:spcBef>
                <a:spcPts val="600"/>
              </a:spcBef>
              <a:spcAft>
                <a:spcPts val="0"/>
              </a:spcAft>
              <a:buSzPts val="1713"/>
              <a:buNone/>
            </a:pPr>
            <a:r>
              <a:rPr lang="tr-TR" sz="2015"/>
              <a:t> 	-Çalıntı, aranan araç olup olmadığını,</a:t>
            </a:r>
            <a:endParaRPr/>
          </a:p>
          <a:p>
            <a:pPr marL="274320" lvl="0" indent="-274320" algn="l" rtl="0">
              <a:lnSpc>
                <a:spcPct val="80000"/>
              </a:lnSpc>
              <a:spcBef>
                <a:spcPts val="600"/>
              </a:spcBef>
              <a:spcAft>
                <a:spcPts val="0"/>
              </a:spcAft>
              <a:buSzPts val="1713"/>
              <a:buNone/>
            </a:pPr>
            <a:r>
              <a:rPr lang="tr-TR" sz="2015"/>
              <a:t>	-Sahte pilaka kullanıp kullanmadığını,</a:t>
            </a:r>
            <a:endParaRPr/>
          </a:p>
          <a:p>
            <a:pPr marL="274320" lvl="0" indent="-274320" algn="l" rtl="0">
              <a:lnSpc>
                <a:spcPct val="80000"/>
              </a:lnSpc>
              <a:spcBef>
                <a:spcPts val="600"/>
              </a:spcBef>
              <a:spcAft>
                <a:spcPts val="0"/>
              </a:spcAft>
              <a:buSzPts val="1713"/>
              <a:buNone/>
            </a:pPr>
            <a:r>
              <a:rPr lang="tr-TR" sz="2015"/>
              <a:t>	-Kural ihlali yapıp yapmadığını anında tespit ederek otomatik olarak sisteme bilgilerini gönderir.</a:t>
            </a:r>
            <a:endParaRPr sz="2015"/>
          </a:p>
          <a:p>
            <a:pPr marL="274320" lvl="0" indent="-274320" algn="l" rtl="0">
              <a:lnSpc>
                <a:spcPct val="80000"/>
              </a:lnSpc>
              <a:spcBef>
                <a:spcPts val="600"/>
              </a:spcBef>
              <a:spcAft>
                <a:spcPts val="0"/>
              </a:spcAft>
              <a:buSzPts val="1713"/>
              <a:buChar char="●"/>
            </a:pPr>
            <a:r>
              <a:rPr lang="tr-TR" sz="2015"/>
              <a:t>Digital Sensörler sayesinde aracın;</a:t>
            </a:r>
            <a:endParaRPr/>
          </a:p>
          <a:p>
            <a:pPr marL="274320" lvl="0" indent="-274320" algn="l" rtl="0">
              <a:lnSpc>
                <a:spcPct val="80000"/>
              </a:lnSpc>
              <a:spcBef>
                <a:spcPts val="600"/>
              </a:spcBef>
              <a:spcAft>
                <a:spcPts val="0"/>
              </a:spcAft>
              <a:buSzPts val="1713"/>
              <a:buNone/>
            </a:pPr>
            <a:r>
              <a:rPr lang="tr-TR" sz="2015"/>
              <a:t>	-Hız limitini aşıp aşmadığını,</a:t>
            </a:r>
            <a:endParaRPr/>
          </a:p>
          <a:p>
            <a:pPr marL="274320" lvl="0" indent="-274320" algn="l" rtl="0">
              <a:lnSpc>
                <a:spcPct val="80000"/>
              </a:lnSpc>
              <a:spcBef>
                <a:spcPts val="600"/>
              </a:spcBef>
              <a:spcAft>
                <a:spcPts val="0"/>
              </a:spcAft>
              <a:buSzPts val="1713"/>
              <a:buNone/>
            </a:pPr>
            <a:r>
              <a:rPr lang="tr-TR" sz="2015"/>
              <a:t>	-Radara yakalanıp yakalanmadığını,</a:t>
            </a:r>
            <a:endParaRPr/>
          </a:p>
          <a:p>
            <a:pPr marL="274320" lvl="0" indent="-274320" algn="l" rtl="0">
              <a:lnSpc>
                <a:spcPct val="80000"/>
              </a:lnSpc>
              <a:spcBef>
                <a:spcPts val="600"/>
              </a:spcBef>
              <a:spcAft>
                <a:spcPts val="0"/>
              </a:spcAft>
              <a:buSzPts val="1713"/>
              <a:buNone/>
            </a:pPr>
            <a:r>
              <a:rPr lang="tr-TR" sz="2015"/>
              <a:t>	-Ters şeride girip girmediğini,</a:t>
            </a:r>
            <a:endParaRPr/>
          </a:p>
          <a:p>
            <a:pPr marL="274320" lvl="0" indent="-274320" algn="l" rtl="0">
              <a:lnSpc>
                <a:spcPct val="80000"/>
              </a:lnSpc>
              <a:spcBef>
                <a:spcPts val="600"/>
              </a:spcBef>
              <a:spcAft>
                <a:spcPts val="0"/>
              </a:spcAft>
              <a:buSzPts val="1713"/>
              <a:buNone/>
            </a:pPr>
            <a:r>
              <a:rPr lang="tr-TR" sz="2015"/>
              <a:t>	-U dönüşü yapıp yapmadığını anında tespit ederek otomatik olarak sisteme bilgilerini gönderir.</a:t>
            </a:r>
            <a:endParaRPr sz="2015"/>
          </a:p>
          <a:p>
            <a:pPr marL="274320" lvl="0" indent="-274320" algn="l" rtl="0">
              <a:lnSpc>
                <a:spcPct val="80000"/>
              </a:lnSpc>
              <a:spcBef>
                <a:spcPts val="600"/>
              </a:spcBef>
              <a:spcAft>
                <a:spcPts val="0"/>
              </a:spcAft>
              <a:buSzPts val="1713"/>
              <a:buNone/>
            </a:pPr>
            <a:endParaRPr sz="2015"/>
          </a:p>
        </p:txBody>
      </p:sp>
      <p:sp>
        <p:nvSpPr>
          <p:cNvPr id="157" name="Google Shape;157;p24"/>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Users (cont.)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tr-TR"/>
              <a:t>4) Public Cameras</a:t>
            </a:r>
            <a:endParaRPr/>
          </a:p>
          <a:p>
            <a:pPr marL="274320" lvl="0" indent="-274320" algn="l" rtl="0">
              <a:spcBef>
                <a:spcPts val="600"/>
              </a:spcBef>
              <a:spcAft>
                <a:spcPts val="0"/>
              </a:spcAft>
              <a:buSzPts val="2210"/>
              <a:buChar char="●"/>
            </a:pPr>
            <a:r>
              <a:rPr lang="tr-TR"/>
              <a:t>Şehir içindeki sakin sokak ve caddelerdeki dükkan, manav, tuhafiye, kırtasiyedeki kamera sistemleri de sahibi isterse sisteme katılarak suçlu ya da aranan araçları tespit etmede katkıda bulunabilecek. Demiştik.</a:t>
            </a:r>
            <a:endParaRPr/>
          </a:p>
          <a:p>
            <a:pPr marL="274320" lvl="0" indent="-274320" algn="l" rtl="0">
              <a:spcBef>
                <a:spcPts val="600"/>
              </a:spcBef>
              <a:spcAft>
                <a:spcPts val="0"/>
              </a:spcAft>
              <a:buSzPts val="2210"/>
              <a:buChar char="●"/>
            </a:pPr>
            <a:r>
              <a:rPr lang="tr-TR"/>
              <a:t>Bu public vatandaşın katkılarından ötürü onlara belli bir miktar ücret ödenebilir.</a:t>
            </a:r>
            <a:endParaRPr/>
          </a:p>
          <a:p>
            <a:pPr marL="274320" lvl="0" indent="-274320" algn="l" rtl="0">
              <a:spcBef>
                <a:spcPts val="600"/>
              </a:spcBef>
              <a:spcAft>
                <a:spcPts val="0"/>
              </a:spcAft>
              <a:buSzPts val="2210"/>
              <a:buChar char="●"/>
            </a:pPr>
            <a:r>
              <a:rPr lang="tr-TR"/>
              <a:t> Bu kamera sistemleri aranan araç sahiplerine bilgisi iletilmez.</a:t>
            </a:r>
            <a:endParaRPr/>
          </a:p>
        </p:txBody>
      </p:sp>
      <p:sp>
        <p:nvSpPr>
          <p:cNvPr id="163" name="Google Shape;163;p25"/>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Users (cont.)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967000" y="-88050"/>
            <a:ext cx="8229600" cy="1219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tr-TR"/>
              <a:t>Permissioned Blockchain</a:t>
            </a:r>
            <a:endParaRPr/>
          </a:p>
        </p:txBody>
      </p:sp>
      <p:pic>
        <p:nvPicPr>
          <p:cNvPr id="169" name="Google Shape;169;p26"/>
          <p:cNvPicPr preferRelativeResize="0"/>
          <p:nvPr/>
        </p:nvPicPr>
        <p:blipFill>
          <a:blip r:embed="rId3">
            <a:alphaModFix/>
          </a:blip>
          <a:stretch>
            <a:fillRect/>
          </a:stretch>
        </p:blipFill>
        <p:spPr>
          <a:xfrm>
            <a:off x="707588" y="1179250"/>
            <a:ext cx="7305675" cy="513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1"/>
          </p:nvPr>
        </p:nvSpPr>
        <p:spPr>
          <a:xfrm>
            <a:off x="457200" y="1524000"/>
            <a:ext cx="8229600" cy="45720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tr-TR" sz="1800" b="1">
                <a:solidFill>
                  <a:schemeClr val="dk1"/>
                </a:solidFill>
                <a:highlight>
                  <a:srgbClr val="FFFFFF"/>
                </a:highlight>
                <a:latin typeface="Arial"/>
                <a:ea typeface="Arial"/>
                <a:cs typeface="Arial"/>
                <a:sym typeface="Arial"/>
              </a:rPr>
              <a:t> Permissioned Blockchain içinde yazma izinleri bir kuruluşta merkezi olarak tutulur. Okuma izinleri herkese açık olabilir veya herhangi bir dereceye kadar kısıtlanabilir. Bizde projemizde yazma izinlerini ve okuma izinlerini polis merkezlerine veriyoruz.</a:t>
            </a:r>
            <a:endParaRPr sz="1800" b="1">
              <a:solidFill>
                <a:schemeClr val="dk1"/>
              </a:solidFill>
              <a:highlight>
                <a:srgbClr val="FFFFFF"/>
              </a:highlight>
              <a:latin typeface="Arial"/>
              <a:ea typeface="Arial"/>
              <a:cs typeface="Arial"/>
              <a:sym typeface="Arial"/>
            </a:endParaRPr>
          </a:p>
          <a:p>
            <a:pPr marL="0" lvl="0" indent="0" algn="l" rtl="0">
              <a:spcBef>
                <a:spcPts val="600"/>
              </a:spcBef>
              <a:spcAft>
                <a:spcPts val="0"/>
              </a:spcAft>
              <a:buNone/>
            </a:pPr>
            <a:r>
              <a:rPr lang="tr-TR" sz="1800" b="1">
                <a:solidFill>
                  <a:schemeClr val="dk1"/>
                </a:solidFill>
                <a:highlight>
                  <a:srgbClr val="FFFFFF"/>
                </a:highlight>
                <a:latin typeface="Arial"/>
                <a:ea typeface="Arial"/>
                <a:cs typeface="Arial"/>
                <a:sym typeface="Arial"/>
              </a:rPr>
              <a:t>Permissioned Blockchain devlet veri güvenliği ve gizlilik düzenlemelirine daha iyi uyar.</a:t>
            </a:r>
            <a:endParaRPr sz="1800" b="1">
              <a:solidFill>
                <a:schemeClr val="dk1"/>
              </a:solidFill>
              <a:highlight>
                <a:srgbClr val="FFFFFF"/>
              </a:highlight>
              <a:latin typeface="Arial"/>
              <a:ea typeface="Arial"/>
              <a:cs typeface="Arial"/>
              <a:sym typeface="Arial"/>
            </a:endParaRPr>
          </a:p>
          <a:p>
            <a:pPr marL="0" lvl="0" indent="0" algn="l" rtl="0">
              <a:lnSpc>
                <a:spcPct val="174545"/>
              </a:lnSpc>
              <a:spcBef>
                <a:spcPts val="0"/>
              </a:spcBef>
              <a:spcAft>
                <a:spcPts val="0"/>
              </a:spcAft>
              <a:buClr>
                <a:schemeClr val="dk1"/>
              </a:buClr>
              <a:buSzPts val="1100"/>
              <a:buFont typeface="Arial"/>
              <a:buNone/>
            </a:pPr>
            <a:r>
              <a:rPr lang="tr-TR" sz="1800" b="1">
                <a:solidFill>
                  <a:srgbClr val="525252"/>
                </a:solidFill>
                <a:highlight>
                  <a:srgbClr val="FFFFFF"/>
                </a:highlight>
                <a:latin typeface="Times New Roman"/>
                <a:ea typeface="Times New Roman"/>
                <a:cs typeface="Times New Roman"/>
                <a:sym typeface="Times New Roman"/>
              </a:rPr>
              <a:t>Açık blockzincirin aksine, izinli blokzincir teknolojisinde, ağa katılmak için otorite kabul edilen bir kullanıcıdan izin almak gerekiyor. Bu sayede toplumdan herhangi biri, herkesin işlemini ya da cezasını göremez, sadece izni olanlar görebilir. Hatta bu erişim kontrol mekanizması önceden belirlenen kurallara gore çeşitlendirilebilir. Mesela bu kurallarla, kimin işlem yapabileceği, kimlerin işlemleri görebileği, kimlerin blokzincire blok ekleyebileceği vs. belirlenebilir.</a:t>
            </a:r>
            <a:endParaRPr sz="1800" b="1">
              <a:solidFill>
                <a:srgbClr val="525252"/>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1800" b="1">
              <a:solidFill>
                <a:schemeClr val="dk1"/>
              </a:solidFill>
              <a:highlight>
                <a:srgbClr val="FFFFFF"/>
              </a:highlight>
              <a:latin typeface="Arial"/>
              <a:ea typeface="Arial"/>
              <a:cs typeface="Arial"/>
              <a:sym typeface="Arial"/>
            </a:endParaRPr>
          </a:p>
        </p:txBody>
      </p:sp>
      <p:sp>
        <p:nvSpPr>
          <p:cNvPr id="175" name="Google Shape;175;p27"/>
          <p:cNvSpPr txBox="1">
            <a:spLocks noGrp="1"/>
          </p:cNvSpPr>
          <p:nvPr>
            <p:ph type="title"/>
          </p:nvPr>
        </p:nvSpPr>
        <p:spPr>
          <a:xfrm>
            <a:off x="457200" y="152400"/>
            <a:ext cx="8229600" cy="1219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tr-TR"/>
              <a:t>Permissioned Blockchain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457200" y="361050"/>
            <a:ext cx="8229600" cy="5607600"/>
          </a:xfrm>
          <a:prstGeom prst="rect">
            <a:avLst/>
          </a:prstGeom>
        </p:spPr>
        <p:txBody>
          <a:bodyPr spcFirstLastPara="1" wrap="square" lIns="91425" tIns="45700" rIns="91425" bIns="45700" anchor="t" anchorCtr="0">
            <a:noAutofit/>
          </a:bodyPr>
          <a:lstStyle/>
          <a:p>
            <a:pPr marL="0" lvl="0" indent="0" algn="l" rtl="0">
              <a:lnSpc>
                <a:spcPct val="115000"/>
              </a:lnSpc>
              <a:spcBef>
                <a:spcPts val="1800"/>
              </a:spcBef>
              <a:spcAft>
                <a:spcPts val="0"/>
              </a:spcAft>
              <a:buClr>
                <a:schemeClr val="dk1"/>
              </a:buClr>
              <a:buSzPts val="1100"/>
              <a:buFont typeface="Arial"/>
              <a:buNone/>
            </a:pPr>
            <a:r>
              <a:rPr lang="tr-TR" sz="1800" b="1">
                <a:solidFill>
                  <a:srgbClr val="080808"/>
                </a:solidFill>
                <a:highlight>
                  <a:srgbClr val="FFFFFF"/>
                </a:highlight>
                <a:latin typeface="Times New Roman"/>
                <a:ea typeface="Times New Roman"/>
                <a:cs typeface="Times New Roman"/>
                <a:sym typeface="Times New Roman"/>
              </a:rPr>
              <a:t>Faydaları nelerdir?</a:t>
            </a:r>
            <a:endParaRPr sz="1800" b="1">
              <a:solidFill>
                <a:srgbClr val="080808"/>
              </a:solidFill>
              <a:highlight>
                <a:srgbClr val="FFFFFF"/>
              </a:highlight>
              <a:latin typeface="Times New Roman"/>
              <a:ea typeface="Times New Roman"/>
              <a:cs typeface="Times New Roman"/>
              <a:sym typeface="Times New Roman"/>
            </a:endParaRPr>
          </a:p>
          <a:p>
            <a:pPr marL="0" lvl="0" indent="0" algn="l" rtl="0">
              <a:lnSpc>
                <a:spcPct val="174545"/>
              </a:lnSpc>
              <a:spcBef>
                <a:spcPts val="1500"/>
              </a:spcBef>
              <a:spcAft>
                <a:spcPts val="0"/>
              </a:spcAft>
              <a:buClr>
                <a:schemeClr val="dk1"/>
              </a:buClr>
              <a:buSzPts val="1100"/>
              <a:buFont typeface="Arial"/>
              <a:buNone/>
            </a:pPr>
            <a:r>
              <a:rPr lang="tr-TR" sz="1800">
                <a:solidFill>
                  <a:srgbClr val="525252"/>
                </a:solidFill>
                <a:highlight>
                  <a:srgbClr val="FFFFFF"/>
                </a:highlight>
                <a:latin typeface="Times New Roman"/>
                <a:ea typeface="Times New Roman"/>
                <a:cs typeface="Times New Roman"/>
                <a:sym typeface="Times New Roman"/>
              </a:rPr>
              <a:t>İzinli blokzincir teknolojisi açık blokzincir teknolojisine göre en önemli iki faydasi vardır. Bunlardan birincisi mahremiyet koruması ve ikincisi enerji israfını önlemesidir. Yukarıda söylediğimiz gibi erişim kontrol mekanizması sayesinde, işlemlere kimlerin erişimi olabileceği kurallarla belirlenebilir. Bu sayede sadece yetkili kişilerin işlemleri görmesine izin vererek kullanıcıların mahremiyeti korunabilir. İkinci olarak, bitcoinde ve dolayısıyla açık blokzincir teknolojisinin en çok eleştirildiği noktalardan birisi iş kanıtı algoritmasının çok fazla enerji tüketmesidir.  Fakat izinli blokzincir teknolojisinde iş kanıtı algoritmasının kullanılıp kullanılmaması isteğe baglıdır. Sadece yeni blok ekleme izni olan kullanıcı blokzincirine yeni blok ekleyebilir, bu sayede iş kanıtı algoritmasına gerek kalmaz.</a:t>
            </a:r>
            <a:endParaRPr sz="1800">
              <a:solidFill>
                <a:srgbClr val="525252"/>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808775" y="914400"/>
            <a:ext cx="7353300" cy="502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body" idx="1"/>
          </p:nvPr>
        </p:nvSpPr>
        <p:spPr>
          <a:xfrm>
            <a:off x="457200" y="1524000"/>
            <a:ext cx="8229600" cy="45720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pic>
        <p:nvPicPr>
          <p:cNvPr id="191" name="Google Shape;191;p30"/>
          <p:cNvPicPr preferRelativeResize="0"/>
          <p:nvPr/>
        </p:nvPicPr>
        <p:blipFill>
          <a:blip r:embed="rId3">
            <a:alphaModFix/>
          </a:blip>
          <a:stretch>
            <a:fillRect/>
          </a:stretch>
        </p:blipFill>
        <p:spPr>
          <a:xfrm>
            <a:off x="358775" y="1524000"/>
            <a:ext cx="8642250" cy="421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tr-TR" dirty="0"/>
              <a:t>1) </a:t>
            </a:r>
            <a:r>
              <a:rPr lang="tr-TR" dirty="0" err="1"/>
              <a:t>Private</a:t>
            </a:r>
            <a:r>
              <a:rPr lang="tr-TR" dirty="0"/>
              <a:t> </a:t>
            </a:r>
            <a:r>
              <a:rPr lang="tr-TR" dirty="0" err="1"/>
              <a:t>Key</a:t>
            </a:r>
            <a:endParaRPr dirty="0"/>
          </a:p>
          <a:p>
            <a:pPr marL="274320" lvl="0" indent="-274320" algn="l" rtl="0">
              <a:spcBef>
                <a:spcPts val="600"/>
              </a:spcBef>
              <a:spcAft>
                <a:spcPts val="0"/>
              </a:spcAft>
              <a:buSzPts val="2210"/>
              <a:buChar char="●"/>
            </a:pPr>
            <a:r>
              <a:rPr lang="tr-TR" dirty="0"/>
              <a:t>Kullanıcıların sistemdeki yetkileri.</a:t>
            </a:r>
            <a:endParaRPr dirty="0"/>
          </a:p>
          <a:p>
            <a:pPr marL="274320" lvl="0" indent="-274320" algn="l" rtl="0">
              <a:spcBef>
                <a:spcPts val="600"/>
              </a:spcBef>
              <a:spcAft>
                <a:spcPts val="0"/>
              </a:spcAft>
              <a:buSzPts val="2210"/>
              <a:buChar char="●"/>
            </a:pPr>
            <a:r>
              <a:rPr lang="tr-TR" dirty="0" err="1"/>
              <a:t>Permissioned</a:t>
            </a:r>
            <a:r>
              <a:rPr lang="tr-TR" dirty="0"/>
              <a:t> sistem olduğundan özel izne sahip trafik polisleri ve memurlar ayrı, araç sahipleri ayrı bir yetkiye sahiptir.</a:t>
            </a:r>
            <a:endParaRPr dirty="0"/>
          </a:p>
          <a:p>
            <a:pPr marL="274320" lvl="0" indent="-274320" algn="l" rtl="0">
              <a:spcBef>
                <a:spcPts val="600"/>
              </a:spcBef>
              <a:spcAft>
                <a:spcPts val="0"/>
              </a:spcAft>
              <a:buSzPts val="2210"/>
              <a:buChar char="●"/>
            </a:pPr>
            <a:r>
              <a:rPr lang="tr-TR" dirty="0"/>
              <a:t>Her bir </a:t>
            </a:r>
            <a:r>
              <a:rPr lang="tr-TR" dirty="0" err="1"/>
              <a:t>node</a:t>
            </a:r>
            <a:r>
              <a:rPr lang="tr-TR" dirty="0"/>
              <a:t> ayrı erişim özelliğine sahiptir.</a:t>
            </a:r>
            <a:endParaRPr dirty="0"/>
          </a:p>
          <a:p>
            <a:pPr marL="274320" lvl="0" indent="-274320" algn="l" rtl="0">
              <a:spcBef>
                <a:spcPts val="600"/>
              </a:spcBef>
              <a:spcAft>
                <a:spcPts val="0"/>
              </a:spcAft>
              <a:buSzPts val="2210"/>
              <a:buChar char="●"/>
            </a:pPr>
            <a:r>
              <a:rPr lang="tr-TR" dirty="0"/>
              <a:t>Her bir </a:t>
            </a:r>
            <a:r>
              <a:rPr lang="tr-TR" dirty="0" err="1"/>
              <a:t>node</a:t>
            </a:r>
            <a:r>
              <a:rPr lang="tr-TR" dirty="0"/>
              <a:t> ayrı bir </a:t>
            </a:r>
            <a:r>
              <a:rPr lang="tr-TR" dirty="0" err="1"/>
              <a:t>reputation’a</a:t>
            </a:r>
            <a:r>
              <a:rPr lang="tr-TR" dirty="0"/>
              <a:t> sahiptir.</a:t>
            </a:r>
            <a:endParaRPr dirty="0"/>
          </a:p>
          <a:p>
            <a:pPr marL="274320" lvl="0" indent="-274320" algn="l" rtl="0">
              <a:spcBef>
                <a:spcPts val="600"/>
              </a:spcBef>
              <a:spcAft>
                <a:spcPts val="0"/>
              </a:spcAft>
              <a:buSzPts val="2210"/>
              <a:buChar char="●"/>
            </a:pPr>
            <a:r>
              <a:rPr lang="tr-TR" dirty="0" err="1"/>
              <a:t>Private</a:t>
            </a:r>
            <a:r>
              <a:rPr lang="tr-TR" dirty="0"/>
              <a:t> </a:t>
            </a:r>
            <a:r>
              <a:rPr lang="tr-TR" dirty="0" err="1"/>
              <a:t>Key</a:t>
            </a:r>
            <a:r>
              <a:rPr lang="tr-TR" dirty="0"/>
              <a:t> sahip </a:t>
            </a:r>
            <a:r>
              <a:rPr lang="tr-TR" dirty="0" err="1"/>
              <a:t>node’lar</a:t>
            </a:r>
            <a:r>
              <a:rPr lang="tr-TR" dirty="0"/>
              <a:t> </a:t>
            </a:r>
            <a:r>
              <a:rPr lang="tr-TR" dirty="0" smtClean="0"/>
              <a:t>cezaları </a:t>
            </a:r>
            <a:r>
              <a:rPr lang="tr-TR" dirty="0"/>
              <a:t>düzgün bir biçimde ekleyemezlerse </a:t>
            </a:r>
            <a:r>
              <a:rPr lang="tr-TR" dirty="0" err="1"/>
              <a:t>reputation’ları</a:t>
            </a:r>
            <a:r>
              <a:rPr lang="tr-TR" dirty="0"/>
              <a:t> düşer.</a:t>
            </a:r>
            <a:endParaRPr dirty="0"/>
          </a:p>
        </p:txBody>
      </p:sp>
      <p:sp>
        <p:nvSpPr>
          <p:cNvPr id="197" name="Google Shape;197;p31"/>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Transactions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879"/>
              <a:buChar char="●"/>
            </a:pPr>
            <a:r>
              <a:rPr lang="tr-TR" sz="2210"/>
              <a:t>Bugün tüm trafik cezaları sadece trafik polisleri tarafından yazılmaktadır.</a:t>
            </a:r>
            <a:endParaRPr/>
          </a:p>
          <a:p>
            <a:pPr marL="274320" lvl="0" indent="-274320" algn="l" rtl="0">
              <a:lnSpc>
                <a:spcPct val="80000"/>
              </a:lnSpc>
              <a:spcBef>
                <a:spcPts val="600"/>
              </a:spcBef>
              <a:spcAft>
                <a:spcPts val="0"/>
              </a:spcAft>
              <a:buSzPts val="1879"/>
              <a:buChar char="●"/>
            </a:pPr>
            <a:r>
              <a:rPr lang="tr-TR" sz="2210"/>
              <a:t>Otobanlar,  terminaller, havaalanları gibi belirli bölgelerde yapılan aramalarda;</a:t>
            </a:r>
            <a:endParaRPr/>
          </a:p>
          <a:p>
            <a:pPr marL="274320" lvl="0" indent="-274320" algn="l" rtl="0">
              <a:lnSpc>
                <a:spcPct val="80000"/>
              </a:lnSpc>
              <a:spcBef>
                <a:spcPts val="600"/>
              </a:spcBef>
              <a:spcAft>
                <a:spcPts val="0"/>
              </a:spcAft>
              <a:buSzPts val="1879"/>
              <a:buNone/>
            </a:pPr>
            <a:r>
              <a:rPr lang="tr-TR" sz="2210"/>
              <a:t> 	-Yetkisiz (Ruhsatsız) araç kullanıcıları,</a:t>
            </a:r>
            <a:endParaRPr/>
          </a:p>
          <a:p>
            <a:pPr marL="274320" lvl="0" indent="-274320" algn="l" rtl="0">
              <a:lnSpc>
                <a:spcPct val="80000"/>
              </a:lnSpc>
              <a:spcBef>
                <a:spcPts val="600"/>
              </a:spcBef>
              <a:spcAft>
                <a:spcPts val="0"/>
              </a:spcAft>
              <a:buSzPts val="1879"/>
              <a:buNone/>
            </a:pPr>
            <a:r>
              <a:rPr lang="tr-TR" sz="2210"/>
              <a:t>	-Sigorta dışı araç kullanıcıları,</a:t>
            </a:r>
            <a:endParaRPr/>
          </a:p>
          <a:p>
            <a:pPr marL="274320" lvl="0" indent="-274320" algn="l" rtl="0">
              <a:lnSpc>
                <a:spcPct val="80000"/>
              </a:lnSpc>
              <a:spcBef>
                <a:spcPts val="600"/>
              </a:spcBef>
              <a:spcAft>
                <a:spcPts val="0"/>
              </a:spcAft>
              <a:buSzPts val="1879"/>
              <a:buNone/>
            </a:pPr>
            <a:r>
              <a:rPr lang="tr-TR" sz="2210"/>
              <a:t>	-Hız sınırını aşan araç kullanıcıları,</a:t>
            </a:r>
            <a:endParaRPr/>
          </a:p>
          <a:p>
            <a:pPr marL="274320" lvl="0" indent="-274320" algn="l" rtl="0">
              <a:lnSpc>
                <a:spcPct val="80000"/>
              </a:lnSpc>
              <a:spcBef>
                <a:spcPts val="600"/>
              </a:spcBef>
              <a:spcAft>
                <a:spcPts val="0"/>
              </a:spcAft>
              <a:buSzPts val="1879"/>
              <a:buNone/>
            </a:pPr>
            <a:r>
              <a:rPr lang="tr-TR" sz="2210"/>
              <a:t>	-Çalıntı araç kullanıcıları,</a:t>
            </a:r>
            <a:endParaRPr/>
          </a:p>
          <a:p>
            <a:pPr marL="274320" lvl="0" indent="-274320" algn="l" rtl="0">
              <a:lnSpc>
                <a:spcPct val="80000"/>
              </a:lnSpc>
              <a:spcBef>
                <a:spcPts val="600"/>
              </a:spcBef>
              <a:spcAft>
                <a:spcPts val="0"/>
              </a:spcAft>
              <a:buSzPts val="1879"/>
              <a:buNone/>
            </a:pPr>
            <a:r>
              <a:rPr lang="tr-TR" sz="2210"/>
              <a:t>	-Sahte pilakalı araç kullanıcıları vs.</a:t>
            </a:r>
            <a:endParaRPr/>
          </a:p>
          <a:p>
            <a:pPr marL="274320" lvl="0" indent="-274320" algn="l" rtl="0">
              <a:lnSpc>
                <a:spcPct val="80000"/>
              </a:lnSpc>
              <a:spcBef>
                <a:spcPts val="600"/>
              </a:spcBef>
              <a:spcAft>
                <a:spcPts val="0"/>
              </a:spcAft>
              <a:buSzPts val="1879"/>
              <a:buNone/>
            </a:pPr>
            <a:r>
              <a:rPr lang="tr-TR" sz="2210"/>
              <a:t>	tespit edilerek gerekli cezai işlemler uygulanıyor.</a:t>
            </a:r>
            <a:endParaRPr sz="2210"/>
          </a:p>
          <a:p>
            <a:pPr marL="274320" lvl="0" indent="-274320" algn="l" rtl="0">
              <a:lnSpc>
                <a:spcPct val="80000"/>
              </a:lnSpc>
              <a:spcBef>
                <a:spcPts val="600"/>
              </a:spcBef>
              <a:spcAft>
                <a:spcPts val="0"/>
              </a:spcAft>
              <a:buSzPts val="1879"/>
              <a:buChar char="●"/>
            </a:pPr>
            <a:r>
              <a:rPr lang="tr-TR" sz="2210"/>
              <a:t>Bu nedenle şehir içerisindeki çoğu suçlu araç polisin gözünden kaçabiliyor.</a:t>
            </a:r>
            <a:endParaRPr/>
          </a:p>
          <a:p>
            <a:pPr marL="274320" lvl="0" indent="-274320" algn="l" rtl="0">
              <a:lnSpc>
                <a:spcPct val="80000"/>
              </a:lnSpc>
              <a:spcBef>
                <a:spcPts val="600"/>
              </a:spcBef>
              <a:spcAft>
                <a:spcPts val="0"/>
              </a:spcAft>
              <a:buSzPts val="1879"/>
              <a:buChar char="●"/>
            </a:pPr>
            <a:r>
              <a:rPr lang="tr-TR" sz="2210"/>
              <a:t>Tüm bu tespit edilen araçlara trafik polisi tarafından ceza faturası kesilip şubedeki memurlar tarafından sisteme aktarılıyor.</a:t>
            </a:r>
            <a:endParaRPr sz="2210"/>
          </a:p>
          <a:p>
            <a:pPr marL="274320" lvl="0" indent="-274320" algn="l" rtl="0">
              <a:lnSpc>
                <a:spcPct val="80000"/>
              </a:lnSpc>
              <a:spcBef>
                <a:spcPts val="600"/>
              </a:spcBef>
              <a:spcAft>
                <a:spcPts val="0"/>
              </a:spcAft>
              <a:buSzPts val="1879"/>
              <a:buNone/>
            </a:pPr>
            <a:endParaRPr sz="2210"/>
          </a:p>
          <a:p>
            <a:pPr marL="274320" lvl="0" indent="-274320" algn="l" rtl="0">
              <a:lnSpc>
                <a:spcPct val="80000"/>
              </a:lnSpc>
              <a:spcBef>
                <a:spcPts val="600"/>
              </a:spcBef>
              <a:spcAft>
                <a:spcPts val="0"/>
              </a:spcAft>
              <a:buSzPts val="1879"/>
              <a:buNone/>
            </a:pPr>
            <a:endParaRPr sz="2210"/>
          </a:p>
          <a:p>
            <a:pPr marL="274320" lvl="0" indent="-274320" algn="l" rtl="0">
              <a:lnSpc>
                <a:spcPct val="80000"/>
              </a:lnSpc>
              <a:spcBef>
                <a:spcPts val="600"/>
              </a:spcBef>
              <a:spcAft>
                <a:spcPts val="0"/>
              </a:spcAft>
              <a:buSzPts val="1879"/>
              <a:buNone/>
            </a:pPr>
            <a:endParaRPr sz="2210"/>
          </a:p>
        </p:txBody>
      </p:sp>
      <p:sp>
        <p:nvSpPr>
          <p:cNvPr id="97" name="Google Shape;97;p14"/>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What are the main problems?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tr-TR"/>
              <a:t>2) Traffic Fine Transactions</a:t>
            </a:r>
            <a:endParaRPr/>
          </a:p>
          <a:p>
            <a:pPr marL="274320" lvl="0" indent="-274320" algn="l" rtl="0">
              <a:spcBef>
                <a:spcPts val="0"/>
              </a:spcBef>
              <a:spcAft>
                <a:spcPts val="0"/>
              </a:spcAft>
              <a:buSzPts val="2210"/>
              <a:buNone/>
            </a:pPr>
            <a:endParaRPr/>
          </a:p>
          <a:p>
            <a:pPr marL="274320" lvl="0" indent="-274320" algn="l" rtl="0">
              <a:spcBef>
                <a:spcPts val="600"/>
              </a:spcBef>
              <a:spcAft>
                <a:spcPts val="0"/>
              </a:spcAft>
              <a:buSzPts val="2210"/>
              <a:buChar char="●"/>
            </a:pPr>
            <a:r>
              <a:rPr lang="tr-TR"/>
              <a:t>Trafik kuralları ve cezaları devlet kanunlarına  ve yükümlüklerine göre sisteme yüklenmeli ve güncellenmelidir.</a:t>
            </a:r>
            <a:endParaRPr/>
          </a:p>
          <a:p>
            <a:pPr marL="274320" lvl="0" indent="-274320" algn="l" rtl="0">
              <a:spcBef>
                <a:spcPts val="600"/>
              </a:spcBef>
              <a:spcAft>
                <a:spcPts val="0"/>
              </a:spcAft>
              <a:buSzPts val="2210"/>
              <a:buChar char="●"/>
            </a:pPr>
            <a:r>
              <a:rPr lang="tr-TR"/>
              <a:t>Ceza türü ve ücreti.</a:t>
            </a:r>
            <a:endParaRPr/>
          </a:p>
        </p:txBody>
      </p:sp>
      <p:sp>
        <p:nvSpPr>
          <p:cNvPr id="203" name="Google Shape;203;p32"/>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Transactions (cont.)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None/>
            </a:pPr>
            <a:r>
              <a:rPr lang="tr-TR" dirty="0"/>
              <a:t>3) Data</a:t>
            </a:r>
            <a:endParaRPr dirty="0"/>
          </a:p>
          <a:p>
            <a:pPr marL="274320" lvl="0" indent="-274320" algn="l" rtl="0">
              <a:spcBef>
                <a:spcPts val="600"/>
              </a:spcBef>
              <a:spcAft>
                <a:spcPts val="0"/>
              </a:spcAft>
              <a:buSzPts val="2210"/>
              <a:buChar char="●"/>
            </a:pPr>
            <a:r>
              <a:rPr lang="tr-TR" dirty="0"/>
              <a:t>Araç </a:t>
            </a:r>
            <a:r>
              <a:rPr lang="tr-TR" dirty="0" err="1"/>
              <a:t>pilakası</a:t>
            </a:r>
            <a:r>
              <a:rPr lang="tr-TR" dirty="0"/>
              <a:t> veya insanların kimlik numaraları</a:t>
            </a:r>
            <a:endParaRPr dirty="0"/>
          </a:p>
          <a:p>
            <a:pPr marL="274320" lvl="0" indent="-274320" algn="l" rtl="0">
              <a:spcBef>
                <a:spcPts val="600"/>
              </a:spcBef>
              <a:spcAft>
                <a:spcPts val="0"/>
              </a:spcAft>
              <a:buSzPts val="2210"/>
              <a:buChar char="●"/>
            </a:pPr>
            <a:r>
              <a:rPr lang="tr-TR" dirty="0"/>
              <a:t>Ceza yiyen </a:t>
            </a:r>
            <a:r>
              <a:rPr lang="tr-TR" dirty="0" smtClean="0"/>
              <a:t>kişilerin </a:t>
            </a:r>
            <a:r>
              <a:rPr lang="tr-TR" dirty="0"/>
              <a:t>bilgileri sisteme gelir. Bu işlem sistem tarafından onaylanıp </a:t>
            </a:r>
            <a:r>
              <a:rPr lang="tr-TR" dirty="0" err="1"/>
              <a:t>digital</a:t>
            </a:r>
            <a:r>
              <a:rPr lang="tr-TR" dirty="0"/>
              <a:t> imza ile imzalanır. Böylelikle değiştirilmesi mümkün olmaz.</a:t>
            </a:r>
            <a:endParaRPr dirty="0"/>
          </a:p>
          <a:p>
            <a:pPr marL="274320" lvl="0" indent="-133985" algn="l" rtl="0">
              <a:spcBef>
                <a:spcPts val="600"/>
              </a:spcBef>
              <a:spcAft>
                <a:spcPts val="0"/>
              </a:spcAft>
              <a:buSzPts val="2210"/>
              <a:buNone/>
            </a:pPr>
            <a:endParaRPr dirty="0"/>
          </a:p>
          <a:p>
            <a:pPr marL="274320" lvl="0" indent="-317500" algn="l" rtl="0">
              <a:spcBef>
                <a:spcPts val="600"/>
              </a:spcBef>
              <a:spcAft>
                <a:spcPts val="0"/>
              </a:spcAft>
              <a:buSzPts val="2210"/>
              <a:buChar char="●"/>
            </a:pPr>
            <a:r>
              <a:rPr lang="tr-TR" dirty="0"/>
              <a:t>Resim </a:t>
            </a:r>
            <a:r>
              <a:rPr lang="tr-TR" dirty="0" err="1"/>
              <a:t>kayıtı</a:t>
            </a:r>
            <a:r>
              <a:rPr lang="tr-TR" dirty="0"/>
              <a:t>: ceza yiyen araçların ceza anı kaydı.</a:t>
            </a:r>
            <a:endParaRPr dirty="0"/>
          </a:p>
          <a:p>
            <a:pPr marL="274320" lvl="0" indent="-133985" algn="l" rtl="0">
              <a:spcBef>
                <a:spcPts val="600"/>
              </a:spcBef>
              <a:spcAft>
                <a:spcPts val="0"/>
              </a:spcAft>
              <a:buSzPts val="2210"/>
              <a:buNone/>
            </a:pPr>
            <a:endParaRPr dirty="0"/>
          </a:p>
          <a:p>
            <a:pPr marL="274320" lvl="0" indent="-274320" algn="l" rtl="0">
              <a:spcBef>
                <a:spcPts val="600"/>
              </a:spcBef>
              <a:spcAft>
                <a:spcPts val="0"/>
              </a:spcAft>
              <a:buSzPts val="2210"/>
              <a:buNone/>
            </a:pPr>
            <a:endParaRPr dirty="0"/>
          </a:p>
          <a:p>
            <a:pPr marL="274320" lvl="0" indent="-274320" algn="l" rtl="0">
              <a:spcBef>
                <a:spcPts val="600"/>
              </a:spcBef>
              <a:spcAft>
                <a:spcPts val="0"/>
              </a:spcAft>
              <a:buSzPts val="2210"/>
              <a:buNone/>
            </a:pPr>
            <a:endParaRPr dirty="0"/>
          </a:p>
        </p:txBody>
      </p:sp>
      <p:sp>
        <p:nvSpPr>
          <p:cNvPr id="209" name="Google Shape;209;p33"/>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Transactions (cont.)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Transaction Chain Structure</a:t>
            </a:r>
            <a:endParaRPr/>
          </a:p>
        </p:txBody>
      </p:sp>
      <p:pic>
        <p:nvPicPr>
          <p:cNvPr id="215" name="Google Shape;215;p34" descr="transaction zincir"/>
          <p:cNvPicPr preferRelativeResize="0">
            <a:picLocks noGrp="1"/>
          </p:cNvPicPr>
          <p:nvPr>
            <p:ph type="body" idx="1"/>
          </p:nvPr>
        </p:nvPicPr>
        <p:blipFill rotWithShape="1">
          <a:blip r:embed="rId3">
            <a:alphaModFix/>
          </a:blip>
          <a:srcRect/>
          <a:stretch/>
        </p:blipFill>
        <p:spPr>
          <a:xfrm>
            <a:off x="457200" y="1863328"/>
            <a:ext cx="8229600" cy="38933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tr-TR"/>
              <a:t>Bloklar, reputation’ı fazla olan node’lar tarafından oluşturulurlar.</a:t>
            </a:r>
            <a:endParaRPr/>
          </a:p>
          <a:p>
            <a:pPr marL="274320" lvl="0" indent="-274320" algn="l" rtl="0">
              <a:spcBef>
                <a:spcPts val="600"/>
              </a:spcBef>
              <a:spcAft>
                <a:spcPts val="0"/>
              </a:spcAft>
              <a:buSzPts val="2210"/>
              <a:buChar char="●"/>
            </a:pPr>
            <a:r>
              <a:rPr lang="tr-TR"/>
              <a:t>Her bir blok önceki blok yapısıyla hash değerleriyle birleştirilir.</a:t>
            </a:r>
            <a:endParaRPr/>
          </a:p>
          <a:p>
            <a:pPr marL="274320" lvl="0" indent="-274320" algn="l" rtl="0">
              <a:spcBef>
                <a:spcPts val="600"/>
              </a:spcBef>
              <a:spcAft>
                <a:spcPts val="0"/>
              </a:spcAft>
              <a:buSzPts val="2210"/>
              <a:buChar char="●"/>
            </a:pPr>
            <a:r>
              <a:rPr lang="tr-TR"/>
              <a:t>Bir bloğun yapısında;</a:t>
            </a:r>
            <a:endParaRPr/>
          </a:p>
          <a:p>
            <a:pPr marL="274320" lvl="0" indent="-274320" algn="l" rtl="0">
              <a:spcBef>
                <a:spcPts val="600"/>
              </a:spcBef>
              <a:spcAft>
                <a:spcPts val="0"/>
              </a:spcAft>
              <a:buSzPts val="2210"/>
              <a:buNone/>
            </a:pPr>
            <a:r>
              <a:rPr lang="tr-TR"/>
              <a:t>	-Onu meydana getiren trafik polisleri ve memurları,</a:t>
            </a:r>
            <a:endParaRPr/>
          </a:p>
          <a:p>
            <a:pPr marL="274320" lvl="0" indent="-274320" algn="l" rtl="0">
              <a:spcBef>
                <a:spcPts val="600"/>
              </a:spcBef>
              <a:spcAft>
                <a:spcPts val="0"/>
              </a:spcAft>
              <a:buSzPts val="2210"/>
              <a:buNone/>
            </a:pPr>
            <a:r>
              <a:rPr lang="tr-TR"/>
              <a:t>	-Trafik cezaları ve kuralları</a:t>
            </a:r>
            <a:endParaRPr/>
          </a:p>
          <a:p>
            <a:pPr marL="274320" lvl="0" indent="-274320" algn="l" rtl="0">
              <a:spcBef>
                <a:spcPts val="600"/>
              </a:spcBef>
              <a:spcAft>
                <a:spcPts val="0"/>
              </a:spcAft>
              <a:buSzPts val="2210"/>
              <a:buNone/>
            </a:pPr>
            <a:r>
              <a:rPr lang="tr-TR"/>
              <a:t>	yer alır.</a:t>
            </a:r>
            <a:endParaRPr/>
          </a:p>
        </p:txBody>
      </p:sp>
      <p:sp>
        <p:nvSpPr>
          <p:cNvPr id="221" name="Google Shape;221;p35"/>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Blocks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10"/>
              <a:buChar char="●"/>
            </a:pPr>
            <a:r>
              <a:rPr lang="tr-TR"/>
              <a:t>Tüm ilgili asayiş şubeleri, node’lar blockchain’e chain olarak kaydedilir.</a:t>
            </a:r>
            <a:endParaRPr/>
          </a:p>
          <a:p>
            <a:pPr marL="274320" lvl="0" indent="-274320" algn="l" rtl="0">
              <a:spcBef>
                <a:spcPts val="600"/>
              </a:spcBef>
              <a:spcAft>
                <a:spcPts val="0"/>
              </a:spcAft>
              <a:buSzPts val="2210"/>
              <a:buChar char="●"/>
            </a:pPr>
            <a:r>
              <a:rPr lang="tr-TR"/>
              <a:t>Tüm suçlar aynı chain’e zincirlenir.</a:t>
            </a:r>
            <a:endParaRPr/>
          </a:p>
          <a:p>
            <a:pPr marL="274320" lvl="0" indent="-274320" algn="l" rtl="0">
              <a:spcBef>
                <a:spcPts val="600"/>
              </a:spcBef>
              <a:spcAft>
                <a:spcPts val="0"/>
              </a:spcAft>
              <a:buSzPts val="2210"/>
              <a:buChar char="●"/>
            </a:pPr>
            <a:r>
              <a:rPr lang="tr-TR"/>
              <a:t>Her bir suçun cezası kendine özeldir.</a:t>
            </a:r>
            <a:endParaRPr/>
          </a:p>
          <a:p>
            <a:pPr marL="274320" lvl="0" indent="-274320" algn="l" rtl="0">
              <a:spcBef>
                <a:spcPts val="600"/>
              </a:spcBef>
              <a:spcAft>
                <a:spcPts val="0"/>
              </a:spcAft>
              <a:buSzPts val="2210"/>
              <a:buChar char="●"/>
            </a:pPr>
            <a:r>
              <a:rPr lang="tr-TR"/>
              <a:t>Aynı araç sahibinin suçu aynı chain’e kaydedilir.</a:t>
            </a:r>
            <a:endParaRPr/>
          </a:p>
          <a:p>
            <a:pPr marL="274320" lvl="0" indent="-274320" algn="l" rtl="0">
              <a:spcBef>
                <a:spcPts val="600"/>
              </a:spcBef>
              <a:spcAft>
                <a:spcPts val="0"/>
              </a:spcAft>
              <a:buSzPts val="2210"/>
              <a:buChar char="●"/>
            </a:pPr>
            <a:r>
              <a:rPr lang="tr-TR"/>
              <a:t>Her bir transaction, önceki transaction hash’e sahiptir.</a:t>
            </a:r>
            <a:endParaRPr/>
          </a:p>
        </p:txBody>
      </p:sp>
      <p:sp>
        <p:nvSpPr>
          <p:cNvPr id="227" name="Google Shape;227;p36"/>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Chain Structures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7" descr="C:\Users\Monster-Turkey\Desktop\dunyada_ilk_moduler_trafik_radar_sistemi_1526884004_3103.jpg"/>
          <p:cNvPicPr preferRelativeResize="0"/>
          <p:nvPr/>
        </p:nvPicPr>
        <p:blipFill rotWithShape="1">
          <a:blip r:embed="rId3">
            <a:alphaModFix/>
          </a:blip>
          <a:srcRect/>
          <a:stretch/>
        </p:blipFill>
        <p:spPr>
          <a:xfrm>
            <a:off x="683568" y="1052736"/>
            <a:ext cx="7641693" cy="4437112"/>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8" descr="C:\Users\Monster-Turkey\Desktop\radar-sistemi-degisiyor-187224-5.jpg"/>
          <p:cNvPicPr preferRelativeResize="0"/>
          <p:nvPr/>
        </p:nvPicPr>
        <p:blipFill rotWithShape="1">
          <a:blip r:embed="rId3">
            <a:alphaModFix/>
          </a:blip>
          <a:srcRect/>
          <a:stretch/>
        </p:blipFill>
        <p:spPr>
          <a:xfrm>
            <a:off x="395536" y="548680"/>
            <a:ext cx="8316416" cy="5256584"/>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9" descr="C:\Users\Monster-Turkey\Desktop\3.jpg"/>
          <p:cNvPicPr preferRelativeResize="0"/>
          <p:nvPr/>
        </p:nvPicPr>
        <p:blipFill rotWithShape="1">
          <a:blip r:embed="rId3">
            <a:alphaModFix/>
          </a:blip>
          <a:srcRect/>
          <a:stretch/>
        </p:blipFill>
        <p:spPr>
          <a:xfrm>
            <a:off x="539552" y="548680"/>
            <a:ext cx="7882878" cy="5406727"/>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713"/>
              <a:buChar char="●"/>
            </a:pPr>
            <a:r>
              <a:rPr lang="tr-TR" sz="2015"/>
              <a:t>Şubedeki memurlar ya da devriyedeki trafik polisleri, suçlunun cezasını;</a:t>
            </a:r>
            <a:endParaRPr/>
          </a:p>
          <a:p>
            <a:pPr marL="274320" lvl="0" indent="-274320" algn="l" rtl="0">
              <a:lnSpc>
                <a:spcPct val="80000"/>
              </a:lnSpc>
              <a:spcBef>
                <a:spcPts val="600"/>
              </a:spcBef>
              <a:spcAft>
                <a:spcPts val="0"/>
              </a:spcAft>
              <a:buSzPts val="1713"/>
              <a:buNone/>
            </a:pPr>
            <a:r>
              <a:rPr lang="tr-TR" sz="2015"/>
              <a:t>	-Suçluyu tanıyorsa,</a:t>
            </a:r>
            <a:endParaRPr/>
          </a:p>
          <a:p>
            <a:pPr marL="274320" lvl="0" indent="-274320" algn="l" rtl="0">
              <a:lnSpc>
                <a:spcPct val="80000"/>
              </a:lnSpc>
              <a:spcBef>
                <a:spcPts val="600"/>
              </a:spcBef>
              <a:spcAft>
                <a:spcPts val="0"/>
              </a:spcAft>
              <a:buSzPts val="1713"/>
              <a:buNone/>
            </a:pPr>
            <a:r>
              <a:rPr lang="tr-TR" sz="2015"/>
              <a:t>	-Rüşvet karşılığında,</a:t>
            </a:r>
            <a:endParaRPr/>
          </a:p>
          <a:p>
            <a:pPr marL="274320" lvl="0" indent="-274320" algn="l" rtl="0">
              <a:lnSpc>
                <a:spcPct val="80000"/>
              </a:lnSpc>
              <a:spcBef>
                <a:spcPts val="600"/>
              </a:spcBef>
              <a:spcAft>
                <a:spcPts val="0"/>
              </a:spcAft>
              <a:buSzPts val="1713"/>
              <a:buNone/>
            </a:pPr>
            <a:r>
              <a:rPr lang="tr-TR" sz="2015"/>
              <a:t>	-Üst düzey makama sahip (kaymakam, vali, komutan, general, milletvekili gibi) kişi veya kişi yakınıysa,</a:t>
            </a:r>
            <a:endParaRPr/>
          </a:p>
          <a:p>
            <a:pPr marL="274320" lvl="0" indent="-274320" algn="l" rtl="0">
              <a:lnSpc>
                <a:spcPct val="80000"/>
              </a:lnSpc>
              <a:spcBef>
                <a:spcPts val="600"/>
              </a:spcBef>
              <a:spcAft>
                <a:spcPts val="0"/>
              </a:spcAft>
              <a:buSzPts val="1713"/>
              <a:buNone/>
            </a:pPr>
            <a:r>
              <a:rPr lang="tr-TR" sz="2015"/>
              <a:t>	sisteme aktarmayabilir. Ya da;</a:t>
            </a:r>
            <a:endParaRPr/>
          </a:p>
          <a:p>
            <a:pPr marL="274320" lvl="0" indent="-274320" algn="l" rtl="0">
              <a:lnSpc>
                <a:spcPct val="80000"/>
              </a:lnSpc>
              <a:spcBef>
                <a:spcPts val="600"/>
              </a:spcBef>
              <a:spcAft>
                <a:spcPts val="0"/>
              </a:spcAft>
              <a:buSzPts val="1713"/>
              <a:buNone/>
            </a:pPr>
            <a:r>
              <a:rPr lang="tr-TR" sz="2015"/>
              <a:t>	-Şube müdürü sistemdeki cezayı sildirebilir.</a:t>
            </a:r>
            <a:endParaRPr/>
          </a:p>
          <a:p>
            <a:pPr marL="274320" lvl="0" indent="-274320" algn="l" rtl="0">
              <a:lnSpc>
                <a:spcPct val="80000"/>
              </a:lnSpc>
              <a:spcBef>
                <a:spcPts val="600"/>
              </a:spcBef>
              <a:spcAft>
                <a:spcPts val="0"/>
              </a:spcAft>
              <a:buSzPts val="1713"/>
              <a:buChar char="●"/>
            </a:pPr>
            <a:r>
              <a:rPr lang="tr-TR" sz="2015"/>
              <a:t>Ayrıca şehir içindeki sakin sokak ve caddelerde bahsettiğimiz kusurlara sahip suçlu araçlar polisin takibine hiç yakalanmayabiliyor. Bu sayede;</a:t>
            </a:r>
            <a:endParaRPr/>
          </a:p>
          <a:p>
            <a:pPr marL="274320" lvl="0" indent="-274320" algn="l" rtl="0">
              <a:lnSpc>
                <a:spcPct val="80000"/>
              </a:lnSpc>
              <a:spcBef>
                <a:spcPts val="600"/>
              </a:spcBef>
              <a:spcAft>
                <a:spcPts val="0"/>
              </a:spcAft>
              <a:buSzPts val="1713"/>
              <a:buNone/>
            </a:pPr>
            <a:r>
              <a:rPr lang="tr-TR" sz="2015"/>
              <a:t>	-Oto hırsızlarına gün doğar.</a:t>
            </a:r>
            <a:endParaRPr/>
          </a:p>
          <a:p>
            <a:pPr marL="274320" lvl="0" indent="-274320" algn="l" rtl="0">
              <a:lnSpc>
                <a:spcPct val="80000"/>
              </a:lnSpc>
              <a:spcBef>
                <a:spcPts val="600"/>
              </a:spcBef>
              <a:spcAft>
                <a:spcPts val="0"/>
              </a:spcAft>
              <a:buSzPts val="1713"/>
              <a:buChar char="●"/>
            </a:pPr>
            <a:r>
              <a:rPr lang="tr-TR" sz="2015"/>
              <a:t>Ayrıca yazılan cezalar sisteme memurlar tarafından aktarılması gecikebiliyor ve bu nedenle sürücü cezasını gecikme faiziyle birlikte ödemek zorunda kalıyor.</a:t>
            </a:r>
            <a:endParaRPr sz="2015"/>
          </a:p>
        </p:txBody>
      </p:sp>
      <p:sp>
        <p:nvSpPr>
          <p:cNvPr id="103" name="Google Shape;103;p15"/>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3780"/>
              <a:buFont typeface="Constantia"/>
              <a:buNone/>
            </a:pPr>
            <a:r>
              <a:rPr lang="tr-TR" sz="3780"/>
              <a:t>What are the main problems? (cont.)	</a:t>
            </a:r>
            <a:endParaRPr sz="378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879"/>
              <a:buChar char="●"/>
            </a:pPr>
            <a:r>
              <a:rPr lang="tr-TR" sz="2210"/>
              <a:t>Tüm bu cezaları sadece trafik polisleri sürücülere yazmamalıdır ve ayrıca tek bir şubeye bu ceza faturaları gönderilmemelidir.</a:t>
            </a:r>
            <a:endParaRPr/>
          </a:p>
          <a:p>
            <a:pPr marL="274320" lvl="0" indent="-274320" algn="l" rtl="0">
              <a:lnSpc>
                <a:spcPct val="90000"/>
              </a:lnSpc>
              <a:spcBef>
                <a:spcPts val="600"/>
              </a:spcBef>
              <a:spcAft>
                <a:spcPts val="0"/>
              </a:spcAft>
              <a:buSzPts val="1879"/>
              <a:buNone/>
            </a:pPr>
            <a:r>
              <a:rPr lang="tr-TR" sz="2210"/>
              <a:t>	-Aksi takdirde, bahsettiğimiz sorunlarla karşılaşırız.</a:t>
            </a:r>
            <a:endParaRPr/>
          </a:p>
          <a:p>
            <a:pPr marL="274320" lvl="0" indent="-274320" algn="l" rtl="0">
              <a:lnSpc>
                <a:spcPct val="90000"/>
              </a:lnSpc>
              <a:spcBef>
                <a:spcPts val="600"/>
              </a:spcBef>
              <a:spcAft>
                <a:spcPts val="0"/>
              </a:spcAft>
              <a:buSzPts val="1879"/>
              <a:buChar char="●"/>
            </a:pPr>
            <a:r>
              <a:rPr lang="tr-TR" sz="2210"/>
              <a:t>Öyle bir sistem olmalıdır ki;</a:t>
            </a:r>
            <a:endParaRPr/>
          </a:p>
          <a:p>
            <a:pPr marL="274320" lvl="0" indent="-274320" algn="l" rtl="0">
              <a:lnSpc>
                <a:spcPct val="90000"/>
              </a:lnSpc>
              <a:spcBef>
                <a:spcPts val="600"/>
              </a:spcBef>
              <a:spcAft>
                <a:spcPts val="0"/>
              </a:spcAft>
              <a:buSzPts val="1879"/>
              <a:buNone/>
            </a:pPr>
            <a:r>
              <a:rPr lang="tr-TR" sz="2210"/>
              <a:t>	-Cezalar içeriden veya dışarıdan herhangi bir şekilde silinemesin.</a:t>
            </a:r>
            <a:endParaRPr/>
          </a:p>
          <a:p>
            <a:pPr marL="274320" lvl="0" indent="-274320" algn="l" rtl="0">
              <a:lnSpc>
                <a:spcPct val="90000"/>
              </a:lnSpc>
              <a:spcBef>
                <a:spcPts val="600"/>
              </a:spcBef>
              <a:spcAft>
                <a:spcPts val="0"/>
              </a:spcAft>
              <a:buSzPts val="1879"/>
              <a:buNone/>
            </a:pPr>
            <a:r>
              <a:rPr lang="tr-TR" sz="2210"/>
              <a:t>	-Cezalar herkese adil olarak işlensin.</a:t>
            </a:r>
            <a:endParaRPr/>
          </a:p>
          <a:p>
            <a:pPr marL="274320" lvl="0" indent="-274320" algn="l" rtl="0">
              <a:lnSpc>
                <a:spcPct val="90000"/>
              </a:lnSpc>
              <a:spcBef>
                <a:spcPts val="600"/>
              </a:spcBef>
              <a:spcAft>
                <a:spcPts val="0"/>
              </a:spcAft>
              <a:buSzPts val="1879"/>
              <a:buNone/>
            </a:pPr>
            <a:r>
              <a:rPr lang="tr-TR" sz="2210"/>
              <a:t>	-Devriye gezen trafik polislerinin azlığından dolayı suçlu araçların gözden kaçma ihtimali olmasın.</a:t>
            </a:r>
            <a:endParaRPr sz="2210"/>
          </a:p>
          <a:p>
            <a:pPr marL="274320" lvl="0" indent="-274320" algn="l" rtl="0">
              <a:lnSpc>
                <a:spcPct val="90000"/>
              </a:lnSpc>
              <a:spcBef>
                <a:spcPts val="600"/>
              </a:spcBef>
              <a:spcAft>
                <a:spcPts val="0"/>
              </a:spcAft>
              <a:buSzPts val="1879"/>
              <a:buChar char="●"/>
            </a:pPr>
            <a:r>
              <a:rPr lang="tr-TR" sz="2210"/>
              <a:t>Günümüzde cezaların sisteme aktarılmasının gecikmesini ve gecikme faizini önlemek. Bu durumda bazı sürücüler sorun çıkarabilir ve saldırgan (offensive) olabilir.</a:t>
            </a:r>
            <a:endParaRPr/>
          </a:p>
          <a:p>
            <a:pPr marL="274320" lvl="0" indent="-274320" algn="l" rtl="0">
              <a:lnSpc>
                <a:spcPct val="90000"/>
              </a:lnSpc>
              <a:spcBef>
                <a:spcPts val="600"/>
              </a:spcBef>
              <a:spcAft>
                <a:spcPts val="0"/>
              </a:spcAft>
              <a:buSzPts val="1879"/>
              <a:buChar char="●"/>
            </a:pPr>
            <a:r>
              <a:rPr lang="tr-TR" sz="2210"/>
              <a:t>Blockchain teknolojisi bize böyle bir sistem geliştirmemize olanak sağlayabilir.</a:t>
            </a:r>
            <a:endParaRPr sz="2210"/>
          </a:p>
        </p:txBody>
      </p:sp>
      <p:sp>
        <p:nvSpPr>
          <p:cNvPr id="109" name="Google Shape;109;p16"/>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How can we solve these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044"/>
              <a:buChar char="●"/>
            </a:pPr>
            <a:r>
              <a:rPr lang="tr-TR" sz="2405"/>
              <a:t>Araçları tespit etmede trafik polislerin yanısıra otobanlara yerleştireceğimiz kamera ve digital sensör sistemleri ile tüm araçların ve araç sahiplerinin bir suçu olup olmadığını otomatik olarak tespit edeceğiz.</a:t>
            </a:r>
            <a:endParaRPr/>
          </a:p>
          <a:p>
            <a:pPr marL="274320" lvl="0" indent="-274320" algn="l" rtl="0">
              <a:lnSpc>
                <a:spcPct val="90000"/>
              </a:lnSpc>
              <a:spcBef>
                <a:spcPts val="600"/>
              </a:spcBef>
              <a:spcAft>
                <a:spcPts val="0"/>
              </a:spcAft>
              <a:buSzPts val="2044"/>
              <a:buChar char="●"/>
            </a:pPr>
            <a:r>
              <a:rPr lang="tr-TR" sz="2405"/>
              <a:t>Blockchain teknolojisi sayesinde;</a:t>
            </a:r>
            <a:endParaRPr/>
          </a:p>
          <a:p>
            <a:pPr marL="274320" lvl="0" indent="-274320" algn="l" rtl="0">
              <a:lnSpc>
                <a:spcPct val="90000"/>
              </a:lnSpc>
              <a:spcBef>
                <a:spcPts val="600"/>
              </a:spcBef>
              <a:spcAft>
                <a:spcPts val="0"/>
              </a:spcAft>
              <a:buSzPts val="2044"/>
              <a:buNone/>
            </a:pPr>
            <a:r>
              <a:rPr lang="tr-TR" sz="2405"/>
              <a:t>	-7/24 tüm araçların genel kontrolünü yapabileceğiz.</a:t>
            </a:r>
            <a:endParaRPr/>
          </a:p>
          <a:p>
            <a:pPr marL="274320" lvl="0" indent="-274320" algn="l" rtl="0">
              <a:lnSpc>
                <a:spcPct val="90000"/>
              </a:lnSpc>
              <a:spcBef>
                <a:spcPts val="600"/>
              </a:spcBef>
              <a:spcAft>
                <a:spcPts val="0"/>
              </a:spcAft>
              <a:buSzPts val="2044"/>
              <a:buNone/>
            </a:pPr>
            <a:r>
              <a:rPr lang="tr-TR" sz="2405"/>
              <a:t>	-Tek bir şubenin değil de dağıtık (distributed) bir şekilde ülkede bu işle ilgilenen tüm polis şubelerine bilgileri eksiksiz aktarabileceğiz.</a:t>
            </a:r>
            <a:endParaRPr sz="2405"/>
          </a:p>
          <a:p>
            <a:pPr marL="274320" lvl="0" indent="-274320" algn="l" rtl="0">
              <a:lnSpc>
                <a:spcPct val="90000"/>
              </a:lnSpc>
              <a:spcBef>
                <a:spcPts val="600"/>
              </a:spcBef>
              <a:spcAft>
                <a:spcPts val="0"/>
              </a:spcAft>
              <a:buSzPts val="2044"/>
              <a:buNone/>
            </a:pPr>
            <a:r>
              <a:rPr lang="tr-TR" sz="2405"/>
              <a:t>	-Distributed bir sistem olduğundan dolayı sistemdeki herhangi bir ceza silinemez ve değişiklik yapılamaz.</a:t>
            </a:r>
            <a:endParaRPr/>
          </a:p>
          <a:p>
            <a:pPr marL="274320" lvl="0" indent="-274320" algn="l" rtl="0">
              <a:lnSpc>
                <a:spcPct val="90000"/>
              </a:lnSpc>
              <a:spcBef>
                <a:spcPts val="600"/>
              </a:spcBef>
              <a:spcAft>
                <a:spcPts val="0"/>
              </a:spcAft>
              <a:buSzPts val="2044"/>
              <a:buNone/>
            </a:pPr>
            <a:r>
              <a:rPr lang="tr-TR" sz="2405"/>
              <a:t>	-Cezayı yiyen araç sürücüsü hemen haberdar edilebilir.</a:t>
            </a:r>
            <a:endParaRPr/>
          </a:p>
          <a:p>
            <a:pPr marL="274320" lvl="0" indent="-274320" algn="l" rtl="0">
              <a:lnSpc>
                <a:spcPct val="90000"/>
              </a:lnSpc>
              <a:spcBef>
                <a:spcPts val="600"/>
              </a:spcBef>
              <a:spcAft>
                <a:spcPts val="0"/>
              </a:spcAft>
              <a:buSzPts val="2044"/>
              <a:buNone/>
            </a:pPr>
            <a:endParaRPr sz="2405"/>
          </a:p>
        </p:txBody>
      </p:sp>
      <p:sp>
        <p:nvSpPr>
          <p:cNvPr id="115" name="Google Shape;115;p17"/>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3780"/>
              <a:buFont typeface="Constantia"/>
              <a:buNone/>
            </a:pPr>
            <a:r>
              <a:rPr lang="tr-TR" sz="3780"/>
              <a:t>Why do we use Blockchain technologies?</a:t>
            </a:r>
            <a:endParaRPr sz="378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713"/>
              <a:buChar char="●"/>
            </a:pPr>
            <a:r>
              <a:rPr lang="tr-TR" sz="2015"/>
              <a:t>Security</a:t>
            </a:r>
            <a:endParaRPr sz="2015"/>
          </a:p>
          <a:p>
            <a:pPr marL="274320" lvl="0" indent="-274320" algn="l" rtl="0">
              <a:lnSpc>
                <a:spcPct val="80000"/>
              </a:lnSpc>
              <a:spcBef>
                <a:spcPts val="600"/>
              </a:spcBef>
              <a:spcAft>
                <a:spcPts val="0"/>
              </a:spcAft>
              <a:buSzPts val="1713"/>
              <a:buNone/>
            </a:pPr>
            <a:r>
              <a:rPr lang="tr-TR" sz="2015"/>
              <a:t>	-Günümüzdeki sistemde cezalar yalnızca bir veritabanına kaydediliyor. Bu veritabanı hacklenirse, tüm ceza işlemleri kaybolur.</a:t>
            </a:r>
            <a:endParaRPr/>
          </a:p>
          <a:p>
            <a:pPr marL="274320" lvl="0" indent="-274320" algn="l" rtl="0">
              <a:lnSpc>
                <a:spcPct val="80000"/>
              </a:lnSpc>
              <a:spcBef>
                <a:spcPts val="600"/>
              </a:spcBef>
              <a:spcAft>
                <a:spcPts val="0"/>
              </a:spcAft>
              <a:buSzPts val="1713"/>
              <a:buNone/>
            </a:pPr>
            <a:r>
              <a:rPr lang="tr-TR" sz="2015"/>
              <a:t>	-Blockchain tabanlı sistemde ise verilerin kopya sayısı tüm ilgili şubelere gönderileceğinden kaybolma tehlikesi azaltılmış olacaktır.</a:t>
            </a:r>
            <a:endParaRPr/>
          </a:p>
          <a:p>
            <a:pPr marL="274320" lvl="0" indent="-274320" algn="l" rtl="0">
              <a:lnSpc>
                <a:spcPct val="80000"/>
              </a:lnSpc>
              <a:spcBef>
                <a:spcPts val="600"/>
              </a:spcBef>
              <a:spcAft>
                <a:spcPts val="0"/>
              </a:spcAft>
              <a:buSzPts val="1713"/>
              <a:buChar char="●"/>
            </a:pPr>
            <a:r>
              <a:rPr lang="tr-TR" sz="2015"/>
              <a:t>Low Cost</a:t>
            </a:r>
            <a:endParaRPr sz="2015"/>
          </a:p>
          <a:p>
            <a:pPr marL="274320" lvl="0" indent="-274320" algn="l" rtl="0">
              <a:lnSpc>
                <a:spcPct val="80000"/>
              </a:lnSpc>
              <a:spcBef>
                <a:spcPts val="600"/>
              </a:spcBef>
              <a:spcAft>
                <a:spcPts val="0"/>
              </a:spcAft>
              <a:buSzPts val="1713"/>
              <a:buNone/>
            </a:pPr>
            <a:r>
              <a:rPr lang="tr-TR" sz="2015"/>
              <a:t>	-Sadece trafik polislerinin olduğu sistemde her bir trafik polisine verilen ücret mesaiye kalırsa artıyor.</a:t>
            </a:r>
            <a:endParaRPr/>
          </a:p>
          <a:p>
            <a:pPr marL="274320" lvl="0" indent="-274320" algn="l" rtl="0">
              <a:lnSpc>
                <a:spcPct val="80000"/>
              </a:lnSpc>
              <a:spcBef>
                <a:spcPts val="600"/>
              </a:spcBef>
              <a:spcAft>
                <a:spcPts val="0"/>
              </a:spcAft>
              <a:buSzPts val="1713"/>
              <a:buNone/>
            </a:pPr>
            <a:r>
              <a:rPr lang="tr-TR" sz="2015"/>
              <a:t>	-Blockchain’de ise yerleştirilen kamera ve sensörler sayesinde trafik polislerinin fazla mesai yapması gerekmeyecek.</a:t>
            </a:r>
            <a:endParaRPr/>
          </a:p>
          <a:p>
            <a:pPr marL="274320" lvl="0" indent="-274320" algn="l" rtl="0">
              <a:lnSpc>
                <a:spcPct val="80000"/>
              </a:lnSpc>
              <a:spcBef>
                <a:spcPts val="600"/>
              </a:spcBef>
              <a:spcAft>
                <a:spcPts val="0"/>
              </a:spcAft>
              <a:buSzPts val="1713"/>
              <a:buChar char="●"/>
            </a:pPr>
            <a:r>
              <a:rPr lang="tr-TR" sz="2015"/>
              <a:t>Fair</a:t>
            </a:r>
            <a:endParaRPr sz="2015"/>
          </a:p>
          <a:p>
            <a:pPr marL="274320" lvl="0" indent="-274320" algn="l" rtl="0">
              <a:lnSpc>
                <a:spcPct val="80000"/>
              </a:lnSpc>
              <a:spcBef>
                <a:spcPts val="600"/>
              </a:spcBef>
              <a:spcAft>
                <a:spcPts val="0"/>
              </a:spcAft>
              <a:buSzPts val="1713"/>
              <a:buNone/>
            </a:pPr>
            <a:r>
              <a:rPr lang="tr-TR" sz="2015"/>
              <a:t>	-Tüm veriler, tüm ülkedeki ilgili şubede olacağından her kesim insan için cezalar devlet protokollerine uygun olarak işlenecektir.</a:t>
            </a:r>
            <a:endParaRPr/>
          </a:p>
        </p:txBody>
      </p:sp>
      <p:sp>
        <p:nvSpPr>
          <p:cNvPr id="121" name="Google Shape;121;p18"/>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3780"/>
              <a:buFont typeface="Constantia"/>
              <a:buNone/>
            </a:pPr>
            <a:r>
              <a:rPr lang="tr-TR" sz="3780"/>
              <a:t>What are the advantages of Blockchain?</a:t>
            </a:r>
            <a:endParaRPr sz="378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044"/>
              <a:buChar char="●"/>
            </a:pPr>
            <a:r>
              <a:rPr lang="tr-TR" sz="2405"/>
              <a:t>Saving on Time</a:t>
            </a:r>
            <a:endParaRPr/>
          </a:p>
          <a:p>
            <a:pPr marL="274320" lvl="0" indent="-274320" algn="l" rtl="0">
              <a:lnSpc>
                <a:spcPct val="90000"/>
              </a:lnSpc>
              <a:spcBef>
                <a:spcPts val="600"/>
              </a:spcBef>
              <a:spcAft>
                <a:spcPts val="0"/>
              </a:spcAft>
              <a:buSzPts val="2044"/>
              <a:buNone/>
            </a:pPr>
            <a:r>
              <a:rPr lang="tr-TR" sz="2405"/>
              <a:t>	-Günümüzdeki sistemde dışarıda polis cezayı yazacak ve fatura oluşturacak ondan sonra bunu şubedeki memurlar sisteme eksiksiz aktaracak. Uzun bir zaman geçiyor.</a:t>
            </a:r>
            <a:endParaRPr/>
          </a:p>
          <a:p>
            <a:pPr marL="274320" lvl="0" indent="-274320" algn="l" rtl="0">
              <a:lnSpc>
                <a:spcPct val="90000"/>
              </a:lnSpc>
              <a:spcBef>
                <a:spcPts val="600"/>
              </a:spcBef>
              <a:spcAft>
                <a:spcPts val="0"/>
              </a:spcAft>
              <a:buSzPts val="2044"/>
              <a:buNone/>
            </a:pPr>
            <a:r>
              <a:rPr lang="tr-TR" sz="2405"/>
              <a:t>	-Blockchain’de ise suçun işlendiği an itibarı ile o aracın cezası sisteme otomatik düşecek ve araç sahibine ceza onaylandıktan hemen sonra bilgi gönderilebilecektir.</a:t>
            </a:r>
            <a:endParaRPr/>
          </a:p>
          <a:p>
            <a:pPr marL="274320" lvl="0" indent="-274320" algn="l" rtl="0">
              <a:lnSpc>
                <a:spcPct val="90000"/>
              </a:lnSpc>
              <a:spcBef>
                <a:spcPts val="600"/>
              </a:spcBef>
              <a:spcAft>
                <a:spcPts val="0"/>
              </a:spcAft>
              <a:buSzPts val="2044"/>
              <a:buChar char="●"/>
            </a:pPr>
            <a:r>
              <a:rPr lang="tr-TR" sz="2405"/>
              <a:t>Efficiency</a:t>
            </a:r>
            <a:endParaRPr sz="2405"/>
          </a:p>
          <a:p>
            <a:pPr marL="274320" lvl="0" indent="-274320" algn="l" rtl="0">
              <a:lnSpc>
                <a:spcPct val="90000"/>
              </a:lnSpc>
              <a:spcBef>
                <a:spcPts val="600"/>
              </a:spcBef>
              <a:spcAft>
                <a:spcPts val="0"/>
              </a:spcAft>
              <a:buSzPts val="2044"/>
              <a:buNone/>
            </a:pPr>
            <a:r>
              <a:rPr lang="tr-TR" sz="2405"/>
              <a:t>	-Şehir içindeki sakin sokak ve caddelerdeki dükkan, manav, tuhafiye, kırtasiyedeki kamera sistemleri de sahibi isterse sisteme katılarak suçlu ya da aranan araçları tespit etmede katkıda bulunabilecek.</a:t>
            </a:r>
            <a:endParaRPr sz="2405"/>
          </a:p>
        </p:txBody>
      </p:sp>
      <p:sp>
        <p:nvSpPr>
          <p:cNvPr id="127" name="Google Shape;127;p19"/>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3780"/>
              <a:buFont typeface="Constantia"/>
              <a:buNone/>
            </a:pPr>
            <a:r>
              <a:rPr lang="tr-TR" sz="3780"/>
              <a:t>What are the advantages of Blockchain? (cont.)</a:t>
            </a:r>
            <a:endParaRPr sz="378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879"/>
              <a:buChar char="●"/>
            </a:pPr>
            <a:r>
              <a:rPr lang="tr-TR" sz="2210"/>
              <a:t>Bizim sistemimiz private blockchain teknolojilerinden yararlanarak ortaya atılmış bir sistem.</a:t>
            </a:r>
            <a:endParaRPr/>
          </a:p>
          <a:p>
            <a:pPr marL="274320" lvl="0" indent="-274320" algn="l" rtl="0">
              <a:lnSpc>
                <a:spcPct val="90000"/>
              </a:lnSpc>
              <a:spcBef>
                <a:spcPts val="600"/>
              </a:spcBef>
              <a:spcAft>
                <a:spcPts val="0"/>
              </a:spcAft>
              <a:buSzPts val="1879"/>
              <a:buNone/>
            </a:pPr>
            <a:r>
              <a:rPr lang="tr-TR" sz="2210"/>
              <a:t>	-Bu sistemdeki bloklar ülkedeki tüm ilgili asayiş şube tarafından ve</a:t>
            </a:r>
            <a:endParaRPr/>
          </a:p>
          <a:p>
            <a:pPr marL="274320" lvl="0" indent="-274320" algn="l" rtl="0">
              <a:lnSpc>
                <a:spcPct val="90000"/>
              </a:lnSpc>
              <a:spcBef>
                <a:spcPts val="600"/>
              </a:spcBef>
              <a:spcAft>
                <a:spcPts val="0"/>
              </a:spcAft>
              <a:buSzPts val="1879"/>
              <a:buNone/>
            </a:pPr>
            <a:r>
              <a:rPr lang="tr-TR" sz="2210"/>
              <a:t>	-Trafik polisi olan kişiler tarafından gerekli cezalar eklenebilecek.</a:t>
            </a:r>
            <a:endParaRPr/>
          </a:p>
          <a:p>
            <a:pPr marL="274320" lvl="0" indent="-274320" algn="l" rtl="0">
              <a:lnSpc>
                <a:spcPct val="90000"/>
              </a:lnSpc>
              <a:spcBef>
                <a:spcPts val="600"/>
              </a:spcBef>
              <a:spcAft>
                <a:spcPts val="0"/>
              </a:spcAft>
              <a:buSzPts val="1879"/>
              <a:buNone/>
            </a:pPr>
            <a:r>
              <a:rPr lang="tr-TR" sz="2210"/>
              <a:t>	-Araç sürücüleri kayıt olduktan sonra sadece kendi aracıyla ilgili prosedürleri, cezaları görebilir. Ama değişiklik yapamaz.</a:t>
            </a:r>
            <a:endParaRPr sz="2210"/>
          </a:p>
          <a:p>
            <a:pPr marL="274320" lvl="0" indent="-274320" algn="l" rtl="0">
              <a:lnSpc>
                <a:spcPct val="90000"/>
              </a:lnSpc>
              <a:spcBef>
                <a:spcPts val="600"/>
              </a:spcBef>
              <a:spcAft>
                <a:spcPts val="0"/>
              </a:spcAft>
              <a:buSzPts val="1879"/>
              <a:buChar char="●"/>
            </a:pPr>
            <a:r>
              <a:rPr lang="tr-TR" sz="2210"/>
              <a:t>Permissioned Blockchain;</a:t>
            </a:r>
            <a:endParaRPr/>
          </a:p>
          <a:p>
            <a:pPr marL="274320" lvl="0" indent="-274320" algn="l" rtl="0">
              <a:lnSpc>
                <a:spcPct val="90000"/>
              </a:lnSpc>
              <a:spcBef>
                <a:spcPts val="600"/>
              </a:spcBef>
              <a:spcAft>
                <a:spcPts val="0"/>
              </a:spcAft>
              <a:buSzPts val="1879"/>
              <a:buNone/>
            </a:pPr>
            <a:r>
              <a:rPr lang="tr-TR" sz="2210"/>
              <a:t>	-Sisteme dahil olabilmek için özel iznin olmalıdır. Bu özel izin tüm ilgili asayiş şube ve trafik polisleri sahip olabilirler (private key).</a:t>
            </a:r>
            <a:endParaRPr/>
          </a:p>
          <a:p>
            <a:pPr marL="274320" lvl="0" indent="-274320" algn="l" rtl="0">
              <a:lnSpc>
                <a:spcPct val="90000"/>
              </a:lnSpc>
              <a:spcBef>
                <a:spcPts val="600"/>
              </a:spcBef>
              <a:spcAft>
                <a:spcPts val="0"/>
              </a:spcAft>
              <a:buSzPts val="1879"/>
              <a:buNone/>
            </a:pPr>
            <a:r>
              <a:rPr lang="tr-TR" sz="2210"/>
              <a:t>	-Araç sürücüleri ve normal vatandaşlar sisteme pasif olarak dahil olabilirler.</a:t>
            </a:r>
            <a:endParaRPr/>
          </a:p>
        </p:txBody>
      </p:sp>
      <p:sp>
        <p:nvSpPr>
          <p:cNvPr id="133" name="Google Shape;133;p20"/>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body" idx="1"/>
          </p:nvPr>
        </p:nvSpPr>
        <p:spPr>
          <a:xfrm>
            <a:off x="457200" y="1524000"/>
            <a:ext cx="8229600" cy="45720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547"/>
              <a:buChar char="●"/>
            </a:pPr>
            <a:r>
              <a:rPr lang="tr-TR" sz="1820"/>
              <a:t>Consensus algoritmamız genel olarak Proof of Authority tabanlı çalışacaktır.</a:t>
            </a:r>
            <a:endParaRPr/>
          </a:p>
          <a:p>
            <a:pPr marL="274320" lvl="0" indent="-274320" algn="l" rtl="0">
              <a:lnSpc>
                <a:spcPct val="80000"/>
              </a:lnSpc>
              <a:spcBef>
                <a:spcPts val="600"/>
              </a:spcBef>
              <a:spcAft>
                <a:spcPts val="0"/>
              </a:spcAft>
              <a:buSzPts val="1547"/>
              <a:buNone/>
            </a:pPr>
            <a:r>
              <a:rPr lang="tr-TR" sz="1820"/>
              <a:t>	-Safety sistem, araçların tüm bilgilerine sahiptir.</a:t>
            </a:r>
            <a:endParaRPr/>
          </a:p>
          <a:p>
            <a:pPr marL="274320" lvl="0" indent="-274320" algn="l" rtl="0">
              <a:lnSpc>
                <a:spcPct val="80000"/>
              </a:lnSpc>
              <a:spcBef>
                <a:spcPts val="600"/>
              </a:spcBef>
              <a:spcAft>
                <a:spcPts val="0"/>
              </a:spcAft>
              <a:buSzPts val="1547"/>
              <a:buNone/>
            </a:pPr>
            <a:r>
              <a:rPr lang="tr-TR" sz="1820"/>
              <a:t>	-Bloğa eklenecek veriler kaydedilmiş (video, image) ve kamera sistemi tarafından kanıtlanmış olması gerekecektir.</a:t>
            </a:r>
            <a:endParaRPr/>
          </a:p>
          <a:p>
            <a:pPr marL="274320" lvl="0" indent="-274320" algn="l" rtl="0">
              <a:lnSpc>
                <a:spcPct val="80000"/>
              </a:lnSpc>
              <a:spcBef>
                <a:spcPts val="600"/>
              </a:spcBef>
              <a:spcAft>
                <a:spcPts val="0"/>
              </a:spcAft>
              <a:buSzPts val="1547"/>
              <a:buNone/>
            </a:pPr>
            <a:r>
              <a:rPr lang="tr-TR" sz="1820"/>
              <a:t>	-Sisteme veri ekleyecek ekip cezaları standart devlet kurallarına uygun bir şekilde yapacaktır.</a:t>
            </a:r>
            <a:endParaRPr sz="1820"/>
          </a:p>
          <a:p>
            <a:pPr marL="274320" lvl="0" indent="-274320" algn="l" rtl="0">
              <a:lnSpc>
                <a:spcPct val="80000"/>
              </a:lnSpc>
              <a:spcBef>
                <a:spcPts val="600"/>
              </a:spcBef>
              <a:spcAft>
                <a:spcPts val="0"/>
              </a:spcAft>
              <a:buSzPts val="1547"/>
              <a:buChar char="●"/>
            </a:pPr>
            <a:r>
              <a:rPr lang="tr-TR" sz="1820"/>
              <a:t>Proof of Reputation (İtibar İspatı);</a:t>
            </a:r>
            <a:endParaRPr/>
          </a:p>
          <a:p>
            <a:pPr marL="274320" lvl="0" indent="-274320" algn="l" rtl="0">
              <a:lnSpc>
                <a:spcPct val="80000"/>
              </a:lnSpc>
              <a:spcBef>
                <a:spcPts val="600"/>
              </a:spcBef>
              <a:spcAft>
                <a:spcPts val="0"/>
              </a:spcAft>
              <a:buSzPts val="1547"/>
              <a:buNone/>
            </a:pPr>
            <a:r>
              <a:rPr lang="tr-TR" sz="1820"/>
              <a:t>	-Trafik polisleri ve memurlar kendi içlerinde,</a:t>
            </a:r>
            <a:endParaRPr/>
          </a:p>
          <a:p>
            <a:pPr marL="274320" lvl="0" indent="-274320" algn="l" rtl="0">
              <a:lnSpc>
                <a:spcPct val="80000"/>
              </a:lnSpc>
              <a:spcBef>
                <a:spcPts val="600"/>
              </a:spcBef>
              <a:spcAft>
                <a:spcPts val="0"/>
              </a:spcAft>
              <a:buSzPts val="1547"/>
              <a:buNone/>
            </a:pPr>
            <a:r>
              <a:rPr lang="tr-TR" sz="1820"/>
              <a:t>	-Sisteme katkıda bulunan normal vatandaş kendi içlerinde belli bir otoriteye sahip olacaktır.</a:t>
            </a:r>
            <a:endParaRPr/>
          </a:p>
          <a:p>
            <a:pPr marL="274320" lvl="0" indent="-274320" algn="l" rtl="0">
              <a:lnSpc>
                <a:spcPct val="80000"/>
              </a:lnSpc>
              <a:spcBef>
                <a:spcPts val="600"/>
              </a:spcBef>
              <a:spcAft>
                <a:spcPts val="0"/>
              </a:spcAft>
              <a:buSzPts val="1547"/>
              <a:buChar char="●"/>
            </a:pPr>
            <a:r>
              <a:rPr lang="tr-TR" sz="1820"/>
              <a:t>Bir suçun gerçek anlamda suç teşkil edip sistemde onaylanması için izne sahip çoğunluk polisin (%51) suçu kabul etmesi gerekecektir. (disadvantage)</a:t>
            </a:r>
            <a:endParaRPr/>
          </a:p>
          <a:p>
            <a:pPr marL="274320" lvl="0" indent="-274320" algn="l" rtl="0">
              <a:lnSpc>
                <a:spcPct val="80000"/>
              </a:lnSpc>
              <a:spcBef>
                <a:spcPts val="600"/>
              </a:spcBef>
              <a:spcAft>
                <a:spcPts val="0"/>
              </a:spcAft>
              <a:buSzPts val="1547"/>
              <a:buChar char="●"/>
            </a:pPr>
            <a:r>
              <a:rPr lang="tr-TR" sz="1820"/>
              <a:t>Sistemdeki her bir node, sistemdeki farklı türdeki kullanıcıları temsil eder.</a:t>
            </a:r>
            <a:endParaRPr sz="1820"/>
          </a:p>
        </p:txBody>
      </p:sp>
      <p:sp>
        <p:nvSpPr>
          <p:cNvPr id="139" name="Google Shape;139;p21"/>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9F9F9"/>
              </a:buClr>
              <a:buSzPts val="4200"/>
              <a:buFont typeface="Constantia"/>
              <a:buNone/>
            </a:pPr>
            <a:r>
              <a:rPr lang="tr-TR"/>
              <a:t>Introduction (cont.)</a:t>
            </a:r>
            <a:endParaRPr/>
          </a:p>
        </p:txBody>
      </p:sp>
    </p:spTree>
  </p:cSld>
  <p:clrMapOvr>
    <a:masterClrMapping/>
  </p:clrMapOvr>
</p:sld>
</file>

<file path=ppt/theme/theme1.xml><?xml version="1.0" encoding="utf-8"?>
<a:theme xmlns:a="http://schemas.openxmlformats.org/drawingml/2006/main" name="Kağıt">
  <a:themeElements>
    <a:clrScheme name="Kağıt">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783</Words>
  <Application>Microsoft Office PowerPoint</Application>
  <PresentationFormat>Ekran Gösterisi (4:3)</PresentationFormat>
  <Paragraphs>151</Paragraphs>
  <Slides>27</Slides>
  <Notes>27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Constantia</vt:lpstr>
      <vt:lpstr>Noto Sans Symbols</vt:lpstr>
      <vt:lpstr>Times New Roman</vt:lpstr>
      <vt:lpstr>Kağıt</vt:lpstr>
      <vt:lpstr>TRAFFIC FINES BASED BLOCKCHAIN</vt:lpstr>
      <vt:lpstr>What are the main problems? </vt:lpstr>
      <vt:lpstr>What are the main problems? (cont.) </vt:lpstr>
      <vt:lpstr>How can we solve these problems?</vt:lpstr>
      <vt:lpstr>Why do we use Blockchain technologies?</vt:lpstr>
      <vt:lpstr>What are the advantages of Blockchain?</vt:lpstr>
      <vt:lpstr>What are the advantages of Blockchain? (cont.)</vt:lpstr>
      <vt:lpstr>Introduction</vt:lpstr>
      <vt:lpstr>Introduction (cont.)</vt:lpstr>
      <vt:lpstr>Users</vt:lpstr>
      <vt:lpstr>Users (cont.)</vt:lpstr>
      <vt:lpstr>Users (cont.)</vt:lpstr>
      <vt:lpstr>Users (cont.)</vt:lpstr>
      <vt:lpstr>Permissioned Blockchain</vt:lpstr>
      <vt:lpstr>Permissioned Blockchain</vt:lpstr>
      <vt:lpstr>Slayt 16</vt:lpstr>
      <vt:lpstr>Slayt 17</vt:lpstr>
      <vt:lpstr>Slayt 18</vt:lpstr>
      <vt:lpstr>Transactions </vt:lpstr>
      <vt:lpstr>Transactions (cont.)</vt:lpstr>
      <vt:lpstr>Transactions (cont.)</vt:lpstr>
      <vt:lpstr>Transaction Chain Structure</vt:lpstr>
      <vt:lpstr>Blocks</vt:lpstr>
      <vt:lpstr>Chain Structures</vt:lpstr>
      <vt:lpstr>Slayt 25</vt:lpstr>
      <vt:lpstr>Slayt 26</vt:lpstr>
      <vt:lpstr>Slayt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FINES BASED BLOCKCHAIN</dc:title>
  <cp:lastModifiedBy>Monster-Turkey</cp:lastModifiedBy>
  <cp:revision>4</cp:revision>
  <dcterms:modified xsi:type="dcterms:W3CDTF">2019-01-09T01:04:50Z</dcterms:modified>
</cp:coreProperties>
</file>