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0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66" r:id="rId4"/>
    <p:sldId id="258" r:id="rId5"/>
    <p:sldId id="260" r:id="rId6"/>
    <p:sldId id="259" r:id="rId7"/>
    <p:sldId id="261" r:id="rId8"/>
    <p:sldId id="263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bdullah Hassan" initials="AH" lastIdx="1" clrIdx="0">
    <p:extLst>
      <p:ext uri="{19B8F6BF-5375-455C-9EA6-DF929625EA0E}">
        <p15:presenceInfo xmlns:p15="http://schemas.microsoft.com/office/powerpoint/2012/main" userId="S::AG03982@tn.gov::7ed7d927-4096-4e8e-9a7e-06cba04805bc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DA37D80-6434-44D0-A028-1B22A696006F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4" autoAdjust="0"/>
    <p:restoredTop sz="94660"/>
  </p:normalViewPr>
  <p:slideViewPr>
    <p:cSldViewPr snapToGrid="0">
      <p:cViewPr varScale="1">
        <p:scale>
          <a:sx n="67" d="100"/>
          <a:sy n="67" d="100"/>
        </p:scale>
        <p:origin x="528" y="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g03982\Documents\NSS_Data_Analytics\projects\U.S-First-Generation-Family-Students\U.S.%20Refugee%20Ceiling%20&amp;%20Resettlement%201980-2020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g03982\Documents\NSS_Data_Analytics\projects\U.S-First-Generation-Family-Students\U.S.%20Refugee%20Ceiling%20&amp;%20Resettlement%201980-2020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639253426655002E-2"/>
          <c:y val="4.507042253521127E-2"/>
          <c:w val="0.87066628926286171"/>
          <c:h val="0.78563986543935527"/>
        </c:manualLayout>
      </c:layout>
      <c:lineChart>
        <c:grouping val="standard"/>
        <c:varyColors val="0"/>
        <c:ser>
          <c:idx val="0"/>
          <c:order val="0"/>
          <c:tx>
            <c:v>Refugee Ceiling </c:v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cat>
            <c:strRef>
              <c:f>'U.S. Refugee Ceiling &amp; Resettle'!$A$14:$A$55</c:f>
              <c:strCache>
                <c:ptCount val="42"/>
                <c:pt idx="0">
                  <c:v>1980</c:v>
                </c:pt>
                <c:pt idx="1">
                  <c:v>1981</c:v>
                </c:pt>
                <c:pt idx="2">
                  <c:v>1982</c:v>
                </c:pt>
                <c:pt idx="3">
                  <c:v>1983</c:v>
                </c:pt>
                <c:pt idx="4">
                  <c:v>1984</c:v>
                </c:pt>
                <c:pt idx="5">
                  <c:v>1985</c:v>
                </c:pt>
                <c:pt idx="6">
                  <c:v>1986</c:v>
                </c:pt>
                <c:pt idx="7">
                  <c:v>1987</c:v>
                </c:pt>
                <c:pt idx="8">
                  <c:v>1988</c:v>
                </c:pt>
                <c:pt idx="9">
                  <c:v>1989</c:v>
                </c:pt>
                <c:pt idx="10">
                  <c:v>1990</c:v>
                </c:pt>
                <c:pt idx="11">
                  <c:v>1991</c:v>
                </c:pt>
                <c:pt idx="12">
                  <c:v>1992</c:v>
                </c:pt>
                <c:pt idx="13">
                  <c:v>1993</c:v>
                </c:pt>
                <c:pt idx="14">
                  <c:v>1994</c:v>
                </c:pt>
                <c:pt idx="15">
                  <c:v>1995</c:v>
                </c:pt>
                <c:pt idx="16">
                  <c:v>1996</c:v>
                </c:pt>
                <c:pt idx="17">
                  <c:v>1997</c:v>
                </c:pt>
                <c:pt idx="18">
                  <c:v>1998</c:v>
                </c:pt>
                <c:pt idx="19">
                  <c:v>1999</c:v>
                </c:pt>
                <c:pt idx="20">
                  <c:v>2000</c:v>
                </c:pt>
                <c:pt idx="21">
                  <c:v>2001</c:v>
                </c:pt>
                <c:pt idx="22">
                  <c:v>2002</c:v>
                </c:pt>
                <c:pt idx="23">
                  <c:v>2003</c:v>
                </c:pt>
                <c:pt idx="24">
                  <c:v>2004</c:v>
                </c:pt>
                <c:pt idx="25">
                  <c:v>2005</c:v>
                </c:pt>
                <c:pt idx="26">
                  <c:v>2006</c:v>
                </c:pt>
                <c:pt idx="27">
                  <c:v>2007</c:v>
                </c:pt>
                <c:pt idx="28">
                  <c:v>2008</c:v>
                </c:pt>
                <c:pt idx="29">
                  <c:v>2009</c:v>
                </c:pt>
                <c:pt idx="30">
                  <c:v>2010</c:v>
                </c:pt>
                <c:pt idx="31">
                  <c:v>2011</c:v>
                </c:pt>
                <c:pt idx="32">
                  <c:v>2012</c:v>
                </c:pt>
                <c:pt idx="33">
                  <c:v>2013</c:v>
                </c:pt>
                <c:pt idx="34">
                  <c:v>2014</c:v>
                </c:pt>
                <c:pt idx="35">
                  <c:v>2015</c:v>
                </c:pt>
                <c:pt idx="36">
                  <c:v>2016</c:v>
                </c:pt>
                <c:pt idx="37">
                  <c:v>2017</c:v>
                </c:pt>
                <c:pt idx="38">
                  <c:v>2018</c:v>
                </c:pt>
                <c:pt idx="39">
                  <c:v>2019</c:v>
                </c:pt>
                <c:pt idx="40">
                  <c:v>2020</c:v>
                </c:pt>
                <c:pt idx="41">
                  <c:v>2021*</c:v>
                </c:pt>
              </c:strCache>
            </c:strRef>
          </c:cat>
          <c:val>
            <c:numRef>
              <c:f>'U.S. Refugee Ceiling &amp; Resettle'!$B$14:$B$55</c:f>
              <c:numCache>
                <c:formatCode>#,##0_);\(#,##0\)</c:formatCode>
                <c:ptCount val="42"/>
                <c:pt idx="0">
                  <c:v>231700</c:v>
                </c:pt>
                <c:pt idx="1">
                  <c:v>217000</c:v>
                </c:pt>
                <c:pt idx="2">
                  <c:v>140000</c:v>
                </c:pt>
                <c:pt idx="3">
                  <c:v>90000</c:v>
                </c:pt>
                <c:pt idx="4">
                  <c:v>72000</c:v>
                </c:pt>
                <c:pt idx="5">
                  <c:v>70000</c:v>
                </c:pt>
                <c:pt idx="6">
                  <c:v>67000</c:v>
                </c:pt>
                <c:pt idx="7">
                  <c:v>70000</c:v>
                </c:pt>
                <c:pt idx="8">
                  <c:v>87500</c:v>
                </c:pt>
                <c:pt idx="9">
                  <c:v>116500</c:v>
                </c:pt>
                <c:pt idx="10">
                  <c:v>125000</c:v>
                </c:pt>
                <c:pt idx="11">
                  <c:v>131000</c:v>
                </c:pt>
                <c:pt idx="12">
                  <c:v>131000</c:v>
                </c:pt>
                <c:pt idx="13">
                  <c:v>142000</c:v>
                </c:pt>
                <c:pt idx="14">
                  <c:v>121000</c:v>
                </c:pt>
                <c:pt idx="15">
                  <c:v>112000</c:v>
                </c:pt>
                <c:pt idx="16">
                  <c:v>90000</c:v>
                </c:pt>
                <c:pt idx="17">
                  <c:v>78000</c:v>
                </c:pt>
                <c:pt idx="18">
                  <c:v>83000</c:v>
                </c:pt>
                <c:pt idx="19">
                  <c:v>91000</c:v>
                </c:pt>
                <c:pt idx="20">
                  <c:v>90000</c:v>
                </c:pt>
                <c:pt idx="21">
                  <c:v>80000</c:v>
                </c:pt>
                <c:pt idx="22">
                  <c:v>70000</c:v>
                </c:pt>
                <c:pt idx="23">
                  <c:v>70000</c:v>
                </c:pt>
                <c:pt idx="24">
                  <c:v>70000</c:v>
                </c:pt>
                <c:pt idx="25">
                  <c:v>70000</c:v>
                </c:pt>
                <c:pt idx="26">
                  <c:v>70000</c:v>
                </c:pt>
                <c:pt idx="27">
                  <c:v>70000</c:v>
                </c:pt>
                <c:pt idx="28">
                  <c:v>80000</c:v>
                </c:pt>
                <c:pt idx="29">
                  <c:v>80000</c:v>
                </c:pt>
                <c:pt idx="30">
                  <c:v>80000</c:v>
                </c:pt>
                <c:pt idx="31">
                  <c:v>80000</c:v>
                </c:pt>
                <c:pt idx="32">
                  <c:v>76000</c:v>
                </c:pt>
                <c:pt idx="33">
                  <c:v>70000</c:v>
                </c:pt>
                <c:pt idx="34">
                  <c:v>70000</c:v>
                </c:pt>
                <c:pt idx="35">
                  <c:v>70000</c:v>
                </c:pt>
                <c:pt idx="36">
                  <c:v>85000</c:v>
                </c:pt>
                <c:pt idx="37">
                  <c:v>50000</c:v>
                </c:pt>
                <c:pt idx="38">
                  <c:v>45000</c:v>
                </c:pt>
                <c:pt idx="39">
                  <c:v>30000</c:v>
                </c:pt>
                <c:pt idx="40">
                  <c:v>18000</c:v>
                </c:pt>
                <c:pt idx="41">
                  <c:v>62500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5DB-41EE-A23F-1E33E47FA18A}"/>
            </c:ext>
          </c:extLst>
        </c:ser>
        <c:ser>
          <c:idx val="1"/>
          <c:order val="1"/>
          <c:tx>
            <c:v>Refugees Resettled</c:v>
          </c:tx>
          <c:spPr>
            <a:ln w="22225" cap="rnd">
              <a:solidFill>
                <a:schemeClr val="accent3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3"/>
              </a:solidFill>
              <a:ln w="9525">
                <a:solidFill>
                  <a:schemeClr val="accent3"/>
                </a:solidFill>
                <a:round/>
              </a:ln>
              <a:effectLst/>
            </c:spPr>
          </c:marker>
          <c:cat>
            <c:strRef>
              <c:f>'U.S. Refugee Ceiling &amp; Resettle'!$A$14:$A$55</c:f>
              <c:strCache>
                <c:ptCount val="42"/>
                <c:pt idx="0">
                  <c:v>1980</c:v>
                </c:pt>
                <c:pt idx="1">
                  <c:v>1981</c:v>
                </c:pt>
                <c:pt idx="2">
                  <c:v>1982</c:v>
                </c:pt>
                <c:pt idx="3">
                  <c:v>1983</c:v>
                </c:pt>
                <c:pt idx="4">
                  <c:v>1984</c:v>
                </c:pt>
                <c:pt idx="5">
                  <c:v>1985</c:v>
                </c:pt>
                <c:pt idx="6">
                  <c:v>1986</c:v>
                </c:pt>
                <c:pt idx="7">
                  <c:v>1987</c:v>
                </c:pt>
                <c:pt idx="8">
                  <c:v>1988</c:v>
                </c:pt>
                <c:pt idx="9">
                  <c:v>1989</c:v>
                </c:pt>
                <c:pt idx="10">
                  <c:v>1990</c:v>
                </c:pt>
                <c:pt idx="11">
                  <c:v>1991</c:v>
                </c:pt>
                <c:pt idx="12">
                  <c:v>1992</c:v>
                </c:pt>
                <c:pt idx="13">
                  <c:v>1993</c:v>
                </c:pt>
                <c:pt idx="14">
                  <c:v>1994</c:v>
                </c:pt>
                <c:pt idx="15">
                  <c:v>1995</c:v>
                </c:pt>
                <c:pt idx="16">
                  <c:v>1996</c:v>
                </c:pt>
                <c:pt idx="17">
                  <c:v>1997</c:v>
                </c:pt>
                <c:pt idx="18">
                  <c:v>1998</c:v>
                </c:pt>
                <c:pt idx="19">
                  <c:v>1999</c:v>
                </c:pt>
                <c:pt idx="20">
                  <c:v>2000</c:v>
                </c:pt>
                <c:pt idx="21">
                  <c:v>2001</c:v>
                </c:pt>
                <c:pt idx="22">
                  <c:v>2002</c:v>
                </c:pt>
                <c:pt idx="23">
                  <c:v>2003</c:v>
                </c:pt>
                <c:pt idx="24">
                  <c:v>2004</c:v>
                </c:pt>
                <c:pt idx="25">
                  <c:v>2005</c:v>
                </c:pt>
                <c:pt idx="26">
                  <c:v>2006</c:v>
                </c:pt>
                <c:pt idx="27">
                  <c:v>2007</c:v>
                </c:pt>
                <c:pt idx="28">
                  <c:v>2008</c:v>
                </c:pt>
                <c:pt idx="29">
                  <c:v>2009</c:v>
                </c:pt>
                <c:pt idx="30">
                  <c:v>2010</c:v>
                </c:pt>
                <c:pt idx="31">
                  <c:v>2011</c:v>
                </c:pt>
                <c:pt idx="32">
                  <c:v>2012</c:v>
                </c:pt>
                <c:pt idx="33">
                  <c:v>2013</c:v>
                </c:pt>
                <c:pt idx="34">
                  <c:v>2014</c:v>
                </c:pt>
                <c:pt idx="35">
                  <c:v>2015</c:v>
                </c:pt>
                <c:pt idx="36">
                  <c:v>2016</c:v>
                </c:pt>
                <c:pt idx="37">
                  <c:v>2017</c:v>
                </c:pt>
                <c:pt idx="38">
                  <c:v>2018</c:v>
                </c:pt>
                <c:pt idx="39">
                  <c:v>2019</c:v>
                </c:pt>
                <c:pt idx="40">
                  <c:v>2020</c:v>
                </c:pt>
                <c:pt idx="41">
                  <c:v>2021*</c:v>
                </c:pt>
              </c:strCache>
            </c:strRef>
          </c:cat>
          <c:val>
            <c:numRef>
              <c:f>'U.S. Refugee Ceiling &amp; Resettle'!$C$14:$C$55</c:f>
              <c:numCache>
                <c:formatCode>[$-10409]#,##0;\-#,##0</c:formatCode>
                <c:ptCount val="42"/>
                <c:pt idx="0">
                  <c:v>207116</c:v>
                </c:pt>
                <c:pt idx="1">
                  <c:v>159252</c:v>
                </c:pt>
                <c:pt idx="2">
                  <c:v>98096</c:v>
                </c:pt>
                <c:pt idx="3">
                  <c:v>61218</c:v>
                </c:pt>
                <c:pt idx="4">
                  <c:v>70393</c:v>
                </c:pt>
                <c:pt idx="5">
                  <c:v>67704</c:v>
                </c:pt>
                <c:pt idx="6">
                  <c:v>62146</c:v>
                </c:pt>
                <c:pt idx="7">
                  <c:v>64528</c:v>
                </c:pt>
                <c:pt idx="8">
                  <c:v>76483</c:v>
                </c:pt>
                <c:pt idx="9">
                  <c:v>107070</c:v>
                </c:pt>
                <c:pt idx="10">
                  <c:v>122066</c:v>
                </c:pt>
                <c:pt idx="11">
                  <c:v>113389</c:v>
                </c:pt>
                <c:pt idx="12">
                  <c:v>132531</c:v>
                </c:pt>
                <c:pt idx="13">
                  <c:v>119448</c:v>
                </c:pt>
                <c:pt idx="14">
                  <c:v>112981</c:v>
                </c:pt>
                <c:pt idx="15">
                  <c:v>99974</c:v>
                </c:pt>
                <c:pt idx="16">
                  <c:v>76403</c:v>
                </c:pt>
                <c:pt idx="17">
                  <c:v>70488</c:v>
                </c:pt>
                <c:pt idx="18">
                  <c:v>77080</c:v>
                </c:pt>
                <c:pt idx="19">
                  <c:v>85525</c:v>
                </c:pt>
                <c:pt idx="20">
                  <c:v>73147</c:v>
                </c:pt>
                <c:pt idx="21">
                  <c:v>69886</c:v>
                </c:pt>
                <c:pt idx="22">
                  <c:v>27131</c:v>
                </c:pt>
                <c:pt idx="23">
                  <c:v>28403</c:v>
                </c:pt>
                <c:pt idx="24">
                  <c:v>52873</c:v>
                </c:pt>
                <c:pt idx="25">
                  <c:v>53813</c:v>
                </c:pt>
                <c:pt idx="26">
                  <c:v>41223</c:v>
                </c:pt>
                <c:pt idx="27">
                  <c:v>48282</c:v>
                </c:pt>
                <c:pt idx="28">
                  <c:v>60191</c:v>
                </c:pt>
                <c:pt idx="29">
                  <c:v>74654</c:v>
                </c:pt>
                <c:pt idx="30">
                  <c:v>73311</c:v>
                </c:pt>
                <c:pt idx="31">
                  <c:v>56424</c:v>
                </c:pt>
                <c:pt idx="32">
                  <c:v>58238</c:v>
                </c:pt>
                <c:pt idx="33">
                  <c:v>69926</c:v>
                </c:pt>
                <c:pt idx="34">
                  <c:v>69987</c:v>
                </c:pt>
                <c:pt idx="35">
                  <c:v>69933</c:v>
                </c:pt>
                <c:pt idx="36">
                  <c:v>84994</c:v>
                </c:pt>
                <c:pt idx="37">
                  <c:v>53716</c:v>
                </c:pt>
                <c:pt idx="38">
                  <c:v>22533</c:v>
                </c:pt>
                <c:pt idx="39">
                  <c:v>30000</c:v>
                </c:pt>
                <c:pt idx="40">
                  <c:v>11814</c:v>
                </c:pt>
                <c:pt idx="41">
                  <c:v>2334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5DB-41EE-A23F-1E33E47FA1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11949152"/>
        <c:axId val="511954728"/>
      </c:lineChart>
      <c:catAx>
        <c:axId val="51194915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1954728"/>
        <c:crosses val="autoZero"/>
        <c:auto val="1"/>
        <c:lblAlgn val="ctr"/>
        <c:lblOffset val="100"/>
        <c:noMultiLvlLbl val="0"/>
      </c:catAx>
      <c:valAx>
        <c:axId val="511954728"/>
        <c:scaling>
          <c:orientation val="minMax"/>
          <c:max val="250000"/>
          <c:min val="0"/>
        </c:scaling>
        <c:delete val="0"/>
        <c:axPos val="l"/>
        <c:numFmt formatCode="0_);\(0\)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1949152"/>
        <c:crosses val="autoZero"/>
        <c:crossBetween val="midCat"/>
        <c:majorUnit val="20000"/>
      </c:valAx>
      <c:spPr>
        <a:noFill/>
        <a:ln>
          <a:noFill/>
        </a:ln>
        <a:effectLst/>
      </c:spPr>
    </c:plotArea>
    <c:legend>
      <c:legendPos val="t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Top 10</a:t>
            </a:r>
            <a:r>
              <a:rPr lang="en-US" baseline="0" dirty="0"/>
              <a:t> (2004)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3112314085739282"/>
          <c:y val="0.15986111111111112"/>
          <c:w val="0.81177274715660541"/>
          <c:h val="0.73273950131233601"/>
        </c:manualLayout>
      </c:layout>
      <c:barChart>
        <c:barDir val="bar"/>
        <c:grouping val="stacked"/>
        <c:varyColors val="0"/>
        <c:ser>
          <c:idx val="0"/>
          <c:order val="0"/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'Top 10'!$A$2:$A$11</c:f>
              <c:strCache>
                <c:ptCount val="10"/>
                <c:pt idx="0">
                  <c:v>Russia</c:v>
                </c:pt>
                <c:pt idx="1">
                  <c:v>Moldova</c:v>
                </c:pt>
                <c:pt idx="2">
                  <c:v>Iran</c:v>
                </c:pt>
                <c:pt idx="3">
                  <c:v>Ethiopia</c:v>
                </c:pt>
                <c:pt idx="4">
                  <c:v>Cuba</c:v>
                </c:pt>
                <c:pt idx="5">
                  <c:v>Ukraine</c:v>
                </c:pt>
                <c:pt idx="6">
                  <c:v>Sudan</c:v>
                </c:pt>
                <c:pt idx="7">
                  <c:v>Laos</c:v>
                </c:pt>
                <c:pt idx="8">
                  <c:v>Liberia</c:v>
                </c:pt>
                <c:pt idx="9">
                  <c:v>Somalia</c:v>
                </c:pt>
              </c:strCache>
            </c:strRef>
          </c:cat>
          <c:val>
            <c:numRef>
              <c:f>'Top 10'!$B$2:$B$11</c:f>
              <c:numCache>
                <c:formatCode>_(* #,##0_);_(* \(#,##0\);_(* "-"??_);_(@_)</c:formatCode>
                <c:ptCount val="10"/>
                <c:pt idx="0">
                  <c:v>1446</c:v>
                </c:pt>
                <c:pt idx="1">
                  <c:v>1711</c:v>
                </c:pt>
                <c:pt idx="2">
                  <c:v>1786</c:v>
                </c:pt>
                <c:pt idx="3">
                  <c:v>2689</c:v>
                </c:pt>
                <c:pt idx="4">
                  <c:v>2980</c:v>
                </c:pt>
                <c:pt idx="5">
                  <c:v>3482</c:v>
                </c:pt>
                <c:pt idx="6">
                  <c:v>3500</c:v>
                </c:pt>
                <c:pt idx="7">
                  <c:v>6005</c:v>
                </c:pt>
                <c:pt idx="8">
                  <c:v>7140</c:v>
                </c:pt>
                <c:pt idx="9">
                  <c:v>13331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889-44D6-A0A8-A5BFE146C41D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601581728"/>
        <c:axId val="601586976"/>
      </c:barChart>
      <c:catAx>
        <c:axId val="601581728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1586976"/>
        <c:crossesAt val="0"/>
        <c:auto val="1"/>
        <c:lblAlgn val="ctr"/>
        <c:lblOffset val="100"/>
        <c:noMultiLvlLbl val="0"/>
      </c:catAx>
      <c:valAx>
        <c:axId val="601586976"/>
        <c:scaling>
          <c:orientation val="minMax"/>
        </c:scaling>
        <c:delete val="1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#,##0" sourceLinked="0"/>
        <c:majorTickMark val="out"/>
        <c:minorTickMark val="out"/>
        <c:tickLblPos val="nextTo"/>
        <c:crossAx val="601581728"/>
        <c:crosses val="autoZero"/>
        <c:crossBetween val="between"/>
      </c:valAx>
      <c:spPr>
        <a:noFill/>
        <a:ln>
          <a:noFill/>
        </a:ln>
        <a:effectLst>
          <a:glow rad="63500">
            <a:schemeClr val="accent1">
              <a:alpha val="40000"/>
            </a:schemeClr>
          </a:glow>
        </a:effectLst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style1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71268B-8AC2-4239-8FAF-7C144C210720}" type="datetimeFigureOut">
              <a:rPr lang="en-US"/>
              <a:t>6/26/2021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2BA2C8-71FC-43D0-BD87-0547616971F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292136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AD8362-6D63-40AC-BAA9-90C3AE6D5875}" type="datetimeFigureOut">
              <a:rPr lang="en-US"/>
              <a:t>6/26/2021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539446-6953-447E-A4E3-E7CFBF87004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239292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ater3"/>
          <p:cNvSpPr/>
          <p:nvPr/>
        </p:nvSpPr>
        <p:spPr bwMode="gray">
          <a:xfrm>
            <a:off x="2552" y="5243129"/>
            <a:ext cx="12188952" cy="1614871"/>
          </a:xfrm>
          <a:prstGeom prst="rect">
            <a:avLst/>
          </a:prstGeom>
          <a:gradFill>
            <a:gsLst>
              <a:gs pos="833">
                <a:schemeClr val="accent2">
                  <a:lumMod val="60000"/>
                  <a:lumOff val="40000"/>
                  <a:alpha val="38000"/>
                </a:schemeClr>
              </a:gs>
              <a:gs pos="23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20000"/>
                  <a:lumOff val="80000"/>
                  <a:alpha val="89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sky"/>
          <p:cNvSpPr/>
          <p:nvPr/>
        </p:nvSpPr>
        <p:spPr bwMode="white">
          <a:xfrm>
            <a:off x="2552" y="0"/>
            <a:ext cx="12188952" cy="5334000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  <a:alpha val="80000"/>
                </a:schemeClr>
              </a:gs>
              <a:gs pos="99000">
                <a:schemeClr val="accent2">
                  <a:lumMod val="20000"/>
                  <a:lumOff val="80000"/>
                  <a:alpha val="6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6" name="water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4" r="9901"/>
          <a:stretch/>
        </p:blipFill>
        <p:spPr bwMode="ltGray">
          <a:xfrm>
            <a:off x="-1425" y="5497897"/>
            <a:ext cx="12188952" cy="46320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water1"/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18" r="6356"/>
          <a:stretch/>
        </p:blipFill>
        <p:spPr bwMode="gray">
          <a:xfrm flipH="1">
            <a:off x="-1425" y="5221111"/>
            <a:ext cx="12188952" cy="268288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/>
          <p:cNvSpPr/>
          <p:nvPr/>
        </p:nvSpPr>
        <p:spPr>
          <a:xfrm>
            <a:off x="-1425" y="5961106"/>
            <a:ext cx="12188952" cy="896846"/>
          </a:xfrm>
          <a:prstGeom prst="rect">
            <a:avLst/>
          </a:prstGeom>
          <a:gradFill>
            <a:gsLst>
              <a:gs pos="25000">
                <a:schemeClr val="accent6">
                  <a:lumMod val="60000"/>
                  <a:lumOff val="40000"/>
                  <a:alpha val="0"/>
                </a:schemeClr>
              </a:gs>
              <a:gs pos="100000">
                <a:schemeClr val="accent6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05872" y="1309047"/>
            <a:ext cx="9602789" cy="2667000"/>
          </a:xfrm>
        </p:spPr>
        <p:txBody>
          <a:bodyPr anchor="b">
            <a:noAutofit/>
          </a:bodyPr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5872" y="4038600"/>
            <a:ext cx="9601200" cy="9906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cap="all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42361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1">
              <a:rPr lang="en-US"/>
              <a:t>6/26/2021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36256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4403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4403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1">
              <a:rPr lang="en-US"/>
              <a:t>6/26/2021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58651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1">
              <a:rPr lang="en-US"/>
              <a:t>6/26/2021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05082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ky"/>
          <p:cNvSpPr/>
          <p:nvPr/>
        </p:nvSpPr>
        <p:spPr>
          <a:xfrm>
            <a:off x="2552" y="-1"/>
            <a:ext cx="12188952" cy="6858002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  <a:alpha val="80000"/>
                </a:schemeClr>
              </a:gs>
              <a:gs pos="99000">
                <a:schemeClr val="accent2">
                  <a:lumMod val="20000"/>
                  <a:lumOff val="80000"/>
                  <a:alpha val="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3" y="1309047"/>
            <a:ext cx="9601252" cy="2667000"/>
          </a:xfrm>
        </p:spPr>
        <p:txBody>
          <a:bodyPr anchor="b">
            <a:normAutofit/>
          </a:bodyPr>
          <a:lstStyle>
            <a:lvl1pPr algn="ctr">
              <a:defRPr sz="6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4038600"/>
            <a:ext cx="9601200" cy="1143000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all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F84E2-2D7A-43CF-AC90-352A289A783A}" type="datetime1">
              <a:rPr lang="en-US"/>
              <a:t>6/26/2021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43559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8880" y="1572768"/>
            <a:ext cx="4572000" cy="414223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1120" y="1572768"/>
            <a:ext cx="4572000" cy="414223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1">
              <a:rPr lang="en-US"/>
              <a:t>6/26/2021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49378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572768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1120" y="2365861"/>
            <a:ext cx="4572000" cy="33491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0" y="1572768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80" y="2365861"/>
            <a:ext cx="4572000" cy="33491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1">
              <a:rPr lang="en-US"/>
              <a:t>6/26/2021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72378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1">
              <a:rPr lang="en-US"/>
              <a:t>6/26/2021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81886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ky"/>
          <p:cNvSpPr/>
          <p:nvPr/>
        </p:nvSpPr>
        <p:spPr>
          <a:xfrm>
            <a:off x="2552" y="-1"/>
            <a:ext cx="12188952" cy="6858002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  <a:alpha val="80000"/>
                </a:schemeClr>
              </a:gs>
              <a:gs pos="99000">
                <a:schemeClr val="accent2">
                  <a:lumMod val="20000"/>
                  <a:lumOff val="80000"/>
                  <a:alpha val="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pPr algn="ctr"/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1">
              <a:rPr lang="en-US"/>
              <a:t>6/26/2021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92262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7479" y="762000"/>
            <a:ext cx="3377133" cy="2743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3" y="685800"/>
            <a:ext cx="6858000" cy="4572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7479" y="3554104"/>
            <a:ext cx="3377133" cy="1703696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1">
              <a:rPr lang="en-US"/>
              <a:t>6/26/2021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83897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7479" y="762000"/>
            <a:ext cx="3377133" cy="2743200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760413" y="685800"/>
            <a:ext cx="6858000" cy="45720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7479" y="3554104"/>
            <a:ext cx="3377133" cy="170369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74940-A916-4C8B-9648-02A2D3898F9E}" type="datetime1">
              <a:rPr lang="en-US"/>
              <a:t>6/26/2021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16615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ky"/>
          <p:cNvSpPr/>
          <p:nvPr/>
        </p:nvSpPr>
        <p:spPr>
          <a:xfrm>
            <a:off x="2552" y="-1"/>
            <a:ext cx="12188952" cy="6858002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  <a:alpha val="58000"/>
                </a:schemeClr>
              </a:gs>
              <a:gs pos="88000">
                <a:schemeClr val="accent2">
                  <a:lumMod val="20000"/>
                  <a:lumOff val="80000"/>
                  <a:alpha val="6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pPr algn="ctr"/>
            <a:endParaRPr/>
          </a:p>
        </p:txBody>
      </p:sp>
      <p:sp>
        <p:nvSpPr>
          <p:cNvPr id="8" name="water3"/>
          <p:cNvSpPr/>
          <p:nvPr/>
        </p:nvSpPr>
        <p:spPr bwMode="gray">
          <a:xfrm>
            <a:off x="2552" y="6064101"/>
            <a:ext cx="12188952" cy="793899"/>
          </a:xfrm>
          <a:prstGeom prst="rect">
            <a:avLst/>
          </a:prstGeom>
          <a:gradFill>
            <a:gsLst>
              <a:gs pos="833">
                <a:schemeClr val="accent2">
                  <a:lumMod val="60000"/>
                  <a:lumOff val="40000"/>
                  <a:alpha val="38000"/>
                </a:schemeClr>
              </a:gs>
              <a:gs pos="49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20000"/>
                  <a:lumOff val="80000"/>
                  <a:alpha val="89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9" name="water2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4" r="9901"/>
          <a:stretch/>
        </p:blipFill>
        <p:spPr bwMode="white">
          <a:xfrm>
            <a:off x="-1425" y="6256181"/>
            <a:ext cx="12188952" cy="4632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water1"/>
          <p:cNvPicPr>
            <a:picLocks noChangeAspect="1"/>
          </p:cNvPicPr>
          <p:nvPr/>
        </p:nvPicPr>
        <p:blipFill rotWithShape="1">
          <a:blip r:embed="rId14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18" r="6356"/>
          <a:stretch/>
        </p:blipFill>
        <p:spPr bwMode="gray">
          <a:xfrm flipH="1">
            <a:off x="-1425" y="5979395"/>
            <a:ext cx="12188952" cy="26828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41120" y="265176"/>
            <a:ext cx="9509759" cy="10881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572768"/>
            <a:ext cx="9509760" cy="41422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</a:defRPr>
            </a:lvl1pPr>
          </a:lstStyle>
          <a:p>
            <a:fld id="{5586B75A-687E-405C-8A0B-8D00578BA2C3}" type="datetime1">
              <a:rPr lang="en-US" smtClean="0"/>
              <a:pPr/>
              <a:t>6/26/2021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cap="all" baseline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551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800" kern="1200">
          <a:solidFill>
            <a:schemeClr val="accent2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•"/>
        <a:defRPr sz="20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90000"/>
        </a:lnSpc>
        <a:spcBef>
          <a:spcPts val="1000"/>
        </a:spcBef>
        <a:buSzPct val="100000"/>
        <a:buFont typeface="Arial" pitchFamily="34" charset="0"/>
        <a:buChar char="•"/>
        <a:defRPr sz="18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sz="16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sz="14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sz="14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sz="14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6pPr>
      <a:lvl7pPr marL="192024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sz="14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sz="14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8pPr>
      <a:lvl9pPr marL="2240280" indent="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None/>
        <a:defRPr sz="14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rapsnet.org/admissions-and-arrivals/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Generation Refugee families in United States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8D053C-3EE3-4078-B905-70D4FB7686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Abdullah Hassan</a:t>
            </a:r>
          </a:p>
        </p:txBody>
      </p:sp>
    </p:spTree>
    <p:extLst>
      <p:ext uri="{BB962C8B-B14F-4D97-AF65-F5344CB8AC3E}">
        <p14:creationId xmlns:p14="http://schemas.microsoft.com/office/powerpoint/2010/main" val="1503902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b="1" dirty="0"/>
              <a:t>Context, Motivation,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1120" y="1572769"/>
            <a:ext cx="9509760" cy="2967334"/>
          </a:xfrm>
        </p:spPr>
        <p:txBody>
          <a:bodyPr>
            <a:normAutofit/>
          </a:bodyPr>
          <a:lstStyle/>
          <a:p>
            <a:pPr fontAlgn="base"/>
            <a:r>
              <a:rPr lang="en-US" dirty="0"/>
              <a:t>As per the United Nations, 80+ million people displaced by the end of 2020. </a:t>
            </a:r>
          </a:p>
          <a:p>
            <a:pPr fontAlgn="base"/>
            <a:r>
              <a:rPr lang="en-US" dirty="0"/>
              <a:t>Due to a well-founded fear for life, a Refugee flees his/her country of origin.</a:t>
            </a:r>
          </a:p>
          <a:p>
            <a:pPr fontAlgn="base"/>
            <a:r>
              <a:rPr lang="en-US" dirty="0"/>
              <a:t>We’ll be looking at trends of Refugee families that resettled in the U.S overtime.</a:t>
            </a:r>
          </a:p>
          <a:p>
            <a:pPr fontAlgn="base"/>
            <a:r>
              <a:rPr lang="en-US" dirty="0"/>
              <a:t>I’m a lucky Refugee immigrant who came to America in the 2004 as a Child.</a:t>
            </a:r>
          </a:p>
          <a:p>
            <a:pPr fontAlgn="base"/>
            <a:r>
              <a:rPr lang="en-US" dirty="0"/>
              <a:t>Data Analysis Method- Get Data-Cleaning and visuals in Excel &amp; Power Bi.</a:t>
            </a:r>
          </a:p>
        </p:txBody>
      </p:sp>
    </p:spTree>
    <p:extLst>
      <p:ext uri="{BB962C8B-B14F-4D97-AF65-F5344CB8AC3E}">
        <p14:creationId xmlns:p14="http://schemas.microsoft.com/office/powerpoint/2010/main" val="3327456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A48A0DAC-0632-4FE9-B8C7-B1B04A986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                   Journey Of A Refugee</a:t>
            </a:r>
            <a:br>
              <a:rPr lang="en-US" dirty="0"/>
            </a:br>
            <a:endParaRPr lang="en-US" dirty="0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9AA000CA-9CC9-401C-84C6-311DC45366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048255"/>
            <a:ext cx="4572000" cy="2838894"/>
          </a:xfrm>
        </p:spPr>
        <p:txBody>
          <a:bodyPr>
            <a:normAutofit/>
          </a:bodyPr>
          <a:lstStyle/>
          <a:p>
            <a:r>
              <a:rPr lang="en-US" dirty="0"/>
              <a:t>Refugee will first likely Flee to neighboring host Countries.</a:t>
            </a:r>
          </a:p>
          <a:p>
            <a:r>
              <a:rPr lang="en-US" dirty="0"/>
              <a:t>Most end up in a refugee Camp.</a:t>
            </a:r>
          </a:p>
          <a:p>
            <a:r>
              <a:rPr lang="en-US" dirty="0"/>
              <a:t> Some are sent back to his/her home country as Voluntary Repatriation.</a:t>
            </a:r>
          </a:p>
          <a:p>
            <a:r>
              <a:rPr lang="en-US" dirty="0"/>
              <a:t>One 1% get to resettle in third country like U.S for Opportunities.</a:t>
            </a:r>
          </a:p>
          <a:p>
            <a:endParaRPr lang="en-US" dirty="0"/>
          </a:p>
        </p:txBody>
      </p:sp>
      <p:pic>
        <p:nvPicPr>
          <p:cNvPr id="19" name="Content Placeholder 18" descr="A picture containing sky, outdoor, people, group&#10;&#10;Description automatically generated">
            <a:extLst>
              <a:ext uri="{FF2B5EF4-FFF2-40B4-BE49-F238E27FC236}">
                <a16:creationId xmlns:a16="http://schemas.microsoft.com/office/drawing/2014/main" id="{9F430383-DBF1-4DB0-8283-E8B222C2483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60288" y="1551397"/>
            <a:ext cx="5335712" cy="4253501"/>
          </a:xfrm>
        </p:spPr>
      </p:pic>
    </p:spTree>
    <p:extLst>
      <p:ext uri="{BB962C8B-B14F-4D97-AF65-F5344CB8AC3E}">
        <p14:creationId xmlns:p14="http://schemas.microsoft.com/office/powerpoint/2010/main" val="361883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U.S. Refugee Ceiling &amp; Resettlement 1980-2020</a:t>
            </a:r>
          </a:p>
        </p:txBody>
      </p:sp>
      <p:graphicFrame>
        <p:nvGraphicFramePr>
          <p:cNvPr id="13" name="Content Placeholder 12">
            <a:extLst>
              <a:ext uri="{FF2B5EF4-FFF2-40B4-BE49-F238E27FC236}">
                <a16:creationId xmlns:a16="http://schemas.microsoft.com/office/drawing/2014/main" id="{BA18CD26-1727-425A-BDA6-3E5D9713E5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8844066"/>
              </p:ext>
            </p:extLst>
          </p:nvPr>
        </p:nvGraphicFramePr>
        <p:xfrm>
          <a:off x="277402" y="1353312"/>
          <a:ext cx="11137187" cy="46159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78687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Top 10 countries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3799" y="1615299"/>
            <a:ext cx="4572000" cy="4142232"/>
          </a:xfrm>
        </p:spPr>
        <p:txBody>
          <a:bodyPr/>
          <a:lstStyle/>
          <a:p>
            <a:r>
              <a:rPr lang="en-US" dirty="0"/>
              <a:t>U.S resettled people from Somalia. </a:t>
            </a:r>
          </a:p>
          <a:p>
            <a:r>
              <a:rPr lang="en-US" dirty="0"/>
              <a:t>People fleeing due to long Civil War.</a:t>
            </a:r>
          </a:p>
          <a:p>
            <a:r>
              <a:rPr lang="en-US" dirty="0"/>
              <a:t>Resettlement Process is not easy.</a:t>
            </a:r>
          </a:p>
          <a:p>
            <a:r>
              <a:rPr lang="en-US" dirty="0"/>
              <a:t>Once approved with Flight Booked. </a:t>
            </a:r>
          </a:p>
          <a:p>
            <a:r>
              <a:rPr lang="en-US" dirty="0"/>
              <a:t>Caseworker and volunteers assigned to the case; arrangements made for housing, furniture, and food.</a:t>
            </a:r>
          </a:p>
          <a:p>
            <a:r>
              <a:rPr lang="en-US" dirty="0"/>
              <a:t>It’s is a great sign of relief indeed.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AE350133-5928-47E2-8F44-3F6CCBFC4900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699640499"/>
              </p:ext>
            </p:extLst>
          </p:nvPr>
        </p:nvGraphicFramePr>
        <p:xfrm>
          <a:off x="5603358" y="1353312"/>
          <a:ext cx="6453963" cy="46009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52036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Refugees Resilience and Struggles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84522" y="1572768"/>
            <a:ext cx="5773478" cy="4142232"/>
          </a:xfrm>
        </p:spPr>
        <p:txBody>
          <a:bodyPr/>
          <a:lstStyle/>
          <a:p>
            <a:r>
              <a:rPr lang="en-US" dirty="0"/>
              <a:t>Refugees face challenges fleeing their home.</a:t>
            </a:r>
          </a:p>
          <a:p>
            <a:r>
              <a:rPr lang="en-US" dirty="0"/>
              <a:t>By land, sea, or air with little to nothing.</a:t>
            </a:r>
          </a:p>
          <a:p>
            <a:r>
              <a:rPr lang="en-US" dirty="0"/>
              <a:t>In search for a place that offer safety etc.</a:t>
            </a:r>
          </a:p>
          <a:p>
            <a:r>
              <a:rPr lang="en-US" dirty="0"/>
              <a:t>A lot suffer from PTSD especially little kids.</a:t>
            </a:r>
          </a:p>
          <a:p>
            <a:r>
              <a:rPr lang="en-US" dirty="0"/>
              <a:t>Some have horror stories we can’t imagine.</a:t>
            </a:r>
          </a:p>
          <a:p>
            <a:r>
              <a:rPr lang="en-US" dirty="0"/>
              <a:t>They still strive to carry on with their lives.</a:t>
            </a:r>
          </a:p>
          <a:p>
            <a:r>
              <a:rPr lang="en-US" dirty="0"/>
              <a:t>These that get opportunity to resettle in U.S strive to integrate and give back in many ways.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1E07694E-1E2F-47A6-92BB-A6676B34424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091915" y="1572767"/>
            <a:ext cx="4513557" cy="4142231"/>
          </a:xfrm>
        </p:spPr>
      </p:pic>
    </p:spTree>
    <p:extLst>
      <p:ext uri="{BB962C8B-B14F-4D97-AF65-F5344CB8AC3E}">
        <p14:creationId xmlns:p14="http://schemas.microsoft.com/office/powerpoint/2010/main" val="1441075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Finding and Recommendations 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5A0EDB7-A43A-4961-B589-3EF4EA9BAF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41120" y="1572768"/>
            <a:ext cx="5017150" cy="4142232"/>
          </a:xfrm>
        </p:spPr>
        <p:txBody>
          <a:bodyPr/>
          <a:lstStyle/>
          <a:p>
            <a:r>
              <a:rPr lang="en-US" dirty="0"/>
              <a:t>U.S is known to be top of Countries with the funding to Resettle more Refugees.</a:t>
            </a:r>
          </a:p>
          <a:p>
            <a:r>
              <a:rPr lang="en-US" dirty="0"/>
              <a:t>Canada resettled more refugees(28,100) in 2018, since the U.S 1980 Refugee Act.</a:t>
            </a:r>
          </a:p>
          <a:p>
            <a:r>
              <a:rPr lang="en-US" dirty="0"/>
              <a:t>Its time to get back the lead for U.S.</a:t>
            </a:r>
          </a:p>
          <a:p>
            <a:r>
              <a:rPr lang="en-US" dirty="0"/>
              <a:t>Improve Health Care and Education programs that more geared towards immigrant families, especially refugees.</a:t>
            </a:r>
          </a:p>
          <a:p>
            <a:r>
              <a:rPr lang="en-US" dirty="0"/>
              <a:t>More options for Voluntary Return for refugees that can rebuild their countries.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5" name="Content Placeholder 14" descr="Logo&#10;&#10;Description automatically generated">
            <a:extLst>
              <a:ext uri="{FF2B5EF4-FFF2-40B4-BE49-F238E27FC236}">
                <a16:creationId xmlns:a16="http://schemas.microsoft.com/office/drawing/2014/main" id="{F3A7E9E3-1ABC-469C-8C99-102EED18041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160829" y="1353312"/>
            <a:ext cx="4088418" cy="1878986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898747F-9BF3-4FFF-9E59-435B848F1B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0829" y="3327990"/>
            <a:ext cx="4088417" cy="2533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057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     Refugee Local and International Agencies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E57BF5-A8BB-467E-A440-4B7FF6D54B0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International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692D2C-B65D-4AB8-822F-5494944F3C6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Local</a:t>
            </a:r>
          </a:p>
        </p:txBody>
      </p:sp>
      <p:pic>
        <p:nvPicPr>
          <p:cNvPr id="6" name="Picture 5" descr="Logo, company name&#10;&#10;Description automatically generated">
            <a:extLst>
              <a:ext uri="{FF2B5EF4-FFF2-40B4-BE49-F238E27FC236}">
                <a16:creationId xmlns:a16="http://schemas.microsoft.com/office/drawing/2014/main" id="{97D2FEA5-3A6E-4134-96E3-3145B9E2A5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910" y="3593805"/>
            <a:ext cx="5201090" cy="2121195"/>
          </a:xfrm>
          <a:prstGeom prst="rect">
            <a:avLst/>
          </a:prstGeom>
        </p:spPr>
      </p:pic>
      <p:pic>
        <p:nvPicPr>
          <p:cNvPr id="8" name="Picture 7" descr="Logo, company name&#10;&#10;Description automatically generated">
            <a:extLst>
              <a:ext uri="{FF2B5EF4-FFF2-40B4-BE49-F238E27FC236}">
                <a16:creationId xmlns:a16="http://schemas.microsoft.com/office/drawing/2014/main" id="{2D9EFA1F-6281-41FC-8B6A-FD9FB5469D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910" y="1922586"/>
            <a:ext cx="5201090" cy="1561492"/>
          </a:xfrm>
          <a:prstGeom prst="rect">
            <a:avLst/>
          </a:prstGeom>
        </p:spPr>
      </p:pic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0FC4AEF8-0884-4810-B9CC-65A12E8B3B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8880" y="2146610"/>
            <a:ext cx="5295900" cy="914400"/>
          </a:xfrm>
          <a:prstGeom prst="rect">
            <a:avLst/>
          </a:prstGeom>
        </p:spPr>
      </p:pic>
      <p:pic>
        <p:nvPicPr>
          <p:cNvPr id="12" name="Picture 11" descr="A picture containing text, clipart, tableware, dishware&#10;&#10;Description automatically generated">
            <a:extLst>
              <a:ext uri="{FF2B5EF4-FFF2-40B4-BE49-F238E27FC236}">
                <a16:creationId xmlns:a16="http://schemas.microsoft.com/office/drawing/2014/main" id="{487258E0-31E4-4710-BEFE-E51EBFA837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29390" y="3734136"/>
            <a:ext cx="3942327" cy="1307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357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341120" y="141886"/>
            <a:ext cx="9509759" cy="1088136"/>
          </a:xfrm>
        </p:spPr>
        <p:txBody>
          <a:bodyPr/>
          <a:lstStyle/>
          <a:p>
            <a:r>
              <a:rPr lang="en-US" dirty="0"/>
              <a:t>                             References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053917B-42E6-468F-B55B-693A7AB8442B}"/>
              </a:ext>
            </a:extLst>
          </p:cNvPr>
          <p:cNvSpPr/>
          <p:nvPr/>
        </p:nvSpPr>
        <p:spPr>
          <a:xfrm>
            <a:off x="2404153" y="1945662"/>
            <a:ext cx="756178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https://www.wrapsnet.org/admissions-and-arrivals/</a:t>
            </a:r>
            <a:endParaRPr lang="en-US" dirty="0"/>
          </a:p>
          <a:p>
            <a:r>
              <a:rPr lang="en-US" dirty="0">
                <a:hlinkClick r:id="rId2"/>
              </a:rPr>
              <a:t>https://www.migrationpolicy.org/proghttps://immigrationforum.org/article/fact-sheet-u-s-refugee-resettlement/rams/data-hub/charts/immigrant-population-over-time</a:t>
            </a:r>
            <a:endParaRPr lang="en-US" dirty="0"/>
          </a:p>
          <a:p>
            <a:r>
              <a:rPr lang="en-US" dirty="0">
                <a:hlinkClick r:id="rId2"/>
              </a:rPr>
              <a:t>https://www.dhs.gov/immigration-statistics/refugees-asylees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26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cean 16x9">
  <a:themeElements>
    <a:clrScheme name="Ocean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4557A1"/>
      </a:accent1>
      <a:accent2>
        <a:srgbClr val="3691AA"/>
      </a:accent2>
      <a:accent3>
        <a:srgbClr val="893768"/>
      </a:accent3>
      <a:accent4>
        <a:srgbClr val="4E8542"/>
      </a:accent4>
      <a:accent5>
        <a:srgbClr val="A25A12"/>
      </a:accent5>
      <a:accent6>
        <a:srgbClr val="C19859"/>
      </a:accent6>
      <a:hlink>
        <a:srgbClr val="6B9F25"/>
      </a:hlink>
      <a:folHlink>
        <a:srgbClr val="B26B02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cean painting presentation (widescreen).potx" id="{7D8F5DB3-F878-46D5-AF2D-2DD5B7369221}" vid="{9251DF30-C224-466C-9BFA-3064FAD55731}"/>
    </a:ext>
  </a:extLst>
</a:theme>
</file>

<file path=ppt/theme/theme2.xml><?xml version="1.0" encoding="utf-8"?>
<a:theme xmlns:a="http://schemas.openxmlformats.org/drawingml/2006/main" name="Office Theme">
  <a:themeElements>
    <a:clrScheme name="Ocean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4557A1"/>
      </a:accent1>
      <a:accent2>
        <a:srgbClr val="3691AA"/>
      </a:accent2>
      <a:accent3>
        <a:srgbClr val="893768"/>
      </a:accent3>
      <a:accent4>
        <a:srgbClr val="4E8542"/>
      </a:accent4>
      <a:accent5>
        <a:srgbClr val="A25A12"/>
      </a:accent5>
      <a:accent6>
        <a:srgbClr val="C19859"/>
      </a:accent6>
      <a:hlink>
        <a:srgbClr val="6B9F25"/>
      </a:hlink>
      <a:folHlink>
        <a:srgbClr val="B26B02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cean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4557A1"/>
      </a:accent1>
      <a:accent2>
        <a:srgbClr val="3691AA"/>
      </a:accent2>
      <a:accent3>
        <a:srgbClr val="893768"/>
      </a:accent3>
      <a:accent4>
        <a:srgbClr val="4E8542"/>
      </a:accent4>
      <a:accent5>
        <a:srgbClr val="A25A12"/>
      </a:accent5>
      <a:accent6>
        <a:srgbClr val="C19859"/>
      </a:accent6>
      <a:hlink>
        <a:srgbClr val="6B9F25"/>
      </a:hlink>
      <a:folHlink>
        <a:srgbClr val="B26B02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Ocean painting presentation (widescreen)</Template>
  <TotalTime>600</TotalTime>
  <Words>441</Words>
  <Application>Microsoft Office PowerPoint</Application>
  <PresentationFormat>Widescreen</PresentationFormat>
  <Paragraphs>43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Georgia</vt:lpstr>
      <vt:lpstr>Ocean 16x9</vt:lpstr>
      <vt:lpstr>First Generation Refugee families in United States</vt:lpstr>
      <vt:lpstr>Context, Motivation, Method</vt:lpstr>
      <vt:lpstr>                   Journey Of A Refugee </vt:lpstr>
      <vt:lpstr>U.S. Refugee Ceiling &amp; Resettlement 1980-2020</vt:lpstr>
      <vt:lpstr>Top 10 countries</vt:lpstr>
      <vt:lpstr>         Refugees Resilience and Struggles </vt:lpstr>
      <vt:lpstr>              Finding and Recommendations </vt:lpstr>
      <vt:lpstr>     Refugee Local and International Agencies</vt:lpstr>
      <vt:lpstr>                             References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Abdullah Hassan</dc:creator>
  <cp:lastModifiedBy>Abdullah Hassan</cp:lastModifiedBy>
  <cp:revision>26</cp:revision>
  <dcterms:created xsi:type="dcterms:W3CDTF">2021-06-24T16:30:49Z</dcterms:created>
  <dcterms:modified xsi:type="dcterms:W3CDTF">2021-06-26T16:39:35Z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