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58" r:id="rId5"/>
    <p:sldId id="260" r:id="rId6"/>
    <p:sldId id="267" r:id="rId7"/>
    <p:sldId id="259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Hassan" initials="AH" lastIdx="1" clrIdx="0">
    <p:extLst>
      <p:ext uri="{19B8F6BF-5375-455C-9EA6-DF929625EA0E}">
        <p15:presenceInfo xmlns:p15="http://schemas.microsoft.com/office/powerpoint/2012/main" userId="S::AG03982@tn.gov::7ed7d927-4096-4e8e-9a7e-06cba04805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112" d="100"/>
          <a:sy n="112" d="100"/>
        </p:scale>
        <p:origin x="-4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-Students\U.S.%20Refugee%20Ceiling%20&amp;%20Resettlement%201980-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-Students\U.S.%20Refugee%20Ceiling%20&amp;%20Resettlement%201980-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9253426655002E-2"/>
          <c:y val="4.507042253521127E-2"/>
          <c:w val="0.87066628926286171"/>
          <c:h val="0.78563986543935527"/>
        </c:manualLayout>
      </c:layout>
      <c:lineChart>
        <c:grouping val="standard"/>
        <c:varyColors val="0"/>
        <c:ser>
          <c:idx val="0"/>
          <c:order val="0"/>
          <c:tx>
            <c:v>Refugee Ceiling 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Resettle'!$B$14:$B$55</c:f>
              <c:numCache>
                <c:formatCode>#,##0_);\(#,##0\)</c:formatCode>
                <c:ptCount val="42"/>
                <c:pt idx="0">
                  <c:v>231700</c:v>
                </c:pt>
                <c:pt idx="1">
                  <c:v>217000</c:v>
                </c:pt>
                <c:pt idx="2">
                  <c:v>140000</c:v>
                </c:pt>
                <c:pt idx="3">
                  <c:v>90000</c:v>
                </c:pt>
                <c:pt idx="4">
                  <c:v>72000</c:v>
                </c:pt>
                <c:pt idx="5">
                  <c:v>70000</c:v>
                </c:pt>
                <c:pt idx="6">
                  <c:v>67000</c:v>
                </c:pt>
                <c:pt idx="7">
                  <c:v>70000</c:v>
                </c:pt>
                <c:pt idx="8">
                  <c:v>87500</c:v>
                </c:pt>
                <c:pt idx="9">
                  <c:v>116500</c:v>
                </c:pt>
                <c:pt idx="10">
                  <c:v>125000</c:v>
                </c:pt>
                <c:pt idx="11">
                  <c:v>131000</c:v>
                </c:pt>
                <c:pt idx="12">
                  <c:v>131000</c:v>
                </c:pt>
                <c:pt idx="13">
                  <c:v>142000</c:v>
                </c:pt>
                <c:pt idx="14">
                  <c:v>121000</c:v>
                </c:pt>
                <c:pt idx="15">
                  <c:v>112000</c:v>
                </c:pt>
                <c:pt idx="16">
                  <c:v>90000</c:v>
                </c:pt>
                <c:pt idx="17">
                  <c:v>78000</c:v>
                </c:pt>
                <c:pt idx="18">
                  <c:v>83000</c:v>
                </c:pt>
                <c:pt idx="19">
                  <c:v>91000</c:v>
                </c:pt>
                <c:pt idx="20">
                  <c:v>90000</c:v>
                </c:pt>
                <c:pt idx="21">
                  <c:v>80000</c:v>
                </c:pt>
                <c:pt idx="22">
                  <c:v>70000</c:v>
                </c:pt>
                <c:pt idx="23">
                  <c:v>70000</c:v>
                </c:pt>
                <c:pt idx="24">
                  <c:v>70000</c:v>
                </c:pt>
                <c:pt idx="25">
                  <c:v>70000</c:v>
                </c:pt>
                <c:pt idx="26">
                  <c:v>70000</c:v>
                </c:pt>
                <c:pt idx="27">
                  <c:v>70000</c:v>
                </c:pt>
                <c:pt idx="28">
                  <c:v>80000</c:v>
                </c:pt>
                <c:pt idx="29">
                  <c:v>80000</c:v>
                </c:pt>
                <c:pt idx="30">
                  <c:v>80000</c:v>
                </c:pt>
                <c:pt idx="31">
                  <c:v>80000</c:v>
                </c:pt>
                <c:pt idx="32">
                  <c:v>76000</c:v>
                </c:pt>
                <c:pt idx="33">
                  <c:v>70000</c:v>
                </c:pt>
                <c:pt idx="34">
                  <c:v>70000</c:v>
                </c:pt>
                <c:pt idx="35">
                  <c:v>70000</c:v>
                </c:pt>
                <c:pt idx="36">
                  <c:v>85000</c:v>
                </c:pt>
                <c:pt idx="37">
                  <c:v>50000</c:v>
                </c:pt>
                <c:pt idx="38">
                  <c:v>45000</c:v>
                </c:pt>
                <c:pt idx="39">
                  <c:v>30000</c:v>
                </c:pt>
                <c:pt idx="40">
                  <c:v>18000</c:v>
                </c:pt>
                <c:pt idx="41">
                  <c:v>62500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DB-41EE-A23F-1E33E47FA18A}"/>
            </c:ext>
          </c:extLst>
        </c:ser>
        <c:ser>
          <c:idx val="1"/>
          <c:order val="1"/>
          <c:tx>
            <c:v>Refugees Resettled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Resettle'!$C$14:$C$55</c:f>
              <c:numCache>
                <c:formatCode>[$-10409]#,##0;\-#,##0</c:formatCode>
                <c:ptCount val="42"/>
                <c:pt idx="0">
                  <c:v>207116</c:v>
                </c:pt>
                <c:pt idx="1">
                  <c:v>159252</c:v>
                </c:pt>
                <c:pt idx="2">
                  <c:v>98096</c:v>
                </c:pt>
                <c:pt idx="3">
                  <c:v>61218</c:v>
                </c:pt>
                <c:pt idx="4">
                  <c:v>70393</c:v>
                </c:pt>
                <c:pt idx="5">
                  <c:v>67704</c:v>
                </c:pt>
                <c:pt idx="6">
                  <c:v>62146</c:v>
                </c:pt>
                <c:pt idx="7">
                  <c:v>64528</c:v>
                </c:pt>
                <c:pt idx="8">
                  <c:v>76483</c:v>
                </c:pt>
                <c:pt idx="9">
                  <c:v>107070</c:v>
                </c:pt>
                <c:pt idx="10">
                  <c:v>122066</c:v>
                </c:pt>
                <c:pt idx="11">
                  <c:v>113389</c:v>
                </c:pt>
                <c:pt idx="12">
                  <c:v>132531</c:v>
                </c:pt>
                <c:pt idx="13">
                  <c:v>119448</c:v>
                </c:pt>
                <c:pt idx="14">
                  <c:v>112981</c:v>
                </c:pt>
                <c:pt idx="15">
                  <c:v>99974</c:v>
                </c:pt>
                <c:pt idx="16">
                  <c:v>76403</c:v>
                </c:pt>
                <c:pt idx="17">
                  <c:v>70488</c:v>
                </c:pt>
                <c:pt idx="18">
                  <c:v>77080</c:v>
                </c:pt>
                <c:pt idx="19">
                  <c:v>85525</c:v>
                </c:pt>
                <c:pt idx="20">
                  <c:v>73147</c:v>
                </c:pt>
                <c:pt idx="21">
                  <c:v>69886</c:v>
                </c:pt>
                <c:pt idx="22">
                  <c:v>27131</c:v>
                </c:pt>
                <c:pt idx="23">
                  <c:v>28403</c:v>
                </c:pt>
                <c:pt idx="24">
                  <c:v>52873</c:v>
                </c:pt>
                <c:pt idx="25">
                  <c:v>53813</c:v>
                </c:pt>
                <c:pt idx="26">
                  <c:v>41223</c:v>
                </c:pt>
                <c:pt idx="27">
                  <c:v>48282</c:v>
                </c:pt>
                <c:pt idx="28">
                  <c:v>60191</c:v>
                </c:pt>
                <c:pt idx="29">
                  <c:v>74654</c:v>
                </c:pt>
                <c:pt idx="30">
                  <c:v>73311</c:v>
                </c:pt>
                <c:pt idx="31">
                  <c:v>56424</c:v>
                </c:pt>
                <c:pt idx="32">
                  <c:v>58238</c:v>
                </c:pt>
                <c:pt idx="33">
                  <c:v>69926</c:v>
                </c:pt>
                <c:pt idx="34">
                  <c:v>69987</c:v>
                </c:pt>
                <c:pt idx="35">
                  <c:v>69933</c:v>
                </c:pt>
                <c:pt idx="36">
                  <c:v>84994</c:v>
                </c:pt>
                <c:pt idx="37">
                  <c:v>53716</c:v>
                </c:pt>
                <c:pt idx="38">
                  <c:v>22533</c:v>
                </c:pt>
                <c:pt idx="39">
                  <c:v>30000</c:v>
                </c:pt>
                <c:pt idx="40">
                  <c:v>11814</c:v>
                </c:pt>
                <c:pt idx="41">
                  <c:v>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DB-41EE-A23F-1E33E47FA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949152"/>
        <c:axId val="511954728"/>
      </c:lineChart>
      <c:catAx>
        <c:axId val="51194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54728"/>
        <c:crosses val="autoZero"/>
        <c:auto val="1"/>
        <c:lblAlgn val="ctr"/>
        <c:lblOffset val="100"/>
        <c:noMultiLvlLbl val="0"/>
      </c:catAx>
      <c:valAx>
        <c:axId val="511954728"/>
        <c:scaling>
          <c:orientation val="minMax"/>
          <c:max val="250000"/>
          <c:min val="0"/>
        </c:scaling>
        <c:delete val="0"/>
        <c:axPos val="l"/>
        <c:numFmt formatCode="0_);\(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49152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</a:t>
            </a:r>
            <a:r>
              <a:rPr lang="en-US" baseline="0" dirty="0"/>
              <a:t> (2004)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12314085739282"/>
          <c:y val="0.15986111111111112"/>
          <c:w val="0.81177274715660541"/>
          <c:h val="0.732739501312336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10'!$A$2:$A$11</c:f>
              <c:strCache>
                <c:ptCount val="10"/>
                <c:pt idx="0">
                  <c:v>Russia</c:v>
                </c:pt>
                <c:pt idx="1">
                  <c:v>Moldova</c:v>
                </c:pt>
                <c:pt idx="2">
                  <c:v>Iran</c:v>
                </c:pt>
                <c:pt idx="3">
                  <c:v>Ethiopia</c:v>
                </c:pt>
                <c:pt idx="4">
                  <c:v>Cuba</c:v>
                </c:pt>
                <c:pt idx="5">
                  <c:v>Ukraine</c:v>
                </c:pt>
                <c:pt idx="6">
                  <c:v>Sudan</c:v>
                </c:pt>
                <c:pt idx="7">
                  <c:v>Laos</c:v>
                </c:pt>
                <c:pt idx="8">
                  <c:v>Liberia</c:v>
                </c:pt>
                <c:pt idx="9">
                  <c:v>Somalia</c:v>
                </c:pt>
              </c:strCache>
            </c:strRef>
          </c:cat>
          <c:val>
            <c:numRef>
              <c:f>'Top 10'!$B$2:$B$11</c:f>
              <c:numCache>
                <c:formatCode>_(* #,##0_);_(* \(#,##0\);_(* "-"??_);_(@_)</c:formatCode>
                <c:ptCount val="10"/>
                <c:pt idx="0">
                  <c:v>1446</c:v>
                </c:pt>
                <c:pt idx="1">
                  <c:v>1711</c:v>
                </c:pt>
                <c:pt idx="2">
                  <c:v>1786</c:v>
                </c:pt>
                <c:pt idx="3">
                  <c:v>2689</c:v>
                </c:pt>
                <c:pt idx="4">
                  <c:v>2980</c:v>
                </c:pt>
                <c:pt idx="5">
                  <c:v>3482</c:v>
                </c:pt>
                <c:pt idx="6">
                  <c:v>3500</c:v>
                </c:pt>
                <c:pt idx="7">
                  <c:v>6005</c:v>
                </c:pt>
                <c:pt idx="8">
                  <c:v>7140</c:v>
                </c:pt>
                <c:pt idx="9">
                  <c:v>13331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9-44D6-A0A8-A5BFE146C41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1581728"/>
        <c:axId val="601586976"/>
      </c:barChart>
      <c:catAx>
        <c:axId val="601581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86976"/>
        <c:crossesAt val="0"/>
        <c:auto val="1"/>
        <c:lblAlgn val="ctr"/>
        <c:lblOffset val="100"/>
        <c:noMultiLvlLbl val="0"/>
      </c:catAx>
      <c:valAx>
        <c:axId val="60158697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0"/>
        <c:majorTickMark val="out"/>
        <c:minorTickMark val="out"/>
        <c:tickLblPos val="nextTo"/>
        <c:crossAx val="601581728"/>
        <c:crosses val="autoZero"/>
        <c:crossBetween val="between"/>
      </c:valAx>
      <c:spPr>
        <a:noFill/>
        <a:ln>
          <a:noFill/>
        </a:ln>
        <a:effectLst>
          <a:glow rad="63500">
            <a:schemeClr val="accent1">
              <a:alpha val="40000"/>
            </a:schemeClr>
          </a:glo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6/28/2021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6/28/2021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6/28/2021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6/28/2021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6/28/2021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grationpolicy.org/proghttps:/immigrationforum.org/article/fact-sheet-u-s-refugee-resettlement/rams/data-hub/charts/immigrant-population-over-time" TargetMode="External"/><Relationship Id="rId7" Type="http://schemas.openxmlformats.org/officeDocument/2006/relationships/hyperlink" Target="https://www.weforum.org/agenda/2019/01/from-a-refugee-camp-to-davos-one-co-chair-s-story" TargetMode="External"/><Relationship Id="rId2" Type="http://schemas.openxmlformats.org/officeDocument/2006/relationships/hyperlink" Target="https://www.wrapsnet.org/admissions-and-arriva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fugees.org/as-a-former-refugee-i-am-part-of-americas-story/" TargetMode="External"/><Relationship Id="rId5" Type="http://schemas.openxmlformats.org/officeDocument/2006/relationships/hyperlink" Target="https://www.weforum.org/agenda/2019/06/canada-now-leads-the-world-in-refugee-resettlement-surpassing-the-u-s/" TargetMode="External"/><Relationship Id="rId4" Type="http://schemas.openxmlformats.org/officeDocument/2006/relationships/hyperlink" Target="https://www.dhs.gov/immigration-statistics/refugees-asyle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forum.org/agenda/2019/06/canada-now-leads-the-world-in-refugee-resettlement-surpassing-the-u-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ugees.org/as-a-former-refugee-i-am-part-of-americas-story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Generation </a:t>
            </a:r>
            <a:r>
              <a:rPr lang="en-US"/>
              <a:t>Refugee Families </a:t>
            </a:r>
            <a:r>
              <a:rPr lang="en-US" dirty="0"/>
              <a:t>in United States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053C-3EE3-4078-B905-70D4FB768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Abdullah Hassan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-233916" y="360806"/>
            <a:ext cx="9509125" cy="1087437"/>
          </a:xfrm>
        </p:spPr>
        <p:txBody>
          <a:bodyPr/>
          <a:lstStyle/>
          <a:p>
            <a:pPr algn="ctr"/>
            <a:r>
              <a:rPr lang="en-US" dirty="0"/>
              <a:t>                             Reference &amp; Articles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3917B-42E6-468F-B55B-693A7AB8442B}"/>
              </a:ext>
            </a:extLst>
          </p:cNvPr>
          <p:cNvSpPr/>
          <p:nvPr/>
        </p:nvSpPr>
        <p:spPr>
          <a:xfrm>
            <a:off x="2404153" y="1945662"/>
            <a:ext cx="75617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https://www.wrapsnet.org/admissions-and-arrivals/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https://www.migrationpolicy.org/proghttps://immigrationforum.org/article/fact-sheet-u-s-refugee-resettlement/rams/data-hub/charts/immigrant-population-over-time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https://www.dhs.gov/immigration-statistics/refugees-asylees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https://www.weforum.org/agenda/2019/06/canada-now-leads-the-world-in-refugee-resettlement-surpassing-the-u-s/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https://refugees.org/as-a-former-refugee-i-am-part-of-americas-story/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https://www.weforum.org/agenda/2019/01/from-a-refugee-camp-to-davos-one-co-chair-s-story</a:t>
            </a:r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Context, Motivation,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72768"/>
            <a:ext cx="9509760" cy="429640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As per the United Nations, 80+ million people displaced by the end of 2020. </a:t>
            </a:r>
          </a:p>
          <a:p>
            <a:pPr fontAlgn="base"/>
            <a:r>
              <a:rPr lang="en-US" dirty="0"/>
              <a:t>Due to increase in Conflict, violence, persecution and human rights violations.</a:t>
            </a:r>
          </a:p>
          <a:p>
            <a:pPr fontAlgn="base"/>
            <a:r>
              <a:rPr lang="en-US" dirty="0"/>
              <a:t>We’ll be looking at trends of Refugee families that resettled in the U.S overtime.</a:t>
            </a:r>
          </a:p>
          <a:p>
            <a:pPr fontAlgn="base"/>
            <a:r>
              <a:rPr lang="en-US" dirty="0"/>
              <a:t>I’m one of lucky Somali Refugees that resettled in U.S(2004) as a Child.</a:t>
            </a:r>
          </a:p>
          <a:p>
            <a:pPr fontAlgn="base"/>
            <a:r>
              <a:rPr lang="en-US" dirty="0"/>
              <a:t>Data Analysis Method- Get Data-Cleaning and visuals in Excel &amp; Power Bi.</a:t>
            </a:r>
          </a:p>
          <a:p>
            <a:pPr marL="45720" indent="0" fontAlgn="base">
              <a:buNone/>
            </a:pPr>
            <a:endParaRPr lang="en-US" dirty="0"/>
          </a:p>
          <a:p>
            <a:pPr marL="4572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“Only leave home when a home doesn’t let you stay.”-Somali poet Warsan Shire</a:t>
            </a:r>
          </a:p>
          <a:p>
            <a:pPr marL="4572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48A0DAC-0632-4FE9-B8C7-B1B04A98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65176"/>
            <a:ext cx="9509759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Journey Of A Refugee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A000CA-9CC9-401C-84C6-311DC453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048255"/>
            <a:ext cx="4572000" cy="3916610"/>
          </a:xfrm>
        </p:spPr>
        <p:txBody>
          <a:bodyPr>
            <a:normAutofit/>
          </a:bodyPr>
          <a:lstStyle/>
          <a:p>
            <a:r>
              <a:rPr lang="en-US" dirty="0"/>
              <a:t>Refugee will first likely Flee to neighboring host Countries.</a:t>
            </a:r>
          </a:p>
          <a:p>
            <a:r>
              <a:rPr lang="en-US" dirty="0"/>
              <a:t>Most end up in a refugee Camp.</a:t>
            </a:r>
          </a:p>
          <a:p>
            <a:r>
              <a:rPr lang="en-US" dirty="0"/>
              <a:t> Some are sent back to his/her home country as Voluntary Repatriation.</a:t>
            </a:r>
          </a:p>
          <a:p>
            <a:r>
              <a:rPr lang="en-US" dirty="0"/>
              <a:t>One 1% get to resettle in third country like U.S for Opportunities.</a:t>
            </a:r>
          </a:p>
          <a:p>
            <a:r>
              <a:rPr lang="en-US" dirty="0"/>
              <a:t>Since 1980, the U.S. has resettled more refugees than other country.</a:t>
            </a:r>
          </a:p>
          <a:p>
            <a:endParaRPr lang="en-US" dirty="0"/>
          </a:p>
        </p:txBody>
      </p:sp>
      <p:pic>
        <p:nvPicPr>
          <p:cNvPr id="19" name="Content Placeholder 18" descr="A picture containing sky, outdoor, people, group&#10;&#10;Description automatically generated">
            <a:extLst>
              <a:ext uri="{FF2B5EF4-FFF2-40B4-BE49-F238E27FC236}">
                <a16:creationId xmlns:a16="http://schemas.microsoft.com/office/drawing/2014/main" id="{9F430383-DBF1-4DB0-8283-E8B222C248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288" y="1551397"/>
            <a:ext cx="5335712" cy="4253501"/>
          </a:xfrm>
        </p:spPr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U.S. Refugee Ceiling &amp; Resettlement 1980-2020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18CD26-1727-425A-BDA6-3E5D9713E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44066"/>
              </p:ext>
            </p:extLst>
          </p:nvPr>
        </p:nvGraphicFramePr>
        <p:xfrm>
          <a:off x="277402" y="1353312"/>
          <a:ext cx="11137187" cy="4615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799" y="1615299"/>
            <a:ext cx="4572000" cy="3743510"/>
          </a:xfrm>
        </p:spPr>
        <p:txBody>
          <a:bodyPr/>
          <a:lstStyle/>
          <a:p>
            <a:r>
              <a:rPr lang="en-US" dirty="0"/>
              <a:t>U.S resettled people from Somalia. </a:t>
            </a:r>
          </a:p>
          <a:p>
            <a:r>
              <a:rPr lang="en-US" dirty="0"/>
              <a:t>People fleeing due to long Civil War.</a:t>
            </a:r>
          </a:p>
          <a:p>
            <a:r>
              <a:rPr lang="en-US" dirty="0"/>
              <a:t>Resettlement Process is not easy.</a:t>
            </a:r>
          </a:p>
          <a:p>
            <a:r>
              <a:rPr lang="en-US" dirty="0"/>
              <a:t>Only some are approved to resettle. </a:t>
            </a:r>
          </a:p>
          <a:p>
            <a:r>
              <a:rPr lang="en-US" dirty="0"/>
              <a:t>Caseworker and volunteers assigned to the case; arrangements made for housing, furniture, and food.</a:t>
            </a:r>
          </a:p>
          <a:p>
            <a:r>
              <a:rPr lang="en-US" dirty="0"/>
              <a:t>It’s is a great sign of relief indeed.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E350133-5928-47E2-8F44-3F6CCBFC49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640499"/>
              </p:ext>
            </p:extLst>
          </p:nvPr>
        </p:nvGraphicFramePr>
        <p:xfrm>
          <a:off x="5603358" y="1353312"/>
          <a:ext cx="6453963" cy="4600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1C54-6CBD-4CCD-9E82-897265F1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1" y="265176"/>
            <a:ext cx="9509758" cy="1088136"/>
          </a:xfrm>
        </p:spPr>
        <p:txBody>
          <a:bodyPr/>
          <a:lstStyle/>
          <a:p>
            <a:pPr algn="ctr"/>
            <a:r>
              <a:rPr lang="en-US" dirty="0"/>
              <a:t>          U.S. refugee resettlement drop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17B57ED-AD99-4E1A-8B00-D6ADDD172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353311"/>
            <a:ext cx="9509759" cy="396217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C127B8-8DE9-4A8C-8A3F-A58A5527875D}"/>
              </a:ext>
            </a:extLst>
          </p:cNvPr>
          <p:cNvSpPr/>
          <p:nvPr/>
        </p:nvSpPr>
        <p:spPr>
          <a:xfrm>
            <a:off x="2674834" y="5315483"/>
            <a:ext cx="658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https://www.weforum.org/agenda/2019/06/canada-now-leads-the-world-in-refugee-resettlement-surpassing-the-u-s/</a:t>
            </a:r>
            <a:endParaRPr lang="en-US" dirty="0">
              <a:solidFill>
                <a:prstClr val="black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611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   Refugees Resilience and Struggles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522" y="1572768"/>
            <a:ext cx="5773478" cy="4142232"/>
          </a:xfrm>
        </p:spPr>
        <p:txBody>
          <a:bodyPr/>
          <a:lstStyle/>
          <a:p>
            <a:r>
              <a:rPr lang="en-US" dirty="0"/>
              <a:t>Refugees face challenges fleeing their home.</a:t>
            </a:r>
          </a:p>
          <a:p>
            <a:r>
              <a:rPr lang="en-US" dirty="0"/>
              <a:t>By land, sea, or air with only their lives.</a:t>
            </a:r>
          </a:p>
          <a:p>
            <a:r>
              <a:rPr lang="en-US" dirty="0"/>
              <a:t>In search for a place that offer safety etc.</a:t>
            </a:r>
          </a:p>
          <a:p>
            <a:r>
              <a:rPr lang="en-US" dirty="0"/>
              <a:t>Refugees suffer from (PTSD) especially kids.</a:t>
            </a:r>
          </a:p>
          <a:p>
            <a:r>
              <a:rPr lang="en-US" dirty="0"/>
              <a:t>Some have horror stories we can’t imagine.</a:t>
            </a:r>
          </a:p>
          <a:p>
            <a:r>
              <a:rPr lang="en-US" dirty="0"/>
              <a:t>They still strive to carry on with their lives.</a:t>
            </a:r>
          </a:p>
          <a:p>
            <a:r>
              <a:rPr lang="en-US" dirty="0"/>
              <a:t>These that get opportunity to resettle in U.S strive to integrate and give back in many ways.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07694E-1E2F-47A6-92BB-A6676B344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915" y="1572767"/>
            <a:ext cx="4513557" cy="4142231"/>
          </a:xfrm>
        </p:spPr>
      </p:pic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        Finding and Recommendations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A0EDB7-A43A-4961-B589-3EF4EA9BA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5017150" cy="4142232"/>
          </a:xfrm>
        </p:spPr>
        <p:txBody>
          <a:bodyPr/>
          <a:lstStyle/>
          <a:p>
            <a:r>
              <a:rPr lang="en-US" dirty="0"/>
              <a:t>U.S is known to be top of Countries with the funding to Resettle more Refugees.</a:t>
            </a:r>
          </a:p>
          <a:p>
            <a:r>
              <a:rPr lang="en-US" dirty="0"/>
              <a:t>Canada resettled more refugees(28,100) in 2018, since the U.S 1980 Refugee Act.</a:t>
            </a:r>
          </a:p>
          <a:p>
            <a:r>
              <a:rPr lang="en-US" dirty="0"/>
              <a:t>Its time to get back the lead for U.S.</a:t>
            </a:r>
          </a:p>
          <a:p>
            <a:r>
              <a:rPr lang="en-US" dirty="0"/>
              <a:t>Improve Health Care and Education programs that’s more geared towards immigrant families, especially refugees.</a:t>
            </a:r>
          </a:p>
          <a:p>
            <a:r>
              <a:rPr lang="en-US" dirty="0"/>
              <a:t>More options for Voluntary Return for refugees that can rebuild their countries.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Logo&#10;&#10;Description automatically generated">
            <a:extLst>
              <a:ext uri="{FF2B5EF4-FFF2-40B4-BE49-F238E27FC236}">
                <a16:creationId xmlns:a16="http://schemas.microsoft.com/office/drawing/2014/main" id="{F3A7E9E3-1ABC-469C-8C99-102EED180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828" y="1353311"/>
            <a:ext cx="4237273" cy="239998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98747F-9BF3-4FFF-9E59-435B848F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29" y="3753293"/>
            <a:ext cx="4237272" cy="21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    Local and International Refugee Agencies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57BF5-A8BB-467E-A440-4B7FF6D54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International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D2C-B65D-4AB8-822F-5494944F3C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7D2FEA5-3A6E-4134-96E3-3145B9E2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10" y="3296093"/>
            <a:ext cx="5201090" cy="2418908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D9EFA1F-6281-41FC-8B6A-FD9FB546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10" y="1922586"/>
            <a:ext cx="5201090" cy="128695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FC4AEF8-0884-4810-B9CC-65A12E8B3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2146610"/>
            <a:ext cx="5295900" cy="914400"/>
          </a:xfrm>
          <a:prstGeom prst="rect">
            <a:avLst/>
          </a:prstGeom>
        </p:spPr>
      </p:pic>
      <p:pic>
        <p:nvPicPr>
          <p:cNvPr id="12" name="Picture 11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487258E0-31E4-4710-BEFE-E51EBFA83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390" y="3734136"/>
            <a:ext cx="3942327" cy="13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837</TotalTime>
  <Words>536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</vt:lpstr>
      <vt:lpstr>Ocean 16x9</vt:lpstr>
      <vt:lpstr>First Generation Refugee Families in United States</vt:lpstr>
      <vt:lpstr>Context, Motivation, Method</vt:lpstr>
      <vt:lpstr>                   Journey Of A Refugee </vt:lpstr>
      <vt:lpstr>U.S. Refugee Ceiling &amp; Resettlement 1980-2020</vt:lpstr>
      <vt:lpstr>Top 10 countries</vt:lpstr>
      <vt:lpstr>          U.S. refugee resettlement drop</vt:lpstr>
      <vt:lpstr>         Refugees Resilience and Struggles </vt:lpstr>
      <vt:lpstr>              Finding and Recommendations </vt:lpstr>
      <vt:lpstr>     Local and International Refugee Agencies</vt:lpstr>
      <vt:lpstr>                             Reference &amp; Articles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Abdullah Hassan</dc:creator>
  <cp:lastModifiedBy>Abdullah Hassan</cp:lastModifiedBy>
  <cp:revision>44</cp:revision>
  <dcterms:created xsi:type="dcterms:W3CDTF">2021-06-24T16:30:49Z</dcterms:created>
  <dcterms:modified xsi:type="dcterms:W3CDTF">2021-06-28T22:23:10Z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