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8" r:id="rId4"/>
    <p:sldId id="266" r:id="rId5"/>
    <p:sldId id="258" r:id="rId6"/>
    <p:sldId id="269" r:id="rId7"/>
    <p:sldId id="270" r:id="rId8"/>
    <p:sldId id="267" r:id="rId9"/>
    <p:sldId id="260" r:id="rId10"/>
    <p:sldId id="272" r:id="rId11"/>
    <p:sldId id="271" r:id="rId12"/>
    <p:sldId id="259" r:id="rId13"/>
    <p:sldId id="261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Hassan" initials="AH" lastIdx="1" clrIdx="0">
    <p:extLst>
      <p:ext uri="{19B8F6BF-5375-455C-9EA6-DF929625EA0E}">
        <p15:presenceInfo xmlns:p15="http://schemas.microsoft.com/office/powerpoint/2012/main" userId="S::AG03982@tn.gov::7ed7d927-4096-4e8e-9a7e-06cba04805b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Population%20overtim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Age%20of%20Refuge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Age%20of%20Refuge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Age%20of%20Refuge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U.S.%20Refugee%20Ceiling%20&amp;%20Resettlement%201980-20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Asylum%20Granted%20typ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 Overtime</a:t>
            </a:r>
          </a:p>
        </c:rich>
      </c:tx>
      <c:layout>
        <c:manualLayout>
          <c:xMode val="edge"/>
          <c:yMode val="edge"/>
          <c:x val="0.35695199326756433"/>
          <c:y val="1.9284671552243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789174338588756E-2"/>
          <c:y val="0.14506894175175047"/>
          <c:w val="0.89839958744568704"/>
          <c:h val="0.74799508696418837"/>
        </c:manualLayout>
      </c:layout>
      <c:scatterChart>
        <c:scatterStyle val="lineMarker"/>
        <c:varyColors val="0"/>
        <c:ser>
          <c:idx val="0"/>
          <c:order val="0"/>
          <c:tx>
            <c:strRef>
              <c:f>'Population overtime'!$B$1</c:f>
              <c:strCache>
                <c:ptCount val="1"/>
                <c:pt idx="0">
                  <c:v> Refugees under UNHCR's mandate 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'Population overtime'!$A$2:$A$71</c:f>
              <c:numCache>
                <c:formatCode>General</c:formatCode>
                <c:ptCount val="7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  <c:pt idx="66">
                  <c:v>2017</c:v>
                </c:pt>
                <c:pt idx="67">
                  <c:v>2018</c:v>
                </c:pt>
                <c:pt idx="68">
                  <c:v>2019</c:v>
                </c:pt>
                <c:pt idx="69">
                  <c:v>2020</c:v>
                </c:pt>
              </c:numCache>
            </c:numRef>
          </c:xVal>
          <c:yVal>
            <c:numRef>
              <c:f>'Population overtime'!$B$2:$B$71</c:f>
              <c:numCache>
                <c:formatCode>_(* #,##0.00_);_(* \(#,##0.00\);_(* "-"??_);_(@_)</c:formatCode>
                <c:ptCount val="70"/>
                <c:pt idx="0">
                  <c:v>2116011</c:v>
                </c:pt>
                <c:pt idx="1">
                  <c:v>1952928</c:v>
                </c:pt>
                <c:pt idx="2">
                  <c:v>1847304</c:v>
                </c:pt>
                <c:pt idx="3">
                  <c:v>1749628</c:v>
                </c:pt>
                <c:pt idx="4">
                  <c:v>1717966</c:v>
                </c:pt>
                <c:pt idx="5">
                  <c:v>1767975</c:v>
                </c:pt>
                <c:pt idx="6">
                  <c:v>1742514</c:v>
                </c:pt>
                <c:pt idx="7">
                  <c:v>1698310</c:v>
                </c:pt>
                <c:pt idx="8">
                  <c:v>1674185</c:v>
                </c:pt>
                <c:pt idx="9">
                  <c:v>1656664</c:v>
                </c:pt>
                <c:pt idx="10">
                  <c:v>1789067</c:v>
                </c:pt>
                <c:pt idx="11">
                  <c:v>1765622</c:v>
                </c:pt>
                <c:pt idx="12">
                  <c:v>1682403</c:v>
                </c:pt>
                <c:pt idx="13">
                  <c:v>3079949</c:v>
                </c:pt>
                <c:pt idx="14">
                  <c:v>3531615</c:v>
                </c:pt>
                <c:pt idx="15">
                  <c:v>3501013</c:v>
                </c:pt>
                <c:pt idx="16">
                  <c:v>2356991</c:v>
                </c:pt>
                <c:pt idx="17">
                  <c:v>2463736</c:v>
                </c:pt>
                <c:pt idx="18">
                  <c:v>2531177</c:v>
                </c:pt>
                <c:pt idx="19">
                  <c:v>2464730</c:v>
                </c:pt>
                <c:pt idx="20">
                  <c:v>3279710</c:v>
                </c:pt>
                <c:pt idx="21">
                  <c:v>3251850</c:v>
                </c:pt>
                <c:pt idx="22">
                  <c:v>2901335</c:v>
                </c:pt>
                <c:pt idx="23">
                  <c:v>2994463</c:v>
                </c:pt>
                <c:pt idx="24">
                  <c:v>3529434</c:v>
                </c:pt>
                <c:pt idx="25">
                  <c:v>4270631</c:v>
                </c:pt>
                <c:pt idx="26">
                  <c:v>4518659</c:v>
                </c:pt>
                <c:pt idx="27">
                  <c:v>5065844</c:v>
                </c:pt>
                <c:pt idx="28">
                  <c:v>6279912</c:v>
                </c:pt>
                <c:pt idx="29">
                  <c:v>8454917</c:v>
                </c:pt>
                <c:pt idx="30">
                  <c:v>9714297</c:v>
                </c:pt>
                <c:pt idx="31">
                  <c:v>10319353</c:v>
                </c:pt>
                <c:pt idx="32">
                  <c:v>10620784</c:v>
                </c:pt>
                <c:pt idx="33">
                  <c:v>10728307</c:v>
                </c:pt>
                <c:pt idx="34">
                  <c:v>11864046</c:v>
                </c:pt>
                <c:pt idx="35">
                  <c:v>12633964</c:v>
                </c:pt>
                <c:pt idx="36">
                  <c:v>13128334</c:v>
                </c:pt>
                <c:pt idx="37">
                  <c:v>14347031</c:v>
                </c:pt>
                <c:pt idx="38">
                  <c:v>14732885</c:v>
                </c:pt>
                <c:pt idx="39">
                  <c:v>17395914</c:v>
                </c:pt>
                <c:pt idx="40">
                  <c:v>16854762</c:v>
                </c:pt>
                <c:pt idx="41">
                  <c:v>17838020</c:v>
                </c:pt>
                <c:pt idx="42">
                  <c:v>16325299</c:v>
                </c:pt>
                <c:pt idx="43">
                  <c:v>15753494</c:v>
                </c:pt>
                <c:pt idx="44">
                  <c:v>14895916</c:v>
                </c:pt>
                <c:pt idx="45">
                  <c:v>13356861</c:v>
                </c:pt>
                <c:pt idx="46">
                  <c:v>12014967</c:v>
                </c:pt>
                <c:pt idx="47">
                  <c:v>11480439</c:v>
                </c:pt>
                <c:pt idx="48">
                  <c:v>11686760</c:v>
                </c:pt>
                <c:pt idx="49">
                  <c:v>12129080</c:v>
                </c:pt>
                <c:pt idx="50">
                  <c:v>12116301</c:v>
                </c:pt>
                <c:pt idx="51">
                  <c:v>10593526</c:v>
                </c:pt>
                <c:pt idx="52">
                  <c:v>9592279</c:v>
                </c:pt>
                <c:pt idx="53">
                  <c:v>9572778</c:v>
                </c:pt>
                <c:pt idx="54">
                  <c:v>8661294</c:v>
                </c:pt>
                <c:pt idx="55">
                  <c:v>9877009</c:v>
                </c:pt>
                <c:pt idx="56">
                  <c:v>11390156</c:v>
                </c:pt>
                <c:pt idx="57">
                  <c:v>10488995</c:v>
                </c:pt>
                <c:pt idx="58">
                  <c:v>10395780</c:v>
                </c:pt>
                <c:pt idx="59">
                  <c:v>10548900</c:v>
                </c:pt>
                <c:pt idx="60">
                  <c:v>10403951</c:v>
                </c:pt>
                <c:pt idx="61">
                  <c:v>10497028</c:v>
                </c:pt>
                <c:pt idx="62">
                  <c:v>11698238</c:v>
                </c:pt>
                <c:pt idx="63">
                  <c:v>14384302</c:v>
                </c:pt>
                <c:pt idx="64">
                  <c:v>16110280</c:v>
                </c:pt>
                <c:pt idx="65">
                  <c:v>17184291</c:v>
                </c:pt>
                <c:pt idx="66">
                  <c:v>19940568</c:v>
                </c:pt>
                <c:pt idx="67">
                  <c:v>20359556</c:v>
                </c:pt>
                <c:pt idx="68">
                  <c:v>20414675</c:v>
                </c:pt>
                <c:pt idx="69">
                  <c:v>20650304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32-442A-902E-D85B11B55895}"/>
            </c:ext>
          </c:extLst>
        </c:ser>
        <c:ser>
          <c:idx val="1"/>
          <c:order val="1"/>
          <c:tx>
            <c:strRef>
              <c:f>'Population overtime'!$C$1</c:f>
              <c:strCache>
                <c:ptCount val="1"/>
                <c:pt idx="0">
                  <c:v> Asylum-seekers 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'Population overtime'!$A$2:$A$71</c:f>
              <c:numCache>
                <c:formatCode>General</c:formatCode>
                <c:ptCount val="7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  <c:pt idx="66">
                  <c:v>2017</c:v>
                </c:pt>
                <c:pt idx="67">
                  <c:v>2018</c:v>
                </c:pt>
                <c:pt idx="68">
                  <c:v>2019</c:v>
                </c:pt>
                <c:pt idx="69">
                  <c:v>2020</c:v>
                </c:pt>
              </c:numCache>
            </c:numRef>
          </c:xVal>
          <c:yVal>
            <c:numRef>
              <c:f>'Population overtime'!$C$2:$C$71</c:f>
              <c:numCache>
                <c:formatCode>_(* #,##0.00_);_(* \(#,##0.00\);_(* "-"??_);_(@_)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743601</c:v>
                </c:pt>
                <c:pt idx="43">
                  <c:v>644640</c:v>
                </c:pt>
                <c:pt idx="44">
                  <c:v>986458</c:v>
                </c:pt>
                <c:pt idx="45">
                  <c:v>977087</c:v>
                </c:pt>
                <c:pt idx="46">
                  <c:v>1028200</c:v>
                </c:pt>
                <c:pt idx="47">
                  <c:v>977800</c:v>
                </c:pt>
                <c:pt idx="48">
                  <c:v>1027400</c:v>
                </c:pt>
                <c:pt idx="49">
                  <c:v>947322</c:v>
                </c:pt>
                <c:pt idx="50">
                  <c:v>943383</c:v>
                </c:pt>
                <c:pt idx="51">
                  <c:v>1093121</c:v>
                </c:pt>
                <c:pt idx="52">
                  <c:v>995567</c:v>
                </c:pt>
                <c:pt idx="53">
                  <c:v>884285</c:v>
                </c:pt>
                <c:pt idx="54">
                  <c:v>801119</c:v>
                </c:pt>
                <c:pt idx="55">
                  <c:v>740253</c:v>
                </c:pt>
                <c:pt idx="56">
                  <c:v>739958</c:v>
                </c:pt>
                <c:pt idx="57">
                  <c:v>823931</c:v>
                </c:pt>
                <c:pt idx="58">
                  <c:v>988030</c:v>
                </c:pt>
                <c:pt idx="59">
                  <c:v>835969</c:v>
                </c:pt>
                <c:pt idx="60">
                  <c:v>895692</c:v>
                </c:pt>
                <c:pt idx="61">
                  <c:v>941497</c:v>
                </c:pt>
                <c:pt idx="62">
                  <c:v>1162934</c:v>
                </c:pt>
                <c:pt idx="63">
                  <c:v>1794703</c:v>
                </c:pt>
                <c:pt idx="64">
                  <c:v>3223460</c:v>
                </c:pt>
                <c:pt idx="65">
                  <c:v>2729521</c:v>
                </c:pt>
                <c:pt idx="66">
                  <c:v>3089503</c:v>
                </c:pt>
                <c:pt idx="67">
                  <c:v>3501627</c:v>
                </c:pt>
                <c:pt idx="68">
                  <c:v>4170548</c:v>
                </c:pt>
                <c:pt idx="69">
                  <c:v>4138889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32-442A-902E-D85B11B55895}"/>
            </c:ext>
          </c:extLst>
        </c:ser>
        <c:ser>
          <c:idx val="2"/>
          <c:order val="2"/>
          <c:tx>
            <c:strRef>
              <c:f>'Population overtime'!$D$1</c:f>
              <c:strCache>
                <c:ptCount val="1"/>
                <c:pt idx="0">
                  <c:v> Returned refugees 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'Population overtime'!$A$2:$A$71</c:f>
              <c:numCache>
                <c:formatCode>General</c:formatCode>
                <c:ptCount val="7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  <c:pt idx="66">
                  <c:v>2017</c:v>
                </c:pt>
                <c:pt idx="67">
                  <c:v>2018</c:v>
                </c:pt>
                <c:pt idx="68">
                  <c:v>2019</c:v>
                </c:pt>
                <c:pt idx="69">
                  <c:v>2020</c:v>
                </c:pt>
              </c:numCache>
            </c:numRef>
          </c:xVal>
          <c:yVal>
            <c:numRef>
              <c:f>'Population overtime'!$D$2:$D$71</c:f>
              <c:numCache>
                <c:formatCode>_(* #,##0.00_);_(* \(#,##0.00\);_(* "-"??_);_(@_)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38100</c:v>
                </c:pt>
                <c:pt idx="15">
                  <c:v>29090</c:v>
                </c:pt>
                <c:pt idx="16">
                  <c:v>7620</c:v>
                </c:pt>
                <c:pt idx="17">
                  <c:v>21850</c:v>
                </c:pt>
                <c:pt idx="18">
                  <c:v>31700</c:v>
                </c:pt>
                <c:pt idx="19">
                  <c:v>13870</c:v>
                </c:pt>
                <c:pt idx="20">
                  <c:v>2058300</c:v>
                </c:pt>
                <c:pt idx="21">
                  <c:v>9913600</c:v>
                </c:pt>
                <c:pt idx="22">
                  <c:v>120900</c:v>
                </c:pt>
                <c:pt idx="23">
                  <c:v>127650</c:v>
                </c:pt>
                <c:pt idx="24">
                  <c:v>89120</c:v>
                </c:pt>
                <c:pt idx="25">
                  <c:v>13260</c:v>
                </c:pt>
                <c:pt idx="26">
                  <c:v>1780</c:v>
                </c:pt>
                <c:pt idx="27">
                  <c:v>262250</c:v>
                </c:pt>
                <c:pt idx="28">
                  <c:v>571240</c:v>
                </c:pt>
                <c:pt idx="29">
                  <c:v>774810</c:v>
                </c:pt>
                <c:pt idx="30">
                  <c:v>237150</c:v>
                </c:pt>
                <c:pt idx="31">
                  <c:v>396170</c:v>
                </c:pt>
                <c:pt idx="32">
                  <c:v>103145</c:v>
                </c:pt>
                <c:pt idx="33">
                  <c:v>367753</c:v>
                </c:pt>
                <c:pt idx="34">
                  <c:v>393645</c:v>
                </c:pt>
                <c:pt idx="35">
                  <c:v>327060</c:v>
                </c:pt>
                <c:pt idx="36">
                  <c:v>240680</c:v>
                </c:pt>
                <c:pt idx="37">
                  <c:v>234640</c:v>
                </c:pt>
                <c:pt idx="38">
                  <c:v>207186</c:v>
                </c:pt>
                <c:pt idx="39">
                  <c:v>139120</c:v>
                </c:pt>
                <c:pt idx="40">
                  <c:v>2184724</c:v>
                </c:pt>
                <c:pt idx="41">
                  <c:v>2243039</c:v>
                </c:pt>
                <c:pt idx="42">
                  <c:v>861034</c:v>
                </c:pt>
                <c:pt idx="43">
                  <c:v>3036966</c:v>
                </c:pt>
                <c:pt idx="44">
                  <c:v>1173670</c:v>
                </c:pt>
                <c:pt idx="45">
                  <c:v>2076538</c:v>
                </c:pt>
                <c:pt idx="46">
                  <c:v>926564</c:v>
                </c:pt>
                <c:pt idx="47">
                  <c:v>1016319</c:v>
                </c:pt>
                <c:pt idx="48">
                  <c:v>1599105</c:v>
                </c:pt>
                <c:pt idx="49">
                  <c:v>767383</c:v>
                </c:pt>
                <c:pt idx="50">
                  <c:v>462396</c:v>
                </c:pt>
                <c:pt idx="51">
                  <c:v>2426009</c:v>
                </c:pt>
                <c:pt idx="52">
                  <c:v>1094889</c:v>
                </c:pt>
                <c:pt idx="53">
                  <c:v>1434190</c:v>
                </c:pt>
                <c:pt idx="54">
                  <c:v>1105477</c:v>
                </c:pt>
                <c:pt idx="55">
                  <c:v>733557</c:v>
                </c:pt>
                <c:pt idx="56">
                  <c:v>730573</c:v>
                </c:pt>
                <c:pt idx="57">
                  <c:v>603884</c:v>
                </c:pt>
                <c:pt idx="58">
                  <c:v>251413</c:v>
                </c:pt>
                <c:pt idx="59">
                  <c:v>197579</c:v>
                </c:pt>
                <c:pt idx="60">
                  <c:v>531868</c:v>
                </c:pt>
                <c:pt idx="61">
                  <c:v>525902</c:v>
                </c:pt>
                <c:pt idx="62">
                  <c:v>385651</c:v>
                </c:pt>
                <c:pt idx="63">
                  <c:v>126767</c:v>
                </c:pt>
                <c:pt idx="64">
                  <c:v>201387</c:v>
                </c:pt>
                <c:pt idx="65">
                  <c:v>552219</c:v>
                </c:pt>
                <c:pt idx="66">
                  <c:v>384887</c:v>
                </c:pt>
                <c:pt idx="67">
                  <c:v>519321</c:v>
                </c:pt>
                <c:pt idx="68">
                  <c:v>317181</c:v>
                </c:pt>
                <c:pt idx="69">
                  <c:v>250951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D32-442A-902E-D85B11B55895}"/>
            </c:ext>
          </c:extLst>
        </c:ser>
        <c:ser>
          <c:idx val="3"/>
          <c:order val="3"/>
          <c:tx>
            <c:strRef>
              <c:f>'Population overtime'!$E$1</c:f>
              <c:strCache>
                <c:ptCount val="1"/>
                <c:pt idx="0">
                  <c:v> IDPs of concern to UNHCR 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'Population overtime'!$A$2:$A$71</c:f>
              <c:numCache>
                <c:formatCode>General</c:formatCode>
                <c:ptCount val="7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  <c:pt idx="66">
                  <c:v>2017</c:v>
                </c:pt>
                <c:pt idx="67">
                  <c:v>2018</c:v>
                </c:pt>
                <c:pt idx="68">
                  <c:v>2019</c:v>
                </c:pt>
                <c:pt idx="69">
                  <c:v>2020</c:v>
                </c:pt>
              </c:numCache>
            </c:numRef>
          </c:xVal>
          <c:yVal>
            <c:numRef>
              <c:f>'Population overtime'!$E$2:$E$71</c:f>
              <c:numCache>
                <c:formatCode>_(* #,##0.00_);_(* \(#,##0.00\);_(* "-"??_);_(@_)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4198400</c:v>
                </c:pt>
                <c:pt idx="43">
                  <c:v>5322990</c:v>
                </c:pt>
                <c:pt idx="44">
                  <c:v>4286690</c:v>
                </c:pt>
                <c:pt idx="45">
                  <c:v>4853712</c:v>
                </c:pt>
                <c:pt idx="46">
                  <c:v>4573112</c:v>
                </c:pt>
                <c:pt idx="47">
                  <c:v>5063880</c:v>
                </c:pt>
                <c:pt idx="48">
                  <c:v>3968648</c:v>
                </c:pt>
                <c:pt idx="49">
                  <c:v>5998501</c:v>
                </c:pt>
                <c:pt idx="50">
                  <c:v>5096502</c:v>
                </c:pt>
                <c:pt idx="51">
                  <c:v>4646641</c:v>
                </c:pt>
                <c:pt idx="52">
                  <c:v>4181701</c:v>
                </c:pt>
                <c:pt idx="53">
                  <c:v>5426539</c:v>
                </c:pt>
                <c:pt idx="54">
                  <c:v>6616791</c:v>
                </c:pt>
                <c:pt idx="55">
                  <c:v>12794268</c:v>
                </c:pt>
                <c:pt idx="56">
                  <c:v>13740317</c:v>
                </c:pt>
                <c:pt idx="57">
                  <c:v>14442227</c:v>
                </c:pt>
                <c:pt idx="58">
                  <c:v>15628057</c:v>
                </c:pt>
                <c:pt idx="59">
                  <c:v>14697804</c:v>
                </c:pt>
                <c:pt idx="60">
                  <c:v>15473378</c:v>
                </c:pt>
                <c:pt idx="61">
                  <c:v>17670368</c:v>
                </c:pt>
                <c:pt idx="62">
                  <c:v>23925555</c:v>
                </c:pt>
                <c:pt idx="63">
                  <c:v>32274619</c:v>
                </c:pt>
                <c:pt idx="64">
                  <c:v>37494172</c:v>
                </c:pt>
                <c:pt idx="65">
                  <c:v>36627127</c:v>
                </c:pt>
                <c:pt idx="66">
                  <c:v>39118516</c:v>
                </c:pt>
                <c:pt idx="67">
                  <c:v>41425168</c:v>
                </c:pt>
                <c:pt idx="68">
                  <c:v>43503362</c:v>
                </c:pt>
                <c:pt idx="69">
                  <c:v>48557439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D32-442A-902E-D85B11B55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2712176"/>
        <c:axId val="462712504"/>
      </c:scatterChart>
      <c:valAx>
        <c:axId val="462712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712504"/>
        <c:crossesAt val="0"/>
        <c:crossBetween val="midCat"/>
      </c:valAx>
      <c:valAx>
        <c:axId val="46271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712176"/>
        <c:crosses val="autoZero"/>
        <c:crossBetween val="midCat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Gender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c:rich>
      </c:tx>
      <c:layout>
        <c:manualLayout>
          <c:xMode val="edge"/>
          <c:yMode val="edge"/>
          <c:x val="0.3870693350831145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41C-4CB6-A4B7-4E35A04E68F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1C-4CB6-A4B7-4E35A04E68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'Table 15'!$A$8:$A$9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'Table 15'!$B$8:$B$9</c:f>
              <c:numCache>
                <c:formatCode>#,##0</c:formatCode>
                <c:ptCount val="2"/>
                <c:pt idx="0">
                  <c:v>14651</c:v>
                </c:pt>
                <c:pt idx="1">
                  <c:v>15265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1C-4CB6-A4B7-4E35A04E68F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en-US" sz="2000" baseline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REFUGEES-2019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aseline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72448484979048"/>
          <c:y val="0.17374149659863947"/>
          <c:w val="0.73492788435645262"/>
          <c:h val="0.58525106067315369"/>
        </c:manualLayout>
      </c:layout>
      <c:areaChart>
        <c:grouping val="standard"/>
        <c:varyColors val="0"/>
        <c:ser>
          <c:idx val="0"/>
          <c:order val="0"/>
          <c:spPr>
            <a:solidFill>
              <a:schemeClr val="accent1">
                <a:alpha val="74000"/>
              </a:schemeClr>
            </a:solidFill>
            <a:ln w="0">
              <a:solidFill>
                <a:schemeClr val="accent1"/>
              </a:solidFill>
            </a:ln>
            <a:effectLst>
              <a:innerShdw blurRad="114300">
                <a:schemeClr val="accent1">
                  <a:lumMod val="75000"/>
                </a:schemeClr>
              </a:innerShdw>
            </a:effectLst>
          </c:spPr>
          <c:cat>
            <c:strRef>
              <c:f>'Age, Gender and Marital Status'!$A$12:$A$27</c:f>
              <c:strCache>
                <c:ptCount val="16"/>
                <c:pt idx="0">
                  <c:v>Under 1 year                        </c:v>
                </c:pt>
                <c:pt idx="1">
                  <c:v>1 to 4 years                          </c:v>
                </c:pt>
                <c:pt idx="2">
                  <c:v>5 to 9 years                      </c:v>
                </c:pt>
                <c:pt idx="3">
                  <c:v>10 to 14 years                     </c:v>
                </c:pt>
                <c:pt idx="4">
                  <c:v>15 to 19 years                      </c:v>
                </c:pt>
                <c:pt idx="5">
                  <c:v>20 to 24 years                       </c:v>
                </c:pt>
                <c:pt idx="6">
                  <c:v>25 to 29 years                    </c:v>
                </c:pt>
                <c:pt idx="7">
                  <c:v>30 to 34 years                 </c:v>
                </c:pt>
                <c:pt idx="8">
                  <c:v>35 to 39 years                    </c:v>
                </c:pt>
                <c:pt idx="9">
                  <c:v>40 to 44 years                   </c:v>
                </c:pt>
                <c:pt idx="10">
                  <c:v>45 to 49 years                   </c:v>
                </c:pt>
                <c:pt idx="11">
                  <c:v>50 to 54 years                    </c:v>
                </c:pt>
                <c:pt idx="12">
                  <c:v>55 to 59 years                 </c:v>
                </c:pt>
                <c:pt idx="13">
                  <c:v>60 to 64 years                   </c:v>
                </c:pt>
                <c:pt idx="14">
                  <c:v>65 to 74 years           </c:v>
                </c:pt>
                <c:pt idx="15">
                  <c:v>75 years and over                     </c:v>
                </c:pt>
              </c:strCache>
            </c:strRef>
          </c:cat>
          <c:val>
            <c:numRef>
              <c:f>'Age, Gender and Marital Status'!$B$12:$B$27</c:f>
              <c:numCache>
                <c:formatCode>#,##0</c:formatCode>
                <c:ptCount val="16"/>
                <c:pt idx="0">
                  <c:v>72</c:v>
                </c:pt>
                <c:pt idx="1">
                  <c:v>3406</c:v>
                </c:pt>
                <c:pt idx="2">
                  <c:v>4105</c:v>
                </c:pt>
                <c:pt idx="3">
                  <c:v>3499</c:v>
                </c:pt>
                <c:pt idx="4">
                  <c:v>3106</c:v>
                </c:pt>
                <c:pt idx="5">
                  <c:v>3036</c:v>
                </c:pt>
                <c:pt idx="6">
                  <c:v>3109</c:v>
                </c:pt>
                <c:pt idx="7">
                  <c:v>2710</c:v>
                </c:pt>
                <c:pt idx="8">
                  <c:v>1988</c:v>
                </c:pt>
                <c:pt idx="9">
                  <c:v>1289</c:v>
                </c:pt>
                <c:pt idx="10">
                  <c:v>1002</c:v>
                </c:pt>
                <c:pt idx="11">
                  <c:v>724</c:v>
                </c:pt>
                <c:pt idx="12">
                  <c:v>626</c:v>
                </c:pt>
                <c:pt idx="13">
                  <c:v>512</c:v>
                </c:pt>
                <c:pt idx="14">
                  <c:v>549</c:v>
                </c:pt>
                <c:pt idx="15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89-413B-8781-EA5A9D37B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axId val="516778760"/>
        <c:axId val="516789912"/>
      </c:areaChart>
      <c:catAx>
        <c:axId val="516778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rnd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89912"/>
        <c:crosses val="autoZero"/>
        <c:auto val="1"/>
        <c:lblAlgn val="ctr"/>
        <c:lblOffset val="100"/>
        <c:noMultiLvlLbl val="0"/>
      </c:catAx>
      <c:valAx>
        <c:axId val="516789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78760"/>
        <c:crosses val="autoZero"/>
        <c:crossBetween val="midCat"/>
        <c:dispUnits>
          <c:builtInUnit val="thousands"/>
          <c:dispUnitsLbl>
            <c:layout>
              <c:manualLayout>
                <c:xMode val="edge"/>
                <c:yMode val="edge"/>
                <c:x val="0.12083840372379774"/>
                <c:y val="0.39003932344002512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MARITAL STATUS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'Age, Gender and Marital Status'!$A$35:$A$38</c:f>
              <c:strCache>
                <c:ptCount val="4"/>
                <c:pt idx="0">
                  <c:v>Married</c:v>
                </c:pt>
                <c:pt idx="1">
                  <c:v>Single</c:v>
                </c:pt>
                <c:pt idx="2">
                  <c:v>Widowed</c:v>
                </c:pt>
                <c:pt idx="3">
                  <c:v>Divorced/separated</c:v>
                </c:pt>
              </c:strCache>
            </c:strRef>
          </c:cat>
          <c:val>
            <c:numRef>
              <c:f>'Age, Gender and Marital Status'!$B$35:$B$38</c:f>
              <c:numCache>
                <c:formatCode>#,##0</c:formatCode>
                <c:ptCount val="4"/>
                <c:pt idx="0">
                  <c:v>7770</c:v>
                </c:pt>
                <c:pt idx="1">
                  <c:v>20828</c:v>
                </c:pt>
                <c:pt idx="2">
                  <c:v>899</c:v>
                </c:pt>
                <c:pt idx="3">
                  <c:v>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0-452B-90F1-61877CCDAA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26"/>
        <c:overlap val="-58"/>
        <c:axId val="550700552"/>
        <c:axId val="550707112"/>
      </c:barChart>
      <c:catAx>
        <c:axId val="550700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707112"/>
        <c:crosses val="autoZero"/>
        <c:auto val="1"/>
        <c:lblAlgn val="ctr"/>
        <c:lblOffset val="100"/>
        <c:noMultiLvlLbl val="0"/>
      </c:catAx>
      <c:valAx>
        <c:axId val="550707112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55070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39253426655002E-2"/>
          <c:y val="5.5051944675918785E-2"/>
          <c:w val="0.87066628926286171"/>
          <c:h val="0.77565830025286098"/>
        </c:manualLayout>
      </c:layout>
      <c:lineChart>
        <c:grouping val="standard"/>
        <c:varyColors val="0"/>
        <c:ser>
          <c:idx val="0"/>
          <c:order val="0"/>
          <c:tx>
            <c:v>Refugee Ceiling 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'U.S. Refugee Ceiling &amp; Resettle'!$A$14:$A$55</c:f>
              <c:strCach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2021*</c:v>
                </c:pt>
              </c:strCache>
            </c:strRef>
          </c:cat>
          <c:val>
            <c:numRef>
              <c:f>'U.S. Refugee Ceiling &amp; Resettle'!$B$14:$B$55</c:f>
              <c:numCache>
                <c:formatCode>#,##0_);\(#,##0\)</c:formatCode>
                <c:ptCount val="42"/>
                <c:pt idx="0">
                  <c:v>231700</c:v>
                </c:pt>
                <c:pt idx="1">
                  <c:v>217000</c:v>
                </c:pt>
                <c:pt idx="2">
                  <c:v>140000</c:v>
                </c:pt>
                <c:pt idx="3">
                  <c:v>90000</c:v>
                </c:pt>
                <c:pt idx="4">
                  <c:v>72000</c:v>
                </c:pt>
                <c:pt idx="5">
                  <c:v>70000</c:v>
                </c:pt>
                <c:pt idx="6">
                  <c:v>67000</c:v>
                </c:pt>
                <c:pt idx="7">
                  <c:v>70000</c:v>
                </c:pt>
                <c:pt idx="8">
                  <c:v>87500</c:v>
                </c:pt>
                <c:pt idx="9">
                  <c:v>116500</c:v>
                </c:pt>
                <c:pt idx="10">
                  <c:v>125000</c:v>
                </c:pt>
                <c:pt idx="11">
                  <c:v>131000</c:v>
                </c:pt>
                <c:pt idx="12">
                  <c:v>131000</c:v>
                </c:pt>
                <c:pt idx="13">
                  <c:v>142000</c:v>
                </c:pt>
                <c:pt idx="14">
                  <c:v>121000</c:v>
                </c:pt>
                <c:pt idx="15">
                  <c:v>112000</c:v>
                </c:pt>
                <c:pt idx="16">
                  <c:v>90000</c:v>
                </c:pt>
                <c:pt idx="17">
                  <c:v>78000</c:v>
                </c:pt>
                <c:pt idx="18">
                  <c:v>83000</c:v>
                </c:pt>
                <c:pt idx="19">
                  <c:v>91000</c:v>
                </c:pt>
                <c:pt idx="20">
                  <c:v>90000</c:v>
                </c:pt>
                <c:pt idx="21">
                  <c:v>80000</c:v>
                </c:pt>
                <c:pt idx="22">
                  <c:v>70000</c:v>
                </c:pt>
                <c:pt idx="23">
                  <c:v>70000</c:v>
                </c:pt>
                <c:pt idx="24">
                  <c:v>70000</c:v>
                </c:pt>
                <c:pt idx="25">
                  <c:v>70000</c:v>
                </c:pt>
                <c:pt idx="26">
                  <c:v>70000</c:v>
                </c:pt>
                <c:pt idx="27">
                  <c:v>70000</c:v>
                </c:pt>
                <c:pt idx="28">
                  <c:v>80000</c:v>
                </c:pt>
                <c:pt idx="29">
                  <c:v>80000</c:v>
                </c:pt>
                <c:pt idx="30">
                  <c:v>80000</c:v>
                </c:pt>
                <c:pt idx="31">
                  <c:v>80000</c:v>
                </c:pt>
                <c:pt idx="32">
                  <c:v>76000</c:v>
                </c:pt>
                <c:pt idx="33">
                  <c:v>70000</c:v>
                </c:pt>
                <c:pt idx="34">
                  <c:v>70000</c:v>
                </c:pt>
                <c:pt idx="35">
                  <c:v>70000</c:v>
                </c:pt>
                <c:pt idx="36">
                  <c:v>85000</c:v>
                </c:pt>
                <c:pt idx="37">
                  <c:v>50000</c:v>
                </c:pt>
                <c:pt idx="38">
                  <c:v>45000</c:v>
                </c:pt>
                <c:pt idx="39">
                  <c:v>30000</c:v>
                </c:pt>
                <c:pt idx="40">
                  <c:v>18000</c:v>
                </c:pt>
                <c:pt idx="41">
                  <c:v>62500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ED-4FF4-9F95-FBFBBAADC7FF}"/>
            </c:ext>
          </c:extLst>
        </c:ser>
        <c:ser>
          <c:idx val="1"/>
          <c:order val="1"/>
          <c:tx>
            <c:v>Refugees Resettled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'U.S. Refugee Ceiling &amp; Resettle'!$A$14:$A$55</c:f>
              <c:strCach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2021*</c:v>
                </c:pt>
              </c:strCache>
            </c:strRef>
          </c:cat>
          <c:val>
            <c:numRef>
              <c:f>'U.S. Refugee Ceiling &amp; Resettle'!$C$14:$C$55</c:f>
              <c:numCache>
                <c:formatCode>[$-10409]#,##0;\-#,##0</c:formatCode>
                <c:ptCount val="42"/>
                <c:pt idx="0">
                  <c:v>207116</c:v>
                </c:pt>
                <c:pt idx="1">
                  <c:v>159252</c:v>
                </c:pt>
                <c:pt idx="2">
                  <c:v>98096</c:v>
                </c:pt>
                <c:pt idx="3">
                  <c:v>61218</c:v>
                </c:pt>
                <c:pt idx="4">
                  <c:v>70393</c:v>
                </c:pt>
                <c:pt idx="5">
                  <c:v>67704</c:v>
                </c:pt>
                <c:pt idx="6">
                  <c:v>62146</c:v>
                </c:pt>
                <c:pt idx="7">
                  <c:v>64528</c:v>
                </c:pt>
                <c:pt idx="8">
                  <c:v>76483</c:v>
                </c:pt>
                <c:pt idx="9">
                  <c:v>107070</c:v>
                </c:pt>
                <c:pt idx="10">
                  <c:v>122066</c:v>
                </c:pt>
                <c:pt idx="11">
                  <c:v>113389</c:v>
                </c:pt>
                <c:pt idx="12">
                  <c:v>132531</c:v>
                </c:pt>
                <c:pt idx="13">
                  <c:v>119448</c:v>
                </c:pt>
                <c:pt idx="14">
                  <c:v>112981</c:v>
                </c:pt>
                <c:pt idx="15">
                  <c:v>99974</c:v>
                </c:pt>
                <c:pt idx="16">
                  <c:v>76403</c:v>
                </c:pt>
                <c:pt idx="17">
                  <c:v>70488</c:v>
                </c:pt>
                <c:pt idx="18">
                  <c:v>77080</c:v>
                </c:pt>
                <c:pt idx="19">
                  <c:v>85525</c:v>
                </c:pt>
                <c:pt idx="20">
                  <c:v>73147</c:v>
                </c:pt>
                <c:pt idx="21">
                  <c:v>69886</c:v>
                </c:pt>
                <c:pt idx="22">
                  <c:v>27131</c:v>
                </c:pt>
                <c:pt idx="23">
                  <c:v>28403</c:v>
                </c:pt>
                <c:pt idx="24">
                  <c:v>52873</c:v>
                </c:pt>
                <c:pt idx="25">
                  <c:v>53813</c:v>
                </c:pt>
                <c:pt idx="26">
                  <c:v>41223</c:v>
                </c:pt>
                <c:pt idx="27">
                  <c:v>48282</c:v>
                </c:pt>
                <c:pt idx="28">
                  <c:v>60191</c:v>
                </c:pt>
                <c:pt idx="29">
                  <c:v>74654</c:v>
                </c:pt>
                <c:pt idx="30">
                  <c:v>73311</c:v>
                </c:pt>
                <c:pt idx="31">
                  <c:v>56424</c:v>
                </c:pt>
                <c:pt idx="32">
                  <c:v>58238</c:v>
                </c:pt>
                <c:pt idx="33">
                  <c:v>69926</c:v>
                </c:pt>
                <c:pt idx="34">
                  <c:v>69987</c:v>
                </c:pt>
                <c:pt idx="35">
                  <c:v>69933</c:v>
                </c:pt>
                <c:pt idx="36">
                  <c:v>84994</c:v>
                </c:pt>
                <c:pt idx="37">
                  <c:v>53716</c:v>
                </c:pt>
                <c:pt idx="38">
                  <c:v>22533</c:v>
                </c:pt>
                <c:pt idx="39">
                  <c:v>30000</c:v>
                </c:pt>
                <c:pt idx="40">
                  <c:v>11814</c:v>
                </c:pt>
                <c:pt idx="41">
                  <c:v>2334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ED-4FF4-9F95-FBFBBAADC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1949152"/>
        <c:axId val="511954728"/>
      </c:lineChart>
      <c:catAx>
        <c:axId val="51194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54728"/>
        <c:crosses val="autoZero"/>
        <c:auto val="1"/>
        <c:lblAlgn val="ctr"/>
        <c:lblOffset val="100"/>
        <c:noMultiLvlLbl val="0"/>
      </c:catAx>
      <c:valAx>
        <c:axId val="511954728"/>
        <c:scaling>
          <c:orientation val="minMax"/>
          <c:max val="25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\(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49152"/>
        <c:crosses val="autoZero"/>
        <c:crossBetween val="midCat"/>
        <c:majorUnit val="20000"/>
        <c:dispUnits>
          <c:builtInUnit val="thousands"/>
          <c:dispUnitsLbl>
            <c:layout>
              <c:manualLayout>
                <c:xMode val="edge"/>
                <c:yMode val="edge"/>
                <c:x val="2.2150828809170138E-2"/>
                <c:y val="0.30955551311547408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12314085739282"/>
          <c:y val="0.15986111111111112"/>
          <c:w val="0.81177274715660541"/>
          <c:h val="0.7327395013123360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10'!$A$2:$A$11</c:f>
              <c:strCache>
                <c:ptCount val="10"/>
                <c:pt idx="0">
                  <c:v>Russia</c:v>
                </c:pt>
                <c:pt idx="1">
                  <c:v>Moldova</c:v>
                </c:pt>
                <c:pt idx="2">
                  <c:v>Iran</c:v>
                </c:pt>
                <c:pt idx="3">
                  <c:v>Ethiopia</c:v>
                </c:pt>
                <c:pt idx="4">
                  <c:v>Cuba</c:v>
                </c:pt>
                <c:pt idx="5">
                  <c:v>Ukraine</c:v>
                </c:pt>
                <c:pt idx="6">
                  <c:v>Sudan</c:v>
                </c:pt>
                <c:pt idx="7">
                  <c:v>Laos</c:v>
                </c:pt>
                <c:pt idx="8">
                  <c:v>Liberia</c:v>
                </c:pt>
                <c:pt idx="9">
                  <c:v>Somalia</c:v>
                </c:pt>
              </c:strCache>
            </c:strRef>
          </c:cat>
          <c:val>
            <c:numRef>
              <c:f>'Top 10'!$B$2:$B$11</c:f>
              <c:numCache>
                <c:formatCode>_(* #,##0_);_(* \(#,##0\);_(* "-"??_);_(@_)</c:formatCode>
                <c:ptCount val="10"/>
                <c:pt idx="0">
                  <c:v>1446</c:v>
                </c:pt>
                <c:pt idx="1">
                  <c:v>1711</c:v>
                </c:pt>
                <c:pt idx="2">
                  <c:v>1786</c:v>
                </c:pt>
                <c:pt idx="3">
                  <c:v>2689</c:v>
                </c:pt>
                <c:pt idx="4">
                  <c:v>2980</c:v>
                </c:pt>
                <c:pt idx="5">
                  <c:v>3482</c:v>
                </c:pt>
                <c:pt idx="6">
                  <c:v>3500</c:v>
                </c:pt>
                <c:pt idx="7">
                  <c:v>6005</c:v>
                </c:pt>
                <c:pt idx="8">
                  <c:v>7140</c:v>
                </c:pt>
                <c:pt idx="9">
                  <c:v>13331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3C-4F20-9DE9-69BA51A2FFD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601581728"/>
        <c:axId val="601586976"/>
      </c:barChart>
      <c:catAx>
        <c:axId val="601581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86976"/>
        <c:crossesAt val="0"/>
        <c:auto val="1"/>
        <c:lblAlgn val="ctr"/>
        <c:lblOffset val="100"/>
        <c:noMultiLvlLbl val="0"/>
      </c:catAx>
      <c:valAx>
        <c:axId val="60158697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crossAx val="60158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Top</a:t>
            </a:r>
            <a:r>
              <a:rPr lang="en-US" sz="2400" b="1" baseline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10 Overtime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c:rich>
      </c:tx>
      <c:layout>
        <c:manualLayout>
          <c:xMode val="edge"/>
          <c:yMode val="edge"/>
          <c:x val="0.40339398577620889"/>
          <c:y val="2.3633041727474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'Top 10'!$A$2</c:f>
              <c:strCache>
                <c:ptCount val="1"/>
                <c:pt idx="0">
                  <c:v>Burma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10'!$B$2:$K$2</c:f>
              <c:numCache>
                <c:formatCode>#,##0</c:formatCode>
                <c:ptCount val="10"/>
                <c:pt idx="0">
                  <c:v>16693</c:v>
                </c:pt>
                <c:pt idx="1">
                  <c:v>16972</c:v>
                </c:pt>
                <c:pt idx="2">
                  <c:v>14160</c:v>
                </c:pt>
                <c:pt idx="3">
                  <c:v>16299</c:v>
                </c:pt>
                <c:pt idx="4">
                  <c:v>14598</c:v>
                </c:pt>
                <c:pt idx="5">
                  <c:v>18386</c:v>
                </c:pt>
                <c:pt idx="6">
                  <c:v>12347</c:v>
                </c:pt>
                <c:pt idx="7">
                  <c:v>5078</c:v>
                </c:pt>
                <c:pt idx="8">
                  <c:v>3555</c:v>
                </c:pt>
                <c:pt idx="9">
                  <c:v>4932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03-4F9F-8FF1-2690F95575CF}"/>
            </c:ext>
          </c:extLst>
        </c:ser>
        <c:ser>
          <c:idx val="1"/>
          <c:order val="1"/>
          <c:tx>
            <c:strRef>
              <c:f>'Top 10'!$A$3</c:f>
              <c:strCache>
                <c:ptCount val="1"/>
                <c:pt idx="0">
                  <c:v>Iraq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10'!$B$3:$K$3</c:f>
              <c:numCache>
                <c:formatCode>#,##0</c:formatCode>
                <c:ptCount val="10"/>
                <c:pt idx="0">
                  <c:v>18016</c:v>
                </c:pt>
                <c:pt idx="1">
                  <c:v>9388</c:v>
                </c:pt>
                <c:pt idx="2">
                  <c:v>12163</c:v>
                </c:pt>
                <c:pt idx="3">
                  <c:v>19488</c:v>
                </c:pt>
                <c:pt idx="4">
                  <c:v>19769</c:v>
                </c:pt>
                <c:pt idx="5">
                  <c:v>12676</c:v>
                </c:pt>
                <c:pt idx="6">
                  <c:v>9880</c:v>
                </c:pt>
                <c:pt idx="7">
                  <c:v>6886</c:v>
                </c:pt>
                <c:pt idx="8">
                  <c:v>140</c:v>
                </c:pt>
                <c:pt idx="9">
                  <c:v>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03-4F9F-8FF1-2690F95575CF}"/>
            </c:ext>
          </c:extLst>
        </c:ser>
        <c:ser>
          <c:idx val="2"/>
          <c:order val="2"/>
          <c:tx>
            <c:strRef>
              <c:f>'Top 10'!$A$4</c:f>
              <c:strCache>
                <c:ptCount val="1"/>
                <c:pt idx="0">
                  <c:v>Bhutan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10'!$B$4:$K$4</c:f>
              <c:numCache>
                <c:formatCode>#,##0</c:formatCode>
                <c:ptCount val="10"/>
                <c:pt idx="0">
                  <c:v>12363</c:v>
                </c:pt>
                <c:pt idx="1">
                  <c:v>14999</c:v>
                </c:pt>
                <c:pt idx="2">
                  <c:v>15070</c:v>
                </c:pt>
                <c:pt idx="3">
                  <c:v>9134</c:v>
                </c:pt>
                <c:pt idx="4">
                  <c:v>8434</c:v>
                </c:pt>
                <c:pt idx="5">
                  <c:v>5775</c:v>
                </c:pt>
                <c:pt idx="6">
                  <c:v>5817</c:v>
                </c:pt>
                <c:pt idx="7">
                  <c:v>3550</c:v>
                </c:pt>
                <c:pt idx="8">
                  <c:v>2228</c:v>
                </c:pt>
                <c:pt idx="9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03-4F9F-8FF1-2690F95575CF}"/>
            </c:ext>
          </c:extLst>
        </c:ser>
        <c:ser>
          <c:idx val="3"/>
          <c:order val="3"/>
          <c:tx>
            <c:strRef>
              <c:f>'Top 10'!$A$5</c:f>
              <c:strCache>
                <c:ptCount val="1"/>
                <c:pt idx="0">
                  <c:v>Congo, Democratic Republic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10'!$B$5:$K$5</c:f>
              <c:numCache>
                <c:formatCode>#,##0</c:formatCode>
                <c:ptCount val="10"/>
                <c:pt idx="0">
                  <c:v>3174</c:v>
                </c:pt>
                <c:pt idx="1">
                  <c:v>977</c:v>
                </c:pt>
                <c:pt idx="2">
                  <c:v>1863</c:v>
                </c:pt>
                <c:pt idx="3">
                  <c:v>2563</c:v>
                </c:pt>
                <c:pt idx="4">
                  <c:v>4540</c:v>
                </c:pt>
                <c:pt idx="5">
                  <c:v>7876</c:v>
                </c:pt>
                <c:pt idx="6">
                  <c:v>16370</c:v>
                </c:pt>
                <c:pt idx="7">
                  <c:v>9377</c:v>
                </c:pt>
                <c:pt idx="8">
                  <c:v>7878</c:v>
                </c:pt>
                <c:pt idx="9">
                  <c:v>12958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03-4F9F-8FF1-2690F95575CF}"/>
            </c:ext>
          </c:extLst>
        </c:ser>
        <c:ser>
          <c:idx val="4"/>
          <c:order val="4"/>
          <c:tx>
            <c:strRef>
              <c:f>'Top 10'!$A$6</c:f>
              <c:strCache>
                <c:ptCount val="1"/>
                <c:pt idx="0">
                  <c:v>Somalia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10'!$B$6:$K$6</c:f>
              <c:numCache>
                <c:formatCode>#,##0</c:formatCode>
                <c:ptCount val="10"/>
                <c:pt idx="0">
                  <c:v>4884</c:v>
                </c:pt>
                <c:pt idx="1">
                  <c:v>3161</c:v>
                </c:pt>
                <c:pt idx="2">
                  <c:v>4911</c:v>
                </c:pt>
                <c:pt idx="3">
                  <c:v>7608</c:v>
                </c:pt>
                <c:pt idx="4">
                  <c:v>9000</c:v>
                </c:pt>
                <c:pt idx="5">
                  <c:v>8858</c:v>
                </c:pt>
                <c:pt idx="6">
                  <c:v>9020</c:v>
                </c:pt>
                <c:pt idx="7">
                  <c:v>6130</c:v>
                </c:pt>
                <c:pt idx="8">
                  <c:v>257</c:v>
                </c:pt>
                <c:pt idx="9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03-4F9F-8FF1-2690F95575CF}"/>
            </c:ext>
          </c:extLst>
        </c:ser>
        <c:ser>
          <c:idx val="5"/>
          <c:order val="5"/>
          <c:tx>
            <c:strRef>
              <c:f>'Top 10'!$A$7</c:f>
              <c:strCache>
                <c:ptCount val="1"/>
                <c:pt idx="0">
                  <c:v>Iran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10'!$B$7:$K$7</c:f>
              <c:numCache>
                <c:formatCode>#,##0</c:formatCode>
                <c:ptCount val="10"/>
                <c:pt idx="0">
                  <c:v>3543</c:v>
                </c:pt>
                <c:pt idx="1">
                  <c:v>2032</c:v>
                </c:pt>
                <c:pt idx="2">
                  <c:v>1758</c:v>
                </c:pt>
                <c:pt idx="3">
                  <c:v>2578</c:v>
                </c:pt>
                <c:pt idx="4">
                  <c:v>2846</c:v>
                </c:pt>
                <c:pt idx="5">
                  <c:v>3109</c:v>
                </c:pt>
                <c:pt idx="6">
                  <c:v>3750</c:v>
                </c:pt>
                <c:pt idx="7">
                  <c:v>2577</c:v>
                </c:pt>
                <c:pt idx="8">
                  <c:v>41</c:v>
                </c:pt>
                <c:pt idx="9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C03-4F9F-8FF1-2690F95575CF}"/>
            </c:ext>
          </c:extLst>
        </c:ser>
        <c:ser>
          <c:idx val="6"/>
          <c:order val="6"/>
          <c:tx>
            <c:strRef>
              <c:f>'Top 10'!$A$8</c:f>
              <c:strCache>
                <c:ptCount val="1"/>
                <c:pt idx="0">
                  <c:v>Syria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10'!$B$8:$K$8</c:f>
              <c:numCache>
                <c:formatCode>#,##0</c:formatCode>
                <c:ptCount val="10"/>
                <c:pt idx="0">
                  <c:v>25</c:v>
                </c:pt>
                <c:pt idx="1">
                  <c:v>29</c:v>
                </c:pt>
                <c:pt idx="2">
                  <c:v>31</c:v>
                </c:pt>
                <c:pt idx="3">
                  <c:v>36</c:v>
                </c:pt>
                <c:pt idx="4">
                  <c:v>105</c:v>
                </c:pt>
                <c:pt idx="5">
                  <c:v>1682</c:v>
                </c:pt>
                <c:pt idx="6">
                  <c:v>12587</c:v>
                </c:pt>
                <c:pt idx="7">
                  <c:v>6557</c:v>
                </c:pt>
                <c:pt idx="8">
                  <c:v>62</c:v>
                </c:pt>
                <c:pt idx="9">
                  <c:v>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C03-4F9F-8FF1-2690F95575CF}"/>
            </c:ext>
          </c:extLst>
        </c:ser>
        <c:ser>
          <c:idx val="7"/>
          <c:order val="7"/>
          <c:tx>
            <c:strRef>
              <c:f>'Top 10'!$A$9</c:f>
              <c:strCache>
                <c:ptCount val="1"/>
                <c:pt idx="0">
                  <c:v>Cuba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10'!$B$9:$K$9</c:f>
              <c:numCache>
                <c:formatCode>#,##0</c:formatCode>
                <c:ptCount val="10"/>
                <c:pt idx="0">
                  <c:v>4818</c:v>
                </c:pt>
                <c:pt idx="1">
                  <c:v>2920</c:v>
                </c:pt>
                <c:pt idx="2">
                  <c:v>1948</c:v>
                </c:pt>
                <c:pt idx="3">
                  <c:v>4205</c:v>
                </c:pt>
                <c:pt idx="4">
                  <c:v>4062</c:v>
                </c:pt>
                <c:pt idx="5">
                  <c:v>1527</c:v>
                </c:pt>
                <c:pt idx="6">
                  <c:v>354</c:v>
                </c:pt>
                <c:pt idx="7">
                  <c:v>177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C03-4F9F-8FF1-2690F95575CF}"/>
            </c:ext>
          </c:extLst>
        </c:ser>
        <c:ser>
          <c:idx val="8"/>
          <c:order val="8"/>
          <c:tx>
            <c:strRef>
              <c:f>'Top 10'!$A$10</c:f>
              <c:strCache>
                <c:ptCount val="1"/>
                <c:pt idx="0">
                  <c:v>Eritrea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10'!$B$10:$K$10</c:f>
              <c:numCache>
                <c:formatCode>#,##0</c:formatCode>
                <c:ptCount val="10"/>
                <c:pt idx="0">
                  <c:v>2570</c:v>
                </c:pt>
                <c:pt idx="1">
                  <c:v>2032</c:v>
                </c:pt>
                <c:pt idx="2">
                  <c:v>1346</c:v>
                </c:pt>
                <c:pt idx="3">
                  <c:v>1824</c:v>
                </c:pt>
                <c:pt idx="4">
                  <c:v>1488</c:v>
                </c:pt>
                <c:pt idx="5">
                  <c:v>1596</c:v>
                </c:pt>
                <c:pt idx="6">
                  <c:v>1949</c:v>
                </c:pt>
                <c:pt idx="7">
                  <c:v>1917</c:v>
                </c:pt>
                <c:pt idx="8">
                  <c:v>1269</c:v>
                </c:pt>
                <c:pt idx="9">
                  <c:v>1757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C03-4F9F-8FF1-2690F95575CF}"/>
            </c:ext>
          </c:extLst>
        </c:ser>
        <c:ser>
          <c:idx val="9"/>
          <c:order val="9"/>
          <c:tx>
            <c:strRef>
              <c:f>'Top 10'!$A$11</c:f>
              <c:strCache>
                <c:ptCount val="1"/>
                <c:pt idx="0">
                  <c:v>Ukraine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10'!$B$11:$K$11</c:f>
              <c:numCache>
                <c:formatCode>#,##0</c:formatCode>
                <c:ptCount val="10"/>
                <c:pt idx="0">
                  <c:v>449</c:v>
                </c:pt>
                <c:pt idx="1">
                  <c:v>428</c:v>
                </c:pt>
                <c:pt idx="2">
                  <c:v>372</c:v>
                </c:pt>
                <c:pt idx="3">
                  <c:v>227</c:v>
                </c:pt>
                <c:pt idx="4">
                  <c:v>490</c:v>
                </c:pt>
                <c:pt idx="5">
                  <c:v>1451</c:v>
                </c:pt>
                <c:pt idx="6">
                  <c:v>2543</c:v>
                </c:pt>
                <c:pt idx="7">
                  <c:v>4264</c:v>
                </c:pt>
                <c:pt idx="8">
                  <c:v>2635</c:v>
                </c:pt>
                <c:pt idx="9">
                  <c:v>4451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C03-4F9F-8FF1-2690F95575CF}"/>
            </c:ext>
          </c:extLst>
        </c:ser>
        <c:ser>
          <c:idx val="10"/>
          <c:order val="10"/>
          <c:tx>
            <c:strRef>
              <c:f>'Top 10'!$A$12</c:f>
              <c:strCache>
                <c:ptCount val="1"/>
                <c:pt idx="0">
                  <c:v>Sudan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10'!$B$12:$K$12</c:f>
              <c:numCache>
                <c:formatCode>#,##0</c:formatCode>
                <c:ptCount val="10"/>
                <c:pt idx="0">
                  <c:v>558</c:v>
                </c:pt>
                <c:pt idx="1">
                  <c:v>334</c:v>
                </c:pt>
                <c:pt idx="2">
                  <c:v>1077</c:v>
                </c:pt>
                <c:pt idx="3">
                  <c:v>2160</c:v>
                </c:pt>
                <c:pt idx="4">
                  <c:v>1315</c:v>
                </c:pt>
                <c:pt idx="5">
                  <c:v>1578</c:v>
                </c:pt>
                <c:pt idx="6">
                  <c:v>1458</c:v>
                </c:pt>
                <c:pt idx="7">
                  <c:v>980</c:v>
                </c:pt>
                <c:pt idx="8">
                  <c:v>76</c:v>
                </c:pt>
                <c:pt idx="9">
                  <c:v>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C03-4F9F-8FF1-2690F9557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599608"/>
        <c:axId val="592598952"/>
      </c:lineChart>
      <c:catAx>
        <c:axId val="59259960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598952"/>
        <c:crosses val="autoZero"/>
        <c:auto val="1"/>
        <c:lblAlgn val="ctr"/>
        <c:lblOffset val="100"/>
        <c:noMultiLvlLbl val="0"/>
      </c:catAx>
      <c:valAx>
        <c:axId val="592598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599608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1.0138483097322553E-2"/>
                <c:y val="0.43456086549209033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55671364979706E-2"/>
          <c:y val="4.129344956915542E-2"/>
          <c:w val="0.91355339397579682"/>
          <c:h val="0.770292993823865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'Table 16'!$B$4</c:f>
              <c:strCache>
                <c:ptCount val="1"/>
                <c:pt idx="0">
                  <c:v>Affirmative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'Table 16'!$A$5:$A$34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'Table 16'!$B$5:$B$34</c:f>
              <c:numCache>
                <c:formatCode>#,##0</c:formatCode>
                <c:ptCount val="30"/>
                <c:pt idx="0">
                  <c:v>5672</c:v>
                </c:pt>
                <c:pt idx="1">
                  <c:v>2908</c:v>
                </c:pt>
                <c:pt idx="2">
                  <c:v>4123</c:v>
                </c:pt>
                <c:pt idx="3">
                  <c:v>7509</c:v>
                </c:pt>
                <c:pt idx="4">
                  <c:v>11775</c:v>
                </c:pt>
                <c:pt idx="5">
                  <c:v>17573</c:v>
                </c:pt>
                <c:pt idx="6">
                  <c:v>18624</c:v>
                </c:pt>
                <c:pt idx="7">
                  <c:v>16380</c:v>
                </c:pt>
                <c:pt idx="8">
                  <c:v>13216</c:v>
                </c:pt>
                <c:pt idx="9">
                  <c:v>18150</c:v>
                </c:pt>
                <c:pt idx="10">
                  <c:v>23278</c:v>
                </c:pt>
                <c:pt idx="11">
                  <c:v>29147</c:v>
                </c:pt>
                <c:pt idx="12">
                  <c:v>25960</c:v>
                </c:pt>
                <c:pt idx="13">
                  <c:v>15367</c:v>
                </c:pt>
                <c:pt idx="14">
                  <c:v>14354</c:v>
                </c:pt>
                <c:pt idx="15">
                  <c:v>13547</c:v>
                </c:pt>
                <c:pt idx="16">
                  <c:v>13048</c:v>
                </c:pt>
                <c:pt idx="17">
                  <c:v>12459</c:v>
                </c:pt>
                <c:pt idx="18">
                  <c:v>12130</c:v>
                </c:pt>
                <c:pt idx="19">
                  <c:v>12003</c:v>
                </c:pt>
                <c:pt idx="20">
                  <c:v>11258</c:v>
                </c:pt>
                <c:pt idx="21">
                  <c:v>13470</c:v>
                </c:pt>
                <c:pt idx="22">
                  <c:v>17345</c:v>
                </c:pt>
                <c:pt idx="23">
                  <c:v>15075</c:v>
                </c:pt>
                <c:pt idx="24">
                  <c:v>14441</c:v>
                </c:pt>
                <c:pt idx="25">
                  <c:v>17674</c:v>
                </c:pt>
                <c:pt idx="26">
                  <c:v>11457</c:v>
                </c:pt>
                <c:pt idx="27">
                  <c:v>15639</c:v>
                </c:pt>
                <c:pt idx="28">
                  <c:v>24382</c:v>
                </c:pt>
                <c:pt idx="29">
                  <c:v>27643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42-4E80-A2C0-62825BF0C580}"/>
            </c:ext>
          </c:extLst>
        </c:ser>
        <c:ser>
          <c:idx val="1"/>
          <c:order val="1"/>
          <c:tx>
            <c:strRef>
              <c:f>'Table 16'!$C$4</c:f>
              <c:strCache>
                <c:ptCount val="1"/>
                <c:pt idx="0">
                  <c:v>Defensive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'Table 16'!$A$5:$A$34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'Table 16'!$C$5:$C$34</c:f>
              <c:numCache>
                <c:formatCode>#,##0</c:formatCode>
                <c:ptCount val="30"/>
                <c:pt idx="0">
                  <c:v>2800</c:v>
                </c:pt>
                <c:pt idx="1">
                  <c:v>2127</c:v>
                </c:pt>
                <c:pt idx="2">
                  <c:v>2184</c:v>
                </c:pt>
                <c:pt idx="3">
                  <c:v>2034</c:v>
                </c:pt>
                <c:pt idx="4">
                  <c:v>2053</c:v>
                </c:pt>
                <c:pt idx="5">
                  <c:v>3130</c:v>
                </c:pt>
                <c:pt idx="6">
                  <c:v>4908</c:v>
                </c:pt>
                <c:pt idx="7">
                  <c:v>6559</c:v>
                </c:pt>
                <c:pt idx="8">
                  <c:v>7291</c:v>
                </c:pt>
                <c:pt idx="9">
                  <c:v>8421</c:v>
                </c:pt>
                <c:pt idx="10">
                  <c:v>9236</c:v>
                </c:pt>
                <c:pt idx="11">
                  <c:v>10001</c:v>
                </c:pt>
                <c:pt idx="12">
                  <c:v>10977</c:v>
                </c:pt>
                <c:pt idx="13">
                  <c:v>13376</c:v>
                </c:pt>
                <c:pt idx="14">
                  <c:v>13022</c:v>
                </c:pt>
                <c:pt idx="15">
                  <c:v>11757</c:v>
                </c:pt>
                <c:pt idx="16">
                  <c:v>13304</c:v>
                </c:pt>
                <c:pt idx="17">
                  <c:v>12859</c:v>
                </c:pt>
                <c:pt idx="18">
                  <c:v>10892</c:v>
                </c:pt>
                <c:pt idx="19">
                  <c:v>10300</c:v>
                </c:pt>
                <c:pt idx="20">
                  <c:v>8519</c:v>
                </c:pt>
                <c:pt idx="21">
                  <c:v>10138</c:v>
                </c:pt>
                <c:pt idx="22">
                  <c:v>10575</c:v>
                </c:pt>
                <c:pt idx="23">
                  <c:v>9767</c:v>
                </c:pt>
                <c:pt idx="24">
                  <c:v>8636</c:v>
                </c:pt>
                <c:pt idx="25">
                  <c:v>8140</c:v>
                </c:pt>
                <c:pt idx="26">
                  <c:v>8695</c:v>
                </c:pt>
                <c:pt idx="27">
                  <c:v>10560</c:v>
                </c:pt>
                <c:pt idx="28">
                  <c:v>13185</c:v>
                </c:pt>
                <c:pt idx="29">
                  <c:v>18865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42-4E80-A2C0-62825BF0C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3208536"/>
        <c:axId val="563212144"/>
      </c:barChart>
      <c:catAx>
        <c:axId val="563208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212144"/>
        <c:crosses val="autoZero"/>
        <c:auto val="1"/>
        <c:lblAlgn val="ctr"/>
        <c:lblOffset val="100"/>
        <c:noMultiLvlLbl val="0"/>
      </c:catAx>
      <c:valAx>
        <c:axId val="56321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208536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1.7105812071840407E-2"/>
                <c:y val="0.34179184009221136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>
        <a:lumMod val="50000"/>
      </cs:styleClr>
    </cs:fontRef>
    <cs:defRPr sz="10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7/26/2021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7/26/2021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7/26/2021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7/26/2021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7/26/2021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7/26/2021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7/26/2021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7/26/2021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7/26/2021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7/26/2021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7/26/2021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7/26/2021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forum.org/agenda/2019/01/from-a-refugee-camp-to-davos-one-co-chair-s-story" TargetMode="External"/><Relationship Id="rId3" Type="http://schemas.openxmlformats.org/officeDocument/2006/relationships/hyperlink" Target="https://www.migrationpolicy.org/proghttps:/immigrationforum.org/article/fact-sheet-u-s-refugee-resettlement/rams/data-hub/charts/immigrant-population-over-time" TargetMode="External"/><Relationship Id="rId7" Type="http://schemas.openxmlformats.org/officeDocument/2006/relationships/hyperlink" Target="https://data.humdata.org/search?q=Syria+Refugee+Camps&amp;page=3" TargetMode="External"/><Relationship Id="rId2" Type="http://schemas.openxmlformats.org/officeDocument/2006/relationships/hyperlink" Target="https://www.wrapsnet.org/admissions-and-arrival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fugees.org/as-a-former-refugee-i-am-part-of-americas-story/" TargetMode="External"/><Relationship Id="rId5" Type="http://schemas.openxmlformats.org/officeDocument/2006/relationships/hyperlink" Target="https://www.weforum.org/agenda/2019/06/canada-now-leads-the-world-in-refugee-resettlement-surpassing-the-u-s/" TargetMode="External"/><Relationship Id="rId4" Type="http://schemas.openxmlformats.org/officeDocument/2006/relationships/hyperlink" Target="https://www.dhs.gov/immigration-statistics/refugees-asyle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forum.org/agenda/2019/06/canada-now-leads-the-world-in-refugee-resettlement-surpassing-the-u-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fugees.org/as-a-former-refugee-i-am-part-of-americas-story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370221"/>
            <a:ext cx="9601252" cy="1605825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Refugees/Immigrants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053C-3EE3-4078-B905-70D4FB768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3156" y="4295273"/>
            <a:ext cx="3422566" cy="38501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Abdullah Hassan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4A69C3EE-65E7-4C2F-9750-B572CD907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955104"/>
              </p:ext>
            </p:extLst>
          </p:nvPr>
        </p:nvGraphicFramePr>
        <p:xfrm>
          <a:off x="637674" y="563527"/>
          <a:ext cx="10212889" cy="5151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151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AAF7-6E3F-4A7B-99A4-D12D6E30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88" y="350874"/>
            <a:ext cx="2821822" cy="864315"/>
          </a:xfrm>
        </p:spPr>
        <p:txBody>
          <a:bodyPr>
            <a:no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Asylum Seekers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BEDD1F-716A-48EB-9150-B226E6B35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499897"/>
              </p:ext>
            </p:extLst>
          </p:nvPr>
        </p:nvGraphicFramePr>
        <p:xfrm>
          <a:off x="955466" y="1501024"/>
          <a:ext cx="10281067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50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857" y="379235"/>
            <a:ext cx="6966285" cy="7637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Refugees/IDPs Struggles/Resilience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4522" y="1572768"/>
            <a:ext cx="5773478" cy="414223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Refugees face challenges fleeing their home.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land, sea, or air with their lives in search for a place that offers safety &amp; more opportunities.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end up in conflict zones especially IDPs.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Refugees suffer from (PTSD) especially kids.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got stories of their struggles and resilience.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still strive to carry on with their lives.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that get opportunity to resettle in U.S strive to integrate and give back in many ways.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E07694E-1E2F-47A6-92BB-A6676B3442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1915" y="1572767"/>
            <a:ext cx="4513557" cy="4142231"/>
          </a:xfrm>
        </p:spPr>
      </p:pic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028" y="613610"/>
            <a:ext cx="6251944" cy="52938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Finding/Recommendations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A0EDB7-A43A-4961-B589-3EF4EA9BA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5637196" cy="4142232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count of Refugees, IDPS etc. is going up.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U.S was at top of Countries that gives most funding &amp; to Resettle more Refugees overall.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Canada resettled more refugees(28,100) in 2018, since U.S passed the 1980 Refugee Act.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IDPS face most challenges in conflict zones.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Access to clean water, Education HealthCare etc. for refugees and IDPs.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options for Voluntary Return for refugees that can rebuild their countries.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15" name="Content Placeholder 14" descr="Logo&#10;&#10;Description automatically generated">
            <a:extLst>
              <a:ext uri="{FF2B5EF4-FFF2-40B4-BE49-F238E27FC236}">
                <a16:creationId xmlns:a16="http://schemas.microsoft.com/office/drawing/2014/main" id="{F3A7E9E3-1ABC-469C-8C99-102EED1804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0828" y="1353311"/>
            <a:ext cx="4237273" cy="248476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98747F-9BF3-4FFF-9E59-435B848F1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29" y="3753293"/>
            <a:ext cx="4237272" cy="21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232" y="220097"/>
            <a:ext cx="7381775" cy="6795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and International Refugee Agencies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57BF5-A8BB-467E-A440-4B7FF6D54B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2D2C-B65D-4AB8-822F-5494944F3C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Local: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7D2FEA5-3A6E-4134-96E3-3145B9E2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10" y="3428999"/>
            <a:ext cx="5201090" cy="2286001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D9EFA1F-6281-41FC-8B6A-FD9FB5469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10" y="1922586"/>
            <a:ext cx="5201090" cy="1506413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FC4AEF8-0884-4810-B9CC-65A12E8B3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880" y="1922587"/>
            <a:ext cx="5295900" cy="1506412"/>
          </a:xfrm>
          <a:prstGeom prst="rect">
            <a:avLst/>
          </a:prstGeom>
        </p:spPr>
      </p:pic>
      <p:pic>
        <p:nvPicPr>
          <p:cNvPr id="12" name="Picture 11" descr="A picture containing text, clipart, tableware, dishware&#10;&#10;Description automatically generated">
            <a:extLst>
              <a:ext uri="{FF2B5EF4-FFF2-40B4-BE49-F238E27FC236}">
                <a16:creationId xmlns:a16="http://schemas.microsoft.com/office/drawing/2014/main" id="{487258E0-31E4-4710-BEFE-E51EBFA83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390" y="3734136"/>
            <a:ext cx="3942327" cy="130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4283242" y="360806"/>
            <a:ext cx="4991967" cy="10874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                    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&amp; Articles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3917B-42E6-468F-B55B-693A7AB8442B}"/>
              </a:ext>
            </a:extLst>
          </p:cNvPr>
          <p:cNvSpPr/>
          <p:nvPr/>
        </p:nvSpPr>
        <p:spPr>
          <a:xfrm>
            <a:off x="2404153" y="1945662"/>
            <a:ext cx="75617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https://www.wrapsnet.org/admissions-and-arrivals/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https://www.migrationpolicy.org/proghttps://immigrationforum.org/article/fact-sheet-u-s-refugee-resettlement/rams/data-hub/charts/immigrant-population-over-time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https://www.dhs.gov/immigration-statistics/refugees-asylees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https://www.weforum.org/agenda/2019/06/canada-now-leads-the-world-in-refugee-resettlement-surpassing-the-u-s/</a:t>
            </a:r>
            <a:endParaRPr lang="en-US" dirty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https://data.humdata.org/search?q=Syria+Refugee+Camps&amp;page=3</a:t>
            </a:r>
            <a:r>
              <a:rPr lang="en-US" dirty="0">
                <a:hlinkClick r:id="rId8"/>
              </a:rPr>
              <a:t>https://www.weforum.org/agenda/2019/01/from-a-refugee-camp-to-davos-one-co-chair-s-story</a:t>
            </a:r>
            <a:endParaRPr lang="en-US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Method/Sources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19" y="1829351"/>
            <a:ext cx="9509760" cy="3019376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per the United Nations, 80+ million people displaced by the end of 2020. </a:t>
            </a: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 to increase in Conflict, violence, persecution and human rights violations.</a:t>
            </a: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We’ll be looking at trends of Refugee families that resettled in the U.S overtime.</a:t>
            </a: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my passionate story since I came to U.S as a Somali Refugee in 2004.</a:t>
            </a: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Method-Find Data-Cleaning and visuals in Excel &amp; Power Bi.</a:t>
            </a: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 include Department of State, UNHCR, Migration Policy Institute.</a:t>
            </a:r>
          </a:p>
          <a:p>
            <a:pPr fontAlgn="base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fontAlgn="base">
              <a:buNone/>
            </a:pPr>
            <a:endParaRPr lang="en-US" dirty="0"/>
          </a:p>
          <a:p>
            <a:pPr marL="4572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A3FB14-DB5F-482F-B493-A0BE0E0B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132" y="457200"/>
            <a:ext cx="2645736" cy="87186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                      </a:t>
            </a:r>
            <a:r>
              <a:rPr lang="en-US" sz="2700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Terminology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501C7E-CE3A-4BFA-8B9F-63091930E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461551"/>
            <a:ext cx="9509760" cy="3934897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refugee is a person who has fled their own country for safety and security due to being at risk of serious human rights violations and persecution if they stay.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Asylum-seeker is a one who has left their country to seek protection from serious human rights violations in another country, but not legally recognized a refugee.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Affirmative asylum processing involves your physical presence in the United States while defensive asylum is when requesting asylum to prevent removal.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Internally displaced persons(IDPs) due to conflict and violence in a country.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IDPs stay with their countries &amp; likely to get less international attention/help.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United Nations High Commissioner for Refugees(UNHCR) is a UN agency mandated to aid and protect refugees, forcibly displaced communities, to assist in their voluntary repatriation, local integration or resettlement to third country.</a:t>
            </a:r>
          </a:p>
        </p:txBody>
      </p:sp>
    </p:spTree>
    <p:extLst>
      <p:ext uri="{BB962C8B-B14F-4D97-AF65-F5344CB8AC3E}">
        <p14:creationId xmlns:p14="http://schemas.microsoft.com/office/powerpoint/2010/main" val="4385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48A0DAC-0632-4FE9-B8C7-B1B04A98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232" y="192875"/>
            <a:ext cx="3870251" cy="93417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Journey Of A Refugee</a:t>
            </a:r>
            <a:br>
              <a:rPr lang="en-US" dirty="0"/>
            </a:b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A000CA-9CC9-401C-84C6-311DC4536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01479"/>
            <a:ext cx="4754878" cy="3806457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 will first likely Flee to neighboring host Countries.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end up in a refugee Camp.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Some are sent back to his/her home country as Voluntary Repatriation.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1% get to resettle in third country like U.S for Opportunities.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1980, the U.S. has resettled more refugees than other country.</a:t>
            </a:r>
          </a:p>
          <a:p>
            <a:endParaRPr lang="en-US" dirty="0"/>
          </a:p>
        </p:txBody>
      </p:sp>
      <p:pic>
        <p:nvPicPr>
          <p:cNvPr id="19" name="Content Placeholder 18" descr="A picture containing sky, outdoor, people, group&#10;&#10;Description automatically generated">
            <a:extLst>
              <a:ext uri="{FF2B5EF4-FFF2-40B4-BE49-F238E27FC236}">
                <a16:creationId xmlns:a16="http://schemas.microsoft.com/office/drawing/2014/main" id="{9F430383-DBF1-4DB0-8283-E8B222C248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0288" y="1201479"/>
            <a:ext cx="5335712" cy="3806457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FEC194-E516-46EC-A1AB-F15837582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5387305"/>
            <a:ext cx="8748518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7834B4D-5E44-4E9C-880B-747C9C91D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365671"/>
              </p:ext>
            </p:extLst>
          </p:nvPr>
        </p:nvGraphicFramePr>
        <p:xfrm>
          <a:off x="397042" y="425302"/>
          <a:ext cx="11107386" cy="5443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6A3BCBA-DB80-4CD9-84C4-A8532E4C7D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0027076"/>
              </p:ext>
            </p:extLst>
          </p:nvPr>
        </p:nvGraphicFramePr>
        <p:xfrm>
          <a:off x="6815138" y="489099"/>
          <a:ext cx="4891588" cy="254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7CD8BF9-DD82-463D-B709-856BF6A14FC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8226280"/>
              </p:ext>
            </p:extLst>
          </p:nvPr>
        </p:nvGraphicFramePr>
        <p:xfrm>
          <a:off x="988828" y="489099"/>
          <a:ext cx="5826310" cy="5366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64129F7-8A13-4750-BEDB-6A706CC68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819186"/>
              </p:ext>
            </p:extLst>
          </p:nvPr>
        </p:nvGraphicFramePr>
        <p:xfrm>
          <a:off x="6815138" y="3131289"/>
          <a:ext cx="4891588" cy="272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6756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C127F0-5BDF-421E-AF13-E91608DA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609" y="851354"/>
            <a:ext cx="6794205" cy="583291"/>
          </a:xfrm>
        </p:spPr>
        <p:txBody>
          <a:bodyPr>
            <a:noAutofit/>
          </a:bodyPr>
          <a:lstStyle/>
          <a:p>
            <a:r>
              <a:rPr lang="en-US" sz="4000" b="1" dirty="0"/>
              <a:t>   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U.S. Refugee Ceiling &amp; Resettlement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18CD26-1727-425A-BDA6-3E5D9713E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716374"/>
              </p:ext>
            </p:extLst>
          </p:nvPr>
        </p:nvGraphicFramePr>
        <p:xfrm>
          <a:off x="1340804" y="1573213"/>
          <a:ext cx="9509759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9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1C54-6CBD-4CCD-9E82-897265F1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191" y="265176"/>
            <a:ext cx="6257613" cy="85124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U.S. refugee resettlement drop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D17B57ED-AD99-4E1A-8B00-D6ADDD172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353311"/>
            <a:ext cx="9509759" cy="396217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C127B8-8DE9-4A8C-8A3F-A58A5527875D}"/>
              </a:ext>
            </a:extLst>
          </p:cNvPr>
          <p:cNvSpPr/>
          <p:nvPr/>
        </p:nvSpPr>
        <p:spPr>
          <a:xfrm>
            <a:off x="2674834" y="5315483"/>
            <a:ext cx="6580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https://www.weforum.org/agenda/2019/06/canada-now-leads-the-world-in-refugee-resettlement-surpassing-the-u-s/</a:t>
            </a:r>
            <a:endParaRPr lang="en-US" dirty="0">
              <a:solidFill>
                <a:prstClr val="black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56118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10 Countries-2004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350133-5928-47E2-8F44-3F6CCBFC4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049708"/>
              </p:ext>
            </p:extLst>
          </p:nvPr>
        </p:nvGraphicFramePr>
        <p:xfrm>
          <a:off x="1341438" y="1573213"/>
          <a:ext cx="9739646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2072</TotalTime>
  <Words>672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Georgia</vt:lpstr>
      <vt:lpstr>Ocean 16x9</vt:lpstr>
      <vt:lpstr>Refugees/Immigrants</vt:lpstr>
      <vt:lpstr>Context, Motivation, Method/Sources </vt:lpstr>
      <vt:lpstr>                       Terminology </vt:lpstr>
      <vt:lpstr> Journey Of A Refugee </vt:lpstr>
      <vt:lpstr>PowerPoint Presentation</vt:lpstr>
      <vt:lpstr>PowerPoint Presentation</vt:lpstr>
      <vt:lpstr>       U.S. Refugee Ceiling &amp; Resettlement</vt:lpstr>
      <vt:lpstr>U.S. refugee resettlement drop</vt:lpstr>
      <vt:lpstr>Top 10 Countries-2004</vt:lpstr>
      <vt:lpstr>PowerPoint Presentation</vt:lpstr>
      <vt:lpstr>Asylum Seekers</vt:lpstr>
      <vt:lpstr>         Refugees/IDPs Struggles/Resilience</vt:lpstr>
      <vt:lpstr>    Finding/Recommendations </vt:lpstr>
      <vt:lpstr>     Local and International Refugee Agencies</vt:lpstr>
      <vt:lpstr>                             Reference &amp; Articles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Abdullah Hassan</dc:creator>
  <cp:lastModifiedBy>Abdullah Hassan</cp:lastModifiedBy>
  <cp:revision>75</cp:revision>
  <dcterms:created xsi:type="dcterms:W3CDTF">2021-06-24T16:30:49Z</dcterms:created>
  <dcterms:modified xsi:type="dcterms:W3CDTF">2021-07-27T03:04:27Z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