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6487775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077" y="1646225"/>
            <a:ext cx="12366461" cy="3502009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077" y="5283284"/>
            <a:ext cx="12366461" cy="2428587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5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8155" indent="0" algn="ctr">
              <a:buNone/>
              <a:defRPr sz="1760"/>
            </a:lvl7pPr>
            <a:lvl8pPr marL="3521075" indent="0" algn="ctr">
              <a:buNone/>
              <a:defRPr sz="1760"/>
            </a:lvl8pPr>
            <a:lvl9pPr marL="4023995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4246" y="402825"/>
            <a:ext cx="3709938" cy="85827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431" y="402825"/>
            <a:ext cx="10914745" cy="85827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05" y="2507756"/>
            <a:ext cx="14221431" cy="4184248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005" y="6731589"/>
            <a:ext cx="14221431" cy="2200397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8155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1075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995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431" y="2347091"/>
            <a:ext cx="7271480" cy="663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2705" y="2347091"/>
            <a:ext cx="7271480" cy="663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40" y="535547"/>
            <a:ext cx="14221431" cy="1944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740" y="2465843"/>
            <a:ext cx="6975456" cy="1208472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5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8155" indent="0">
              <a:buNone/>
              <a:defRPr sz="1760" b="1"/>
            </a:lvl7pPr>
            <a:lvl8pPr marL="3521075" indent="0">
              <a:buNone/>
              <a:defRPr sz="1760" b="1"/>
            </a:lvl8pPr>
            <a:lvl9pPr marL="4023995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740" y="3674315"/>
            <a:ext cx="6975456" cy="5404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47361" y="2465843"/>
            <a:ext cx="7009809" cy="1208472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5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8155" indent="0">
              <a:buNone/>
              <a:defRPr sz="1760" b="1"/>
            </a:lvl7pPr>
            <a:lvl8pPr marL="3521075" indent="0">
              <a:buNone/>
              <a:defRPr sz="1760" b="1"/>
            </a:lvl8pPr>
            <a:lvl9pPr marL="4023995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47361" y="3674315"/>
            <a:ext cx="7009809" cy="5404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40" y="670597"/>
            <a:ext cx="5318007" cy="2347091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9809" y="1448304"/>
            <a:ext cx="8347361" cy="7148382"/>
          </a:xfrm>
        </p:spPr>
        <p:txBody>
          <a:bodyPr/>
          <a:lstStyle>
            <a:lvl1pPr>
              <a:defRPr sz="3520"/>
            </a:lvl1pPr>
            <a:lvl2pPr>
              <a:defRPr sz="3085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740" y="3017689"/>
            <a:ext cx="5318007" cy="55906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8155" indent="0">
              <a:buNone/>
              <a:defRPr sz="1100"/>
            </a:lvl7pPr>
            <a:lvl8pPr marL="3521075" indent="0">
              <a:buNone/>
              <a:defRPr sz="1100"/>
            </a:lvl8pPr>
            <a:lvl9pPr marL="4023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40" y="670597"/>
            <a:ext cx="5318007" cy="2347091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9809" y="1448304"/>
            <a:ext cx="8347361" cy="714838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5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8155" indent="0">
              <a:buNone/>
              <a:defRPr sz="2200"/>
            </a:lvl7pPr>
            <a:lvl8pPr marL="3521075" indent="0">
              <a:buNone/>
              <a:defRPr sz="2200"/>
            </a:lvl8pPr>
            <a:lvl9pPr marL="402399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740" y="3017689"/>
            <a:ext cx="5318007" cy="55906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8155" indent="0">
              <a:buNone/>
              <a:defRPr sz="1100"/>
            </a:lvl7pPr>
            <a:lvl8pPr marL="3521075" indent="0">
              <a:buNone/>
              <a:defRPr sz="1100"/>
            </a:lvl8pPr>
            <a:lvl9pPr marL="4023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824431" y="402825"/>
            <a:ext cx="14839754" cy="167649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824431" y="2347091"/>
            <a:ext cx="14839754" cy="6638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824431" y="9160175"/>
            <a:ext cx="3847344" cy="69853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2055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5633610" y="9160175"/>
            <a:ext cx="5221395" cy="69853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2055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11816841" y="9160175"/>
            <a:ext cx="3847344" cy="69853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55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645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02920" lvl="0" indent="-50292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•"/>
        <a:defRPr sz="4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89660" lvl="1" indent="-41910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–"/>
        <a:defRPr sz="41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77035" lvl="2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•"/>
        <a:defRPr sz="35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346960" lvl="3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–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018155" lvl="4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688080" lvl="5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358640" lvl="6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029835" lvl="7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699760" lvl="8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70560" lvl="1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341120" lvl="2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011680" lvl="3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682240" lvl="4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3352800" lvl="5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4023995" lvl="6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4693920" lvl="7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5365115" lvl="8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066" y="649244"/>
            <a:ext cx="9823365" cy="686139"/>
          </a:xfrm>
        </p:spPr>
        <p:txBody>
          <a:bodyPr>
            <a:noAutofit/>
          </a:bodyPr>
          <a:lstStyle/>
          <a:p>
            <a:r>
              <a:rPr lang="en-US" sz="4265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4265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Architecture used in paper</a:t>
            </a:r>
            <a:endParaRPr lang="en-US" sz="4265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1749425"/>
            <a:ext cx="8489950" cy="3852545"/>
          </a:xfrm>
        </p:spPr>
        <p:txBody>
          <a:bodyPr>
            <a:normAutofit fontScale="25000"/>
          </a:bodyPr>
          <a:lstStyle/>
          <a:p>
            <a:pPr algn="l"/>
            <a:r>
              <a:rPr lang="en-US" sz="9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A- Input Image.</a:t>
            </a:r>
            <a:endParaRPr lang="en-US" sz="9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9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B- Convolution Layer:-</a:t>
            </a:r>
            <a:r>
              <a:rPr lang="en-US" sz="9600" b="1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9600">
                <a:latin typeface="Courier New" panose="02070309020205020404" charset="0"/>
                <a:cs typeface="Courier New" panose="02070309020205020404" charset="0"/>
              </a:rPr>
              <a:t>Co</a:t>
            </a:r>
            <a:r>
              <a:rPr lang="en-US" sz="9600">
                <a:latin typeface="Courier New" panose="02070309020205020404" charset="0"/>
                <a:cs typeface="Courier New" panose="02070309020205020404" charset="0"/>
                <a:sym typeface="+mn-ea"/>
              </a:rPr>
              <a:t>nvolution is the first layer to extract features from the given input image.</a:t>
            </a:r>
            <a:endParaRPr lang="en-US" sz="9600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9600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Ex :  image matrix and a filter.</a:t>
            </a:r>
            <a:endParaRPr lang="en-US" sz="9600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9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C. Pooling Layer:-</a:t>
            </a:r>
            <a:r>
              <a:rPr lang="en-US" sz="9600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9600">
                <a:latin typeface="Courier New" panose="02070309020205020404" charset="0"/>
                <a:cs typeface="Courier New" panose="02070309020205020404" charset="0"/>
                <a:sym typeface="+mn-ea"/>
              </a:rPr>
              <a:t>The section of pooling layers reduces the number of parameters when the images are too large without changing the important information.</a:t>
            </a:r>
            <a:endParaRPr lang="en-US" sz="96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l"/>
            <a:endParaRPr lang="en-US" sz="6825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endParaRPr lang="en-US" sz="8535"/>
          </a:p>
          <a:p>
            <a:pPr algn="l"/>
            <a:endParaRPr lang="en-US" sz="8535" b="1"/>
          </a:p>
          <a:p>
            <a:pPr algn="l"/>
            <a:endParaRPr lang="en-US" sz="8535"/>
          </a:p>
          <a:p>
            <a:pPr algn="l"/>
            <a:endParaRPr lang="en-US" sz="8535"/>
          </a:p>
          <a:p>
            <a:endParaRPr lang="en-US" sz="7110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3430" y="1738630"/>
            <a:ext cx="6654800" cy="3460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63930" y="5602605"/>
            <a:ext cx="142563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D. Fully Connected Layer:</a:t>
            </a:r>
            <a:r>
              <a:rPr lang="en-US" sz="2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The layer we call as FC layer, we flattened our matrix into vector and feed it into a fully connected layer like neural network.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l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E. Output:-</a:t>
            </a:r>
            <a:r>
              <a:rPr lang="en-US" sz="2400" b="1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The output image provides the result of the model. On the basis of the fully connected layer the output is carried out.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Result:- 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The performance of a model for object detection is evaluated using the precision and recall across each of the best matching bounding boxes for the known objects in the image.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052" y="850709"/>
            <a:ext cx="11216640" cy="1018709"/>
          </a:xfrm>
        </p:spPr>
        <p:txBody>
          <a:bodyPr/>
          <a:p>
            <a:r>
              <a:rPr lang="en-US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Dataset details.</a:t>
            </a:r>
            <a:endParaRPr lang="en-US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2018665"/>
            <a:ext cx="14328775" cy="7085965"/>
          </a:xfrm>
        </p:spPr>
        <p:txBody>
          <a:bodyPr/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Dataset Link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:</a:t>
            </a:r>
            <a:r>
              <a:rPr lang="en-US" sz="25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500" u="sng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https://www.kaggle.com/datasets/thiagolermen/dataset-face-mask-detection.</a:t>
            </a:r>
            <a:endParaRPr lang="en-US" sz="2500" u="sng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Dataset Name :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Face Mask Object Detection 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The dataset has 3081 image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separated into two distinct categories:  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    - With mask  (1526 images)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    - Without mask (1555 images)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The dimension of image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is (224,224,3)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5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Implementation details:-</a:t>
            </a:r>
            <a:endParaRPr lang="en-US" sz="25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3406349" y="7052501"/>
          <a:ext cx="9100185" cy="171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350"/>
                <a:gridCol w="2132330"/>
                <a:gridCol w="1988820"/>
                <a:gridCol w="1670685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latin typeface="Courier New" panose="02070309020205020404" charset="0"/>
                          <a:cs typeface="Courier New" panose="02070309020205020404" charset="0"/>
                        </a:rPr>
                        <a:t>Training</a:t>
                      </a:r>
                      <a:endParaRPr lang="en-US" sz="2135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latin typeface="Courier New" panose="02070309020205020404" charset="0"/>
                          <a:cs typeface="Courier New" panose="02070309020205020404" charset="0"/>
                        </a:rPr>
                        <a:t>Validation</a:t>
                      </a:r>
                      <a:endParaRPr lang="en-US" sz="2135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latin typeface="Courier New" panose="02070309020205020404" charset="0"/>
                          <a:cs typeface="Courier New" panose="02070309020205020404" charset="0"/>
                        </a:rPr>
                        <a:t>Testing</a:t>
                      </a:r>
                      <a:endParaRPr lang="en-US" sz="2135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Ratio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65%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15%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20%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Number of images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2464 image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7733" marR="67733" marT="67733" marB="67733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617 image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7733" marR="67733" marT="67733" marB="67733" vert="horz"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760 </a:t>
                      </a: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image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507" y="467804"/>
            <a:ext cx="11216640" cy="1114213"/>
          </a:xfrm>
        </p:spPr>
        <p:txBody>
          <a:bodyPr/>
          <a:p>
            <a:pPr algn="ctr"/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Implementation details.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973021" y="1710186"/>
            <a:ext cx="14839754" cy="6638450"/>
          </a:xfrm>
        </p:spPr>
        <p:txBody>
          <a:bodyPr/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1- import packages.</a:t>
            </a:r>
            <a:endParaRPr lang="en-US" sz="22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2- Initialize the initial learning rate, number of epochs to train for, and batch size    </a:t>
            </a:r>
            <a:r>
              <a:rPr lang="en-US" sz="2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(INIT_LR = 1e-4 , EPOCHS = 20 , BS = 32.)</a:t>
            </a:r>
            <a:endParaRPr lang="en-US" sz="22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3- Gathreing the list of images in our dataset directory, then initialize the list of data 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   and class images.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4- Perform one-hot encoding on the labels.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5- Construct the training image generator for data augmentation.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6- Load the MobileNetV2 network, ensuring the head FC layer sets are left off.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7- construct the head of the model that will be placed on top of the base model.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8- place the head FC model on top of the base model.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9- loop over all layers in the base model and freeze them so they will  *not* be updated during the first training process.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10- compile our model.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11- Train the head of the network.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12- Make predictions on the testing set.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13- Find the index of the  label with the corresponding largest predicted probability.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14- serialize the model to disk.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455" y="656273"/>
            <a:ext cx="12532360" cy="949325"/>
          </a:xfrm>
        </p:spPr>
        <p:txBody>
          <a:bodyPr/>
          <a:p>
            <a:pPr algn="l"/>
            <a:r>
              <a:rPr lang="en-US" sz="4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Results and visualizations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endParaRPr lang="en-US" sz="4400" b="1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34085" y="4243070"/>
            <a:ext cx="3613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Loss     : 0.07 %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Accuracy : 98.2 %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Picture 6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9755" y="1635760"/>
            <a:ext cx="4381500" cy="3806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5621655"/>
            <a:ext cx="5387975" cy="4210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1287145"/>
            <a:ext cx="5317490" cy="399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5" descr="IMG_256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06075" y="5441950"/>
            <a:ext cx="5551170" cy="456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Presentation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Default Design</vt:lpstr>
      <vt:lpstr> Architecture used in paper</vt:lpstr>
      <vt:lpstr>Dataset details.</vt:lpstr>
      <vt:lpstr>Implementation details.</vt:lpstr>
      <vt:lpstr>Results and visualizations.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Architecture used in paper</dc:title>
  <dc:creator/>
  <cp:lastModifiedBy>HH</cp:lastModifiedBy>
  <cp:revision>4</cp:revision>
  <dcterms:created xsi:type="dcterms:W3CDTF">2022-05-15T00:21:00Z</dcterms:created>
  <dcterms:modified xsi:type="dcterms:W3CDTF">2022-05-15T14:52:39Z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64B1C70DD19F42168EC2D670961B545D</vt:lpwstr>
  </property>
  <property fmtid="{D5CDD505-2E9C-101B-9397-08002B2CF9AE}" pid="3" name="KSOProductBuildVer">
    <vt:lpwstr>1033-11.2.0.11130</vt:lpwstr>
  </property>
</Properties>
</file>