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10287000" cx="18288000"/>
  <p:notesSz cx="6858000" cy="9144000"/>
  <p:embeddedFontLst>
    <p:embeddedFont>
      <p:font typeface="Marcellus"/>
      <p:regular r:id="rId27"/>
    </p:embeddedFont>
    <p:embeddedFont>
      <p:font typeface="Lato"/>
      <p:bold r:id="rId28"/>
      <p:boldItalic r:id="rId29"/>
    </p:embeddedFont>
    <p:embeddedFont>
      <p:font typeface="Poppins"/>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ixUrS5lD0Cl0OGtR7Xur6+Yu9y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Marcellu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3" name="Shape 83"/>
        <p:cNvGrpSpPr/>
        <p:nvPr/>
      </p:nvGrpSpPr>
      <p:grpSpPr>
        <a:xfrm>
          <a:off x="0" y="0"/>
          <a:ext cx="0" cy="0"/>
          <a:chOff x="0" y="0"/>
          <a:chExt cx="0" cy="0"/>
        </a:xfrm>
      </p:grpSpPr>
      <p:sp>
        <p:nvSpPr>
          <p:cNvPr id="84" name="Google Shape;84;p1"/>
          <p:cNvSpPr/>
          <p:nvPr/>
        </p:nvSpPr>
        <p:spPr>
          <a:xfrm>
            <a:off x="0" y="9059915"/>
            <a:ext cx="6343650" cy="1653313"/>
          </a:xfrm>
          <a:custGeom>
            <a:rect b="b" l="l" r="r" t="t"/>
            <a:pathLst>
              <a:path extrusionOk="0" h="603133" w="2314181">
                <a:moveTo>
                  <a:pt x="0" y="0"/>
                </a:moveTo>
                <a:lnTo>
                  <a:pt x="2314181" y="0"/>
                </a:lnTo>
                <a:lnTo>
                  <a:pt x="2314181" y="603133"/>
                </a:lnTo>
                <a:lnTo>
                  <a:pt x="0" y="603133"/>
                </a:lnTo>
                <a:close/>
              </a:path>
            </a:pathLst>
          </a:custGeom>
          <a:solidFill>
            <a:srgbClr val="D7414F"/>
          </a:solidFill>
          <a:ln>
            <a:noFill/>
          </a:ln>
        </p:spPr>
      </p:sp>
      <p:sp>
        <p:nvSpPr>
          <p:cNvPr id="85" name="Google Shape;85;p1"/>
          <p:cNvSpPr/>
          <p:nvPr/>
        </p:nvSpPr>
        <p:spPr>
          <a:xfrm>
            <a:off x="6343650" y="296372"/>
            <a:ext cx="11944350" cy="1101913"/>
          </a:xfrm>
          <a:custGeom>
            <a:rect b="b" l="l" r="r" t="t"/>
            <a:pathLst>
              <a:path extrusionOk="0" h="401981" w="4357331">
                <a:moveTo>
                  <a:pt x="0" y="0"/>
                </a:moveTo>
                <a:lnTo>
                  <a:pt x="4357331" y="0"/>
                </a:lnTo>
                <a:lnTo>
                  <a:pt x="4357331" y="401981"/>
                </a:lnTo>
                <a:lnTo>
                  <a:pt x="0" y="401981"/>
                </a:lnTo>
                <a:close/>
              </a:path>
            </a:pathLst>
          </a:custGeom>
          <a:solidFill>
            <a:srgbClr val="D7414F"/>
          </a:solidFill>
          <a:ln>
            <a:noFill/>
          </a:ln>
        </p:spPr>
      </p:sp>
      <p:pic>
        <p:nvPicPr>
          <p:cNvPr id="86" name="Google Shape;86;p1"/>
          <p:cNvPicPr preferRelativeResize="0"/>
          <p:nvPr/>
        </p:nvPicPr>
        <p:blipFill rotWithShape="1">
          <a:blip r:embed="rId3">
            <a:alphaModFix/>
          </a:blip>
          <a:srcRect b="23706" l="0" r="0" t="23706"/>
          <a:stretch/>
        </p:blipFill>
        <p:spPr>
          <a:xfrm>
            <a:off x="11944350" y="287009"/>
            <a:ext cx="6343650" cy="2222553"/>
          </a:xfrm>
          <a:prstGeom prst="rect">
            <a:avLst/>
          </a:prstGeom>
          <a:noFill/>
          <a:ln>
            <a:noFill/>
          </a:ln>
        </p:spPr>
      </p:pic>
      <p:sp>
        <p:nvSpPr>
          <p:cNvPr id="87" name="Google Shape;87;p1"/>
          <p:cNvSpPr/>
          <p:nvPr/>
        </p:nvSpPr>
        <p:spPr>
          <a:xfrm>
            <a:off x="17263057" y="1437437"/>
            <a:ext cx="1676493" cy="1684007"/>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
          <p:cNvPicPr preferRelativeResize="0"/>
          <p:nvPr/>
        </p:nvPicPr>
        <p:blipFill rotWithShape="1">
          <a:blip r:embed="rId4">
            <a:alphaModFix/>
          </a:blip>
          <a:srcRect b="0" l="25231" r="25231" t="0"/>
          <a:stretch/>
        </p:blipFill>
        <p:spPr>
          <a:xfrm>
            <a:off x="65825" y="368213"/>
            <a:ext cx="6277825" cy="8443257"/>
          </a:xfrm>
          <a:prstGeom prst="rect">
            <a:avLst/>
          </a:prstGeom>
          <a:noFill/>
          <a:ln>
            <a:noFill/>
          </a:ln>
        </p:spPr>
      </p:pic>
      <p:sp>
        <p:nvSpPr>
          <p:cNvPr id="89" name="Google Shape;89;p1"/>
          <p:cNvSpPr txBox="1"/>
          <p:nvPr/>
        </p:nvSpPr>
        <p:spPr>
          <a:xfrm>
            <a:off x="6887596" y="3121444"/>
            <a:ext cx="8228579" cy="1913027"/>
          </a:xfrm>
          <a:prstGeom prst="rect">
            <a:avLst/>
          </a:prstGeom>
          <a:noFill/>
          <a:ln>
            <a:noFill/>
          </a:ln>
        </p:spPr>
        <p:txBody>
          <a:bodyPr anchorCtr="0" anchor="t" bIns="0" lIns="0" spcFirstLastPara="1" rIns="0" wrap="square" tIns="0">
            <a:spAutoFit/>
          </a:bodyPr>
          <a:lstStyle/>
          <a:p>
            <a:pPr indent="0" lvl="0" marL="0" marR="0" rtl="0" algn="ctr">
              <a:lnSpc>
                <a:spcPct val="119003"/>
              </a:lnSpc>
              <a:spcBef>
                <a:spcPts val="0"/>
              </a:spcBef>
              <a:spcAft>
                <a:spcPts val="0"/>
              </a:spcAft>
              <a:buNone/>
            </a:pPr>
            <a:r>
              <a:rPr b="1" i="0" lang="en-US" sz="6320" u="none" cap="none" strike="noStrike">
                <a:solidFill>
                  <a:srgbClr val="333333"/>
                </a:solidFill>
                <a:latin typeface="Lato"/>
                <a:ea typeface="Lato"/>
                <a:cs typeface="Lato"/>
                <a:sym typeface="Lato"/>
              </a:rPr>
              <a:t>INJURY PREDICTION FOR ATHLETES</a:t>
            </a:r>
            <a:endParaRPr/>
          </a:p>
        </p:txBody>
      </p:sp>
      <p:sp>
        <p:nvSpPr>
          <p:cNvPr id="90" name="Google Shape;90;p1"/>
          <p:cNvSpPr txBox="1"/>
          <p:nvPr/>
        </p:nvSpPr>
        <p:spPr>
          <a:xfrm>
            <a:off x="6887596" y="5962063"/>
            <a:ext cx="8228579" cy="1128620"/>
          </a:xfrm>
          <a:prstGeom prst="rect">
            <a:avLst/>
          </a:prstGeom>
          <a:noFill/>
          <a:ln>
            <a:noFill/>
          </a:ln>
        </p:spPr>
        <p:txBody>
          <a:bodyPr anchorCtr="0" anchor="t" bIns="0" lIns="0" spcFirstLastPara="1" rIns="0" wrap="square" tIns="0">
            <a:spAutoFit/>
          </a:bodyPr>
          <a:lstStyle/>
          <a:p>
            <a:pPr indent="0" lvl="0" marL="0" marR="0" rtl="0" algn="l">
              <a:lnSpc>
                <a:spcPct val="119003"/>
              </a:lnSpc>
              <a:spcBef>
                <a:spcPts val="0"/>
              </a:spcBef>
              <a:spcAft>
                <a:spcPts val="0"/>
              </a:spcAft>
              <a:buNone/>
            </a:pPr>
            <a:r>
              <a:rPr b="1" i="0" lang="en-US" sz="4899" u="none" cap="none" strike="noStrike">
                <a:solidFill>
                  <a:srgbClr val="333333"/>
                </a:solidFill>
                <a:latin typeface="Lato"/>
                <a:ea typeface="Lato"/>
                <a:cs typeface="Lato"/>
                <a:sym typeface="Lato"/>
              </a:rPr>
              <a:t>HDSC PREMIERE PROJECT</a:t>
            </a:r>
            <a:endParaRPr/>
          </a:p>
          <a:p>
            <a:pPr indent="0" lvl="0" marL="0" marR="0" rtl="0" algn="l">
              <a:lnSpc>
                <a:spcPct val="63155"/>
              </a:lnSpc>
              <a:spcBef>
                <a:spcPts val="0"/>
              </a:spcBef>
              <a:spcAft>
                <a:spcPts val="0"/>
              </a:spcAft>
              <a:buNone/>
            </a:pPr>
            <a:r>
              <a:t/>
            </a:r>
            <a:endParaRPr b="1" i="0" sz="4899" u="none" cap="none" strike="noStrike">
              <a:solidFill>
                <a:srgbClr val="333333"/>
              </a:solidFill>
              <a:latin typeface="Lato"/>
              <a:ea typeface="Lato"/>
              <a:cs typeface="Lato"/>
              <a:sym typeface="Lato"/>
            </a:endParaRPr>
          </a:p>
        </p:txBody>
      </p:sp>
      <p:sp>
        <p:nvSpPr>
          <p:cNvPr id="91" name="Google Shape;91;p1"/>
          <p:cNvSpPr txBox="1"/>
          <p:nvPr/>
        </p:nvSpPr>
        <p:spPr>
          <a:xfrm>
            <a:off x="6804351" y="7408432"/>
            <a:ext cx="9636819" cy="681859"/>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None/>
            </a:pPr>
            <a:r>
              <a:rPr b="1" i="0" lang="en-US" sz="4500" u="none" cap="none" strike="noStrike">
                <a:solidFill>
                  <a:srgbClr val="333333"/>
                </a:solidFill>
                <a:latin typeface="Lato"/>
                <a:ea typeface="Lato"/>
                <a:cs typeface="Lato"/>
                <a:sym typeface="Lato"/>
              </a:rPr>
              <a:t>TEAM NEURAL NETWORK</a:t>
            </a:r>
            <a:endParaRPr/>
          </a:p>
        </p:txBody>
      </p:sp>
      <p:sp>
        <p:nvSpPr>
          <p:cNvPr id="92" name="Google Shape;92;p1"/>
          <p:cNvSpPr txBox="1"/>
          <p:nvPr/>
        </p:nvSpPr>
        <p:spPr>
          <a:xfrm>
            <a:off x="13692225" y="9350988"/>
            <a:ext cx="4409079" cy="1071166"/>
          </a:xfrm>
          <a:prstGeom prst="rect">
            <a:avLst/>
          </a:prstGeom>
          <a:noFill/>
          <a:ln>
            <a:noFill/>
          </a:ln>
        </p:spPr>
        <p:txBody>
          <a:bodyPr anchorCtr="0" anchor="t" bIns="0" lIns="0" spcFirstLastPara="1" rIns="0" wrap="square" tIns="0">
            <a:spAutoFit/>
          </a:bodyPr>
          <a:lstStyle/>
          <a:p>
            <a:pPr indent="0" lvl="0" marL="0" marR="0" rtl="0" algn="l">
              <a:lnSpc>
                <a:spcPct val="118999"/>
              </a:lnSpc>
              <a:spcBef>
                <a:spcPts val="0"/>
              </a:spcBef>
              <a:spcAft>
                <a:spcPts val="0"/>
              </a:spcAft>
              <a:buNone/>
            </a:pPr>
            <a:r>
              <a:rPr b="0" i="0" lang="en-US" sz="2858" u="none" cap="none" strike="noStrike">
                <a:solidFill>
                  <a:srgbClr val="333333"/>
                </a:solidFill>
                <a:latin typeface="Lato"/>
                <a:ea typeface="Lato"/>
                <a:cs typeface="Lato"/>
                <a:sym typeface="Lato"/>
              </a:rPr>
              <a:t>29TH OCTOBER 2022</a:t>
            </a:r>
            <a:endParaRPr/>
          </a:p>
          <a:p>
            <a:pPr indent="0" lvl="0" marL="0" marR="0" rtl="0" algn="l">
              <a:lnSpc>
                <a:spcPct val="177291"/>
              </a:lnSpc>
              <a:spcBef>
                <a:spcPts val="0"/>
              </a:spcBef>
              <a:spcAft>
                <a:spcPts val="0"/>
              </a:spcAft>
              <a:buNone/>
            </a:pPr>
            <a:r>
              <a:t/>
            </a:r>
            <a:endParaRPr b="0" i="0" sz="2858" u="none" cap="none" strike="noStrike">
              <a:solidFill>
                <a:srgbClr val="333333"/>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1" name="Shape 191"/>
        <p:cNvGrpSpPr/>
        <p:nvPr/>
      </p:nvGrpSpPr>
      <p:grpSpPr>
        <a:xfrm>
          <a:off x="0" y="0"/>
          <a:ext cx="0" cy="0"/>
          <a:chOff x="0" y="0"/>
          <a:chExt cx="0" cy="0"/>
        </a:xfrm>
      </p:grpSpPr>
      <p:sp>
        <p:nvSpPr>
          <p:cNvPr id="192" name="Google Shape;192;p10"/>
          <p:cNvSpPr txBox="1"/>
          <p:nvPr/>
        </p:nvSpPr>
        <p:spPr>
          <a:xfrm>
            <a:off x="407769" y="1588852"/>
            <a:ext cx="8736231" cy="852283"/>
          </a:xfrm>
          <a:prstGeom prst="rect">
            <a:avLst/>
          </a:prstGeom>
          <a:noFill/>
          <a:ln>
            <a:noFill/>
          </a:ln>
        </p:spPr>
        <p:txBody>
          <a:bodyPr anchorCtr="0" anchor="t" bIns="0" lIns="0" spcFirstLastPara="1" rIns="0" wrap="square" tIns="0">
            <a:spAutoFit/>
          </a:bodyPr>
          <a:lstStyle/>
          <a:p>
            <a:pPr indent="0" lvl="0" marL="0" marR="0" rtl="0" algn="l">
              <a:lnSpc>
                <a:spcPct val="119016"/>
              </a:lnSpc>
              <a:spcBef>
                <a:spcPts val="0"/>
              </a:spcBef>
              <a:spcAft>
                <a:spcPts val="0"/>
              </a:spcAft>
              <a:buNone/>
            </a:pPr>
            <a:r>
              <a:rPr b="0" i="0" lang="en-US" sz="5595" u="none" cap="none" strike="noStrike">
                <a:solidFill>
                  <a:srgbClr val="333333"/>
                </a:solidFill>
                <a:latin typeface="Marcellus"/>
                <a:ea typeface="Marcellus"/>
                <a:cs typeface="Marcellus"/>
                <a:sym typeface="Marcellus"/>
              </a:rPr>
              <a:t>DATA DESCRIPTION</a:t>
            </a:r>
            <a:endParaRPr/>
          </a:p>
        </p:txBody>
      </p:sp>
      <p:sp>
        <p:nvSpPr>
          <p:cNvPr id="193" name="Google Shape;193;p10"/>
          <p:cNvSpPr/>
          <p:nvPr/>
        </p:nvSpPr>
        <p:spPr>
          <a:xfrm>
            <a:off x="0" y="2774000"/>
            <a:ext cx="7553553" cy="938291"/>
          </a:xfrm>
          <a:custGeom>
            <a:rect b="b" l="l" r="r" t="t"/>
            <a:pathLst>
              <a:path extrusionOk="0" h="342291" w="2755557">
                <a:moveTo>
                  <a:pt x="0" y="0"/>
                </a:moveTo>
                <a:lnTo>
                  <a:pt x="2755557" y="0"/>
                </a:lnTo>
                <a:lnTo>
                  <a:pt x="2755557" y="342291"/>
                </a:lnTo>
                <a:lnTo>
                  <a:pt x="0" y="342291"/>
                </a:lnTo>
                <a:close/>
              </a:path>
            </a:pathLst>
          </a:custGeom>
          <a:solidFill>
            <a:srgbClr val="D7414F"/>
          </a:solidFill>
          <a:ln>
            <a:noFill/>
          </a:ln>
        </p:spPr>
      </p:sp>
      <p:sp>
        <p:nvSpPr>
          <p:cNvPr id="194" name="Google Shape;194;p10"/>
          <p:cNvSpPr/>
          <p:nvPr/>
        </p:nvSpPr>
        <p:spPr>
          <a:xfrm>
            <a:off x="10850507" y="367884"/>
            <a:ext cx="7555558" cy="1011469"/>
          </a:xfrm>
          <a:custGeom>
            <a:rect b="b" l="l" r="r" t="t"/>
            <a:pathLst>
              <a:path extrusionOk="0" h="368987" w="2756288">
                <a:moveTo>
                  <a:pt x="0" y="0"/>
                </a:moveTo>
                <a:lnTo>
                  <a:pt x="2756288" y="0"/>
                </a:lnTo>
                <a:lnTo>
                  <a:pt x="2756288" y="368987"/>
                </a:lnTo>
                <a:lnTo>
                  <a:pt x="0" y="368987"/>
                </a:lnTo>
                <a:close/>
              </a:path>
            </a:pathLst>
          </a:custGeom>
          <a:solidFill>
            <a:srgbClr val="D7414F"/>
          </a:solidFill>
          <a:ln>
            <a:noFill/>
          </a:ln>
        </p:spPr>
      </p:sp>
      <p:sp>
        <p:nvSpPr>
          <p:cNvPr id="195" name="Google Shape;195;p10"/>
          <p:cNvSpPr txBox="1"/>
          <p:nvPr/>
        </p:nvSpPr>
        <p:spPr>
          <a:xfrm>
            <a:off x="2735208" y="3988517"/>
            <a:ext cx="14640151" cy="448245"/>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333333"/>
                </a:solidFill>
                <a:latin typeface="Lato"/>
                <a:ea typeface="Lato"/>
                <a:cs typeface="Lato"/>
                <a:sym typeface="Lato"/>
              </a:rPr>
              <a:t>THE  TWO DATASETS CONTAIN A TOTAL OF 42766 OBSERVATIONS IN 73 COLUMNS EACH. </a:t>
            </a:r>
            <a:endParaRPr/>
          </a:p>
        </p:txBody>
      </p:sp>
      <p:pic>
        <p:nvPicPr>
          <p:cNvPr id="196" name="Google Shape;196;p10"/>
          <p:cNvPicPr preferRelativeResize="0"/>
          <p:nvPr/>
        </p:nvPicPr>
        <p:blipFill rotWithShape="1">
          <a:blip r:embed="rId3">
            <a:alphaModFix/>
          </a:blip>
          <a:srcRect b="0" l="0" r="0" t="0"/>
          <a:stretch/>
        </p:blipFill>
        <p:spPr>
          <a:xfrm flipH="1" rot="-5400000">
            <a:off x="16263461" y="8065063"/>
            <a:ext cx="1508938" cy="714860"/>
          </a:xfrm>
          <a:prstGeom prst="rect">
            <a:avLst/>
          </a:prstGeom>
          <a:noFill/>
          <a:ln>
            <a:noFill/>
          </a:ln>
        </p:spPr>
      </p:pic>
      <p:cxnSp>
        <p:nvCxnSpPr>
          <p:cNvPr id="197" name="Google Shape;197;p10"/>
          <p:cNvCxnSpPr/>
          <p:nvPr/>
        </p:nvCxnSpPr>
        <p:spPr>
          <a:xfrm>
            <a:off x="7050051" y="3243146"/>
            <a:ext cx="12784176" cy="0"/>
          </a:xfrm>
          <a:prstGeom prst="straightConnector1">
            <a:avLst/>
          </a:prstGeom>
          <a:noFill/>
          <a:ln cap="flat" cmpd="sng" w="9525">
            <a:solidFill>
              <a:srgbClr val="D7414F"/>
            </a:solidFill>
            <a:prstDash val="solid"/>
            <a:round/>
            <a:headEnd len="sm" w="sm" type="none"/>
            <a:tailEnd len="sm" w="sm" type="none"/>
          </a:ln>
        </p:spPr>
      </p:cxnSp>
      <p:cxnSp>
        <p:nvCxnSpPr>
          <p:cNvPr id="198" name="Google Shape;198;p10"/>
          <p:cNvCxnSpPr/>
          <p:nvPr/>
        </p:nvCxnSpPr>
        <p:spPr>
          <a:xfrm>
            <a:off x="-1933669" y="864094"/>
            <a:ext cx="12784176" cy="0"/>
          </a:xfrm>
          <a:prstGeom prst="straightConnector1">
            <a:avLst/>
          </a:prstGeom>
          <a:noFill/>
          <a:ln cap="flat" cmpd="sng" w="9525">
            <a:solidFill>
              <a:srgbClr val="D7414F"/>
            </a:solidFill>
            <a:prstDash val="solid"/>
            <a:round/>
            <a:headEnd len="sm" w="sm" type="none"/>
            <a:tailEnd len="sm" w="sm" type="none"/>
          </a:ln>
        </p:spPr>
      </p:cxnSp>
      <p:sp>
        <p:nvSpPr>
          <p:cNvPr id="199" name="Google Shape;199;p10"/>
          <p:cNvSpPr txBox="1"/>
          <p:nvPr/>
        </p:nvSpPr>
        <p:spPr>
          <a:xfrm>
            <a:off x="2735208" y="5706150"/>
            <a:ext cx="14640151" cy="1362514"/>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333333"/>
                </a:solidFill>
                <a:latin typeface="Lato"/>
                <a:ea typeface="Lato"/>
                <a:cs typeface="Lato"/>
                <a:sym typeface="Lato"/>
              </a:rPr>
              <a:t>THE DAILY APPROACH CONTAINED TRAINING INFORMATION ABOUT ATHLETES FOR EVERY 7 DAYS</a:t>
            </a:r>
            <a:endParaRPr/>
          </a:p>
          <a:p>
            <a:pPr indent="0" lvl="0" marL="0" marR="0" rtl="0" algn="l">
              <a:lnSpc>
                <a:spcPct val="140015"/>
              </a:lnSpc>
              <a:spcBef>
                <a:spcPts val="0"/>
              </a:spcBef>
              <a:spcAft>
                <a:spcPts val="0"/>
              </a:spcAft>
              <a:buNone/>
            </a:pPr>
            <a:r>
              <a:t/>
            </a:r>
            <a:endParaRPr b="0" i="0" sz="2599" u="none" cap="none" strike="noStrike">
              <a:solidFill>
                <a:srgbClr val="333333"/>
              </a:solidFill>
              <a:latin typeface="Lato"/>
              <a:ea typeface="Lato"/>
              <a:cs typeface="Lato"/>
              <a:sym typeface="Lato"/>
            </a:endParaRPr>
          </a:p>
        </p:txBody>
      </p:sp>
      <p:sp>
        <p:nvSpPr>
          <p:cNvPr id="200" name="Google Shape;200;p10"/>
          <p:cNvSpPr txBox="1"/>
          <p:nvPr/>
        </p:nvSpPr>
        <p:spPr>
          <a:xfrm>
            <a:off x="2735208" y="4770136"/>
            <a:ext cx="14282722" cy="393804"/>
          </a:xfrm>
          <a:prstGeom prst="rect">
            <a:avLst/>
          </a:prstGeom>
          <a:noFill/>
          <a:ln>
            <a:noFill/>
          </a:ln>
        </p:spPr>
        <p:txBody>
          <a:bodyPr anchorCtr="0" anchor="t" bIns="0" lIns="0" spcFirstLastPara="1" rIns="0" wrap="square" tIns="0">
            <a:spAutoFit/>
          </a:bodyPr>
          <a:lstStyle/>
          <a:p>
            <a:pPr indent="0" lvl="0" marL="0" marR="0" rtl="0" algn="l">
              <a:lnSpc>
                <a:spcPct val="119007"/>
              </a:lnSpc>
              <a:spcBef>
                <a:spcPts val="0"/>
              </a:spcBef>
              <a:spcAft>
                <a:spcPts val="0"/>
              </a:spcAft>
              <a:buNone/>
            </a:pPr>
            <a:r>
              <a:rPr b="0" i="0" lang="en-US" sz="2599" u="none" cap="none" strike="noStrike">
                <a:solidFill>
                  <a:srgbClr val="333333"/>
                </a:solidFill>
                <a:latin typeface="Lato"/>
                <a:ea typeface="Lato"/>
                <a:cs typeface="Lato"/>
                <a:sym typeface="Lato"/>
              </a:rPr>
              <a:t>THE NUMBER OF TRAINING  SESSIONS AN ATHLETE HAD  OVER A PERIOD OF 3.5 YEARS. </a:t>
            </a:r>
            <a:endParaRPr/>
          </a:p>
        </p:txBody>
      </p:sp>
      <p:sp>
        <p:nvSpPr>
          <p:cNvPr id="201" name="Google Shape;201;p10"/>
          <p:cNvSpPr txBox="1"/>
          <p:nvPr/>
        </p:nvSpPr>
        <p:spPr>
          <a:xfrm>
            <a:off x="2735208" y="7011514"/>
            <a:ext cx="14640151" cy="1819648"/>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US" sz="2599" u="none" cap="none" strike="noStrike">
                <a:solidFill>
                  <a:srgbClr val="333333"/>
                </a:solidFill>
                <a:latin typeface="Lato"/>
                <a:ea typeface="Lato"/>
                <a:cs typeface="Lato"/>
                <a:sym typeface="Lato"/>
              </a:rPr>
              <a:t>THE WEEKLY  DATASET  CONTAINED 28 UNIQUE COLUMNS WITH 22 REPEATING 3 TIMES DENOTING 3 WEEKS OF TRAINING BEFORE THE EVENT OF INJURY</a:t>
            </a:r>
            <a:endParaRPr/>
          </a:p>
          <a:p>
            <a:pPr indent="0" lvl="0" marL="0" marR="0" rtl="0" algn="l">
              <a:lnSpc>
                <a:spcPct val="140015"/>
              </a:lnSpc>
              <a:spcBef>
                <a:spcPts val="0"/>
              </a:spcBef>
              <a:spcAft>
                <a:spcPts val="0"/>
              </a:spcAft>
              <a:buNone/>
            </a:pPr>
            <a:r>
              <a:t/>
            </a:r>
            <a:endParaRPr b="0" i="0" sz="2599" u="none" cap="none" strike="noStrike">
              <a:solidFill>
                <a:srgbClr val="333333"/>
              </a:solidFill>
              <a:latin typeface="Lato"/>
              <a:ea typeface="Lato"/>
              <a:cs typeface="Lato"/>
              <a:sym typeface="Lato"/>
            </a:endParaRPr>
          </a:p>
          <a:p>
            <a:pPr indent="0" lvl="0" marL="0" marR="0" rtl="0" algn="l">
              <a:lnSpc>
                <a:spcPct val="140015"/>
              </a:lnSpc>
              <a:spcBef>
                <a:spcPts val="0"/>
              </a:spcBef>
              <a:spcAft>
                <a:spcPts val="0"/>
              </a:spcAft>
              <a:buNone/>
            </a:pPr>
            <a:r>
              <a:t/>
            </a:r>
            <a:endParaRPr b="0" i="0" sz="2599" u="none" cap="none" strike="noStrike">
              <a:solidFill>
                <a:srgbClr val="33333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05" name="Shape 205"/>
        <p:cNvGrpSpPr/>
        <p:nvPr/>
      </p:nvGrpSpPr>
      <p:grpSpPr>
        <a:xfrm>
          <a:off x="0" y="0"/>
          <a:ext cx="0" cy="0"/>
          <a:chOff x="0" y="0"/>
          <a:chExt cx="0" cy="0"/>
        </a:xfrm>
      </p:grpSpPr>
      <p:sp>
        <p:nvSpPr>
          <p:cNvPr id="206" name="Google Shape;206;p11"/>
          <p:cNvSpPr/>
          <p:nvPr/>
        </p:nvSpPr>
        <p:spPr>
          <a:xfrm>
            <a:off x="17041081" y="0"/>
            <a:ext cx="1246919" cy="10287003"/>
          </a:xfrm>
          <a:custGeom>
            <a:rect b="b" l="l" r="r" t="t"/>
            <a:pathLst>
              <a:path extrusionOk="0" h="3752726" w="454879">
                <a:moveTo>
                  <a:pt x="0" y="0"/>
                </a:moveTo>
                <a:lnTo>
                  <a:pt x="454879" y="0"/>
                </a:lnTo>
                <a:lnTo>
                  <a:pt x="454879" y="3752726"/>
                </a:lnTo>
                <a:lnTo>
                  <a:pt x="0" y="3752726"/>
                </a:lnTo>
                <a:close/>
              </a:path>
            </a:pathLst>
          </a:custGeom>
          <a:solidFill>
            <a:srgbClr val="D7414F"/>
          </a:solidFill>
          <a:ln>
            <a:noFill/>
          </a:ln>
        </p:spPr>
      </p:sp>
      <p:sp>
        <p:nvSpPr>
          <p:cNvPr id="207" name="Google Shape;207;p11"/>
          <p:cNvSpPr/>
          <p:nvPr/>
        </p:nvSpPr>
        <p:spPr>
          <a:xfrm>
            <a:off x="16041911" y="8642630"/>
            <a:ext cx="612923" cy="61567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11"/>
          <p:cNvPicPr preferRelativeResize="0"/>
          <p:nvPr/>
        </p:nvPicPr>
        <p:blipFill rotWithShape="1">
          <a:blip r:embed="rId3">
            <a:alphaModFix/>
          </a:blip>
          <a:srcRect b="0" l="0" r="0" t="0"/>
          <a:stretch/>
        </p:blipFill>
        <p:spPr>
          <a:xfrm>
            <a:off x="1309929" y="2163440"/>
            <a:ext cx="13337607" cy="4362769"/>
          </a:xfrm>
          <a:prstGeom prst="rect">
            <a:avLst/>
          </a:prstGeom>
          <a:noFill/>
          <a:ln>
            <a:noFill/>
          </a:ln>
        </p:spPr>
      </p:pic>
      <p:sp>
        <p:nvSpPr>
          <p:cNvPr id="209" name="Google Shape;209;p11"/>
          <p:cNvSpPr txBox="1"/>
          <p:nvPr/>
        </p:nvSpPr>
        <p:spPr>
          <a:xfrm>
            <a:off x="1309929" y="6839644"/>
            <a:ext cx="13660006" cy="323133"/>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1900" u="none" cap="none" strike="noStrike">
                <a:solidFill>
                  <a:srgbClr val="333333"/>
                </a:solidFill>
                <a:latin typeface="Open Sans"/>
                <a:ea typeface="Open Sans"/>
                <a:cs typeface="Open Sans"/>
                <a:sym typeface="Open Sans"/>
              </a:rPr>
              <a:t>from the above graph, the Athlete with ID number 26 has the most highest number of injuries with about 35.</a:t>
            </a:r>
            <a:endParaRPr/>
          </a:p>
        </p:txBody>
      </p:sp>
      <p:sp>
        <p:nvSpPr>
          <p:cNvPr id="210" name="Google Shape;210;p11"/>
          <p:cNvSpPr txBox="1"/>
          <p:nvPr/>
        </p:nvSpPr>
        <p:spPr>
          <a:xfrm>
            <a:off x="955256" y="784955"/>
            <a:ext cx="14046953" cy="653068"/>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4300" u="none" cap="none" strike="noStrike">
                <a:solidFill>
                  <a:srgbClr val="333333"/>
                </a:solidFill>
                <a:latin typeface="Marcellus"/>
                <a:ea typeface="Marcellus"/>
                <a:cs typeface="Marcellus"/>
                <a:sym typeface="Marcellus"/>
              </a:rPr>
              <a:t>COUNTPLOT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4" name="Shape 214"/>
        <p:cNvGrpSpPr/>
        <p:nvPr/>
      </p:nvGrpSpPr>
      <p:grpSpPr>
        <a:xfrm>
          <a:off x="0" y="0"/>
          <a:ext cx="0" cy="0"/>
          <a:chOff x="0" y="0"/>
          <a:chExt cx="0" cy="0"/>
        </a:xfrm>
      </p:grpSpPr>
      <p:sp>
        <p:nvSpPr>
          <p:cNvPr id="215" name="Google Shape;215;p12"/>
          <p:cNvSpPr/>
          <p:nvPr/>
        </p:nvSpPr>
        <p:spPr>
          <a:xfrm>
            <a:off x="17041081" y="0"/>
            <a:ext cx="1246919" cy="10287003"/>
          </a:xfrm>
          <a:custGeom>
            <a:rect b="b" l="l" r="r" t="t"/>
            <a:pathLst>
              <a:path extrusionOk="0" h="3752726" w="454879">
                <a:moveTo>
                  <a:pt x="0" y="0"/>
                </a:moveTo>
                <a:lnTo>
                  <a:pt x="454879" y="0"/>
                </a:lnTo>
                <a:lnTo>
                  <a:pt x="454879" y="3752726"/>
                </a:lnTo>
                <a:lnTo>
                  <a:pt x="0" y="3752726"/>
                </a:lnTo>
                <a:close/>
              </a:path>
            </a:pathLst>
          </a:custGeom>
          <a:solidFill>
            <a:srgbClr val="D7414F"/>
          </a:solidFill>
          <a:ln>
            <a:noFill/>
          </a:ln>
        </p:spPr>
      </p:sp>
      <p:sp>
        <p:nvSpPr>
          <p:cNvPr id="216" name="Google Shape;216;p12"/>
          <p:cNvSpPr/>
          <p:nvPr/>
        </p:nvSpPr>
        <p:spPr>
          <a:xfrm>
            <a:off x="0" y="-103387"/>
            <a:ext cx="1246919" cy="10976250"/>
          </a:xfrm>
          <a:custGeom>
            <a:rect b="b" l="l" r="r" t="t"/>
            <a:pathLst>
              <a:path extrusionOk="0" h="4004166" w="454879">
                <a:moveTo>
                  <a:pt x="0" y="0"/>
                </a:moveTo>
                <a:lnTo>
                  <a:pt x="454879" y="0"/>
                </a:lnTo>
                <a:lnTo>
                  <a:pt x="454879" y="4004166"/>
                </a:lnTo>
                <a:lnTo>
                  <a:pt x="0" y="4004166"/>
                </a:lnTo>
                <a:close/>
              </a:path>
            </a:pathLst>
          </a:custGeom>
          <a:solidFill>
            <a:srgbClr val="D7414F"/>
          </a:solidFill>
          <a:ln>
            <a:noFill/>
          </a:ln>
        </p:spPr>
      </p:sp>
      <p:pic>
        <p:nvPicPr>
          <p:cNvPr id="217" name="Google Shape;217;p12"/>
          <p:cNvPicPr preferRelativeResize="0"/>
          <p:nvPr/>
        </p:nvPicPr>
        <p:blipFill rotWithShape="1">
          <a:blip r:embed="rId3">
            <a:alphaModFix/>
          </a:blip>
          <a:srcRect b="0" l="0" r="0" t="0"/>
          <a:stretch/>
        </p:blipFill>
        <p:spPr>
          <a:xfrm>
            <a:off x="5212104" y="2574530"/>
            <a:ext cx="7863793" cy="5137939"/>
          </a:xfrm>
          <a:prstGeom prst="rect">
            <a:avLst/>
          </a:prstGeom>
          <a:noFill/>
          <a:ln>
            <a:noFill/>
          </a:ln>
        </p:spPr>
      </p:pic>
      <p:sp>
        <p:nvSpPr>
          <p:cNvPr id="218" name="Google Shape;218;p12"/>
          <p:cNvSpPr txBox="1"/>
          <p:nvPr/>
        </p:nvSpPr>
        <p:spPr>
          <a:xfrm>
            <a:off x="5670159" y="633461"/>
            <a:ext cx="6947682" cy="605035"/>
          </a:xfrm>
          <a:prstGeom prst="rect">
            <a:avLst/>
          </a:prstGeom>
          <a:noFill/>
          <a:ln>
            <a:noFill/>
          </a:ln>
        </p:spPr>
        <p:txBody>
          <a:bodyPr anchorCtr="0" anchor="t" bIns="0" lIns="0" spcFirstLastPara="1" rIns="0" wrap="square" tIns="0">
            <a:spAutoFit/>
          </a:bodyPr>
          <a:lstStyle/>
          <a:p>
            <a:pPr indent="0" lvl="0" marL="0" marR="0" rtl="0" algn="ctr">
              <a:lnSpc>
                <a:spcPct val="119004"/>
              </a:lnSpc>
              <a:spcBef>
                <a:spcPts val="0"/>
              </a:spcBef>
              <a:spcAft>
                <a:spcPts val="0"/>
              </a:spcAft>
              <a:buNone/>
            </a:pPr>
            <a:r>
              <a:rPr b="0" i="0" lang="en-US" sz="3999" u="none" cap="none" strike="noStrike">
                <a:solidFill>
                  <a:srgbClr val="333333"/>
                </a:solidFill>
                <a:latin typeface="Marcellus"/>
                <a:ea typeface="Marcellus"/>
                <a:cs typeface="Marcellus"/>
                <a:sym typeface="Marcellus"/>
              </a:rPr>
              <a:t>COUNTPLOT</a:t>
            </a:r>
            <a:endParaRPr/>
          </a:p>
        </p:txBody>
      </p:sp>
      <p:sp>
        <p:nvSpPr>
          <p:cNvPr id="219" name="Google Shape;219;p12"/>
          <p:cNvSpPr txBox="1"/>
          <p:nvPr/>
        </p:nvSpPr>
        <p:spPr>
          <a:xfrm>
            <a:off x="3945954" y="7942423"/>
            <a:ext cx="11262828" cy="860163"/>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333333"/>
                </a:solidFill>
                <a:latin typeface="Lato"/>
                <a:ea typeface="Lato"/>
                <a:cs typeface="Lato"/>
                <a:sym typeface="Lato"/>
              </a:rPr>
              <a:t>There are total records of 42223 (98.6%) times an athlete didn't got injured, and 575 (1.4%) times an athlete got injured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3" name="Shape 223"/>
        <p:cNvGrpSpPr/>
        <p:nvPr/>
      </p:nvGrpSpPr>
      <p:grpSpPr>
        <a:xfrm>
          <a:off x="0" y="0"/>
          <a:ext cx="0" cy="0"/>
          <a:chOff x="0" y="0"/>
          <a:chExt cx="0" cy="0"/>
        </a:xfrm>
      </p:grpSpPr>
      <p:sp>
        <p:nvSpPr>
          <p:cNvPr id="224" name="Google Shape;224;p13"/>
          <p:cNvSpPr/>
          <p:nvPr/>
        </p:nvSpPr>
        <p:spPr>
          <a:xfrm>
            <a:off x="13764822" y="0"/>
            <a:ext cx="4523178" cy="10287003"/>
          </a:xfrm>
          <a:custGeom>
            <a:rect b="b" l="l" r="r" t="t"/>
            <a:pathLst>
              <a:path extrusionOk="0" h="3752726" w="1650067">
                <a:moveTo>
                  <a:pt x="0" y="0"/>
                </a:moveTo>
                <a:lnTo>
                  <a:pt x="1650067" y="0"/>
                </a:lnTo>
                <a:lnTo>
                  <a:pt x="1650067" y="3752726"/>
                </a:lnTo>
                <a:lnTo>
                  <a:pt x="0" y="3752726"/>
                </a:lnTo>
                <a:close/>
              </a:path>
            </a:pathLst>
          </a:custGeom>
          <a:solidFill>
            <a:srgbClr val="D7414F"/>
          </a:solidFill>
          <a:ln>
            <a:noFill/>
          </a:ln>
        </p:spPr>
      </p:sp>
      <p:sp>
        <p:nvSpPr>
          <p:cNvPr id="225" name="Google Shape;225;p13"/>
          <p:cNvSpPr txBox="1"/>
          <p:nvPr/>
        </p:nvSpPr>
        <p:spPr>
          <a:xfrm>
            <a:off x="2820438" y="3242898"/>
            <a:ext cx="6670777" cy="2563265"/>
          </a:xfrm>
          <a:prstGeom prst="rect">
            <a:avLst/>
          </a:prstGeom>
          <a:noFill/>
          <a:ln>
            <a:noFill/>
          </a:ln>
        </p:spPr>
        <p:txBody>
          <a:bodyPr anchorCtr="0" anchor="t" bIns="0" lIns="0" spcFirstLastPara="1" rIns="0" wrap="square" tIns="0">
            <a:spAutoFit/>
          </a:bodyPr>
          <a:lstStyle/>
          <a:p>
            <a:pPr indent="0" lvl="0" marL="0" marR="0" rtl="0" algn="ctr">
              <a:lnSpc>
                <a:spcPct val="119002"/>
              </a:lnSpc>
              <a:spcBef>
                <a:spcPts val="0"/>
              </a:spcBef>
              <a:spcAft>
                <a:spcPts val="0"/>
              </a:spcAft>
              <a:buNone/>
            </a:pPr>
            <a:r>
              <a:rPr b="1" i="0" lang="en-US" sz="8499" u="none" cap="none" strike="noStrike">
                <a:solidFill>
                  <a:srgbClr val="000000"/>
                </a:solidFill>
                <a:latin typeface="Lato"/>
                <a:ea typeface="Lato"/>
                <a:cs typeface="Lato"/>
                <a:sym typeface="Lato"/>
              </a:rPr>
              <a:t>MODELLING </a:t>
            </a:r>
            <a:endParaRPr/>
          </a:p>
          <a:p>
            <a:pPr indent="0" lvl="0" marL="0" marR="0" rtl="0" algn="ctr">
              <a:lnSpc>
                <a:spcPct val="119002"/>
              </a:lnSpc>
              <a:spcBef>
                <a:spcPts val="0"/>
              </a:spcBef>
              <a:spcAft>
                <a:spcPts val="0"/>
              </a:spcAft>
              <a:buNone/>
            </a:pPr>
            <a:r>
              <a:rPr b="1" i="0" lang="en-US" sz="8499" u="none" cap="none" strike="noStrike">
                <a:solidFill>
                  <a:srgbClr val="000000"/>
                </a:solidFill>
                <a:latin typeface="Lato"/>
                <a:ea typeface="Lato"/>
                <a:cs typeface="Lato"/>
                <a:sym typeface="Lato"/>
              </a:rPr>
              <a:t>BUILDING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9" name="Shape 229"/>
        <p:cNvGrpSpPr/>
        <p:nvPr/>
      </p:nvGrpSpPr>
      <p:grpSpPr>
        <a:xfrm>
          <a:off x="0" y="0"/>
          <a:ext cx="0" cy="0"/>
          <a:chOff x="0" y="0"/>
          <a:chExt cx="0" cy="0"/>
        </a:xfrm>
      </p:grpSpPr>
      <p:sp>
        <p:nvSpPr>
          <p:cNvPr id="230" name="Google Shape;230;p14"/>
          <p:cNvSpPr/>
          <p:nvPr/>
        </p:nvSpPr>
        <p:spPr>
          <a:xfrm>
            <a:off x="16058594" y="-584022"/>
            <a:ext cx="2401412" cy="5727522"/>
          </a:xfrm>
          <a:custGeom>
            <a:rect b="b" l="l" r="r" t="t"/>
            <a:pathLst>
              <a:path extrusionOk="0" h="2089415" w="876042">
                <a:moveTo>
                  <a:pt x="0" y="0"/>
                </a:moveTo>
                <a:lnTo>
                  <a:pt x="876042" y="0"/>
                </a:lnTo>
                <a:lnTo>
                  <a:pt x="876042" y="2089415"/>
                </a:lnTo>
                <a:lnTo>
                  <a:pt x="0" y="2089415"/>
                </a:lnTo>
                <a:close/>
              </a:path>
            </a:pathLst>
          </a:custGeom>
          <a:solidFill>
            <a:srgbClr val="D7414F"/>
          </a:solidFill>
          <a:ln>
            <a:noFill/>
          </a:ln>
        </p:spPr>
      </p:sp>
      <p:pic>
        <p:nvPicPr>
          <p:cNvPr id="231" name="Google Shape;231;p14"/>
          <p:cNvPicPr preferRelativeResize="0"/>
          <p:nvPr/>
        </p:nvPicPr>
        <p:blipFill rotWithShape="1">
          <a:blip r:embed="rId3">
            <a:alphaModFix/>
          </a:blip>
          <a:srcRect b="22373" l="0" r="0" t="3506"/>
          <a:stretch/>
        </p:blipFill>
        <p:spPr>
          <a:xfrm>
            <a:off x="751329" y="3439261"/>
            <a:ext cx="15778826" cy="4177945"/>
          </a:xfrm>
          <a:prstGeom prst="rect">
            <a:avLst/>
          </a:prstGeom>
          <a:noFill/>
          <a:ln>
            <a:noFill/>
          </a:ln>
        </p:spPr>
      </p:pic>
      <p:sp>
        <p:nvSpPr>
          <p:cNvPr id="232" name="Google Shape;232;p14"/>
          <p:cNvSpPr txBox="1"/>
          <p:nvPr/>
        </p:nvSpPr>
        <p:spPr>
          <a:xfrm>
            <a:off x="751329" y="766154"/>
            <a:ext cx="14210421" cy="2008493"/>
          </a:xfrm>
          <a:prstGeom prst="rect">
            <a:avLst/>
          </a:prstGeom>
          <a:noFill/>
          <a:ln>
            <a:noFill/>
          </a:ln>
        </p:spPr>
        <p:txBody>
          <a:bodyPr anchorCtr="0" anchor="t" bIns="0" lIns="0" spcFirstLastPara="1" rIns="0" wrap="square" tIns="0">
            <a:spAutoFit/>
          </a:bodyPr>
          <a:lstStyle/>
          <a:p>
            <a:pPr indent="0" lvl="0" marL="0" marR="0" rtl="0" algn="l">
              <a:lnSpc>
                <a:spcPct val="119003"/>
              </a:lnSpc>
              <a:spcBef>
                <a:spcPts val="0"/>
              </a:spcBef>
              <a:spcAft>
                <a:spcPts val="0"/>
              </a:spcAft>
              <a:buNone/>
            </a:pPr>
            <a:r>
              <a:rPr b="1" i="0" lang="en-US" sz="6662" u="none" cap="none" strike="noStrike">
                <a:solidFill>
                  <a:srgbClr val="333333"/>
                </a:solidFill>
                <a:latin typeface="Lato"/>
                <a:ea typeface="Lato"/>
                <a:cs typeface="Lato"/>
                <a:sym typeface="Lato"/>
              </a:rPr>
              <a:t>Deep Neural Network (DNN) Model.</a:t>
            </a:r>
            <a:endParaRPr/>
          </a:p>
          <a:p>
            <a:pPr indent="0" lvl="0" marL="0" marR="0" rtl="0" algn="l">
              <a:lnSpc>
                <a:spcPct val="119003"/>
              </a:lnSpc>
              <a:spcBef>
                <a:spcPts val="0"/>
              </a:spcBef>
              <a:spcAft>
                <a:spcPts val="0"/>
              </a:spcAft>
              <a:buNone/>
            </a:pPr>
            <a:r>
              <a:t/>
            </a:r>
            <a:endParaRPr b="1" i="0" sz="6662" u="none" cap="none" strike="noStrike">
              <a:solidFill>
                <a:srgbClr val="333333"/>
              </a:solidFill>
              <a:latin typeface="Lato"/>
              <a:ea typeface="Lato"/>
              <a:cs typeface="Lato"/>
              <a:sym typeface="Lato"/>
            </a:endParaRPr>
          </a:p>
        </p:txBody>
      </p:sp>
      <p:sp>
        <p:nvSpPr>
          <p:cNvPr id="233" name="Google Shape;233;p14"/>
          <p:cNvSpPr txBox="1"/>
          <p:nvPr/>
        </p:nvSpPr>
        <p:spPr>
          <a:xfrm>
            <a:off x="1028700" y="9258830"/>
            <a:ext cx="5329203" cy="480293"/>
          </a:xfrm>
          <a:prstGeom prst="rect">
            <a:avLst/>
          </a:prstGeom>
          <a:noFill/>
          <a:ln>
            <a:noFill/>
          </a:ln>
        </p:spPr>
        <p:txBody>
          <a:bodyPr anchorCtr="0" anchor="t" bIns="0" lIns="0" spcFirstLastPara="1" rIns="0" wrap="square" tIns="0">
            <a:spAutoFit/>
          </a:bodyPr>
          <a:lstStyle/>
          <a:p>
            <a:pPr indent="0" lvl="0" marL="0" marR="0" rtl="0" algn="ctr">
              <a:lnSpc>
                <a:spcPct val="119007"/>
              </a:lnSpc>
              <a:spcBef>
                <a:spcPts val="0"/>
              </a:spcBef>
              <a:spcAft>
                <a:spcPts val="0"/>
              </a:spcAft>
              <a:buNone/>
            </a:pPr>
            <a:r>
              <a:rPr b="1" i="0" lang="en-US" sz="3183" u="none" cap="none" strike="noStrike">
                <a:solidFill>
                  <a:srgbClr val="000000"/>
                </a:solidFill>
                <a:latin typeface="Lato"/>
                <a:ea typeface="Lato"/>
                <a:cs typeface="Lato"/>
                <a:sym typeface="Lato"/>
              </a:rPr>
              <a:t>A. Daily Approach</a:t>
            </a:r>
            <a:endParaRPr/>
          </a:p>
        </p:txBody>
      </p:sp>
      <p:sp>
        <p:nvSpPr>
          <p:cNvPr id="234" name="Google Shape;234;p14"/>
          <p:cNvSpPr txBox="1"/>
          <p:nvPr/>
        </p:nvSpPr>
        <p:spPr>
          <a:xfrm>
            <a:off x="9632547" y="9248775"/>
            <a:ext cx="5329203" cy="432100"/>
          </a:xfrm>
          <a:prstGeom prst="rect">
            <a:avLst/>
          </a:prstGeom>
          <a:noFill/>
          <a:ln>
            <a:noFill/>
          </a:ln>
        </p:spPr>
        <p:txBody>
          <a:bodyPr anchorCtr="0" anchor="t" bIns="0" lIns="0" spcFirstLastPara="1" rIns="0" wrap="square" tIns="0">
            <a:spAutoFit/>
          </a:bodyPr>
          <a:lstStyle/>
          <a:p>
            <a:pPr indent="0" lvl="0" marL="0" marR="0" rtl="0" algn="ctr">
              <a:lnSpc>
                <a:spcPct val="119008"/>
              </a:lnSpc>
              <a:spcBef>
                <a:spcPts val="0"/>
              </a:spcBef>
              <a:spcAft>
                <a:spcPts val="0"/>
              </a:spcAft>
              <a:buNone/>
            </a:pPr>
            <a:r>
              <a:rPr b="1" i="0" lang="en-US" sz="2783" u="none" cap="none" strike="noStrike">
                <a:solidFill>
                  <a:srgbClr val="000000"/>
                </a:solidFill>
                <a:latin typeface="Lato"/>
                <a:ea typeface="Lato"/>
                <a:cs typeface="Lato"/>
                <a:sym typeface="Lato"/>
              </a:rPr>
              <a:t>B.  Weekly Approach</a:t>
            </a:r>
            <a:endParaRPr/>
          </a:p>
        </p:txBody>
      </p:sp>
      <p:sp>
        <p:nvSpPr>
          <p:cNvPr id="235" name="Google Shape;235;p14"/>
          <p:cNvSpPr txBox="1"/>
          <p:nvPr/>
        </p:nvSpPr>
        <p:spPr>
          <a:xfrm>
            <a:off x="1517796" y="8312268"/>
            <a:ext cx="13808526" cy="528223"/>
          </a:xfrm>
          <a:prstGeom prst="rect">
            <a:avLst/>
          </a:prstGeom>
          <a:noFill/>
          <a:ln>
            <a:noFill/>
          </a:ln>
        </p:spPr>
        <p:txBody>
          <a:bodyPr anchorCtr="0" anchor="t" bIns="0" lIns="0" spcFirstLastPara="1" rIns="0" wrap="square" tIns="0">
            <a:spAutoFit/>
          </a:bodyPr>
          <a:lstStyle/>
          <a:p>
            <a:pPr indent="0" lvl="0" marL="0" marR="0" rtl="0" algn="ctr">
              <a:lnSpc>
                <a:spcPct val="119008"/>
              </a:lnSpc>
              <a:spcBef>
                <a:spcPts val="0"/>
              </a:spcBef>
              <a:spcAft>
                <a:spcPts val="0"/>
              </a:spcAft>
              <a:buNone/>
            </a:pPr>
            <a:r>
              <a:rPr b="1" i="0" lang="en-US" sz="3509" u="none" cap="none" strike="noStrike">
                <a:solidFill>
                  <a:srgbClr val="000000"/>
                </a:solidFill>
                <a:latin typeface="Lato"/>
                <a:ea typeface="Lato"/>
                <a:cs typeface="Lato"/>
                <a:sym typeface="Lato"/>
              </a:rPr>
              <a:t> Performance of DNN model for the weekly and daily approaches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39" name="Shape 239"/>
        <p:cNvGrpSpPr/>
        <p:nvPr/>
      </p:nvGrpSpPr>
      <p:grpSpPr>
        <a:xfrm>
          <a:off x="0" y="0"/>
          <a:ext cx="0" cy="0"/>
          <a:chOff x="0" y="0"/>
          <a:chExt cx="0" cy="0"/>
        </a:xfrm>
      </p:grpSpPr>
      <p:sp>
        <p:nvSpPr>
          <p:cNvPr id="240" name="Google Shape;240;p15"/>
          <p:cNvSpPr/>
          <p:nvPr/>
        </p:nvSpPr>
        <p:spPr>
          <a:xfrm>
            <a:off x="16977967" y="-584022"/>
            <a:ext cx="2401412" cy="5727522"/>
          </a:xfrm>
          <a:custGeom>
            <a:rect b="b" l="l" r="r" t="t"/>
            <a:pathLst>
              <a:path extrusionOk="0" h="2089415" w="876042">
                <a:moveTo>
                  <a:pt x="0" y="0"/>
                </a:moveTo>
                <a:lnTo>
                  <a:pt x="876042" y="0"/>
                </a:lnTo>
                <a:lnTo>
                  <a:pt x="876042" y="2089415"/>
                </a:lnTo>
                <a:lnTo>
                  <a:pt x="0" y="2089415"/>
                </a:lnTo>
                <a:close/>
              </a:path>
            </a:pathLst>
          </a:custGeom>
          <a:solidFill>
            <a:srgbClr val="D7414F"/>
          </a:solidFill>
          <a:ln>
            <a:noFill/>
          </a:ln>
        </p:spPr>
      </p:sp>
      <p:pic>
        <p:nvPicPr>
          <p:cNvPr id="241" name="Google Shape;241;p15"/>
          <p:cNvPicPr preferRelativeResize="0"/>
          <p:nvPr/>
        </p:nvPicPr>
        <p:blipFill rotWithShape="1">
          <a:blip r:embed="rId3">
            <a:alphaModFix/>
          </a:blip>
          <a:srcRect b="0" l="0" r="0" t="0"/>
          <a:stretch/>
        </p:blipFill>
        <p:spPr>
          <a:xfrm>
            <a:off x="1028700" y="3836708"/>
            <a:ext cx="17018473" cy="3795143"/>
          </a:xfrm>
          <a:prstGeom prst="rect">
            <a:avLst/>
          </a:prstGeom>
          <a:noFill/>
          <a:ln>
            <a:noFill/>
          </a:ln>
        </p:spPr>
      </p:pic>
      <p:sp>
        <p:nvSpPr>
          <p:cNvPr id="242" name="Google Shape;242;p15"/>
          <p:cNvSpPr txBox="1"/>
          <p:nvPr/>
        </p:nvSpPr>
        <p:spPr>
          <a:xfrm>
            <a:off x="1028700" y="885260"/>
            <a:ext cx="15949267" cy="1865098"/>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None/>
            </a:pPr>
            <a:r>
              <a:rPr b="1" i="0" lang="en-US" sz="6184" u="none" cap="none" strike="noStrike">
                <a:solidFill>
                  <a:srgbClr val="333333"/>
                </a:solidFill>
                <a:latin typeface="Lato"/>
                <a:ea typeface="Lato"/>
                <a:cs typeface="Lato"/>
                <a:sym typeface="Lato"/>
              </a:rPr>
              <a:t>Extreme Gradient Boosting (XGBoost) Model</a:t>
            </a:r>
            <a:endParaRPr/>
          </a:p>
          <a:p>
            <a:pPr indent="0" lvl="0" marL="0" marR="0" rtl="0" algn="l">
              <a:lnSpc>
                <a:spcPct val="119000"/>
              </a:lnSpc>
              <a:spcBef>
                <a:spcPts val="0"/>
              </a:spcBef>
              <a:spcAft>
                <a:spcPts val="0"/>
              </a:spcAft>
              <a:buNone/>
            </a:pPr>
            <a:r>
              <a:t/>
            </a:r>
            <a:endParaRPr b="1" i="0" sz="6184" u="none" cap="none" strike="noStrike">
              <a:solidFill>
                <a:srgbClr val="333333"/>
              </a:solidFill>
              <a:latin typeface="Lato"/>
              <a:ea typeface="Lato"/>
              <a:cs typeface="Lato"/>
              <a:sym typeface="Lato"/>
            </a:endParaRPr>
          </a:p>
        </p:txBody>
      </p:sp>
      <p:sp>
        <p:nvSpPr>
          <p:cNvPr id="243" name="Google Shape;243;p15"/>
          <p:cNvSpPr txBox="1"/>
          <p:nvPr/>
        </p:nvSpPr>
        <p:spPr>
          <a:xfrm>
            <a:off x="1028700" y="8836254"/>
            <a:ext cx="5329203" cy="480293"/>
          </a:xfrm>
          <a:prstGeom prst="rect">
            <a:avLst/>
          </a:prstGeom>
          <a:noFill/>
          <a:ln>
            <a:noFill/>
          </a:ln>
        </p:spPr>
        <p:txBody>
          <a:bodyPr anchorCtr="0" anchor="t" bIns="0" lIns="0" spcFirstLastPara="1" rIns="0" wrap="square" tIns="0">
            <a:spAutoFit/>
          </a:bodyPr>
          <a:lstStyle/>
          <a:p>
            <a:pPr indent="0" lvl="0" marL="0" marR="0" rtl="0" algn="ctr">
              <a:lnSpc>
                <a:spcPct val="119007"/>
              </a:lnSpc>
              <a:spcBef>
                <a:spcPts val="0"/>
              </a:spcBef>
              <a:spcAft>
                <a:spcPts val="0"/>
              </a:spcAft>
              <a:buNone/>
            </a:pPr>
            <a:r>
              <a:rPr b="1" i="0" lang="en-US" sz="3183" u="none" cap="none" strike="noStrike">
                <a:solidFill>
                  <a:srgbClr val="000000"/>
                </a:solidFill>
                <a:latin typeface="Lato"/>
                <a:ea typeface="Lato"/>
                <a:cs typeface="Lato"/>
                <a:sym typeface="Lato"/>
              </a:rPr>
              <a:t>A. Daily Approach</a:t>
            </a:r>
            <a:endParaRPr/>
          </a:p>
        </p:txBody>
      </p:sp>
      <p:sp>
        <p:nvSpPr>
          <p:cNvPr id="244" name="Google Shape;244;p15"/>
          <p:cNvSpPr txBox="1"/>
          <p:nvPr/>
        </p:nvSpPr>
        <p:spPr>
          <a:xfrm>
            <a:off x="9566262" y="8826729"/>
            <a:ext cx="5329203" cy="432100"/>
          </a:xfrm>
          <a:prstGeom prst="rect">
            <a:avLst/>
          </a:prstGeom>
          <a:noFill/>
          <a:ln>
            <a:noFill/>
          </a:ln>
        </p:spPr>
        <p:txBody>
          <a:bodyPr anchorCtr="0" anchor="t" bIns="0" lIns="0" spcFirstLastPara="1" rIns="0" wrap="square" tIns="0">
            <a:spAutoFit/>
          </a:bodyPr>
          <a:lstStyle/>
          <a:p>
            <a:pPr indent="0" lvl="0" marL="0" marR="0" rtl="0" algn="ctr">
              <a:lnSpc>
                <a:spcPct val="119008"/>
              </a:lnSpc>
              <a:spcBef>
                <a:spcPts val="0"/>
              </a:spcBef>
              <a:spcAft>
                <a:spcPts val="0"/>
              </a:spcAft>
              <a:buNone/>
            </a:pPr>
            <a:r>
              <a:rPr b="1" i="0" lang="en-US" sz="2783" u="none" cap="none" strike="noStrike">
                <a:solidFill>
                  <a:srgbClr val="000000"/>
                </a:solidFill>
                <a:latin typeface="Lato"/>
                <a:ea typeface="Lato"/>
                <a:cs typeface="Lato"/>
                <a:sym typeface="Lato"/>
              </a:rPr>
              <a:t>B.  Weekly Approach</a:t>
            </a:r>
            <a:endParaRPr/>
          </a:p>
        </p:txBody>
      </p:sp>
      <p:sp>
        <p:nvSpPr>
          <p:cNvPr id="245" name="Google Shape;245;p15"/>
          <p:cNvSpPr txBox="1"/>
          <p:nvPr/>
        </p:nvSpPr>
        <p:spPr>
          <a:xfrm>
            <a:off x="1550939" y="7969941"/>
            <a:ext cx="15427028" cy="528223"/>
          </a:xfrm>
          <a:prstGeom prst="rect">
            <a:avLst/>
          </a:prstGeom>
          <a:noFill/>
          <a:ln>
            <a:noFill/>
          </a:ln>
        </p:spPr>
        <p:txBody>
          <a:bodyPr anchorCtr="0" anchor="t" bIns="0" lIns="0" spcFirstLastPara="1" rIns="0" wrap="square" tIns="0">
            <a:spAutoFit/>
          </a:bodyPr>
          <a:lstStyle/>
          <a:p>
            <a:pPr indent="0" lvl="0" marL="0" marR="0" rtl="0" algn="ctr">
              <a:lnSpc>
                <a:spcPct val="119008"/>
              </a:lnSpc>
              <a:spcBef>
                <a:spcPts val="0"/>
              </a:spcBef>
              <a:spcAft>
                <a:spcPts val="0"/>
              </a:spcAft>
              <a:buNone/>
            </a:pPr>
            <a:r>
              <a:rPr b="1" i="0" lang="en-US" sz="3509" u="none" cap="none" strike="noStrike">
                <a:solidFill>
                  <a:srgbClr val="000000"/>
                </a:solidFill>
                <a:latin typeface="Lato"/>
                <a:ea typeface="Lato"/>
                <a:cs typeface="Lato"/>
                <a:sym typeface="Lato"/>
              </a:rPr>
              <a:t> Performance of XGBoost model for the weekly and daily approaches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49" name="Shape 249"/>
        <p:cNvGrpSpPr/>
        <p:nvPr/>
      </p:nvGrpSpPr>
      <p:grpSpPr>
        <a:xfrm>
          <a:off x="0" y="0"/>
          <a:ext cx="0" cy="0"/>
          <a:chOff x="0" y="0"/>
          <a:chExt cx="0" cy="0"/>
        </a:xfrm>
      </p:grpSpPr>
      <p:sp>
        <p:nvSpPr>
          <p:cNvPr id="250" name="Google Shape;250;p16"/>
          <p:cNvSpPr/>
          <p:nvPr/>
        </p:nvSpPr>
        <p:spPr>
          <a:xfrm>
            <a:off x="16977967" y="-584022"/>
            <a:ext cx="2401412" cy="5727522"/>
          </a:xfrm>
          <a:custGeom>
            <a:rect b="b" l="l" r="r" t="t"/>
            <a:pathLst>
              <a:path extrusionOk="0" h="2089415" w="876042">
                <a:moveTo>
                  <a:pt x="0" y="0"/>
                </a:moveTo>
                <a:lnTo>
                  <a:pt x="876042" y="0"/>
                </a:lnTo>
                <a:lnTo>
                  <a:pt x="876042" y="2089415"/>
                </a:lnTo>
                <a:lnTo>
                  <a:pt x="0" y="2089415"/>
                </a:lnTo>
                <a:close/>
              </a:path>
            </a:pathLst>
          </a:custGeom>
          <a:solidFill>
            <a:srgbClr val="D7414F"/>
          </a:solidFill>
          <a:ln>
            <a:noFill/>
          </a:ln>
        </p:spPr>
      </p:sp>
      <p:pic>
        <p:nvPicPr>
          <p:cNvPr id="251" name="Google Shape;251;p16"/>
          <p:cNvPicPr preferRelativeResize="0"/>
          <p:nvPr/>
        </p:nvPicPr>
        <p:blipFill rotWithShape="1">
          <a:blip r:embed="rId3">
            <a:alphaModFix/>
          </a:blip>
          <a:srcRect b="0" l="202" r="201" t="4991"/>
          <a:stretch/>
        </p:blipFill>
        <p:spPr>
          <a:xfrm>
            <a:off x="720515" y="4055870"/>
            <a:ext cx="17259300" cy="4116091"/>
          </a:xfrm>
          <a:prstGeom prst="rect">
            <a:avLst/>
          </a:prstGeom>
          <a:noFill/>
          <a:ln>
            <a:noFill/>
          </a:ln>
        </p:spPr>
      </p:pic>
      <p:sp>
        <p:nvSpPr>
          <p:cNvPr id="252" name="Google Shape;252;p16"/>
          <p:cNvSpPr txBox="1"/>
          <p:nvPr/>
        </p:nvSpPr>
        <p:spPr>
          <a:xfrm>
            <a:off x="720515" y="766154"/>
            <a:ext cx="14873409" cy="2008493"/>
          </a:xfrm>
          <a:prstGeom prst="rect">
            <a:avLst/>
          </a:prstGeom>
          <a:noFill/>
          <a:ln>
            <a:noFill/>
          </a:ln>
        </p:spPr>
        <p:txBody>
          <a:bodyPr anchorCtr="0" anchor="t" bIns="0" lIns="0" spcFirstLastPara="1" rIns="0" wrap="square" tIns="0">
            <a:spAutoFit/>
          </a:bodyPr>
          <a:lstStyle/>
          <a:p>
            <a:pPr indent="0" lvl="0" marL="0" marR="0" rtl="0" algn="l">
              <a:lnSpc>
                <a:spcPct val="119003"/>
              </a:lnSpc>
              <a:spcBef>
                <a:spcPts val="0"/>
              </a:spcBef>
              <a:spcAft>
                <a:spcPts val="0"/>
              </a:spcAft>
              <a:buNone/>
            </a:pPr>
            <a:r>
              <a:rPr b="1" i="0" lang="en-US" sz="6662" u="none" cap="none" strike="noStrike">
                <a:solidFill>
                  <a:srgbClr val="333333"/>
                </a:solidFill>
                <a:latin typeface="Lato"/>
                <a:ea typeface="Lato"/>
                <a:cs typeface="Lato"/>
                <a:sym typeface="Lato"/>
              </a:rPr>
              <a:t> K - Nearest Neighbours (KNN) Model</a:t>
            </a:r>
            <a:endParaRPr/>
          </a:p>
          <a:p>
            <a:pPr indent="0" lvl="0" marL="0" marR="0" rtl="0" algn="l">
              <a:lnSpc>
                <a:spcPct val="119003"/>
              </a:lnSpc>
              <a:spcBef>
                <a:spcPts val="0"/>
              </a:spcBef>
              <a:spcAft>
                <a:spcPts val="0"/>
              </a:spcAft>
              <a:buNone/>
            </a:pPr>
            <a:r>
              <a:t/>
            </a:r>
            <a:endParaRPr b="1" i="0" sz="6662" u="none" cap="none" strike="noStrike">
              <a:solidFill>
                <a:srgbClr val="333333"/>
              </a:solidFill>
              <a:latin typeface="Lato"/>
              <a:ea typeface="Lato"/>
              <a:cs typeface="Lato"/>
              <a:sym typeface="Lato"/>
            </a:endParaRPr>
          </a:p>
        </p:txBody>
      </p:sp>
      <p:sp>
        <p:nvSpPr>
          <p:cNvPr id="253" name="Google Shape;253;p16"/>
          <p:cNvSpPr txBox="1"/>
          <p:nvPr/>
        </p:nvSpPr>
        <p:spPr>
          <a:xfrm>
            <a:off x="1028700" y="9258300"/>
            <a:ext cx="5329203" cy="480293"/>
          </a:xfrm>
          <a:prstGeom prst="rect">
            <a:avLst/>
          </a:prstGeom>
          <a:noFill/>
          <a:ln>
            <a:noFill/>
          </a:ln>
        </p:spPr>
        <p:txBody>
          <a:bodyPr anchorCtr="0" anchor="t" bIns="0" lIns="0" spcFirstLastPara="1" rIns="0" wrap="square" tIns="0">
            <a:spAutoFit/>
          </a:bodyPr>
          <a:lstStyle/>
          <a:p>
            <a:pPr indent="0" lvl="0" marL="0" marR="0" rtl="0" algn="ctr">
              <a:lnSpc>
                <a:spcPct val="119007"/>
              </a:lnSpc>
              <a:spcBef>
                <a:spcPts val="0"/>
              </a:spcBef>
              <a:spcAft>
                <a:spcPts val="0"/>
              </a:spcAft>
              <a:buNone/>
            </a:pPr>
            <a:r>
              <a:rPr b="1" i="0" lang="en-US" sz="3183" u="none" cap="none" strike="noStrike">
                <a:solidFill>
                  <a:srgbClr val="000000"/>
                </a:solidFill>
                <a:latin typeface="Lato"/>
                <a:ea typeface="Lato"/>
                <a:cs typeface="Lato"/>
                <a:sym typeface="Lato"/>
              </a:rPr>
              <a:t>A. Daily Approach</a:t>
            </a:r>
            <a:endParaRPr/>
          </a:p>
        </p:txBody>
      </p:sp>
      <p:sp>
        <p:nvSpPr>
          <p:cNvPr id="254" name="Google Shape;254;p16"/>
          <p:cNvSpPr txBox="1"/>
          <p:nvPr/>
        </p:nvSpPr>
        <p:spPr>
          <a:xfrm>
            <a:off x="9665690" y="9306493"/>
            <a:ext cx="5329203" cy="432100"/>
          </a:xfrm>
          <a:prstGeom prst="rect">
            <a:avLst/>
          </a:prstGeom>
          <a:noFill/>
          <a:ln>
            <a:noFill/>
          </a:ln>
        </p:spPr>
        <p:txBody>
          <a:bodyPr anchorCtr="0" anchor="t" bIns="0" lIns="0" spcFirstLastPara="1" rIns="0" wrap="square" tIns="0">
            <a:spAutoFit/>
          </a:bodyPr>
          <a:lstStyle/>
          <a:p>
            <a:pPr indent="0" lvl="0" marL="0" marR="0" rtl="0" algn="ctr">
              <a:lnSpc>
                <a:spcPct val="119008"/>
              </a:lnSpc>
              <a:spcBef>
                <a:spcPts val="0"/>
              </a:spcBef>
              <a:spcAft>
                <a:spcPts val="0"/>
              </a:spcAft>
              <a:buNone/>
            </a:pPr>
            <a:r>
              <a:rPr b="1" i="0" lang="en-US" sz="2783" u="none" cap="none" strike="noStrike">
                <a:solidFill>
                  <a:srgbClr val="000000"/>
                </a:solidFill>
                <a:latin typeface="Lato"/>
                <a:ea typeface="Lato"/>
                <a:cs typeface="Lato"/>
                <a:sym typeface="Lato"/>
              </a:rPr>
              <a:t>B.  Weekly Approach</a:t>
            </a:r>
            <a:endParaRPr/>
          </a:p>
        </p:txBody>
      </p:sp>
      <p:sp>
        <p:nvSpPr>
          <p:cNvPr id="255" name="Google Shape;255;p16"/>
          <p:cNvSpPr txBox="1"/>
          <p:nvPr/>
        </p:nvSpPr>
        <p:spPr>
          <a:xfrm>
            <a:off x="1517796" y="8312268"/>
            <a:ext cx="13808526" cy="528223"/>
          </a:xfrm>
          <a:prstGeom prst="rect">
            <a:avLst/>
          </a:prstGeom>
          <a:noFill/>
          <a:ln>
            <a:noFill/>
          </a:ln>
        </p:spPr>
        <p:txBody>
          <a:bodyPr anchorCtr="0" anchor="t" bIns="0" lIns="0" spcFirstLastPara="1" rIns="0" wrap="square" tIns="0">
            <a:spAutoFit/>
          </a:bodyPr>
          <a:lstStyle/>
          <a:p>
            <a:pPr indent="0" lvl="0" marL="0" marR="0" rtl="0" algn="ctr">
              <a:lnSpc>
                <a:spcPct val="119008"/>
              </a:lnSpc>
              <a:spcBef>
                <a:spcPts val="0"/>
              </a:spcBef>
              <a:spcAft>
                <a:spcPts val="0"/>
              </a:spcAft>
              <a:buNone/>
            </a:pPr>
            <a:r>
              <a:rPr b="1" i="0" lang="en-US" sz="3509" u="none" cap="none" strike="noStrike">
                <a:solidFill>
                  <a:srgbClr val="000000"/>
                </a:solidFill>
                <a:latin typeface="Lato"/>
                <a:ea typeface="Lato"/>
                <a:cs typeface="Lato"/>
                <a:sym typeface="Lato"/>
              </a:rPr>
              <a:t> Performance of KNN model for the weekly and daily approaches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59" name="Shape 259"/>
        <p:cNvGrpSpPr/>
        <p:nvPr/>
      </p:nvGrpSpPr>
      <p:grpSpPr>
        <a:xfrm>
          <a:off x="0" y="0"/>
          <a:ext cx="0" cy="0"/>
          <a:chOff x="0" y="0"/>
          <a:chExt cx="0" cy="0"/>
        </a:xfrm>
      </p:grpSpPr>
      <p:cxnSp>
        <p:nvCxnSpPr>
          <p:cNvPr id="260" name="Google Shape;260;p17"/>
          <p:cNvCxnSpPr/>
          <p:nvPr/>
        </p:nvCxnSpPr>
        <p:spPr>
          <a:xfrm>
            <a:off x="2751912" y="9286875"/>
            <a:ext cx="12784176" cy="0"/>
          </a:xfrm>
          <a:prstGeom prst="straightConnector1">
            <a:avLst/>
          </a:prstGeom>
          <a:noFill/>
          <a:ln cap="flat" cmpd="sng" w="9525">
            <a:solidFill>
              <a:srgbClr val="D7414F"/>
            </a:solidFill>
            <a:prstDash val="solid"/>
            <a:round/>
            <a:headEnd len="sm" w="sm" type="none"/>
            <a:tailEnd len="sm" w="sm" type="none"/>
          </a:ln>
        </p:spPr>
      </p:cxnSp>
      <p:pic>
        <p:nvPicPr>
          <p:cNvPr id="261" name="Google Shape;261;p17"/>
          <p:cNvPicPr preferRelativeResize="0"/>
          <p:nvPr/>
        </p:nvPicPr>
        <p:blipFill rotWithShape="1">
          <a:blip r:embed="rId3">
            <a:alphaModFix/>
          </a:blip>
          <a:srcRect b="0" l="0" r="0" t="0"/>
          <a:stretch/>
        </p:blipFill>
        <p:spPr>
          <a:xfrm>
            <a:off x="2094467" y="2111135"/>
            <a:ext cx="14802277" cy="7022104"/>
          </a:xfrm>
          <a:prstGeom prst="rect">
            <a:avLst/>
          </a:prstGeom>
          <a:noFill/>
          <a:ln>
            <a:noFill/>
          </a:ln>
        </p:spPr>
      </p:pic>
      <p:sp>
        <p:nvSpPr>
          <p:cNvPr id="262" name="Google Shape;262;p17"/>
          <p:cNvSpPr txBox="1"/>
          <p:nvPr/>
        </p:nvSpPr>
        <p:spPr>
          <a:xfrm>
            <a:off x="4327683" y="756768"/>
            <a:ext cx="9632634" cy="1149350"/>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US" sz="8000" u="none" cap="none" strike="noStrike">
                <a:solidFill>
                  <a:srgbClr val="333333"/>
                </a:solidFill>
                <a:latin typeface="Marcellus"/>
                <a:ea typeface="Marcellus"/>
                <a:cs typeface="Marcellus"/>
                <a:sym typeface="Marcellus"/>
              </a:rPr>
              <a:t>RESULT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66" name="Shape 266"/>
        <p:cNvGrpSpPr/>
        <p:nvPr/>
      </p:nvGrpSpPr>
      <p:grpSpPr>
        <a:xfrm>
          <a:off x="0" y="0"/>
          <a:ext cx="0" cy="0"/>
          <a:chOff x="0" y="0"/>
          <a:chExt cx="0" cy="0"/>
        </a:xfrm>
      </p:grpSpPr>
      <p:sp>
        <p:nvSpPr>
          <p:cNvPr id="267" name="Google Shape;267;p18"/>
          <p:cNvSpPr/>
          <p:nvPr/>
        </p:nvSpPr>
        <p:spPr>
          <a:xfrm>
            <a:off x="10621482" y="-721093"/>
            <a:ext cx="9025268" cy="5210733"/>
          </a:xfrm>
          <a:custGeom>
            <a:rect b="b" l="l" r="r" t="t"/>
            <a:pathLst>
              <a:path extrusionOk="0" h="1836183" w="3180366">
                <a:moveTo>
                  <a:pt x="0" y="0"/>
                </a:moveTo>
                <a:lnTo>
                  <a:pt x="3180366" y="0"/>
                </a:lnTo>
                <a:lnTo>
                  <a:pt x="3180366" y="1836183"/>
                </a:lnTo>
                <a:lnTo>
                  <a:pt x="0" y="1836183"/>
                </a:lnTo>
                <a:close/>
              </a:path>
            </a:pathLst>
          </a:custGeom>
          <a:solidFill>
            <a:srgbClr val="D7414F"/>
          </a:solidFill>
          <a:ln>
            <a:noFill/>
          </a:ln>
        </p:spPr>
      </p:sp>
      <p:pic>
        <p:nvPicPr>
          <p:cNvPr id="268" name="Google Shape;268;p18"/>
          <p:cNvPicPr preferRelativeResize="0"/>
          <p:nvPr/>
        </p:nvPicPr>
        <p:blipFill rotWithShape="1">
          <a:blip r:embed="rId3">
            <a:alphaModFix/>
          </a:blip>
          <a:srcRect b="0" l="18350" r="27367" t="36580"/>
          <a:stretch/>
        </p:blipFill>
        <p:spPr>
          <a:xfrm>
            <a:off x="597473" y="5143500"/>
            <a:ext cx="8779229" cy="4814905"/>
          </a:xfrm>
          <a:prstGeom prst="rect">
            <a:avLst/>
          </a:prstGeom>
          <a:noFill/>
          <a:ln>
            <a:noFill/>
          </a:ln>
        </p:spPr>
      </p:pic>
      <p:pic>
        <p:nvPicPr>
          <p:cNvPr id="269" name="Google Shape;269;p18"/>
          <p:cNvPicPr preferRelativeResize="0"/>
          <p:nvPr/>
        </p:nvPicPr>
        <p:blipFill rotWithShape="1">
          <a:blip r:embed="rId4">
            <a:alphaModFix/>
          </a:blip>
          <a:srcRect b="0" l="0" r="0" t="0"/>
          <a:stretch/>
        </p:blipFill>
        <p:spPr>
          <a:xfrm flipH="1" rot="10800000">
            <a:off x="8047713" y="845541"/>
            <a:ext cx="2192574" cy="1038732"/>
          </a:xfrm>
          <a:prstGeom prst="rect">
            <a:avLst/>
          </a:prstGeom>
          <a:noFill/>
          <a:ln>
            <a:noFill/>
          </a:ln>
        </p:spPr>
      </p:pic>
      <p:pic>
        <p:nvPicPr>
          <p:cNvPr id="270" name="Google Shape;270;p18"/>
          <p:cNvPicPr preferRelativeResize="0"/>
          <p:nvPr/>
        </p:nvPicPr>
        <p:blipFill rotWithShape="1">
          <a:blip r:embed="rId5">
            <a:alphaModFix/>
          </a:blip>
          <a:srcRect b="0" l="2343" r="2344" t="0"/>
          <a:stretch/>
        </p:blipFill>
        <p:spPr>
          <a:xfrm>
            <a:off x="9758626" y="5143500"/>
            <a:ext cx="8190038" cy="4814905"/>
          </a:xfrm>
          <a:prstGeom prst="rect">
            <a:avLst/>
          </a:prstGeom>
          <a:noFill/>
          <a:ln>
            <a:noFill/>
          </a:ln>
        </p:spPr>
      </p:pic>
      <p:sp>
        <p:nvSpPr>
          <p:cNvPr id="271" name="Google Shape;271;p18"/>
          <p:cNvSpPr txBox="1"/>
          <p:nvPr/>
        </p:nvSpPr>
        <p:spPr>
          <a:xfrm>
            <a:off x="-312174" y="2344980"/>
            <a:ext cx="8390407" cy="226377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US" sz="8000" u="none" cap="none" strike="noStrike">
                <a:solidFill>
                  <a:srgbClr val="333333"/>
                </a:solidFill>
                <a:latin typeface="Marcellus"/>
                <a:ea typeface="Marcellus"/>
                <a:cs typeface="Marcellus"/>
                <a:sym typeface="Marcellus"/>
              </a:rPr>
              <a:t>MODEL DEPLOYMENT</a:t>
            </a:r>
            <a:endParaRPr/>
          </a:p>
        </p:txBody>
      </p:sp>
      <p:sp>
        <p:nvSpPr>
          <p:cNvPr id="272" name="Google Shape;272;p18"/>
          <p:cNvSpPr txBox="1"/>
          <p:nvPr/>
        </p:nvSpPr>
        <p:spPr>
          <a:xfrm>
            <a:off x="10928704" y="447841"/>
            <a:ext cx="7359300" cy="3158400"/>
          </a:xfrm>
          <a:prstGeom prst="rect">
            <a:avLst/>
          </a:prstGeom>
          <a:noFill/>
          <a:ln>
            <a:noFill/>
          </a:ln>
        </p:spPr>
        <p:txBody>
          <a:bodyPr anchorCtr="0" anchor="t" bIns="0" lIns="0" spcFirstLastPara="1" rIns="0" wrap="square" tIns="0">
            <a:spAutoFit/>
          </a:bodyPr>
          <a:lstStyle/>
          <a:p>
            <a:pPr indent="0" lvl="0" marL="0" marR="0" rtl="0" algn="just">
              <a:lnSpc>
                <a:spcPct val="110000"/>
              </a:lnSpc>
              <a:spcBef>
                <a:spcPts val="0"/>
              </a:spcBef>
              <a:spcAft>
                <a:spcPts val="0"/>
              </a:spcAft>
              <a:buNone/>
            </a:pPr>
            <a:r>
              <a:rPr b="0" i="0" lang="en-US" sz="3800" u="none" cap="none" strike="noStrike">
                <a:solidFill>
                  <a:srgbClr val="FFFFFF"/>
                </a:solidFill>
                <a:latin typeface="Marcellus"/>
                <a:ea typeface="Marcellus"/>
                <a:cs typeface="Marcellus"/>
                <a:sym typeface="Marcellus"/>
              </a:rPr>
              <a:t>To demonstrate consumption of the developed model, the generated </a:t>
            </a:r>
            <a:r>
              <a:rPr lang="en-US" sz="3800">
                <a:solidFill>
                  <a:srgbClr val="FFFFFF"/>
                </a:solidFill>
                <a:latin typeface="Marcellus"/>
                <a:ea typeface="Marcellus"/>
                <a:cs typeface="Marcellus"/>
                <a:sym typeface="Marcellus"/>
              </a:rPr>
              <a:t>K-NN</a:t>
            </a:r>
            <a:r>
              <a:rPr b="0" i="0" lang="en-US" sz="3800" u="none" cap="none" strike="noStrike">
                <a:solidFill>
                  <a:srgbClr val="FFFFFF"/>
                </a:solidFill>
                <a:latin typeface="Marcellus"/>
                <a:ea typeface="Marcellus"/>
                <a:cs typeface="Marcellus"/>
                <a:sym typeface="Marcellus"/>
              </a:rPr>
              <a:t> model was deployed using a streamlit cloud framework.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76" name="Shape 276"/>
        <p:cNvGrpSpPr/>
        <p:nvPr/>
      </p:nvGrpSpPr>
      <p:grpSpPr>
        <a:xfrm>
          <a:off x="0" y="0"/>
          <a:ext cx="0" cy="0"/>
          <a:chOff x="0" y="0"/>
          <a:chExt cx="0" cy="0"/>
        </a:xfrm>
      </p:grpSpPr>
      <p:sp>
        <p:nvSpPr>
          <p:cNvPr id="277" name="Google Shape;277;p19"/>
          <p:cNvSpPr/>
          <p:nvPr/>
        </p:nvSpPr>
        <p:spPr>
          <a:xfrm>
            <a:off x="10928704" y="-721093"/>
            <a:ext cx="7359296" cy="11008093"/>
          </a:xfrm>
          <a:custGeom>
            <a:rect b="b" l="l" r="r" t="t"/>
            <a:pathLst>
              <a:path extrusionOk="0" h="4015782" w="2684691">
                <a:moveTo>
                  <a:pt x="0" y="0"/>
                </a:moveTo>
                <a:lnTo>
                  <a:pt x="2684691" y="0"/>
                </a:lnTo>
                <a:lnTo>
                  <a:pt x="2684691" y="4015782"/>
                </a:lnTo>
                <a:lnTo>
                  <a:pt x="0" y="4015782"/>
                </a:lnTo>
                <a:close/>
              </a:path>
            </a:pathLst>
          </a:custGeom>
          <a:solidFill>
            <a:srgbClr val="D7414F"/>
          </a:solidFill>
          <a:ln>
            <a:noFill/>
          </a:ln>
        </p:spPr>
      </p:sp>
      <p:pic>
        <p:nvPicPr>
          <p:cNvPr id="278" name="Google Shape;278;p19"/>
          <p:cNvPicPr preferRelativeResize="0"/>
          <p:nvPr/>
        </p:nvPicPr>
        <p:blipFill rotWithShape="1">
          <a:blip r:embed="rId3">
            <a:alphaModFix/>
          </a:blip>
          <a:srcRect b="0" l="25195" r="24998" t="370"/>
          <a:stretch/>
        </p:blipFill>
        <p:spPr>
          <a:xfrm>
            <a:off x="10928704" y="0"/>
            <a:ext cx="7359296" cy="10248900"/>
          </a:xfrm>
          <a:prstGeom prst="rect">
            <a:avLst/>
          </a:prstGeom>
          <a:noFill/>
          <a:ln>
            <a:noFill/>
          </a:ln>
        </p:spPr>
      </p:pic>
      <p:sp>
        <p:nvSpPr>
          <p:cNvPr id="279" name="Google Shape;279;p19"/>
          <p:cNvSpPr txBox="1"/>
          <p:nvPr/>
        </p:nvSpPr>
        <p:spPr>
          <a:xfrm>
            <a:off x="1028700" y="811294"/>
            <a:ext cx="9632634" cy="11493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333333"/>
                </a:solidFill>
                <a:latin typeface="Marcellus"/>
                <a:ea typeface="Marcellus"/>
                <a:cs typeface="Marcellus"/>
                <a:sym typeface="Marcellus"/>
              </a:rPr>
              <a:t>CONCLUSION</a:t>
            </a:r>
            <a:endParaRPr/>
          </a:p>
        </p:txBody>
      </p:sp>
      <p:sp>
        <p:nvSpPr>
          <p:cNvPr id="280" name="Google Shape;280;p19"/>
          <p:cNvSpPr txBox="1"/>
          <p:nvPr/>
        </p:nvSpPr>
        <p:spPr>
          <a:xfrm>
            <a:off x="297583" y="2401159"/>
            <a:ext cx="10363750" cy="5587361"/>
          </a:xfrm>
          <a:prstGeom prst="rect">
            <a:avLst/>
          </a:prstGeom>
          <a:noFill/>
          <a:ln>
            <a:noFill/>
          </a:ln>
        </p:spPr>
        <p:txBody>
          <a:bodyPr anchorCtr="0" anchor="t" bIns="0" lIns="0" spcFirstLastPara="1" rIns="0" wrap="square" tIns="0">
            <a:spAutoFit/>
          </a:bodyPr>
          <a:lstStyle/>
          <a:p>
            <a:pPr indent="0" lvl="0" marL="0" marR="0" rtl="0" algn="just">
              <a:lnSpc>
                <a:spcPct val="110008"/>
              </a:lnSpc>
              <a:spcBef>
                <a:spcPts val="0"/>
              </a:spcBef>
              <a:spcAft>
                <a:spcPts val="0"/>
              </a:spcAft>
              <a:buNone/>
            </a:pPr>
            <a:r>
              <a:rPr b="0" i="0" lang="en-US" sz="4456" u="none" cap="none" strike="noStrike">
                <a:solidFill>
                  <a:srgbClr val="333333"/>
                </a:solidFill>
                <a:latin typeface="Marcellus"/>
                <a:ea typeface="Marcellus"/>
                <a:cs typeface="Marcellus"/>
                <a:sym typeface="Marcellus"/>
              </a:rPr>
              <a:t>We built three models, the DNN, K-NN and XGBoost. We discovered that the best-performing model on the two datasets is K-NN with an accuracy of 97%. The K-NN model was then deployed to predict injury occurrences in order to allow development of proper approaches to injury prevention for athletes.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6" name="Shape 96"/>
        <p:cNvGrpSpPr/>
        <p:nvPr/>
      </p:nvGrpSpPr>
      <p:grpSpPr>
        <a:xfrm>
          <a:off x="0" y="0"/>
          <a:ext cx="0" cy="0"/>
          <a:chOff x="0" y="0"/>
          <a:chExt cx="0" cy="0"/>
        </a:xfrm>
      </p:grpSpPr>
      <p:sp>
        <p:nvSpPr>
          <p:cNvPr id="97" name="Google Shape;97;p2"/>
          <p:cNvSpPr/>
          <p:nvPr/>
        </p:nvSpPr>
        <p:spPr>
          <a:xfrm>
            <a:off x="3337959" y="4199914"/>
            <a:ext cx="714223" cy="717424"/>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345813" y="6880970"/>
            <a:ext cx="714223" cy="717424"/>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6227018" y="1350698"/>
            <a:ext cx="6664480" cy="1066165"/>
          </a:xfrm>
          <a:prstGeom prst="rect">
            <a:avLst/>
          </a:prstGeom>
          <a:noFill/>
          <a:ln>
            <a:noFill/>
          </a:ln>
        </p:spPr>
        <p:txBody>
          <a:bodyPr anchorCtr="0" anchor="t" bIns="0" lIns="0" spcFirstLastPara="1" rIns="0" wrap="square" tIns="0">
            <a:spAutoFit/>
          </a:bodyPr>
          <a:lstStyle/>
          <a:p>
            <a:pPr indent="0" lvl="0" marL="0" marR="0" rtl="0" algn="r">
              <a:lnSpc>
                <a:spcPct val="119002"/>
              </a:lnSpc>
              <a:spcBef>
                <a:spcPts val="0"/>
              </a:spcBef>
              <a:spcAft>
                <a:spcPts val="0"/>
              </a:spcAft>
              <a:buNone/>
            </a:pPr>
            <a:r>
              <a:rPr b="1" i="0" lang="en-US" sz="6999" u="none" cap="none" strike="noStrike">
                <a:solidFill>
                  <a:srgbClr val="333333"/>
                </a:solidFill>
                <a:latin typeface="Lato"/>
                <a:ea typeface="Lato"/>
                <a:cs typeface="Lato"/>
                <a:sym typeface="Lato"/>
              </a:rPr>
              <a:t>PRESENTERS</a:t>
            </a:r>
            <a:endParaRPr/>
          </a:p>
        </p:txBody>
      </p:sp>
      <p:sp>
        <p:nvSpPr>
          <p:cNvPr id="100" name="Google Shape;100;p2"/>
          <p:cNvSpPr txBox="1"/>
          <p:nvPr/>
        </p:nvSpPr>
        <p:spPr>
          <a:xfrm>
            <a:off x="4703157" y="4083689"/>
            <a:ext cx="6255655" cy="624277"/>
          </a:xfrm>
          <a:prstGeom prst="rect">
            <a:avLst/>
          </a:prstGeom>
          <a:noFill/>
          <a:ln>
            <a:noFill/>
          </a:ln>
        </p:spPr>
        <p:txBody>
          <a:bodyPr anchorCtr="0" anchor="t" bIns="0" lIns="0" spcFirstLastPara="1" rIns="0" wrap="square" tIns="0">
            <a:spAutoFit/>
          </a:bodyPr>
          <a:lstStyle/>
          <a:p>
            <a:pPr indent="0" lvl="0" marL="0" marR="0" rtl="0" algn="l">
              <a:lnSpc>
                <a:spcPct val="119004"/>
              </a:lnSpc>
              <a:spcBef>
                <a:spcPts val="0"/>
              </a:spcBef>
              <a:spcAft>
                <a:spcPts val="0"/>
              </a:spcAft>
              <a:buNone/>
            </a:pPr>
            <a:r>
              <a:rPr b="0" i="0" lang="en-US" sz="4099" u="none" cap="none" strike="noStrike">
                <a:solidFill>
                  <a:srgbClr val="D7414F"/>
                </a:solidFill>
                <a:latin typeface="Marcellus"/>
                <a:ea typeface="Marcellus"/>
                <a:cs typeface="Marcellus"/>
                <a:sym typeface="Marcellus"/>
              </a:rPr>
              <a:t>Egbaidomeh Daniel Ehiz</a:t>
            </a:r>
            <a:endParaRPr/>
          </a:p>
        </p:txBody>
      </p:sp>
      <p:sp>
        <p:nvSpPr>
          <p:cNvPr id="101" name="Google Shape;101;p2"/>
          <p:cNvSpPr txBox="1"/>
          <p:nvPr/>
        </p:nvSpPr>
        <p:spPr>
          <a:xfrm>
            <a:off x="4703157" y="6788197"/>
            <a:ext cx="3047723" cy="605035"/>
          </a:xfrm>
          <a:prstGeom prst="rect">
            <a:avLst/>
          </a:prstGeom>
          <a:noFill/>
          <a:ln>
            <a:noFill/>
          </a:ln>
        </p:spPr>
        <p:txBody>
          <a:bodyPr anchorCtr="0" anchor="t" bIns="0" lIns="0" spcFirstLastPara="1" rIns="0" wrap="square" tIns="0">
            <a:spAutoFit/>
          </a:bodyPr>
          <a:lstStyle/>
          <a:p>
            <a:pPr indent="0" lvl="0" marL="0" marR="0" rtl="0" algn="l">
              <a:lnSpc>
                <a:spcPct val="119004"/>
              </a:lnSpc>
              <a:spcBef>
                <a:spcPts val="0"/>
              </a:spcBef>
              <a:spcAft>
                <a:spcPts val="0"/>
              </a:spcAft>
              <a:buNone/>
            </a:pPr>
            <a:r>
              <a:rPr b="0" i="0" lang="en-US" sz="3999" u="none" cap="none" strike="noStrike">
                <a:solidFill>
                  <a:srgbClr val="D7414F"/>
                </a:solidFill>
                <a:latin typeface="Marcellus"/>
                <a:ea typeface="Marcellus"/>
                <a:cs typeface="Marcellus"/>
                <a:sym typeface="Marcellus"/>
              </a:rPr>
              <a:t>Daniel Kurui</a:t>
            </a:r>
            <a:endParaRPr/>
          </a:p>
        </p:txBody>
      </p:sp>
      <p:sp>
        <p:nvSpPr>
          <p:cNvPr id="102" name="Google Shape;102;p2"/>
          <p:cNvSpPr txBox="1"/>
          <p:nvPr/>
        </p:nvSpPr>
        <p:spPr>
          <a:xfrm>
            <a:off x="4703157" y="4773311"/>
            <a:ext cx="4440843" cy="345772"/>
          </a:xfrm>
          <a:prstGeom prst="rect">
            <a:avLst/>
          </a:prstGeom>
          <a:noFill/>
          <a:ln>
            <a:noFill/>
          </a:ln>
        </p:spPr>
        <p:txBody>
          <a:bodyPr anchorCtr="0" anchor="t" bIns="0" lIns="0" spcFirstLastPara="1" rIns="0" wrap="square" tIns="0">
            <a:spAutoFit/>
          </a:bodyPr>
          <a:lstStyle/>
          <a:p>
            <a:pPr indent="0" lvl="0" marL="0" marR="0" rtl="0" algn="l">
              <a:lnSpc>
                <a:spcPct val="119008"/>
              </a:lnSpc>
              <a:spcBef>
                <a:spcPts val="0"/>
              </a:spcBef>
              <a:spcAft>
                <a:spcPts val="0"/>
              </a:spcAft>
              <a:buNone/>
            </a:pPr>
            <a:r>
              <a:rPr b="0" i="0" lang="en-US" sz="2299" u="none" cap="none" strike="noStrike">
                <a:solidFill>
                  <a:srgbClr val="333333"/>
                </a:solidFill>
                <a:latin typeface="Open Sans"/>
                <a:ea typeface="Open Sans"/>
                <a:cs typeface="Open Sans"/>
                <a:sym typeface="Open Sans"/>
              </a:rPr>
              <a:t>PRESENTER 1</a:t>
            </a:r>
            <a:endParaRPr/>
          </a:p>
        </p:txBody>
      </p:sp>
      <p:sp>
        <p:nvSpPr>
          <p:cNvPr id="103" name="Google Shape;103;p2"/>
          <p:cNvSpPr txBox="1"/>
          <p:nvPr/>
        </p:nvSpPr>
        <p:spPr>
          <a:xfrm>
            <a:off x="4703157" y="7310231"/>
            <a:ext cx="4440843" cy="345772"/>
          </a:xfrm>
          <a:prstGeom prst="rect">
            <a:avLst/>
          </a:prstGeom>
          <a:noFill/>
          <a:ln>
            <a:noFill/>
          </a:ln>
        </p:spPr>
        <p:txBody>
          <a:bodyPr anchorCtr="0" anchor="t" bIns="0" lIns="0" spcFirstLastPara="1" rIns="0" wrap="square" tIns="0">
            <a:spAutoFit/>
          </a:bodyPr>
          <a:lstStyle/>
          <a:p>
            <a:pPr indent="0" lvl="0" marL="0" marR="0" rtl="0" algn="l">
              <a:lnSpc>
                <a:spcPct val="119008"/>
              </a:lnSpc>
              <a:spcBef>
                <a:spcPts val="0"/>
              </a:spcBef>
              <a:spcAft>
                <a:spcPts val="0"/>
              </a:spcAft>
              <a:buNone/>
            </a:pPr>
            <a:r>
              <a:rPr b="0" i="0" lang="en-US" sz="2299" u="none" cap="none" strike="noStrike">
                <a:solidFill>
                  <a:srgbClr val="333333"/>
                </a:solidFill>
                <a:latin typeface="Open Sans"/>
                <a:ea typeface="Open Sans"/>
                <a:cs typeface="Open Sans"/>
                <a:sym typeface="Open Sans"/>
              </a:rPr>
              <a:t>PRESENTER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4" name="Shape 284"/>
        <p:cNvGrpSpPr/>
        <p:nvPr/>
      </p:nvGrpSpPr>
      <p:grpSpPr>
        <a:xfrm>
          <a:off x="0" y="0"/>
          <a:ext cx="0" cy="0"/>
          <a:chOff x="0" y="0"/>
          <a:chExt cx="0" cy="0"/>
        </a:xfrm>
      </p:grpSpPr>
      <p:sp>
        <p:nvSpPr>
          <p:cNvPr id="285" name="Google Shape;285;p20"/>
          <p:cNvSpPr/>
          <p:nvPr/>
        </p:nvSpPr>
        <p:spPr>
          <a:xfrm>
            <a:off x="10928704" y="-721093"/>
            <a:ext cx="8718045" cy="11008093"/>
          </a:xfrm>
          <a:custGeom>
            <a:rect b="b" l="l" r="r" t="t"/>
            <a:pathLst>
              <a:path extrusionOk="0" h="4015782" w="3180366">
                <a:moveTo>
                  <a:pt x="0" y="0"/>
                </a:moveTo>
                <a:lnTo>
                  <a:pt x="3180366" y="0"/>
                </a:lnTo>
                <a:lnTo>
                  <a:pt x="3180366" y="4015782"/>
                </a:lnTo>
                <a:lnTo>
                  <a:pt x="0" y="4015782"/>
                </a:lnTo>
                <a:close/>
              </a:path>
            </a:pathLst>
          </a:custGeom>
          <a:solidFill>
            <a:srgbClr val="D7414F"/>
          </a:solidFill>
          <a:ln>
            <a:noFill/>
          </a:ln>
        </p:spPr>
      </p:sp>
      <p:pic>
        <p:nvPicPr>
          <p:cNvPr id="286" name="Google Shape;286;p20"/>
          <p:cNvPicPr preferRelativeResize="0"/>
          <p:nvPr/>
        </p:nvPicPr>
        <p:blipFill rotWithShape="1">
          <a:blip r:embed="rId3">
            <a:alphaModFix/>
          </a:blip>
          <a:srcRect b="0" l="7269" r="21189" t="23"/>
          <a:stretch/>
        </p:blipFill>
        <p:spPr>
          <a:xfrm>
            <a:off x="10928704" y="2387"/>
            <a:ext cx="7359296" cy="10284613"/>
          </a:xfrm>
          <a:prstGeom prst="rect">
            <a:avLst/>
          </a:prstGeom>
          <a:noFill/>
          <a:ln>
            <a:noFill/>
          </a:ln>
        </p:spPr>
      </p:pic>
      <p:sp>
        <p:nvSpPr>
          <p:cNvPr id="287" name="Google Shape;287;p20"/>
          <p:cNvSpPr txBox="1"/>
          <p:nvPr/>
        </p:nvSpPr>
        <p:spPr>
          <a:xfrm>
            <a:off x="1028700" y="811294"/>
            <a:ext cx="9632634" cy="114922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8000" u="none" cap="none" strike="noStrike">
                <a:solidFill>
                  <a:srgbClr val="333333"/>
                </a:solidFill>
                <a:latin typeface="Marcellus"/>
                <a:ea typeface="Marcellus"/>
                <a:cs typeface="Marcellus"/>
                <a:sym typeface="Marcellus"/>
              </a:rPr>
              <a:t>LIMITATIONS</a:t>
            </a:r>
            <a:endParaRPr/>
          </a:p>
        </p:txBody>
      </p:sp>
      <p:sp>
        <p:nvSpPr>
          <p:cNvPr id="288" name="Google Shape;288;p20"/>
          <p:cNvSpPr txBox="1"/>
          <p:nvPr/>
        </p:nvSpPr>
        <p:spPr>
          <a:xfrm>
            <a:off x="1028700" y="2592539"/>
            <a:ext cx="9085571" cy="1846583"/>
          </a:xfrm>
          <a:prstGeom prst="rect">
            <a:avLst/>
          </a:prstGeom>
          <a:noFill/>
          <a:ln>
            <a:noFill/>
          </a:ln>
        </p:spPr>
        <p:txBody>
          <a:bodyPr anchorCtr="0" anchor="t" bIns="0" lIns="0" spcFirstLastPara="1" rIns="0" wrap="square" tIns="0">
            <a:spAutoFit/>
          </a:bodyPr>
          <a:lstStyle/>
          <a:p>
            <a:pPr indent="-475004" lvl="1" marL="950009" marR="0" rtl="0" algn="l">
              <a:lnSpc>
                <a:spcPct val="110000"/>
              </a:lnSpc>
              <a:spcBef>
                <a:spcPts val="0"/>
              </a:spcBef>
              <a:spcAft>
                <a:spcPts val="0"/>
              </a:spcAft>
              <a:buClr>
                <a:srgbClr val="333333"/>
              </a:buClr>
              <a:buSzPts val="4400"/>
              <a:buFont typeface="Arial"/>
              <a:buChar char="•"/>
            </a:pPr>
            <a:r>
              <a:rPr b="0" i="0" lang="en-US" sz="4400" u="none" cap="none" strike="noStrike">
                <a:solidFill>
                  <a:srgbClr val="333333"/>
                </a:solidFill>
                <a:latin typeface="Marcellus"/>
                <a:ea typeface="Marcellus"/>
                <a:cs typeface="Marcellus"/>
                <a:sym typeface="Marcellus"/>
              </a:rPr>
              <a:t>Huge Data Imbalance</a:t>
            </a:r>
            <a:endParaRPr/>
          </a:p>
          <a:p>
            <a:pPr indent="-475004" lvl="1" marL="950009" marR="0" rtl="0" algn="l">
              <a:lnSpc>
                <a:spcPct val="110000"/>
              </a:lnSpc>
              <a:spcBef>
                <a:spcPts val="0"/>
              </a:spcBef>
              <a:spcAft>
                <a:spcPts val="0"/>
              </a:spcAft>
              <a:buClr>
                <a:srgbClr val="333333"/>
              </a:buClr>
              <a:buSzPts val="4400"/>
              <a:buFont typeface="Arial"/>
              <a:buChar char="•"/>
            </a:pPr>
            <a:r>
              <a:rPr b="0" i="0" lang="en-US" sz="4400" u="none" cap="none" strike="noStrike">
                <a:solidFill>
                  <a:srgbClr val="333333"/>
                </a:solidFill>
                <a:latin typeface="Marcellus"/>
                <a:ea typeface="Marcellus"/>
                <a:cs typeface="Marcellus"/>
                <a:sym typeface="Marcellus"/>
              </a:rPr>
              <a:t>Collaboration </a:t>
            </a:r>
            <a:endParaRPr/>
          </a:p>
          <a:p>
            <a:pPr indent="-475004" lvl="1" marL="950009" marR="0" rtl="0" algn="l">
              <a:lnSpc>
                <a:spcPct val="110000"/>
              </a:lnSpc>
              <a:spcBef>
                <a:spcPts val="0"/>
              </a:spcBef>
              <a:spcAft>
                <a:spcPts val="0"/>
              </a:spcAft>
              <a:buClr>
                <a:srgbClr val="333333"/>
              </a:buClr>
              <a:buSzPts val="4400"/>
              <a:buFont typeface="Arial"/>
              <a:buChar char="•"/>
            </a:pPr>
            <a:r>
              <a:rPr b="0" i="0" lang="en-US" sz="4400" u="none" cap="none" strike="noStrike">
                <a:solidFill>
                  <a:srgbClr val="333333"/>
                </a:solidFill>
                <a:latin typeface="Marcellus"/>
                <a:ea typeface="Marcellus"/>
                <a:cs typeface="Marcellus"/>
                <a:sym typeface="Marcellus"/>
              </a:rPr>
              <a:t>Time Contrains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92" name="Shape 292"/>
        <p:cNvGrpSpPr/>
        <p:nvPr/>
      </p:nvGrpSpPr>
      <p:grpSpPr>
        <a:xfrm>
          <a:off x="0" y="0"/>
          <a:ext cx="0" cy="0"/>
          <a:chOff x="0" y="0"/>
          <a:chExt cx="0" cy="0"/>
        </a:xfrm>
      </p:grpSpPr>
      <p:sp>
        <p:nvSpPr>
          <p:cNvPr id="293" name="Google Shape;293;p21"/>
          <p:cNvSpPr/>
          <p:nvPr/>
        </p:nvSpPr>
        <p:spPr>
          <a:xfrm>
            <a:off x="10928704" y="-721093"/>
            <a:ext cx="8718045" cy="11008093"/>
          </a:xfrm>
          <a:custGeom>
            <a:rect b="b" l="l" r="r" t="t"/>
            <a:pathLst>
              <a:path extrusionOk="0" h="4015782" w="3180366">
                <a:moveTo>
                  <a:pt x="0" y="0"/>
                </a:moveTo>
                <a:lnTo>
                  <a:pt x="3180366" y="0"/>
                </a:lnTo>
                <a:lnTo>
                  <a:pt x="3180366" y="4015782"/>
                </a:lnTo>
                <a:lnTo>
                  <a:pt x="0" y="4015782"/>
                </a:lnTo>
                <a:close/>
              </a:path>
            </a:pathLst>
          </a:custGeom>
          <a:solidFill>
            <a:srgbClr val="D7414F"/>
          </a:solidFill>
          <a:ln>
            <a:noFill/>
          </a:ln>
        </p:spPr>
      </p:sp>
      <p:sp>
        <p:nvSpPr>
          <p:cNvPr id="294" name="Google Shape;294;p21"/>
          <p:cNvSpPr txBox="1"/>
          <p:nvPr/>
        </p:nvSpPr>
        <p:spPr>
          <a:xfrm>
            <a:off x="630985" y="3245599"/>
            <a:ext cx="9632634" cy="5057503"/>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b="0" i="0" lang="en-US" sz="17997" u="none" cap="none" strike="noStrike">
                <a:solidFill>
                  <a:srgbClr val="333333"/>
                </a:solidFill>
                <a:latin typeface="Marcellus"/>
                <a:ea typeface="Marcellus"/>
                <a:cs typeface="Marcellus"/>
                <a:sym typeface="Marcellu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7" name="Shape 107"/>
        <p:cNvGrpSpPr/>
        <p:nvPr/>
      </p:nvGrpSpPr>
      <p:grpSpPr>
        <a:xfrm>
          <a:off x="0" y="0"/>
          <a:ext cx="0" cy="0"/>
          <a:chOff x="0" y="0"/>
          <a:chExt cx="0" cy="0"/>
        </a:xfrm>
      </p:grpSpPr>
      <p:sp>
        <p:nvSpPr>
          <p:cNvPr id="108" name="Google Shape;108;p3"/>
          <p:cNvSpPr/>
          <p:nvPr/>
        </p:nvSpPr>
        <p:spPr>
          <a:xfrm>
            <a:off x="-103387" y="0"/>
            <a:ext cx="4414298" cy="10467953"/>
          </a:xfrm>
          <a:custGeom>
            <a:rect b="b" l="l" r="r" t="t"/>
            <a:pathLst>
              <a:path extrusionOk="0" h="3818738" w="1610348">
                <a:moveTo>
                  <a:pt x="0" y="0"/>
                </a:moveTo>
                <a:lnTo>
                  <a:pt x="1610348" y="0"/>
                </a:lnTo>
                <a:lnTo>
                  <a:pt x="1610348" y="3818738"/>
                </a:lnTo>
                <a:lnTo>
                  <a:pt x="0" y="3818738"/>
                </a:lnTo>
                <a:close/>
              </a:path>
            </a:pathLst>
          </a:custGeom>
          <a:solidFill>
            <a:srgbClr val="D7414F"/>
          </a:solidFill>
          <a:ln>
            <a:noFill/>
          </a:ln>
        </p:spPr>
      </p:sp>
      <p:sp>
        <p:nvSpPr>
          <p:cNvPr id="109" name="Google Shape;109;p3"/>
          <p:cNvSpPr txBox="1"/>
          <p:nvPr/>
        </p:nvSpPr>
        <p:spPr>
          <a:xfrm>
            <a:off x="5639411" y="737436"/>
            <a:ext cx="11873186" cy="1267957"/>
          </a:xfrm>
          <a:prstGeom prst="rect">
            <a:avLst/>
          </a:prstGeom>
          <a:noFill/>
          <a:ln>
            <a:noFill/>
          </a:ln>
        </p:spPr>
        <p:txBody>
          <a:bodyPr anchorCtr="0" anchor="t" bIns="0" lIns="0" spcFirstLastPara="1" rIns="0" wrap="square" tIns="0">
            <a:spAutoFit/>
          </a:bodyPr>
          <a:lstStyle/>
          <a:p>
            <a:pPr indent="0" lvl="0" marL="0" marR="0" rtl="0" algn="l">
              <a:lnSpc>
                <a:spcPct val="119002"/>
              </a:lnSpc>
              <a:spcBef>
                <a:spcPts val="0"/>
              </a:spcBef>
              <a:spcAft>
                <a:spcPts val="0"/>
              </a:spcAft>
              <a:buNone/>
            </a:pPr>
            <a:r>
              <a:rPr b="0" i="0" lang="en-US" sz="8399" u="none" cap="none" strike="noStrike">
                <a:solidFill>
                  <a:srgbClr val="333333"/>
                </a:solidFill>
                <a:latin typeface="Marcellus"/>
                <a:ea typeface="Marcellus"/>
                <a:cs typeface="Marcellus"/>
                <a:sym typeface="Marcellus"/>
              </a:rPr>
              <a:t>AGENDA</a:t>
            </a:r>
            <a:endParaRPr/>
          </a:p>
        </p:txBody>
      </p:sp>
      <p:pic>
        <p:nvPicPr>
          <p:cNvPr id="110" name="Google Shape;110;p3"/>
          <p:cNvPicPr preferRelativeResize="0"/>
          <p:nvPr/>
        </p:nvPicPr>
        <p:blipFill rotWithShape="1">
          <a:blip r:embed="rId3">
            <a:alphaModFix/>
          </a:blip>
          <a:srcRect b="0" l="0" r="0" t="0"/>
          <a:stretch/>
        </p:blipFill>
        <p:spPr>
          <a:xfrm rot="10800000">
            <a:off x="15588915" y="1876500"/>
            <a:ext cx="1508938" cy="714860"/>
          </a:xfrm>
          <a:prstGeom prst="rect">
            <a:avLst/>
          </a:prstGeom>
          <a:noFill/>
          <a:ln>
            <a:noFill/>
          </a:ln>
        </p:spPr>
      </p:pic>
      <p:sp>
        <p:nvSpPr>
          <p:cNvPr id="111" name="Google Shape;111;p3"/>
          <p:cNvSpPr txBox="1"/>
          <p:nvPr/>
        </p:nvSpPr>
        <p:spPr>
          <a:xfrm>
            <a:off x="5239656" y="4472368"/>
            <a:ext cx="2212249" cy="758825"/>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1" i="0" lang="en-US" sz="5000" u="none" cap="none" strike="noStrike">
                <a:solidFill>
                  <a:srgbClr val="D7414F"/>
                </a:solidFill>
                <a:latin typeface="Marcellus"/>
                <a:ea typeface="Marcellus"/>
                <a:cs typeface="Marcellus"/>
                <a:sym typeface="Marcellus"/>
              </a:rPr>
              <a:t>01</a:t>
            </a:r>
            <a:endParaRPr/>
          </a:p>
        </p:txBody>
      </p:sp>
      <p:sp>
        <p:nvSpPr>
          <p:cNvPr id="112" name="Google Shape;112;p3"/>
          <p:cNvSpPr txBox="1"/>
          <p:nvPr/>
        </p:nvSpPr>
        <p:spPr>
          <a:xfrm>
            <a:off x="5239656" y="7306139"/>
            <a:ext cx="2212249" cy="758820"/>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1" i="0" lang="en-US" sz="5000" u="none" cap="none" strike="noStrike">
                <a:solidFill>
                  <a:srgbClr val="D7414F"/>
                </a:solidFill>
                <a:latin typeface="Marcellus"/>
                <a:ea typeface="Marcellus"/>
                <a:cs typeface="Marcellus"/>
                <a:sym typeface="Marcellus"/>
              </a:rPr>
              <a:t>04</a:t>
            </a:r>
            <a:endParaRPr/>
          </a:p>
        </p:txBody>
      </p:sp>
      <p:sp>
        <p:nvSpPr>
          <p:cNvPr id="113" name="Google Shape;113;p3"/>
          <p:cNvSpPr txBox="1"/>
          <p:nvPr/>
        </p:nvSpPr>
        <p:spPr>
          <a:xfrm>
            <a:off x="8289585" y="4472368"/>
            <a:ext cx="2212249" cy="758825"/>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1" i="0" lang="en-US" sz="5000" u="none" cap="none" strike="noStrike">
                <a:solidFill>
                  <a:srgbClr val="D7414F"/>
                </a:solidFill>
                <a:latin typeface="Marcellus"/>
                <a:ea typeface="Marcellus"/>
                <a:cs typeface="Marcellus"/>
                <a:sym typeface="Marcellus"/>
              </a:rPr>
              <a:t>02</a:t>
            </a:r>
            <a:endParaRPr/>
          </a:p>
        </p:txBody>
      </p:sp>
      <p:sp>
        <p:nvSpPr>
          <p:cNvPr id="114" name="Google Shape;114;p3"/>
          <p:cNvSpPr txBox="1"/>
          <p:nvPr/>
        </p:nvSpPr>
        <p:spPr>
          <a:xfrm>
            <a:off x="8289585" y="7306139"/>
            <a:ext cx="2212249" cy="758820"/>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1" i="0" lang="en-US" sz="5000" u="none" cap="none" strike="noStrike">
                <a:solidFill>
                  <a:srgbClr val="D7414F"/>
                </a:solidFill>
                <a:latin typeface="Marcellus"/>
                <a:ea typeface="Marcellus"/>
                <a:cs typeface="Marcellus"/>
                <a:sym typeface="Marcellus"/>
              </a:rPr>
              <a:t>05</a:t>
            </a:r>
            <a:endParaRPr/>
          </a:p>
        </p:txBody>
      </p:sp>
      <p:sp>
        <p:nvSpPr>
          <p:cNvPr id="115" name="Google Shape;115;p3"/>
          <p:cNvSpPr txBox="1"/>
          <p:nvPr/>
        </p:nvSpPr>
        <p:spPr>
          <a:xfrm>
            <a:off x="11270590" y="4472368"/>
            <a:ext cx="2212249" cy="758825"/>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1" i="0" lang="en-US" sz="5000" u="none" cap="none" strike="noStrike">
                <a:solidFill>
                  <a:srgbClr val="D7414F"/>
                </a:solidFill>
                <a:latin typeface="Marcellus"/>
                <a:ea typeface="Marcellus"/>
                <a:cs typeface="Marcellus"/>
                <a:sym typeface="Marcellus"/>
              </a:rPr>
              <a:t>03</a:t>
            </a:r>
            <a:endParaRPr/>
          </a:p>
        </p:txBody>
      </p:sp>
      <p:sp>
        <p:nvSpPr>
          <p:cNvPr id="116" name="Google Shape;116;p3"/>
          <p:cNvSpPr txBox="1"/>
          <p:nvPr/>
        </p:nvSpPr>
        <p:spPr>
          <a:xfrm>
            <a:off x="11435284" y="7306139"/>
            <a:ext cx="2212249" cy="758820"/>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1" i="0" lang="en-US" sz="5000" u="none" cap="none" strike="noStrike">
                <a:solidFill>
                  <a:srgbClr val="D7414F"/>
                </a:solidFill>
                <a:latin typeface="Marcellus"/>
                <a:ea typeface="Marcellus"/>
                <a:cs typeface="Marcellus"/>
                <a:sym typeface="Marcellus"/>
              </a:rPr>
              <a:t>06</a:t>
            </a:r>
            <a:endParaRPr/>
          </a:p>
        </p:txBody>
      </p:sp>
      <p:sp>
        <p:nvSpPr>
          <p:cNvPr id="117" name="Google Shape;117;p3"/>
          <p:cNvSpPr txBox="1"/>
          <p:nvPr/>
        </p:nvSpPr>
        <p:spPr>
          <a:xfrm>
            <a:off x="5005721" y="5574281"/>
            <a:ext cx="2680119" cy="288054"/>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1900" u="none" cap="none" strike="noStrike">
                <a:solidFill>
                  <a:srgbClr val="333333"/>
                </a:solidFill>
                <a:latin typeface="Open Sans"/>
                <a:ea typeface="Open Sans"/>
                <a:cs typeface="Open Sans"/>
                <a:sym typeface="Open Sans"/>
              </a:rPr>
              <a:t>INTRODUCTION</a:t>
            </a:r>
            <a:endParaRPr/>
          </a:p>
        </p:txBody>
      </p:sp>
      <p:sp>
        <p:nvSpPr>
          <p:cNvPr id="118" name="Google Shape;118;p3"/>
          <p:cNvSpPr txBox="1"/>
          <p:nvPr/>
        </p:nvSpPr>
        <p:spPr>
          <a:xfrm>
            <a:off x="8356535" y="8188459"/>
            <a:ext cx="2680119" cy="573695"/>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1900" u="none" cap="none" strike="noStrike">
                <a:solidFill>
                  <a:srgbClr val="333333"/>
                </a:solidFill>
                <a:latin typeface="Open Sans"/>
                <a:ea typeface="Open Sans"/>
                <a:cs typeface="Open Sans"/>
                <a:sym typeface="Open Sans"/>
              </a:rPr>
              <a:t>MODEL BUILDING AND DEPLOYMENT</a:t>
            </a:r>
            <a:endParaRPr/>
          </a:p>
        </p:txBody>
      </p:sp>
      <p:sp>
        <p:nvSpPr>
          <p:cNvPr id="119" name="Google Shape;119;p3"/>
          <p:cNvSpPr txBox="1"/>
          <p:nvPr/>
        </p:nvSpPr>
        <p:spPr>
          <a:xfrm>
            <a:off x="8055650" y="5574281"/>
            <a:ext cx="2680119" cy="573695"/>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1900" u="none" cap="none" strike="noStrike">
                <a:solidFill>
                  <a:srgbClr val="333333"/>
                </a:solidFill>
                <a:latin typeface="Open Sans"/>
                <a:ea typeface="Open Sans"/>
                <a:cs typeface="Open Sans"/>
                <a:sym typeface="Open Sans"/>
              </a:rPr>
              <a:t>PROBLEM </a:t>
            </a:r>
            <a:endParaRPr/>
          </a:p>
          <a:p>
            <a:pPr indent="0" lvl="0" marL="0" marR="0" rtl="0" algn="ctr">
              <a:lnSpc>
                <a:spcPct val="119000"/>
              </a:lnSpc>
              <a:spcBef>
                <a:spcPts val="0"/>
              </a:spcBef>
              <a:spcAft>
                <a:spcPts val="0"/>
              </a:spcAft>
              <a:buNone/>
            </a:pPr>
            <a:r>
              <a:rPr b="0" i="0" lang="en-US" sz="1900" u="none" cap="none" strike="noStrike">
                <a:solidFill>
                  <a:srgbClr val="333333"/>
                </a:solidFill>
                <a:latin typeface="Open Sans"/>
                <a:ea typeface="Open Sans"/>
                <a:cs typeface="Open Sans"/>
                <a:sym typeface="Open Sans"/>
              </a:rPr>
              <a:t>STATEMENT </a:t>
            </a:r>
            <a:endParaRPr/>
          </a:p>
        </p:txBody>
      </p:sp>
      <p:sp>
        <p:nvSpPr>
          <p:cNvPr id="120" name="Google Shape;120;p3"/>
          <p:cNvSpPr txBox="1"/>
          <p:nvPr/>
        </p:nvSpPr>
        <p:spPr>
          <a:xfrm>
            <a:off x="11435284" y="8331279"/>
            <a:ext cx="2680119" cy="288054"/>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1900" u="none" cap="none" strike="noStrike">
                <a:solidFill>
                  <a:srgbClr val="333333"/>
                </a:solidFill>
                <a:latin typeface="Open Sans"/>
                <a:ea typeface="Open Sans"/>
                <a:cs typeface="Open Sans"/>
                <a:sym typeface="Open Sans"/>
              </a:rPr>
              <a:t>CONCLUSION</a:t>
            </a:r>
            <a:endParaRPr/>
          </a:p>
        </p:txBody>
      </p:sp>
      <p:sp>
        <p:nvSpPr>
          <p:cNvPr id="121" name="Google Shape;121;p3"/>
          <p:cNvSpPr txBox="1"/>
          <p:nvPr/>
        </p:nvSpPr>
        <p:spPr>
          <a:xfrm>
            <a:off x="11036655" y="5574281"/>
            <a:ext cx="2680119" cy="288054"/>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1900" u="none" cap="none" strike="noStrike">
                <a:solidFill>
                  <a:srgbClr val="333333"/>
                </a:solidFill>
                <a:latin typeface="Open Sans"/>
                <a:ea typeface="Open Sans"/>
                <a:cs typeface="Open Sans"/>
                <a:sym typeface="Open Sans"/>
              </a:rPr>
              <a:t>APPROACH</a:t>
            </a:r>
            <a:endParaRPr/>
          </a:p>
        </p:txBody>
      </p:sp>
      <p:sp>
        <p:nvSpPr>
          <p:cNvPr id="122" name="Google Shape;122;p3"/>
          <p:cNvSpPr txBox="1"/>
          <p:nvPr/>
        </p:nvSpPr>
        <p:spPr>
          <a:xfrm>
            <a:off x="5239656" y="8331279"/>
            <a:ext cx="2680119" cy="288054"/>
          </a:xfrm>
          <a:prstGeom prst="rect">
            <a:avLst/>
          </a:prstGeom>
          <a:noFill/>
          <a:ln>
            <a:noFill/>
          </a:ln>
        </p:spPr>
        <p:txBody>
          <a:bodyPr anchorCtr="0" anchor="t" bIns="0" lIns="0" spcFirstLastPara="1" rIns="0" wrap="square" tIns="0">
            <a:spAutoFit/>
          </a:bodyPr>
          <a:lstStyle/>
          <a:p>
            <a:pPr indent="0" lvl="0" marL="0" marR="0" rtl="0" algn="ctr">
              <a:lnSpc>
                <a:spcPct val="119000"/>
              </a:lnSpc>
              <a:spcBef>
                <a:spcPts val="0"/>
              </a:spcBef>
              <a:spcAft>
                <a:spcPts val="0"/>
              </a:spcAft>
              <a:buNone/>
            </a:pPr>
            <a:r>
              <a:rPr b="0" i="0" lang="en-US" sz="1900" u="none" cap="none" strike="noStrike">
                <a:solidFill>
                  <a:srgbClr val="333333"/>
                </a:solidFill>
                <a:latin typeface="Open Sans"/>
                <a:ea typeface="Open Sans"/>
                <a:cs typeface="Open Sans"/>
                <a:sym typeface="Open Sans"/>
              </a:rPr>
              <a:t>EDA</a:t>
            </a:r>
            <a:endParaRPr/>
          </a:p>
        </p:txBody>
      </p:sp>
      <p:cxnSp>
        <p:nvCxnSpPr>
          <p:cNvPr id="123" name="Google Shape;123;p3"/>
          <p:cNvCxnSpPr/>
          <p:nvPr/>
        </p:nvCxnSpPr>
        <p:spPr>
          <a:xfrm>
            <a:off x="5639411" y="6741243"/>
            <a:ext cx="10703973" cy="0"/>
          </a:xfrm>
          <a:prstGeom prst="straightConnector1">
            <a:avLst/>
          </a:prstGeom>
          <a:noFill/>
          <a:ln cap="flat" cmpd="sng" w="9525">
            <a:solidFill>
              <a:srgbClr val="D7414F"/>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7" name="Shape 127"/>
        <p:cNvGrpSpPr/>
        <p:nvPr/>
      </p:nvGrpSpPr>
      <p:grpSpPr>
        <a:xfrm>
          <a:off x="0" y="0"/>
          <a:ext cx="0" cy="0"/>
          <a:chOff x="0" y="0"/>
          <a:chExt cx="0" cy="0"/>
        </a:xfrm>
      </p:grpSpPr>
      <p:sp>
        <p:nvSpPr>
          <p:cNvPr id="128" name="Google Shape;128;p4"/>
          <p:cNvSpPr/>
          <p:nvPr/>
        </p:nvSpPr>
        <p:spPr>
          <a:xfrm>
            <a:off x="16010376" y="0"/>
            <a:ext cx="2277624" cy="10287003"/>
          </a:xfrm>
          <a:custGeom>
            <a:rect b="b" l="l" r="r" t="t"/>
            <a:pathLst>
              <a:path extrusionOk="0" h="3752726" w="830883">
                <a:moveTo>
                  <a:pt x="0" y="0"/>
                </a:moveTo>
                <a:lnTo>
                  <a:pt x="830883" y="0"/>
                </a:lnTo>
                <a:lnTo>
                  <a:pt x="830883" y="3752726"/>
                </a:lnTo>
                <a:lnTo>
                  <a:pt x="0" y="3752726"/>
                </a:lnTo>
                <a:close/>
              </a:path>
            </a:pathLst>
          </a:custGeom>
          <a:solidFill>
            <a:srgbClr val="D7414F"/>
          </a:solidFill>
          <a:ln>
            <a:noFill/>
          </a:ln>
        </p:spPr>
      </p:sp>
      <p:sp>
        <p:nvSpPr>
          <p:cNvPr id="129" name="Google Shape;129;p4"/>
          <p:cNvSpPr txBox="1"/>
          <p:nvPr/>
        </p:nvSpPr>
        <p:spPr>
          <a:xfrm>
            <a:off x="1506586" y="2599780"/>
            <a:ext cx="10032330" cy="1210310"/>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None/>
            </a:pPr>
            <a:r>
              <a:rPr b="0" i="0" lang="en-US" sz="8000" u="none" cap="none" strike="noStrike">
                <a:solidFill>
                  <a:srgbClr val="333333"/>
                </a:solidFill>
                <a:latin typeface="Marcellus"/>
                <a:ea typeface="Marcellus"/>
                <a:cs typeface="Marcellus"/>
                <a:sym typeface="Marcellus"/>
              </a:rPr>
              <a:t>INTRODUCTION</a:t>
            </a:r>
            <a:endParaRPr/>
          </a:p>
        </p:txBody>
      </p:sp>
      <p:sp>
        <p:nvSpPr>
          <p:cNvPr id="130" name="Google Shape;130;p4"/>
          <p:cNvSpPr txBox="1"/>
          <p:nvPr/>
        </p:nvSpPr>
        <p:spPr>
          <a:xfrm>
            <a:off x="1506586" y="5266870"/>
            <a:ext cx="9848850" cy="2813747"/>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333333"/>
                </a:solidFill>
                <a:latin typeface="Poppins"/>
                <a:ea typeface="Poppins"/>
                <a:cs typeface="Poppins"/>
                <a:sym typeface="Poppins"/>
              </a:rPr>
              <a:t>Injuries are common in sports and can have significant physical, psychological and financial consequences.Machine learning (ML) methods could be used to improve injury prediction and allow proper approaches to injury prevention.</a:t>
            </a:r>
            <a:endParaRPr/>
          </a:p>
        </p:txBody>
      </p:sp>
      <p:cxnSp>
        <p:nvCxnSpPr>
          <p:cNvPr id="131" name="Google Shape;131;p4"/>
          <p:cNvCxnSpPr/>
          <p:nvPr/>
        </p:nvCxnSpPr>
        <p:spPr>
          <a:xfrm rot="2808">
            <a:off x="802207" y="1021556"/>
            <a:ext cx="17485795" cy="0"/>
          </a:xfrm>
          <a:prstGeom prst="straightConnector1">
            <a:avLst/>
          </a:prstGeom>
          <a:noFill/>
          <a:ln cap="flat" cmpd="sng" w="28575">
            <a:solidFill>
              <a:srgbClr val="D7414F"/>
            </a:solidFill>
            <a:prstDash val="solid"/>
            <a:round/>
            <a:headEnd len="sm" w="sm" type="none"/>
            <a:tailEnd len="sm" w="sm" type="none"/>
          </a:ln>
        </p:spPr>
      </p:cxnSp>
      <p:cxnSp>
        <p:nvCxnSpPr>
          <p:cNvPr id="132" name="Google Shape;132;p4"/>
          <p:cNvCxnSpPr/>
          <p:nvPr/>
        </p:nvCxnSpPr>
        <p:spPr>
          <a:xfrm>
            <a:off x="802210" y="9443382"/>
            <a:ext cx="17485790" cy="0"/>
          </a:xfrm>
          <a:prstGeom prst="straightConnector1">
            <a:avLst/>
          </a:prstGeom>
          <a:noFill/>
          <a:ln cap="flat" cmpd="sng" w="28575">
            <a:solidFill>
              <a:srgbClr val="D7414F"/>
            </a:solidFill>
            <a:prstDash val="solid"/>
            <a:round/>
            <a:headEnd len="sm" w="sm" type="none"/>
            <a:tailEnd len="sm" w="sm" type="none"/>
          </a:ln>
        </p:spPr>
      </p:cxnSp>
      <p:pic>
        <p:nvPicPr>
          <p:cNvPr id="133" name="Google Shape;133;p4"/>
          <p:cNvPicPr preferRelativeResize="0"/>
          <p:nvPr/>
        </p:nvPicPr>
        <p:blipFill rotWithShape="1">
          <a:blip r:embed="rId3">
            <a:alphaModFix/>
          </a:blip>
          <a:srcRect b="0" l="0" r="0" t="0"/>
          <a:stretch/>
        </p:blipFill>
        <p:spPr>
          <a:xfrm flipH="1" rot="10800000">
            <a:off x="16010376" y="8163000"/>
            <a:ext cx="1508938" cy="714860"/>
          </a:xfrm>
          <a:prstGeom prst="rect">
            <a:avLst/>
          </a:prstGeom>
          <a:noFill/>
          <a:ln>
            <a:noFill/>
          </a:ln>
        </p:spPr>
      </p:pic>
      <p:sp>
        <p:nvSpPr>
          <p:cNvPr id="134" name="Google Shape;134;p4"/>
          <p:cNvSpPr/>
          <p:nvPr/>
        </p:nvSpPr>
        <p:spPr>
          <a:xfrm>
            <a:off x="-651550" y="4167692"/>
            <a:ext cx="1676493" cy="1684007"/>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4"/>
          <p:cNvPicPr preferRelativeResize="0"/>
          <p:nvPr/>
        </p:nvPicPr>
        <p:blipFill rotWithShape="1">
          <a:blip r:embed="rId4">
            <a:alphaModFix/>
          </a:blip>
          <a:srcRect b="0" l="25027" r="25027" t="0"/>
          <a:stretch/>
        </p:blipFill>
        <p:spPr>
          <a:xfrm>
            <a:off x="11944350" y="1057275"/>
            <a:ext cx="6343650" cy="84146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9" name="Shape 139"/>
        <p:cNvGrpSpPr/>
        <p:nvPr/>
      </p:nvGrpSpPr>
      <p:grpSpPr>
        <a:xfrm>
          <a:off x="0" y="0"/>
          <a:ext cx="0" cy="0"/>
          <a:chOff x="0" y="0"/>
          <a:chExt cx="0" cy="0"/>
        </a:xfrm>
      </p:grpSpPr>
      <p:sp>
        <p:nvSpPr>
          <p:cNvPr id="140" name="Google Shape;140;p5"/>
          <p:cNvSpPr/>
          <p:nvPr/>
        </p:nvSpPr>
        <p:spPr>
          <a:xfrm>
            <a:off x="16010376" y="0"/>
            <a:ext cx="2277624" cy="10287003"/>
          </a:xfrm>
          <a:custGeom>
            <a:rect b="b" l="l" r="r" t="t"/>
            <a:pathLst>
              <a:path extrusionOk="0" h="3752726" w="830883">
                <a:moveTo>
                  <a:pt x="0" y="0"/>
                </a:moveTo>
                <a:lnTo>
                  <a:pt x="830883" y="0"/>
                </a:lnTo>
                <a:lnTo>
                  <a:pt x="830883" y="3752726"/>
                </a:lnTo>
                <a:lnTo>
                  <a:pt x="0" y="3752726"/>
                </a:lnTo>
                <a:close/>
              </a:path>
            </a:pathLst>
          </a:custGeom>
          <a:solidFill>
            <a:srgbClr val="D7414F"/>
          </a:solidFill>
          <a:ln>
            <a:noFill/>
          </a:ln>
        </p:spPr>
      </p:sp>
      <p:cxnSp>
        <p:nvCxnSpPr>
          <p:cNvPr id="141" name="Google Shape;141;p5"/>
          <p:cNvCxnSpPr/>
          <p:nvPr/>
        </p:nvCxnSpPr>
        <p:spPr>
          <a:xfrm rot="2808">
            <a:off x="802207" y="1021556"/>
            <a:ext cx="17485795" cy="0"/>
          </a:xfrm>
          <a:prstGeom prst="straightConnector1">
            <a:avLst/>
          </a:prstGeom>
          <a:noFill/>
          <a:ln cap="flat" cmpd="sng" w="28575">
            <a:solidFill>
              <a:srgbClr val="D7414F"/>
            </a:solidFill>
            <a:prstDash val="solid"/>
            <a:round/>
            <a:headEnd len="sm" w="sm" type="none"/>
            <a:tailEnd len="sm" w="sm" type="none"/>
          </a:ln>
        </p:spPr>
      </p:cxnSp>
      <p:cxnSp>
        <p:nvCxnSpPr>
          <p:cNvPr id="142" name="Google Shape;142;p5"/>
          <p:cNvCxnSpPr/>
          <p:nvPr/>
        </p:nvCxnSpPr>
        <p:spPr>
          <a:xfrm>
            <a:off x="802210" y="9443382"/>
            <a:ext cx="17485790" cy="0"/>
          </a:xfrm>
          <a:prstGeom prst="straightConnector1">
            <a:avLst/>
          </a:prstGeom>
          <a:noFill/>
          <a:ln cap="flat" cmpd="sng" w="28575">
            <a:solidFill>
              <a:srgbClr val="D7414F"/>
            </a:solidFill>
            <a:prstDash val="solid"/>
            <a:round/>
            <a:headEnd len="sm" w="sm" type="none"/>
            <a:tailEnd len="sm" w="sm" type="none"/>
          </a:ln>
        </p:spPr>
      </p:cxnSp>
      <p:pic>
        <p:nvPicPr>
          <p:cNvPr id="143" name="Google Shape;143;p5"/>
          <p:cNvPicPr preferRelativeResize="0"/>
          <p:nvPr/>
        </p:nvPicPr>
        <p:blipFill rotWithShape="1">
          <a:blip r:embed="rId3">
            <a:alphaModFix/>
          </a:blip>
          <a:srcRect b="0" l="0" r="0" t="0"/>
          <a:stretch/>
        </p:blipFill>
        <p:spPr>
          <a:xfrm flipH="1" rot="10800000">
            <a:off x="16010376" y="8163000"/>
            <a:ext cx="1508938" cy="714860"/>
          </a:xfrm>
          <a:prstGeom prst="rect">
            <a:avLst/>
          </a:prstGeom>
          <a:noFill/>
          <a:ln>
            <a:noFill/>
          </a:ln>
        </p:spPr>
      </p:pic>
      <p:sp>
        <p:nvSpPr>
          <p:cNvPr id="144" name="Google Shape;144;p5"/>
          <p:cNvSpPr/>
          <p:nvPr/>
        </p:nvSpPr>
        <p:spPr>
          <a:xfrm>
            <a:off x="-651550" y="4167692"/>
            <a:ext cx="1676493" cy="1684007"/>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txBox="1"/>
          <p:nvPr/>
        </p:nvSpPr>
        <p:spPr>
          <a:xfrm>
            <a:off x="1506586" y="2599780"/>
            <a:ext cx="10032330" cy="1210206"/>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None/>
            </a:pPr>
            <a:r>
              <a:rPr b="0" i="0" lang="en-US" sz="8000" u="none" cap="none" strike="noStrike">
                <a:solidFill>
                  <a:srgbClr val="333333"/>
                </a:solidFill>
                <a:latin typeface="Marcellus"/>
                <a:ea typeface="Marcellus"/>
                <a:cs typeface="Marcellus"/>
                <a:sym typeface="Marcellus"/>
              </a:rPr>
              <a:t>OBJECTIVE</a:t>
            </a:r>
            <a:endParaRPr/>
          </a:p>
        </p:txBody>
      </p:sp>
      <p:sp>
        <p:nvSpPr>
          <p:cNvPr id="146" name="Google Shape;146;p5"/>
          <p:cNvSpPr txBox="1"/>
          <p:nvPr/>
        </p:nvSpPr>
        <p:spPr>
          <a:xfrm>
            <a:off x="802209" y="5823036"/>
            <a:ext cx="9848850" cy="2278894"/>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199" u="none" cap="none" strike="noStrike">
                <a:solidFill>
                  <a:srgbClr val="333333"/>
                </a:solidFill>
                <a:latin typeface="Poppins"/>
                <a:ea typeface="Poppins"/>
                <a:cs typeface="Poppins"/>
                <a:sym typeface="Poppins"/>
              </a:rPr>
              <a:t>The aim of our study was therefore to develop a machine learning model that can predict injury occurrences based on how the training regimen of an athlete</a:t>
            </a:r>
            <a:endParaRPr/>
          </a:p>
        </p:txBody>
      </p:sp>
      <p:pic>
        <p:nvPicPr>
          <p:cNvPr descr="See the source image" id="147" name="Google Shape;147;p5"/>
          <p:cNvPicPr preferRelativeResize="0"/>
          <p:nvPr/>
        </p:nvPicPr>
        <p:blipFill rotWithShape="1">
          <a:blip r:embed="rId4">
            <a:alphaModFix/>
          </a:blip>
          <a:srcRect b="0" l="0" r="0" t="0"/>
          <a:stretch/>
        </p:blipFill>
        <p:spPr>
          <a:xfrm>
            <a:off x="11134725" y="1028698"/>
            <a:ext cx="7153275" cy="84146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1" name="Shape 151"/>
        <p:cNvGrpSpPr/>
        <p:nvPr/>
      </p:nvGrpSpPr>
      <p:grpSpPr>
        <a:xfrm>
          <a:off x="0" y="0"/>
          <a:ext cx="0" cy="0"/>
          <a:chOff x="0" y="0"/>
          <a:chExt cx="0" cy="0"/>
        </a:xfrm>
      </p:grpSpPr>
      <p:sp>
        <p:nvSpPr>
          <p:cNvPr id="152" name="Google Shape;152;p6"/>
          <p:cNvSpPr/>
          <p:nvPr/>
        </p:nvSpPr>
        <p:spPr>
          <a:xfrm>
            <a:off x="7381025" y="0"/>
            <a:ext cx="11154625" cy="10287003"/>
          </a:xfrm>
          <a:custGeom>
            <a:rect b="b" l="l" r="r" t="t"/>
            <a:pathLst>
              <a:path extrusionOk="0" h="3752726" w="4069238">
                <a:moveTo>
                  <a:pt x="0" y="0"/>
                </a:moveTo>
                <a:lnTo>
                  <a:pt x="4069238" y="0"/>
                </a:lnTo>
                <a:lnTo>
                  <a:pt x="4069238" y="3752726"/>
                </a:lnTo>
                <a:lnTo>
                  <a:pt x="0" y="3752726"/>
                </a:lnTo>
                <a:close/>
              </a:path>
            </a:pathLst>
          </a:custGeom>
          <a:solidFill>
            <a:srgbClr val="D7414F"/>
          </a:solidFill>
          <a:ln>
            <a:noFill/>
          </a:ln>
        </p:spPr>
      </p:sp>
      <p:cxnSp>
        <p:nvCxnSpPr>
          <p:cNvPr id="153" name="Google Shape;153;p6"/>
          <p:cNvCxnSpPr/>
          <p:nvPr/>
        </p:nvCxnSpPr>
        <p:spPr>
          <a:xfrm rot="-5400000">
            <a:off x="2394005" y="6324710"/>
            <a:ext cx="6684203" cy="0"/>
          </a:xfrm>
          <a:prstGeom prst="straightConnector1">
            <a:avLst/>
          </a:prstGeom>
          <a:noFill/>
          <a:ln cap="flat" cmpd="sng" w="47625">
            <a:solidFill>
              <a:srgbClr val="EFEFEF"/>
            </a:solidFill>
            <a:prstDash val="solid"/>
            <a:round/>
            <a:headEnd len="sm" w="sm" type="none"/>
            <a:tailEnd len="sm" w="sm" type="none"/>
          </a:ln>
        </p:spPr>
      </p:cxnSp>
      <p:pic>
        <p:nvPicPr>
          <p:cNvPr id="154" name="Google Shape;154;p6"/>
          <p:cNvPicPr preferRelativeResize="0"/>
          <p:nvPr/>
        </p:nvPicPr>
        <p:blipFill rotWithShape="1">
          <a:blip r:embed="rId3">
            <a:alphaModFix/>
          </a:blip>
          <a:srcRect b="0" l="0" r="0" t="0"/>
          <a:stretch/>
        </p:blipFill>
        <p:spPr>
          <a:xfrm flipH="1" rot="10800000">
            <a:off x="1144745" y="1028700"/>
            <a:ext cx="1508938" cy="714860"/>
          </a:xfrm>
          <a:prstGeom prst="rect">
            <a:avLst/>
          </a:prstGeom>
          <a:noFill/>
          <a:ln>
            <a:noFill/>
          </a:ln>
        </p:spPr>
      </p:pic>
      <p:sp>
        <p:nvSpPr>
          <p:cNvPr id="155" name="Google Shape;155;p6"/>
          <p:cNvSpPr/>
          <p:nvPr/>
        </p:nvSpPr>
        <p:spPr>
          <a:xfrm>
            <a:off x="1029975" y="8856787"/>
            <a:ext cx="568950" cy="571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1839443" y="8856787"/>
            <a:ext cx="568950" cy="5715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txBox="1"/>
          <p:nvPr/>
        </p:nvSpPr>
        <p:spPr>
          <a:xfrm>
            <a:off x="1028700" y="3938270"/>
            <a:ext cx="6031830" cy="2410252"/>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None/>
            </a:pPr>
            <a:r>
              <a:rPr b="0" i="0" lang="en-US" sz="8000" u="none" cap="none" strike="noStrike">
                <a:solidFill>
                  <a:srgbClr val="333333"/>
                </a:solidFill>
                <a:latin typeface="Marcellus"/>
                <a:ea typeface="Marcellus"/>
                <a:cs typeface="Marcellus"/>
                <a:sym typeface="Marcellus"/>
              </a:rPr>
              <a:t>OUR APPROACH</a:t>
            </a:r>
            <a:endParaRPr/>
          </a:p>
        </p:txBody>
      </p:sp>
      <p:sp>
        <p:nvSpPr>
          <p:cNvPr id="158" name="Google Shape;158;p6"/>
          <p:cNvSpPr txBox="1"/>
          <p:nvPr/>
        </p:nvSpPr>
        <p:spPr>
          <a:xfrm>
            <a:off x="7903650" y="0"/>
            <a:ext cx="10109400" cy="6495300"/>
          </a:xfrm>
          <a:prstGeom prst="rect">
            <a:avLst/>
          </a:prstGeom>
          <a:noFill/>
          <a:ln>
            <a:noFill/>
          </a:ln>
        </p:spPr>
        <p:txBody>
          <a:bodyPr anchorCtr="0" anchor="t" bIns="0" lIns="0" spcFirstLastPara="1" rIns="0" wrap="square" tIns="0">
            <a:spAutoFit/>
          </a:bodyPr>
          <a:lstStyle/>
          <a:p>
            <a:pPr indent="0" lvl="0" marL="0" marR="0" rtl="0" algn="just">
              <a:lnSpc>
                <a:spcPct val="119011"/>
              </a:lnSpc>
              <a:spcBef>
                <a:spcPts val="0"/>
              </a:spcBef>
              <a:spcAft>
                <a:spcPts val="0"/>
              </a:spcAft>
              <a:buNone/>
            </a:pPr>
            <a:r>
              <a:rPr b="0" i="0" lang="en-US" sz="3461" u="none" cap="none" strike="noStrike">
                <a:solidFill>
                  <a:srgbClr val="E4E4E5"/>
                </a:solidFill>
                <a:latin typeface="Lato"/>
                <a:ea typeface="Lato"/>
                <a:cs typeface="Lato"/>
                <a:sym typeface="Lato"/>
              </a:rPr>
              <a:t>WE BUILT </a:t>
            </a:r>
            <a:r>
              <a:rPr lang="en-US" sz="3461">
                <a:solidFill>
                  <a:srgbClr val="E4E4E5"/>
                </a:solidFill>
                <a:latin typeface="Lato"/>
                <a:ea typeface="Lato"/>
                <a:cs typeface="Lato"/>
                <a:sym typeface="Lato"/>
              </a:rPr>
              <a:t>3</a:t>
            </a:r>
            <a:r>
              <a:rPr b="0" i="0" lang="en-US" sz="3461" u="none" cap="none" strike="noStrike">
                <a:solidFill>
                  <a:srgbClr val="E4E4E5"/>
                </a:solidFill>
                <a:latin typeface="Lato"/>
                <a:ea typeface="Lato"/>
                <a:cs typeface="Lato"/>
                <a:sym typeface="Lato"/>
              </a:rPr>
              <a:t> MACHINE LEARNING MODELS TO PREDICT INJURY OCURRENCES AND DEPLOYED BEST</a:t>
            </a:r>
            <a:r>
              <a:rPr b="0" i="0" lang="en-US" sz="3461" u="none" cap="none" strike="noStrike">
                <a:solidFill>
                  <a:srgbClr val="D9D9D9"/>
                </a:solidFill>
                <a:latin typeface="Lato"/>
                <a:ea typeface="Lato"/>
                <a:cs typeface="Lato"/>
                <a:sym typeface="Lato"/>
              </a:rPr>
              <a:t> </a:t>
            </a:r>
            <a:r>
              <a:rPr b="0" i="0" lang="en-US" sz="3461" u="none" cap="none" strike="noStrike">
                <a:solidFill>
                  <a:srgbClr val="E4E4E5"/>
                </a:solidFill>
                <a:latin typeface="Lato"/>
                <a:ea typeface="Lato"/>
                <a:cs typeface="Lato"/>
                <a:sym typeface="Lato"/>
              </a:rPr>
              <a:t>PERFORMING MODEL IN TERMS OF ACCURACY AND PRECISION.</a:t>
            </a:r>
            <a:endParaRPr b="0" i="0" sz="3461" u="none" cap="none" strike="noStrike">
              <a:solidFill>
                <a:srgbClr val="E4E4E5"/>
              </a:solidFill>
              <a:latin typeface="Lato"/>
              <a:ea typeface="Lato"/>
              <a:cs typeface="Lato"/>
              <a:sym typeface="Lato"/>
            </a:endParaRPr>
          </a:p>
          <a:p>
            <a:pPr indent="0" lvl="0" marL="0" marR="0" rtl="0" algn="just">
              <a:lnSpc>
                <a:spcPct val="119011"/>
              </a:lnSpc>
              <a:spcBef>
                <a:spcPts val="0"/>
              </a:spcBef>
              <a:spcAft>
                <a:spcPts val="0"/>
              </a:spcAft>
              <a:buNone/>
            </a:pPr>
            <a:r>
              <a:t/>
            </a:r>
            <a:endParaRPr sz="3461">
              <a:solidFill>
                <a:srgbClr val="E4E4E5"/>
              </a:solidFill>
              <a:latin typeface="Lato"/>
              <a:ea typeface="Lato"/>
              <a:cs typeface="Lato"/>
              <a:sym typeface="Lato"/>
            </a:endParaRPr>
          </a:p>
          <a:p>
            <a:pPr indent="0" lvl="0" marL="0" marR="0" rtl="0" algn="just">
              <a:lnSpc>
                <a:spcPct val="119011"/>
              </a:lnSpc>
              <a:spcBef>
                <a:spcPts val="0"/>
              </a:spcBef>
              <a:spcAft>
                <a:spcPts val="0"/>
              </a:spcAft>
              <a:buNone/>
            </a:pPr>
            <a:r>
              <a:rPr b="0" i="0" lang="en-US" sz="3461" u="none" cap="none" strike="noStrike">
                <a:solidFill>
                  <a:srgbClr val="E4E4E5"/>
                </a:solidFill>
                <a:latin typeface="Lato"/>
                <a:ea typeface="Lato"/>
                <a:cs typeface="Lato"/>
                <a:sym typeface="Lato"/>
              </a:rPr>
              <a:t>•Deep Learning Neural Network (DNN)</a:t>
            </a:r>
            <a:endParaRPr/>
          </a:p>
          <a:p>
            <a:pPr indent="0" lvl="0" marL="0" marR="0" rtl="0" algn="just">
              <a:lnSpc>
                <a:spcPct val="119011"/>
              </a:lnSpc>
              <a:spcBef>
                <a:spcPts val="0"/>
              </a:spcBef>
              <a:spcAft>
                <a:spcPts val="0"/>
              </a:spcAft>
              <a:buNone/>
            </a:pPr>
            <a:r>
              <a:rPr b="0" i="0" lang="en-US" sz="3461" u="none" cap="none" strike="noStrike">
                <a:solidFill>
                  <a:srgbClr val="E4E4E5"/>
                </a:solidFill>
                <a:latin typeface="Lato"/>
                <a:ea typeface="Lato"/>
                <a:cs typeface="Lato"/>
                <a:sym typeface="Lato"/>
              </a:rPr>
              <a:t>•Extreme Gradient Boosting (XGBoost)</a:t>
            </a:r>
            <a:endParaRPr/>
          </a:p>
          <a:p>
            <a:pPr indent="0" lvl="0" marL="0" marR="0" rtl="0" algn="just">
              <a:lnSpc>
                <a:spcPct val="119011"/>
              </a:lnSpc>
              <a:spcBef>
                <a:spcPts val="0"/>
              </a:spcBef>
              <a:spcAft>
                <a:spcPts val="0"/>
              </a:spcAft>
              <a:buNone/>
            </a:pPr>
            <a:r>
              <a:rPr b="0" i="0" lang="en-US" sz="3461" u="none" cap="none" strike="noStrike">
                <a:solidFill>
                  <a:srgbClr val="E4E4E5"/>
                </a:solidFill>
                <a:latin typeface="Lato"/>
                <a:ea typeface="Lato"/>
                <a:cs typeface="Lato"/>
                <a:sym typeface="Lato"/>
              </a:rPr>
              <a:t>•K - Nearest Neighbours (KNN)</a:t>
            </a:r>
            <a:endParaRPr/>
          </a:p>
          <a:p>
            <a:pPr indent="0" lvl="0" marL="0" marR="0" rtl="0" algn="just">
              <a:lnSpc>
                <a:spcPct val="119011"/>
              </a:lnSpc>
              <a:spcBef>
                <a:spcPts val="0"/>
              </a:spcBef>
              <a:spcAft>
                <a:spcPts val="0"/>
              </a:spcAft>
              <a:buNone/>
            </a:pPr>
            <a:r>
              <a:t/>
            </a:r>
            <a:endParaRPr/>
          </a:p>
          <a:p>
            <a:pPr indent="0" lvl="0" marL="0" marR="0" rtl="0" algn="just">
              <a:lnSpc>
                <a:spcPct val="119011"/>
              </a:lnSpc>
              <a:spcBef>
                <a:spcPts val="0"/>
              </a:spcBef>
              <a:spcAft>
                <a:spcPts val="0"/>
              </a:spcAft>
              <a:buNone/>
            </a:pPr>
            <a:r>
              <a:t/>
            </a:r>
            <a:endParaRPr b="0" i="0" sz="3461" u="none" cap="none" strike="noStrike">
              <a:solidFill>
                <a:srgbClr val="E4E4E5"/>
              </a:solidFill>
              <a:latin typeface="Lato"/>
              <a:ea typeface="Lato"/>
              <a:cs typeface="Lato"/>
              <a:sym typeface="Lato"/>
            </a:endParaRPr>
          </a:p>
          <a:p>
            <a:pPr indent="0" lvl="0" marL="0" marR="0" rtl="0" algn="just">
              <a:lnSpc>
                <a:spcPct val="288644"/>
              </a:lnSpc>
              <a:spcBef>
                <a:spcPts val="0"/>
              </a:spcBef>
              <a:spcAft>
                <a:spcPts val="0"/>
              </a:spcAft>
              <a:buNone/>
            </a:pPr>
            <a:r>
              <a:t/>
            </a:r>
            <a:endParaRPr b="0" i="0" sz="3461" u="none" cap="none" strike="noStrike">
              <a:solidFill>
                <a:srgbClr val="E4E4E5"/>
              </a:solidFill>
              <a:latin typeface="Lato"/>
              <a:ea typeface="Lato"/>
              <a:cs typeface="Lato"/>
              <a:sym typeface="Lato"/>
            </a:endParaRPr>
          </a:p>
        </p:txBody>
      </p:sp>
      <p:pic>
        <p:nvPicPr>
          <p:cNvPr descr="See the source image" id="159" name="Google Shape;159;p6"/>
          <p:cNvPicPr preferRelativeResize="0"/>
          <p:nvPr/>
        </p:nvPicPr>
        <p:blipFill rotWithShape="1">
          <a:blip r:embed="rId4">
            <a:alphaModFix/>
          </a:blip>
          <a:srcRect b="0" l="0" r="0" t="0"/>
          <a:stretch/>
        </p:blipFill>
        <p:spPr>
          <a:xfrm>
            <a:off x="7390550" y="4985141"/>
            <a:ext cx="11145100" cy="53018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3" name="Shape 163"/>
        <p:cNvGrpSpPr/>
        <p:nvPr/>
      </p:nvGrpSpPr>
      <p:grpSpPr>
        <a:xfrm>
          <a:off x="0" y="0"/>
          <a:ext cx="0" cy="0"/>
          <a:chOff x="0" y="0"/>
          <a:chExt cx="0" cy="0"/>
        </a:xfrm>
      </p:grpSpPr>
      <p:cxnSp>
        <p:nvCxnSpPr>
          <p:cNvPr id="164" name="Google Shape;164;p7"/>
          <p:cNvCxnSpPr/>
          <p:nvPr/>
        </p:nvCxnSpPr>
        <p:spPr>
          <a:xfrm>
            <a:off x="3238162" y="3034602"/>
            <a:ext cx="11811676" cy="0"/>
          </a:xfrm>
          <a:prstGeom prst="straightConnector1">
            <a:avLst/>
          </a:prstGeom>
          <a:noFill/>
          <a:ln cap="flat" cmpd="sng" w="285750">
            <a:solidFill>
              <a:srgbClr val="D7414F"/>
            </a:solidFill>
            <a:prstDash val="solid"/>
            <a:round/>
            <a:headEnd len="sm" w="sm" type="none"/>
            <a:tailEnd len="sm" w="sm" type="none"/>
          </a:ln>
        </p:spPr>
      </p:cxnSp>
      <p:cxnSp>
        <p:nvCxnSpPr>
          <p:cNvPr id="165" name="Google Shape;165;p7"/>
          <p:cNvCxnSpPr/>
          <p:nvPr/>
        </p:nvCxnSpPr>
        <p:spPr>
          <a:xfrm>
            <a:off x="3238162" y="6988737"/>
            <a:ext cx="11848556" cy="0"/>
          </a:xfrm>
          <a:prstGeom prst="straightConnector1">
            <a:avLst/>
          </a:prstGeom>
          <a:noFill/>
          <a:ln cap="flat" cmpd="sng" w="276225">
            <a:solidFill>
              <a:srgbClr val="D7414F"/>
            </a:solidFill>
            <a:prstDash val="solid"/>
            <a:round/>
            <a:headEnd len="sm" w="sm" type="none"/>
            <a:tailEnd len="sm" w="sm" type="none"/>
          </a:ln>
        </p:spPr>
      </p:cxnSp>
      <p:pic>
        <p:nvPicPr>
          <p:cNvPr id="166" name="Google Shape;166;p7"/>
          <p:cNvPicPr preferRelativeResize="0"/>
          <p:nvPr/>
        </p:nvPicPr>
        <p:blipFill rotWithShape="1">
          <a:blip r:embed="rId3">
            <a:alphaModFix/>
          </a:blip>
          <a:srcRect b="0" l="0" r="0" t="0"/>
          <a:stretch/>
        </p:blipFill>
        <p:spPr>
          <a:xfrm>
            <a:off x="3320207" y="3177477"/>
            <a:ext cx="11729631" cy="3885052"/>
          </a:xfrm>
          <a:prstGeom prst="rect">
            <a:avLst/>
          </a:prstGeom>
          <a:noFill/>
          <a:ln>
            <a:noFill/>
          </a:ln>
        </p:spPr>
      </p:pic>
      <p:sp>
        <p:nvSpPr>
          <p:cNvPr id="167" name="Google Shape;167;p7"/>
          <p:cNvSpPr txBox="1"/>
          <p:nvPr/>
        </p:nvSpPr>
        <p:spPr>
          <a:xfrm>
            <a:off x="4380824" y="1038225"/>
            <a:ext cx="8494387" cy="1056591"/>
          </a:xfrm>
          <a:prstGeom prst="rect">
            <a:avLst/>
          </a:prstGeom>
          <a:noFill/>
          <a:ln>
            <a:noFill/>
          </a:ln>
        </p:spPr>
        <p:txBody>
          <a:bodyPr anchorCtr="0" anchor="t" bIns="0" lIns="0" spcFirstLastPara="1" rIns="0" wrap="square" tIns="0">
            <a:spAutoFit/>
          </a:bodyPr>
          <a:lstStyle/>
          <a:p>
            <a:pPr indent="0" lvl="0" marL="0" marR="0" rtl="0" algn="ctr">
              <a:lnSpc>
                <a:spcPct val="119002"/>
              </a:lnSpc>
              <a:spcBef>
                <a:spcPts val="0"/>
              </a:spcBef>
              <a:spcAft>
                <a:spcPts val="0"/>
              </a:spcAft>
              <a:buNone/>
            </a:pPr>
            <a:r>
              <a:rPr b="0" i="0" lang="en-US" sz="6999" u="none" cap="none" strike="noStrike">
                <a:solidFill>
                  <a:srgbClr val="333333"/>
                </a:solidFill>
                <a:latin typeface="Marcellus"/>
                <a:ea typeface="Marcellus"/>
                <a:cs typeface="Marcellus"/>
                <a:sym typeface="Marcellus"/>
              </a:rPr>
              <a:t>WORK FLOW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1" name="Shape 171"/>
        <p:cNvGrpSpPr/>
        <p:nvPr/>
      </p:nvGrpSpPr>
      <p:grpSpPr>
        <a:xfrm>
          <a:off x="0" y="0"/>
          <a:ext cx="0" cy="0"/>
          <a:chOff x="0" y="0"/>
          <a:chExt cx="0" cy="0"/>
        </a:xfrm>
      </p:grpSpPr>
      <p:pic>
        <p:nvPicPr>
          <p:cNvPr id="172" name="Google Shape;172;p8"/>
          <p:cNvPicPr preferRelativeResize="0"/>
          <p:nvPr/>
        </p:nvPicPr>
        <p:blipFill rotWithShape="1">
          <a:blip r:embed="rId3">
            <a:alphaModFix/>
          </a:blip>
          <a:srcRect b="0" l="8166" r="1213" t="3446"/>
          <a:stretch/>
        </p:blipFill>
        <p:spPr>
          <a:xfrm>
            <a:off x="12902726" y="0"/>
            <a:ext cx="4032729" cy="1953097"/>
          </a:xfrm>
          <a:prstGeom prst="rect">
            <a:avLst/>
          </a:prstGeom>
          <a:noFill/>
          <a:ln>
            <a:noFill/>
          </a:ln>
        </p:spPr>
      </p:pic>
      <p:sp>
        <p:nvSpPr>
          <p:cNvPr id="173" name="Google Shape;173;p8"/>
          <p:cNvSpPr txBox="1"/>
          <p:nvPr/>
        </p:nvSpPr>
        <p:spPr>
          <a:xfrm>
            <a:off x="5602361" y="2152224"/>
            <a:ext cx="8494387" cy="1354306"/>
          </a:xfrm>
          <a:prstGeom prst="rect">
            <a:avLst/>
          </a:prstGeom>
          <a:noFill/>
          <a:ln>
            <a:noFill/>
          </a:ln>
        </p:spPr>
        <p:txBody>
          <a:bodyPr anchorCtr="0" anchor="t" bIns="0" lIns="0" spcFirstLastPara="1" rIns="0" wrap="square" tIns="0">
            <a:spAutoFit/>
          </a:bodyPr>
          <a:lstStyle/>
          <a:p>
            <a:pPr indent="0" lvl="0" marL="0" marR="0" rtl="0" algn="r">
              <a:lnSpc>
                <a:spcPct val="119002"/>
              </a:lnSpc>
              <a:spcBef>
                <a:spcPts val="0"/>
              </a:spcBef>
              <a:spcAft>
                <a:spcPts val="0"/>
              </a:spcAft>
              <a:buNone/>
            </a:pPr>
            <a:r>
              <a:rPr b="1" i="0" lang="en-US" sz="8899" u="none" cap="none" strike="noStrike">
                <a:solidFill>
                  <a:srgbClr val="333333"/>
                </a:solidFill>
                <a:latin typeface="Lato"/>
                <a:ea typeface="Lato"/>
                <a:cs typeface="Lato"/>
                <a:sym typeface="Lato"/>
              </a:rPr>
              <a:t>DATA  SOURCE</a:t>
            </a:r>
            <a:endParaRPr/>
          </a:p>
        </p:txBody>
      </p:sp>
      <p:sp>
        <p:nvSpPr>
          <p:cNvPr id="174" name="Google Shape;174;p8"/>
          <p:cNvSpPr txBox="1"/>
          <p:nvPr/>
        </p:nvSpPr>
        <p:spPr>
          <a:xfrm>
            <a:off x="5183843" y="4760087"/>
            <a:ext cx="12890366" cy="1165588"/>
          </a:xfrm>
          <a:prstGeom prst="rect">
            <a:avLst/>
          </a:prstGeom>
          <a:noFill/>
          <a:ln>
            <a:noFill/>
          </a:ln>
        </p:spPr>
        <p:txBody>
          <a:bodyPr anchorCtr="0" anchor="t" bIns="0" lIns="0" spcFirstLastPara="1" rIns="0" wrap="square" tIns="0">
            <a:spAutoFit/>
          </a:bodyPr>
          <a:lstStyle/>
          <a:p>
            <a:pPr indent="0" lvl="0" marL="0" marR="0" rtl="0" algn="l">
              <a:lnSpc>
                <a:spcPct val="153019"/>
              </a:lnSpc>
              <a:spcBef>
                <a:spcPts val="0"/>
              </a:spcBef>
              <a:spcAft>
                <a:spcPts val="0"/>
              </a:spcAft>
              <a:buNone/>
            </a:pPr>
            <a:r>
              <a:rPr b="0" i="0" lang="en-US" sz="3097" u="none" cap="none" strike="noStrike">
                <a:solidFill>
                  <a:srgbClr val="333333"/>
                </a:solidFill>
                <a:latin typeface="Open Sans"/>
                <a:ea typeface="Open Sans"/>
                <a:cs typeface="Open Sans"/>
                <a:sym typeface="Open Sans"/>
              </a:rPr>
              <a:t>TWO  DATASETS WERE USED FOR ANALYSIS AND MODEL DEPLOYMENT IN THIS PROJECT WAS OBTAINED FROM KAGGLE</a:t>
            </a:r>
            <a:endParaRPr/>
          </a:p>
        </p:txBody>
      </p:sp>
      <p:sp>
        <p:nvSpPr>
          <p:cNvPr id="175" name="Google Shape;175;p8"/>
          <p:cNvSpPr txBox="1"/>
          <p:nvPr/>
        </p:nvSpPr>
        <p:spPr>
          <a:xfrm>
            <a:off x="7605025" y="6319451"/>
            <a:ext cx="7314066" cy="416966"/>
          </a:xfrm>
          <a:prstGeom prst="rect">
            <a:avLst/>
          </a:prstGeom>
          <a:noFill/>
          <a:ln>
            <a:noFill/>
          </a:ln>
        </p:spPr>
        <p:txBody>
          <a:bodyPr anchorCtr="0" anchor="t" bIns="0" lIns="0" spcFirstLastPara="1" rIns="0" wrap="square" tIns="0">
            <a:spAutoFit/>
          </a:bodyPr>
          <a:lstStyle/>
          <a:p>
            <a:pPr indent="0" lvl="0" marL="0" marR="0" rtl="0" algn="l">
              <a:lnSpc>
                <a:spcPct val="118983"/>
              </a:lnSpc>
              <a:spcBef>
                <a:spcPts val="0"/>
              </a:spcBef>
              <a:spcAft>
                <a:spcPts val="0"/>
              </a:spcAft>
              <a:buNone/>
            </a:pPr>
            <a:r>
              <a:rPr b="0" i="0" lang="en-US" sz="2813" u="none" cap="none" strike="noStrike">
                <a:solidFill>
                  <a:srgbClr val="333333"/>
                </a:solidFill>
                <a:latin typeface="Open Sans"/>
                <a:ea typeface="Open Sans"/>
                <a:cs typeface="Open Sans"/>
                <a:sym typeface="Open Sans"/>
              </a:rPr>
              <a:t>DAILY  DATASET</a:t>
            </a:r>
            <a:endParaRPr/>
          </a:p>
        </p:txBody>
      </p:sp>
      <p:sp>
        <p:nvSpPr>
          <p:cNvPr id="176" name="Google Shape;176;p8"/>
          <p:cNvSpPr txBox="1"/>
          <p:nvPr/>
        </p:nvSpPr>
        <p:spPr>
          <a:xfrm>
            <a:off x="7636124" y="7255765"/>
            <a:ext cx="7447275" cy="434258"/>
          </a:xfrm>
          <a:prstGeom prst="rect">
            <a:avLst/>
          </a:prstGeom>
          <a:noFill/>
          <a:ln>
            <a:noFill/>
          </a:ln>
        </p:spPr>
        <p:txBody>
          <a:bodyPr anchorCtr="0" anchor="t" bIns="0" lIns="0" spcFirstLastPara="1" rIns="0" wrap="square" tIns="0">
            <a:spAutoFit/>
          </a:bodyPr>
          <a:lstStyle/>
          <a:p>
            <a:pPr indent="0" lvl="0" marL="0" marR="0" rtl="0" algn="l">
              <a:lnSpc>
                <a:spcPct val="118994"/>
              </a:lnSpc>
              <a:spcBef>
                <a:spcPts val="0"/>
              </a:spcBef>
              <a:spcAft>
                <a:spcPts val="0"/>
              </a:spcAft>
              <a:buNone/>
            </a:pPr>
            <a:r>
              <a:rPr b="0" i="0" lang="en-US" sz="2864" u="none" cap="none" strike="noStrike">
                <a:solidFill>
                  <a:srgbClr val="333333"/>
                </a:solidFill>
                <a:latin typeface="Open Sans"/>
                <a:ea typeface="Open Sans"/>
                <a:cs typeface="Open Sans"/>
                <a:sym typeface="Open Sans"/>
              </a:rPr>
              <a:t>WEEKLY DATASET</a:t>
            </a:r>
            <a:endParaRPr/>
          </a:p>
        </p:txBody>
      </p:sp>
      <p:sp>
        <p:nvSpPr>
          <p:cNvPr id="177" name="Google Shape;177;p8"/>
          <p:cNvSpPr/>
          <p:nvPr/>
        </p:nvSpPr>
        <p:spPr>
          <a:xfrm>
            <a:off x="0" y="-288163"/>
            <a:ext cx="3654122" cy="10287003"/>
          </a:xfrm>
          <a:custGeom>
            <a:rect b="b" l="l" r="r" t="t"/>
            <a:pathLst>
              <a:path extrusionOk="0" h="3752726" w="1333034">
                <a:moveTo>
                  <a:pt x="0" y="0"/>
                </a:moveTo>
                <a:lnTo>
                  <a:pt x="1333034" y="0"/>
                </a:lnTo>
                <a:lnTo>
                  <a:pt x="1333034" y="3752726"/>
                </a:lnTo>
                <a:lnTo>
                  <a:pt x="0" y="3752726"/>
                </a:lnTo>
                <a:close/>
              </a:path>
            </a:pathLst>
          </a:custGeom>
          <a:solidFill>
            <a:srgbClr val="D7414F"/>
          </a:solidFill>
          <a:ln>
            <a:noFill/>
          </a:ln>
        </p:spPr>
      </p:sp>
      <p:sp>
        <p:nvSpPr>
          <p:cNvPr id="178" name="Google Shape;178;p8"/>
          <p:cNvSpPr/>
          <p:nvPr/>
        </p:nvSpPr>
        <p:spPr>
          <a:xfrm>
            <a:off x="16960819" y="976548"/>
            <a:ext cx="1599499" cy="97654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1235415" y="4153395"/>
            <a:ext cx="590322" cy="592968"/>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6713290" y="6367490"/>
            <a:ext cx="255291" cy="25643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6713290" y="7344677"/>
            <a:ext cx="255291" cy="25643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741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5" name="Shape 185"/>
        <p:cNvGrpSpPr/>
        <p:nvPr/>
      </p:nvGrpSpPr>
      <p:grpSpPr>
        <a:xfrm>
          <a:off x="0" y="0"/>
          <a:ext cx="0" cy="0"/>
          <a:chOff x="0" y="0"/>
          <a:chExt cx="0" cy="0"/>
        </a:xfrm>
      </p:grpSpPr>
      <p:sp>
        <p:nvSpPr>
          <p:cNvPr id="186" name="Google Shape;186;p9"/>
          <p:cNvSpPr txBox="1"/>
          <p:nvPr/>
        </p:nvSpPr>
        <p:spPr>
          <a:xfrm>
            <a:off x="1501675" y="3679001"/>
            <a:ext cx="12552001" cy="2496364"/>
          </a:xfrm>
          <a:prstGeom prst="rect">
            <a:avLst/>
          </a:prstGeom>
          <a:noFill/>
          <a:ln>
            <a:noFill/>
          </a:ln>
        </p:spPr>
        <p:txBody>
          <a:bodyPr anchorCtr="0" anchor="t" bIns="0" lIns="0" spcFirstLastPara="1" rIns="0" wrap="square" tIns="0">
            <a:spAutoFit/>
          </a:bodyPr>
          <a:lstStyle/>
          <a:p>
            <a:pPr indent="0" lvl="0" marL="0" marR="0" rtl="0" algn="ctr">
              <a:lnSpc>
                <a:spcPct val="119004"/>
              </a:lnSpc>
              <a:spcBef>
                <a:spcPts val="0"/>
              </a:spcBef>
              <a:spcAft>
                <a:spcPts val="0"/>
              </a:spcAft>
              <a:buNone/>
            </a:pPr>
            <a:r>
              <a:rPr b="0" i="0" lang="en-US" sz="8261" u="none" cap="none" strike="noStrike">
                <a:solidFill>
                  <a:srgbClr val="333333"/>
                </a:solidFill>
                <a:latin typeface="Marcellus"/>
                <a:ea typeface="Marcellus"/>
                <a:cs typeface="Marcellus"/>
                <a:sym typeface="Marcellus"/>
              </a:rPr>
              <a:t>EXPLORATORY DATA ANALYSIS</a:t>
            </a:r>
            <a:endParaRPr/>
          </a:p>
        </p:txBody>
      </p:sp>
      <p:sp>
        <p:nvSpPr>
          <p:cNvPr id="187" name="Google Shape;187;p9"/>
          <p:cNvSpPr/>
          <p:nvPr/>
        </p:nvSpPr>
        <p:spPr>
          <a:xfrm>
            <a:off x="15217739" y="0"/>
            <a:ext cx="3070261" cy="10287003"/>
          </a:xfrm>
          <a:custGeom>
            <a:rect b="b" l="l" r="r" t="t"/>
            <a:pathLst>
              <a:path extrusionOk="0" h="3752726" w="1120040">
                <a:moveTo>
                  <a:pt x="0" y="0"/>
                </a:moveTo>
                <a:lnTo>
                  <a:pt x="1120040" y="0"/>
                </a:lnTo>
                <a:lnTo>
                  <a:pt x="1120040" y="3752726"/>
                </a:lnTo>
                <a:lnTo>
                  <a:pt x="0" y="3752726"/>
                </a:lnTo>
                <a:close/>
              </a:path>
            </a:pathLst>
          </a:custGeom>
          <a:solidFill>
            <a:srgbClr val="D7414F"/>
          </a:solid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