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07200" cy="9939325"/>
  <p:embeddedFontLst>
    <p:embeddedFont>
      <p:font typeface="Philosop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hilosop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hilosop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hilosopher-bold.fntdata"/><Relationship Id="rId6" Type="http://schemas.openxmlformats.org/officeDocument/2006/relationships/slide" Target="slides/slide1.xml"/><Relationship Id="rId18" Type="http://schemas.openxmlformats.org/officeDocument/2006/relationships/font" Target="fonts/Philosop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6038" y="0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20750" y="746125"/>
            <a:ext cx="4965700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0863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920750" y="746125"/>
            <a:ext cx="4965700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bd706591e0_0_31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bd706591e0_0_31:notes"/>
          <p:cNvSpPr txBox="1"/>
          <p:nvPr>
            <p:ph idx="1" type="body"/>
          </p:nvPr>
        </p:nvSpPr>
        <p:spPr>
          <a:xfrm>
            <a:off x="681038" y="4721225"/>
            <a:ext cx="5445000" cy="44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bd706591e0_0_31:notes"/>
          <p:cNvSpPr txBox="1"/>
          <p:nvPr>
            <p:ph idx="12" type="sldNum"/>
          </p:nvPr>
        </p:nvSpPr>
        <p:spPr>
          <a:xfrm>
            <a:off x="3856038" y="9440863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bd706591e0_0_39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bd706591e0_0_39:notes"/>
          <p:cNvSpPr txBox="1"/>
          <p:nvPr>
            <p:ph idx="1" type="body"/>
          </p:nvPr>
        </p:nvSpPr>
        <p:spPr>
          <a:xfrm>
            <a:off x="681038" y="4721225"/>
            <a:ext cx="5445000" cy="44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bd706591e0_0_39:notes"/>
          <p:cNvSpPr txBox="1"/>
          <p:nvPr>
            <p:ph idx="12" type="sldNum"/>
          </p:nvPr>
        </p:nvSpPr>
        <p:spPr>
          <a:xfrm>
            <a:off x="3856038" y="9440863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bd706591e0_0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bd706591e0_0_0:notes"/>
          <p:cNvSpPr txBox="1"/>
          <p:nvPr>
            <p:ph idx="1" type="body"/>
          </p:nvPr>
        </p:nvSpPr>
        <p:spPr>
          <a:xfrm>
            <a:off x="681038" y="4721225"/>
            <a:ext cx="5445000" cy="44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bd706591e0_0_0:notes"/>
          <p:cNvSpPr txBox="1"/>
          <p:nvPr>
            <p:ph idx="12" type="sldNum"/>
          </p:nvPr>
        </p:nvSpPr>
        <p:spPr>
          <a:xfrm>
            <a:off x="3856038" y="9440863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934987510_0_6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934987510_0_6:notes"/>
          <p:cNvSpPr txBox="1"/>
          <p:nvPr>
            <p:ph idx="1" type="body"/>
          </p:nvPr>
        </p:nvSpPr>
        <p:spPr>
          <a:xfrm>
            <a:off x="681038" y="4721225"/>
            <a:ext cx="5445000" cy="44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9934987510_0_6:notes"/>
          <p:cNvSpPr txBox="1"/>
          <p:nvPr>
            <p:ph idx="12" type="sldNum"/>
          </p:nvPr>
        </p:nvSpPr>
        <p:spPr>
          <a:xfrm>
            <a:off x="3856038" y="9440863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71b869aa2_1_146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71b869aa2_1_146:notes"/>
          <p:cNvSpPr txBox="1"/>
          <p:nvPr>
            <p:ph idx="1" type="body"/>
          </p:nvPr>
        </p:nvSpPr>
        <p:spPr>
          <a:xfrm>
            <a:off x="681038" y="4721225"/>
            <a:ext cx="5445000" cy="44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b71b869aa2_1_146:notes"/>
          <p:cNvSpPr txBox="1"/>
          <p:nvPr>
            <p:ph idx="12" type="sldNum"/>
          </p:nvPr>
        </p:nvSpPr>
        <p:spPr>
          <a:xfrm>
            <a:off x="3856038" y="9440863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9934987510_0_2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9934987510_0_20:notes"/>
          <p:cNvSpPr txBox="1"/>
          <p:nvPr>
            <p:ph idx="1" type="body"/>
          </p:nvPr>
        </p:nvSpPr>
        <p:spPr>
          <a:xfrm>
            <a:off x="681038" y="4721225"/>
            <a:ext cx="5445000" cy="44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9934987510_0_20:notes"/>
          <p:cNvSpPr txBox="1"/>
          <p:nvPr>
            <p:ph idx="12" type="sldNum"/>
          </p:nvPr>
        </p:nvSpPr>
        <p:spPr>
          <a:xfrm>
            <a:off x="3856038" y="9440863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934987510_0_29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9934987510_0_29:notes"/>
          <p:cNvSpPr txBox="1"/>
          <p:nvPr>
            <p:ph idx="1" type="body"/>
          </p:nvPr>
        </p:nvSpPr>
        <p:spPr>
          <a:xfrm>
            <a:off x="681038" y="4721225"/>
            <a:ext cx="5445000" cy="44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9934987510_0_29:notes"/>
          <p:cNvSpPr txBox="1"/>
          <p:nvPr>
            <p:ph idx="12" type="sldNum"/>
          </p:nvPr>
        </p:nvSpPr>
        <p:spPr>
          <a:xfrm>
            <a:off x="3856038" y="9440863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bd706591e0_0_7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bd706591e0_0_7:notes"/>
          <p:cNvSpPr txBox="1"/>
          <p:nvPr>
            <p:ph idx="1" type="body"/>
          </p:nvPr>
        </p:nvSpPr>
        <p:spPr>
          <a:xfrm>
            <a:off x="681038" y="4721225"/>
            <a:ext cx="5445000" cy="44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bd706591e0_0_7:notes"/>
          <p:cNvSpPr txBox="1"/>
          <p:nvPr>
            <p:ph idx="12" type="sldNum"/>
          </p:nvPr>
        </p:nvSpPr>
        <p:spPr>
          <a:xfrm>
            <a:off x="3856038" y="9440863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d706591e0_0_15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d706591e0_0_15:notes"/>
          <p:cNvSpPr txBox="1"/>
          <p:nvPr>
            <p:ph idx="1" type="body"/>
          </p:nvPr>
        </p:nvSpPr>
        <p:spPr>
          <a:xfrm>
            <a:off x="681038" y="4721225"/>
            <a:ext cx="5445000" cy="44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bd706591e0_0_15:notes"/>
          <p:cNvSpPr txBox="1"/>
          <p:nvPr>
            <p:ph idx="12" type="sldNum"/>
          </p:nvPr>
        </p:nvSpPr>
        <p:spPr>
          <a:xfrm>
            <a:off x="3856038" y="9440863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bd706591e0_0_47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bd706591e0_0_47:notes"/>
          <p:cNvSpPr txBox="1"/>
          <p:nvPr>
            <p:ph idx="1" type="body"/>
          </p:nvPr>
        </p:nvSpPr>
        <p:spPr>
          <a:xfrm>
            <a:off x="681038" y="4721225"/>
            <a:ext cx="5445000" cy="44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bd706591e0_0_47:notes"/>
          <p:cNvSpPr txBox="1"/>
          <p:nvPr>
            <p:ph idx="12" type="sldNum"/>
          </p:nvPr>
        </p:nvSpPr>
        <p:spPr>
          <a:xfrm>
            <a:off x="3856038" y="9440863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d706591e0_0_23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d706591e0_0_23:notes"/>
          <p:cNvSpPr txBox="1"/>
          <p:nvPr>
            <p:ph idx="1" type="body"/>
          </p:nvPr>
        </p:nvSpPr>
        <p:spPr>
          <a:xfrm>
            <a:off x="681038" y="4721225"/>
            <a:ext cx="5445000" cy="44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bd706591e0_0_23:notes"/>
          <p:cNvSpPr txBox="1"/>
          <p:nvPr>
            <p:ph idx="12" type="sldNum"/>
          </p:nvPr>
        </p:nvSpPr>
        <p:spPr>
          <a:xfrm>
            <a:off x="3856038" y="9440863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 flipH="1" rot="10800000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rtl="0"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ctrTitle"/>
          </p:nvPr>
        </p:nvSpPr>
        <p:spPr>
          <a:xfrm>
            <a:off x="395475" y="3429000"/>
            <a:ext cx="5320500" cy="24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Philosopher"/>
                <a:ea typeface="Philosopher"/>
                <a:cs typeface="Philosopher"/>
                <a:sym typeface="Philosopher"/>
              </a:rPr>
              <a:t>Artificial Intelligence - </a:t>
            </a:r>
            <a:r>
              <a:rPr lang="en-US" sz="20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rPr>
              <a:t>CIE 458 </a:t>
            </a:r>
            <a:endParaRPr sz="2000">
              <a:solidFill>
                <a:srgbClr val="FFFFFF"/>
              </a:solidFill>
              <a:latin typeface="Philosopher"/>
              <a:ea typeface="Philosopher"/>
              <a:cs typeface="Philosopher"/>
              <a:sym typeface="Philosoph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>
                <a:solidFill>
                  <a:srgbClr val="FFFFFF"/>
                </a:solidFill>
                <a:latin typeface="Philosopher"/>
                <a:ea typeface="Philosopher"/>
                <a:cs typeface="Philosopher"/>
                <a:sym typeface="Philosopher"/>
              </a:rPr>
              <a:t>Fall 2022</a:t>
            </a:r>
            <a:endParaRPr sz="2000">
              <a:solidFill>
                <a:srgbClr val="FFFFFF"/>
              </a:solidFill>
              <a:latin typeface="Philosopher"/>
              <a:ea typeface="Philosopher"/>
              <a:cs typeface="Philosopher"/>
              <a:sym typeface="Philosoph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  <a:latin typeface="Philosopher"/>
              <a:ea typeface="Philosopher"/>
              <a:cs typeface="Philosopher"/>
              <a:sym typeface="Philosoph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Philosopher"/>
                <a:ea typeface="Philosopher"/>
                <a:cs typeface="Philosopher"/>
                <a:sym typeface="Philosopher"/>
              </a:rPr>
              <a:t>Mohamed Nasr 201-801-675</a:t>
            </a:r>
            <a:endParaRPr sz="2000">
              <a:solidFill>
                <a:srgbClr val="FFFFFF"/>
              </a:solidFill>
              <a:latin typeface="Philosopher"/>
              <a:ea typeface="Philosopher"/>
              <a:cs typeface="Philosopher"/>
              <a:sym typeface="Philosoph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Philosopher"/>
                <a:ea typeface="Philosopher"/>
                <a:cs typeface="Philosopher"/>
                <a:sym typeface="Philosopher"/>
              </a:rPr>
              <a:t>Abdullah Muhammad 201-801-271</a:t>
            </a:r>
            <a:endParaRPr sz="2000">
              <a:solidFill>
                <a:srgbClr val="FFFFFF"/>
              </a:solidFill>
              <a:latin typeface="Philosopher"/>
              <a:ea typeface="Philosopher"/>
              <a:cs typeface="Philosopher"/>
              <a:sym typeface="Philosoph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Philosopher"/>
                <a:ea typeface="Philosopher"/>
                <a:cs typeface="Philosopher"/>
                <a:sym typeface="Philosopher"/>
              </a:rPr>
              <a:t> Amr Abdelaziz 201-801-041</a:t>
            </a:r>
            <a:endParaRPr sz="2000">
              <a:solidFill>
                <a:srgbClr val="FFFFFF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ctrTitle"/>
          </p:nvPr>
        </p:nvSpPr>
        <p:spPr>
          <a:xfrm>
            <a:off x="685800" y="626875"/>
            <a:ext cx="7772400" cy="102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Greedy best-first</a:t>
            </a:r>
            <a:endParaRPr sz="5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- </a:t>
            </a:r>
            <a:r>
              <a:rPr b="1" lang="en-US" sz="3900"/>
              <a:t>Test Case</a:t>
            </a:r>
            <a:endParaRPr b="1" sz="3900"/>
          </a:p>
        </p:txBody>
      </p:sp>
      <p:sp>
        <p:nvSpPr>
          <p:cNvPr id="167" name="Google Shape;167;p23"/>
          <p:cNvSpPr txBox="1"/>
          <p:nvPr>
            <p:ph idx="1" type="subTitle"/>
          </p:nvPr>
        </p:nvSpPr>
        <p:spPr>
          <a:xfrm>
            <a:off x="637500" y="1654975"/>
            <a:ext cx="7869000" cy="392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00" y="1654975"/>
            <a:ext cx="7869000" cy="440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ctrTitle"/>
          </p:nvPr>
        </p:nvSpPr>
        <p:spPr>
          <a:xfrm>
            <a:off x="685800" y="626875"/>
            <a:ext cx="7772400" cy="102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/>
              <a:t>Test Case - Output</a:t>
            </a:r>
            <a:endParaRPr b="1" sz="3900"/>
          </a:p>
        </p:txBody>
      </p:sp>
      <p:sp>
        <p:nvSpPr>
          <p:cNvPr id="175" name="Google Shape;175;p24"/>
          <p:cNvSpPr txBox="1"/>
          <p:nvPr>
            <p:ph idx="1" type="subTitle"/>
          </p:nvPr>
        </p:nvSpPr>
        <p:spPr>
          <a:xfrm>
            <a:off x="2194050" y="1654975"/>
            <a:ext cx="4638900" cy="392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050" y="1654975"/>
            <a:ext cx="4638875" cy="39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be continued..</a:t>
            </a:r>
            <a:endParaRPr/>
          </a:p>
        </p:txBody>
      </p:sp>
      <p:sp>
        <p:nvSpPr>
          <p:cNvPr id="183" name="Google Shape;183;p2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Zewail City Map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775" y="1600200"/>
            <a:ext cx="4286457" cy="47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16"/>
          <p:cNvSpPr txBox="1"/>
          <p:nvPr>
            <p:ph type="title"/>
          </p:nvPr>
        </p:nvSpPr>
        <p:spPr>
          <a:xfrm>
            <a:off x="90700" y="2204550"/>
            <a:ext cx="1554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Zewail City Design</a:t>
            </a:r>
            <a:endParaRPr sz="3900"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000" y="224681"/>
            <a:ext cx="7426001" cy="6131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Thinking Process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75" y="2021013"/>
            <a:ext cx="8591550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ctrTitle"/>
          </p:nvPr>
        </p:nvSpPr>
        <p:spPr>
          <a:xfrm>
            <a:off x="685800" y="626875"/>
            <a:ext cx="7772400" cy="102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BFS</a:t>
            </a:r>
            <a:endParaRPr/>
          </a:p>
        </p:txBody>
      </p:sp>
      <p:sp>
        <p:nvSpPr>
          <p:cNvPr id="127" name="Google Shape;127;p18"/>
          <p:cNvSpPr txBox="1"/>
          <p:nvPr>
            <p:ph idx="1" type="subTitle"/>
          </p:nvPr>
        </p:nvSpPr>
        <p:spPr>
          <a:xfrm>
            <a:off x="589250" y="1717625"/>
            <a:ext cx="7869000" cy="392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50" y="1717625"/>
            <a:ext cx="7869000" cy="39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ctrTitle"/>
          </p:nvPr>
        </p:nvSpPr>
        <p:spPr>
          <a:xfrm>
            <a:off x="685800" y="626875"/>
            <a:ext cx="7772400" cy="102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BFS - Test Case</a:t>
            </a:r>
            <a:endParaRPr/>
          </a:p>
        </p:txBody>
      </p:sp>
      <p:sp>
        <p:nvSpPr>
          <p:cNvPr id="135" name="Google Shape;135;p19"/>
          <p:cNvSpPr txBox="1"/>
          <p:nvPr>
            <p:ph idx="1" type="subTitle"/>
          </p:nvPr>
        </p:nvSpPr>
        <p:spPr>
          <a:xfrm>
            <a:off x="637500" y="1654975"/>
            <a:ext cx="7869000" cy="392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817925"/>
            <a:ext cx="7772400" cy="376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ctrTitle"/>
          </p:nvPr>
        </p:nvSpPr>
        <p:spPr>
          <a:xfrm>
            <a:off x="685800" y="626875"/>
            <a:ext cx="7772400" cy="102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BFS - Test Case Output</a:t>
            </a:r>
            <a:endParaRPr/>
          </a:p>
        </p:txBody>
      </p:sp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637500" y="1654975"/>
            <a:ext cx="7869000" cy="392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500" y="1654975"/>
            <a:ext cx="7869000" cy="39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ctrTitle"/>
          </p:nvPr>
        </p:nvSpPr>
        <p:spPr>
          <a:xfrm>
            <a:off x="685800" y="626875"/>
            <a:ext cx="7772400" cy="102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BFS - Test Case Output</a:t>
            </a:r>
            <a:endParaRPr/>
          </a:p>
        </p:txBody>
      </p:sp>
      <p:sp>
        <p:nvSpPr>
          <p:cNvPr id="151" name="Google Shape;151;p21"/>
          <p:cNvSpPr txBox="1"/>
          <p:nvPr>
            <p:ph idx="1" type="subTitle"/>
          </p:nvPr>
        </p:nvSpPr>
        <p:spPr>
          <a:xfrm>
            <a:off x="637500" y="1654975"/>
            <a:ext cx="7869000" cy="392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100" y="1654975"/>
            <a:ext cx="7772400" cy="42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ctrTitle"/>
          </p:nvPr>
        </p:nvSpPr>
        <p:spPr>
          <a:xfrm>
            <a:off x="685800" y="626875"/>
            <a:ext cx="7772400" cy="102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>
                <a:latin typeface="Arial"/>
                <a:ea typeface="Arial"/>
                <a:cs typeface="Arial"/>
                <a:sym typeface="Arial"/>
              </a:rPr>
              <a:t>Greedy best-first</a:t>
            </a:r>
            <a:endParaRPr sz="6000"/>
          </a:p>
        </p:txBody>
      </p:sp>
      <p:sp>
        <p:nvSpPr>
          <p:cNvPr id="159" name="Google Shape;159;p22"/>
          <p:cNvSpPr txBox="1"/>
          <p:nvPr>
            <p:ph idx="1" type="subTitle"/>
          </p:nvPr>
        </p:nvSpPr>
        <p:spPr>
          <a:xfrm>
            <a:off x="589250" y="1717625"/>
            <a:ext cx="7869000" cy="392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50" y="1717625"/>
            <a:ext cx="7869000" cy="39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5">
      <a:dk1>
        <a:srgbClr val="000000"/>
      </a:dk1>
      <a:lt1>
        <a:srgbClr val="FFFFFF"/>
      </a:lt1>
      <a:dk2>
        <a:srgbClr val="006633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009999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