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
  </p:notesMasterIdLst>
  <p:sldIdLst>
    <p:sldId id="258" r:id="rId2"/>
    <p:sldId id="262" r:id="rId3"/>
    <p:sldId id="259" r:id="rId4"/>
    <p:sldId id="306" r:id="rId5"/>
    <p:sldId id="264" r:id="rId6"/>
    <p:sldId id="265" r:id="rId7"/>
    <p:sldId id="314" r:id="rId8"/>
    <p:sldId id="307" r:id="rId9"/>
    <p:sldId id="308" r:id="rId10"/>
    <p:sldId id="309" r:id="rId11"/>
    <p:sldId id="310" r:id="rId12"/>
    <p:sldId id="311" r:id="rId13"/>
    <p:sldId id="312" r:id="rId14"/>
    <p:sldId id="31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9" d="100"/>
          <a:sy n="79" d="100"/>
        </p:scale>
        <p:origin x="850" y="77"/>
      </p:cViewPr>
      <p:guideLst>
        <p:guide orient="horz" pos="2187"/>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38437-DB55-4407-8DC5-CABD62D11B63}" type="datetimeFigureOut">
              <a:rPr lang="en-US" smtClean="0"/>
              <a:t>6/8/2025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24C82C-FD9B-40F9-A39E-A4CBF131EEE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24C82C-FD9B-40F9-A39E-A4CBF131EEE4}"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E5143163-A7B6-41AB-A446-0BD99C811D76}" type="datetime1">
              <a:rPr lang="en-US" smtClean="0"/>
              <a:t>6/8/2025</a:t>
            </a:fld>
            <a:endParaRPr lang="en-US"/>
          </a:p>
        </p:txBody>
      </p:sp>
      <p:sp>
        <p:nvSpPr>
          <p:cNvPr id="8" name="Footer Placeholder 7"/>
          <p:cNvSpPr>
            <a:spLocks noGrp="1"/>
          </p:cNvSpPr>
          <p:nvPr>
            <p:ph type="ftr" sz="quarter" idx="11"/>
          </p:nvPr>
        </p:nvSpPr>
        <p:spPr/>
        <p:txBody>
          <a:bodyPr/>
          <a:lstStyle/>
          <a:p>
            <a:r>
              <a:rPr lang="en-US" dirty="0"/>
              <a:t>Department of Electrical &amp; Computer Engineering</a:t>
            </a:r>
          </a:p>
        </p:txBody>
      </p:sp>
      <p:sp>
        <p:nvSpPr>
          <p:cNvPr id="9" name="Slide Number Placeholder 8"/>
          <p:cNvSpPr>
            <a:spLocks noGrp="1"/>
          </p:cNvSpPr>
          <p:nvPr>
            <p:ph type="sldNum" sz="quarter" idx="12"/>
          </p:nvPr>
        </p:nvSpPr>
        <p:spPr/>
        <p:txBody>
          <a:bodyPr/>
          <a:lstStyle/>
          <a:p>
            <a:fld id="{A404E238-F771-4BC1-9664-E4FE9018898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D4D454-BB67-4C1C-8964-A707DF01C250}" type="datetime1">
              <a:rPr lang="en-US" smtClean="0"/>
              <a:t>6/8/2025</a:t>
            </a:fld>
            <a:endParaRPr lang="en-US"/>
          </a:p>
        </p:txBody>
      </p:sp>
      <p:sp>
        <p:nvSpPr>
          <p:cNvPr id="5" name="Footer Placeholder 4"/>
          <p:cNvSpPr>
            <a:spLocks noGrp="1"/>
          </p:cNvSpPr>
          <p:nvPr>
            <p:ph type="ftr" sz="quarter" idx="11"/>
          </p:nvPr>
        </p:nvSpPr>
        <p:spPr/>
        <p:txBody>
          <a:bodyPr/>
          <a:lstStyle/>
          <a:p>
            <a:r>
              <a:rPr lang="en-US"/>
              <a:t>Department of Electrical &amp; Computer Engineering</a:t>
            </a:r>
          </a:p>
        </p:txBody>
      </p:sp>
      <p:sp>
        <p:nvSpPr>
          <p:cNvPr id="6" name="Slide Number Placeholder 5"/>
          <p:cNvSpPr>
            <a:spLocks noGrp="1"/>
          </p:cNvSpPr>
          <p:nvPr>
            <p:ph type="sldNum" sz="quarter" idx="12"/>
          </p:nvPr>
        </p:nvSpPr>
        <p:spPr/>
        <p:txBody>
          <a:bodyPr/>
          <a:lstStyle/>
          <a:p>
            <a:fld id="{A404E238-F771-4BC1-9664-E4FE9018898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2FBA5D-DF4E-4F1B-84A8-BD1E2A25B29B}" type="datetime1">
              <a:rPr lang="en-US" smtClean="0"/>
              <a:t>6/8/2025</a:t>
            </a:fld>
            <a:endParaRPr lang="en-US"/>
          </a:p>
        </p:txBody>
      </p:sp>
      <p:sp>
        <p:nvSpPr>
          <p:cNvPr id="5" name="Footer Placeholder 4"/>
          <p:cNvSpPr>
            <a:spLocks noGrp="1"/>
          </p:cNvSpPr>
          <p:nvPr>
            <p:ph type="ftr" sz="quarter" idx="11"/>
          </p:nvPr>
        </p:nvSpPr>
        <p:spPr/>
        <p:txBody>
          <a:bodyPr/>
          <a:lstStyle/>
          <a:p>
            <a:r>
              <a:rPr lang="en-US"/>
              <a:t>Department of Electrical &amp; Computer Engineering</a:t>
            </a:r>
          </a:p>
        </p:txBody>
      </p:sp>
      <p:sp>
        <p:nvSpPr>
          <p:cNvPr id="6" name="Slide Number Placeholder 5"/>
          <p:cNvSpPr>
            <a:spLocks noGrp="1"/>
          </p:cNvSpPr>
          <p:nvPr>
            <p:ph type="sldNum" sz="quarter" idx="12"/>
          </p:nvPr>
        </p:nvSpPr>
        <p:spPr/>
        <p:txBody>
          <a:bodyPr/>
          <a:lstStyle/>
          <a:p>
            <a:fld id="{A404E238-F771-4BC1-9664-E4FE9018898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lang="en-US" sz="4000" b="1" kern="1200" dirty="0" smtClean="0">
                <a:solidFill>
                  <a:schemeClr val="tx1"/>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DB025EA-AA62-4D90-B352-0D93E775278A}" type="datetime1">
              <a:rPr lang="en-US" smtClean="0"/>
              <a:t>6/8/2025</a:t>
            </a:fld>
            <a:endParaRPr lang="en-US" dirty="0"/>
          </a:p>
        </p:txBody>
      </p:sp>
      <p:sp>
        <p:nvSpPr>
          <p:cNvPr id="5" name="Footer Placeholder 4"/>
          <p:cNvSpPr>
            <a:spLocks noGrp="1"/>
          </p:cNvSpPr>
          <p:nvPr>
            <p:ph type="ftr" sz="quarter" idx="11"/>
          </p:nvPr>
        </p:nvSpPr>
        <p:spPr/>
        <p:txBody>
          <a:bodyPr/>
          <a:lstStyle/>
          <a:p>
            <a:r>
              <a:rPr lang="en-US" dirty="0"/>
              <a:t>Department of Electrical &amp; Computer Engineering</a:t>
            </a:r>
          </a:p>
        </p:txBody>
      </p:sp>
      <p:sp>
        <p:nvSpPr>
          <p:cNvPr id="6" name="Slide Number Placeholder 5"/>
          <p:cNvSpPr>
            <a:spLocks noGrp="1"/>
          </p:cNvSpPr>
          <p:nvPr>
            <p:ph type="sldNum" sz="quarter" idx="12"/>
          </p:nvPr>
        </p:nvSpPr>
        <p:spPr/>
        <p:txBody>
          <a:bodyPr/>
          <a:lstStyle/>
          <a:p>
            <a:fld id="{A404E238-F771-4BC1-9664-E4FE9018898D}" type="slidenum">
              <a:rPr lang="en-US" smtClean="0"/>
              <a:t>‹#›</a:t>
            </a:fld>
            <a:endParaRPr lang="en-US" dirty="0"/>
          </a:p>
        </p:txBody>
      </p:sp>
      <p:pic>
        <p:nvPicPr>
          <p:cNvPr id="7" name="Picture 2" descr="Image result for air university islamabad logo"/>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00025" y="230188"/>
            <a:ext cx="1511300" cy="11284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9A7F73B-617C-4EFD-B8AE-5295FCB8D1B5}" type="datetime1">
              <a:rPr lang="en-US" smtClean="0"/>
              <a:t>6/8/2025</a:t>
            </a:fld>
            <a:endParaRPr lang="en-US"/>
          </a:p>
        </p:txBody>
      </p:sp>
      <p:sp>
        <p:nvSpPr>
          <p:cNvPr id="5" name="Footer Placeholder 4"/>
          <p:cNvSpPr>
            <a:spLocks noGrp="1"/>
          </p:cNvSpPr>
          <p:nvPr>
            <p:ph type="ftr" sz="quarter" idx="11"/>
          </p:nvPr>
        </p:nvSpPr>
        <p:spPr/>
        <p:txBody>
          <a:bodyPr/>
          <a:lstStyle/>
          <a:p>
            <a:r>
              <a:rPr lang="en-US"/>
              <a:t>Department of Electrical &amp; Computer Engineering</a:t>
            </a:r>
          </a:p>
        </p:txBody>
      </p:sp>
      <p:sp>
        <p:nvSpPr>
          <p:cNvPr id="6" name="Slide Number Placeholder 5"/>
          <p:cNvSpPr>
            <a:spLocks noGrp="1"/>
          </p:cNvSpPr>
          <p:nvPr>
            <p:ph type="sldNum" sz="quarter" idx="12"/>
          </p:nvPr>
        </p:nvSpPr>
        <p:spPr/>
        <p:txBody>
          <a:bodyPr/>
          <a:lstStyle/>
          <a:p>
            <a:fld id="{A404E238-F771-4BC1-9664-E4FE9018898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59E2B1-AD0A-41AC-A345-30E6223D8058}" type="datetime1">
              <a:rPr lang="en-US" smtClean="0"/>
              <a:t>6/8/2025</a:t>
            </a:fld>
            <a:endParaRPr lang="en-US"/>
          </a:p>
        </p:txBody>
      </p:sp>
      <p:sp>
        <p:nvSpPr>
          <p:cNvPr id="6" name="Footer Placeholder 5"/>
          <p:cNvSpPr>
            <a:spLocks noGrp="1"/>
          </p:cNvSpPr>
          <p:nvPr>
            <p:ph type="ftr" sz="quarter" idx="11"/>
          </p:nvPr>
        </p:nvSpPr>
        <p:spPr/>
        <p:txBody>
          <a:bodyPr/>
          <a:lstStyle/>
          <a:p>
            <a:r>
              <a:rPr lang="en-US"/>
              <a:t>Department of Electrical &amp; Computer Engineering</a:t>
            </a:r>
          </a:p>
        </p:txBody>
      </p:sp>
      <p:sp>
        <p:nvSpPr>
          <p:cNvPr id="7" name="Slide Number Placeholder 6"/>
          <p:cNvSpPr>
            <a:spLocks noGrp="1"/>
          </p:cNvSpPr>
          <p:nvPr>
            <p:ph type="sldNum" sz="quarter" idx="12"/>
          </p:nvPr>
        </p:nvSpPr>
        <p:spPr/>
        <p:txBody>
          <a:bodyPr/>
          <a:lstStyle/>
          <a:p>
            <a:fld id="{A404E238-F771-4BC1-9664-E4FE9018898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6B7D9E-48FA-4E8E-9752-34809445EE97}" type="datetime1">
              <a:rPr lang="en-US" smtClean="0"/>
              <a:t>6/8/2025</a:t>
            </a:fld>
            <a:endParaRPr lang="en-US"/>
          </a:p>
        </p:txBody>
      </p:sp>
      <p:sp>
        <p:nvSpPr>
          <p:cNvPr id="8" name="Footer Placeholder 7"/>
          <p:cNvSpPr>
            <a:spLocks noGrp="1"/>
          </p:cNvSpPr>
          <p:nvPr>
            <p:ph type="ftr" sz="quarter" idx="11"/>
          </p:nvPr>
        </p:nvSpPr>
        <p:spPr/>
        <p:txBody>
          <a:bodyPr/>
          <a:lstStyle/>
          <a:p>
            <a:r>
              <a:rPr lang="en-US"/>
              <a:t>Department of Electrical &amp; Computer Engineering</a:t>
            </a:r>
          </a:p>
        </p:txBody>
      </p:sp>
      <p:sp>
        <p:nvSpPr>
          <p:cNvPr id="9" name="Slide Number Placeholder 8"/>
          <p:cNvSpPr>
            <a:spLocks noGrp="1"/>
          </p:cNvSpPr>
          <p:nvPr>
            <p:ph type="sldNum" sz="quarter" idx="12"/>
          </p:nvPr>
        </p:nvSpPr>
        <p:spPr/>
        <p:txBody>
          <a:bodyPr/>
          <a:lstStyle/>
          <a:p>
            <a:fld id="{A404E238-F771-4BC1-9664-E4FE9018898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65A8FA-BAA3-4693-861A-A547A484A91E}" type="datetime1">
              <a:rPr lang="en-US" smtClean="0"/>
              <a:t>6/8/2025</a:t>
            </a:fld>
            <a:endParaRPr lang="en-US"/>
          </a:p>
        </p:txBody>
      </p:sp>
      <p:sp>
        <p:nvSpPr>
          <p:cNvPr id="4" name="Footer Placeholder 3"/>
          <p:cNvSpPr>
            <a:spLocks noGrp="1"/>
          </p:cNvSpPr>
          <p:nvPr>
            <p:ph type="ftr" sz="quarter" idx="11"/>
          </p:nvPr>
        </p:nvSpPr>
        <p:spPr/>
        <p:txBody>
          <a:bodyPr/>
          <a:lstStyle/>
          <a:p>
            <a:r>
              <a:rPr lang="en-US"/>
              <a:t>Department of Electrical &amp; Computer Engineering</a:t>
            </a:r>
          </a:p>
        </p:txBody>
      </p:sp>
      <p:sp>
        <p:nvSpPr>
          <p:cNvPr id="5" name="Slide Number Placeholder 4"/>
          <p:cNvSpPr>
            <a:spLocks noGrp="1"/>
          </p:cNvSpPr>
          <p:nvPr>
            <p:ph type="sldNum" sz="quarter" idx="12"/>
          </p:nvPr>
        </p:nvSpPr>
        <p:spPr/>
        <p:txBody>
          <a:bodyPr/>
          <a:lstStyle/>
          <a:p>
            <a:fld id="{A404E238-F771-4BC1-9664-E4FE9018898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50C12-3DBA-4598-A8AF-2E45B3B5BC8B}" type="datetime1">
              <a:rPr lang="en-US" smtClean="0"/>
              <a:t>6/8/2025</a:t>
            </a:fld>
            <a:endParaRPr lang="en-US"/>
          </a:p>
        </p:txBody>
      </p:sp>
      <p:sp>
        <p:nvSpPr>
          <p:cNvPr id="3" name="Footer Placeholder 2"/>
          <p:cNvSpPr>
            <a:spLocks noGrp="1"/>
          </p:cNvSpPr>
          <p:nvPr>
            <p:ph type="ftr" sz="quarter" idx="11"/>
          </p:nvPr>
        </p:nvSpPr>
        <p:spPr/>
        <p:txBody>
          <a:bodyPr/>
          <a:lstStyle/>
          <a:p>
            <a:r>
              <a:rPr lang="en-US"/>
              <a:t>Department of Electrical &amp; Computer Engineering</a:t>
            </a:r>
          </a:p>
        </p:txBody>
      </p:sp>
      <p:sp>
        <p:nvSpPr>
          <p:cNvPr id="4" name="Slide Number Placeholder 3"/>
          <p:cNvSpPr>
            <a:spLocks noGrp="1"/>
          </p:cNvSpPr>
          <p:nvPr>
            <p:ph type="sldNum" sz="quarter" idx="12"/>
          </p:nvPr>
        </p:nvSpPr>
        <p:spPr/>
        <p:txBody>
          <a:bodyPr/>
          <a:lstStyle/>
          <a:p>
            <a:fld id="{A404E238-F771-4BC1-9664-E4FE9018898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C8018B0-C3EA-492D-B79E-28F339CD8E55}" type="datetime1">
              <a:rPr lang="en-US" smtClean="0"/>
              <a:t>6/8/2025</a:t>
            </a:fld>
            <a:endParaRPr lang="en-US"/>
          </a:p>
        </p:txBody>
      </p:sp>
      <p:sp>
        <p:nvSpPr>
          <p:cNvPr id="6" name="Footer Placeholder 5"/>
          <p:cNvSpPr>
            <a:spLocks noGrp="1"/>
          </p:cNvSpPr>
          <p:nvPr>
            <p:ph type="ftr" sz="quarter" idx="11"/>
          </p:nvPr>
        </p:nvSpPr>
        <p:spPr/>
        <p:txBody>
          <a:bodyPr/>
          <a:lstStyle/>
          <a:p>
            <a:r>
              <a:rPr lang="en-US"/>
              <a:t>Department of Electrical &amp; Computer Engineering</a:t>
            </a:r>
          </a:p>
        </p:txBody>
      </p:sp>
      <p:sp>
        <p:nvSpPr>
          <p:cNvPr id="7" name="Slide Number Placeholder 6"/>
          <p:cNvSpPr>
            <a:spLocks noGrp="1"/>
          </p:cNvSpPr>
          <p:nvPr>
            <p:ph type="sldNum" sz="quarter" idx="12"/>
          </p:nvPr>
        </p:nvSpPr>
        <p:spPr/>
        <p:txBody>
          <a:bodyPr/>
          <a:lstStyle/>
          <a:p>
            <a:fld id="{A404E238-F771-4BC1-9664-E4FE9018898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64DC8D-006B-4DF2-A84B-B6197724700D}" type="datetime1">
              <a:rPr lang="en-US" smtClean="0"/>
              <a:t>6/8/2025</a:t>
            </a:fld>
            <a:endParaRPr lang="en-US"/>
          </a:p>
        </p:txBody>
      </p:sp>
      <p:sp>
        <p:nvSpPr>
          <p:cNvPr id="6" name="Footer Placeholder 5"/>
          <p:cNvSpPr>
            <a:spLocks noGrp="1"/>
          </p:cNvSpPr>
          <p:nvPr>
            <p:ph type="ftr" sz="quarter" idx="11"/>
          </p:nvPr>
        </p:nvSpPr>
        <p:spPr/>
        <p:txBody>
          <a:bodyPr/>
          <a:lstStyle/>
          <a:p>
            <a:r>
              <a:rPr lang="en-US"/>
              <a:t>Department of Electrical &amp; Computer Engineering</a:t>
            </a:r>
          </a:p>
        </p:txBody>
      </p:sp>
      <p:sp>
        <p:nvSpPr>
          <p:cNvPr id="7" name="Slide Number Placeholder 6"/>
          <p:cNvSpPr>
            <a:spLocks noGrp="1"/>
          </p:cNvSpPr>
          <p:nvPr>
            <p:ph type="sldNum" sz="quarter" idx="12"/>
          </p:nvPr>
        </p:nvSpPr>
        <p:spPr/>
        <p:txBody>
          <a:bodyPr/>
          <a:lstStyle/>
          <a:p>
            <a:fld id="{A404E238-F771-4BC1-9664-E4FE9018898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C6F1D-CF85-4DA8-99FD-59E9C75F80D5}" type="datetime1">
              <a:rPr lang="en-US" smtClean="0"/>
              <a:t>6/8/2025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Electrical &amp; Computer Engineering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04E238-F771-4BC1-9664-E4FE9018898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8919" y="397669"/>
            <a:ext cx="6657465" cy="1897856"/>
          </a:xfrm>
        </p:spPr>
        <p:txBody>
          <a:bodyPr>
            <a:normAutofit/>
          </a:bodyPr>
          <a:lstStyle/>
          <a:p>
            <a:r>
              <a:rPr lang="en-US" sz="2800" dirty="0"/>
              <a:t>TEACHER PORTAL USING C++</a:t>
            </a:r>
          </a:p>
        </p:txBody>
      </p:sp>
      <p:sp>
        <p:nvSpPr>
          <p:cNvPr id="3" name="Content Placeholder 2"/>
          <p:cNvSpPr>
            <a:spLocks noGrp="1"/>
          </p:cNvSpPr>
          <p:nvPr>
            <p:ph idx="1"/>
          </p:nvPr>
        </p:nvSpPr>
        <p:spPr>
          <a:xfrm>
            <a:off x="221810" y="4450200"/>
            <a:ext cx="4634217" cy="1771651"/>
          </a:xfrm>
        </p:spPr>
        <p:txBody>
          <a:bodyPr>
            <a:normAutofit/>
          </a:bodyPr>
          <a:lstStyle/>
          <a:p>
            <a:pPr>
              <a:spcBef>
                <a:spcPct val="20000"/>
              </a:spcBef>
              <a:buNone/>
            </a:pPr>
            <a:r>
              <a:rPr lang="en-US" altLang="en-US" b="1" dirty="0"/>
              <a:t>Presented By:</a:t>
            </a:r>
          </a:p>
          <a:p>
            <a:pPr>
              <a:spcBef>
                <a:spcPct val="20000"/>
              </a:spcBef>
              <a:buNone/>
            </a:pPr>
            <a:r>
              <a:rPr lang="en-US" altLang="en-US" dirty="0"/>
              <a:t>Abdullah Javed (210760)</a:t>
            </a:r>
          </a:p>
          <a:p>
            <a:pPr>
              <a:spcBef>
                <a:spcPct val="20000"/>
              </a:spcBef>
              <a:buNone/>
            </a:pPr>
            <a:r>
              <a:rPr lang="en-US" altLang="en-US" dirty="0"/>
              <a:t>Fazeel Jahan    (210736)</a:t>
            </a:r>
          </a:p>
          <a:p>
            <a:pPr>
              <a:spcBef>
                <a:spcPct val="20000"/>
              </a:spcBef>
              <a:buNone/>
            </a:pPr>
            <a:endParaRPr lang="en-US" altLang="en-US" dirty="0"/>
          </a:p>
        </p:txBody>
      </p:sp>
      <p:sp>
        <p:nvSpPr>
          <p:cNvPr id="4" name="Footer Placeholder 3"/>
          <p:cNvSpPr>
            <a:spLocks noGrp="1"/>
          </p:cNvSpPr>
          <p:nvPr>
            <p:ph type="ftr" sz="quarter" idx="11"/>
          </p:nvPr>
        </p:nvSpPr>
        <p:spPr/>
        <p:txBody>
          <a:bodyPr/>
          <a:lstStyle/>
          <a:p>
            <a:r>
              <a:rPr lang="en-US" dirty="0"/>
              <a:t>COMPUTER PROGRAMMING</a:t>
            </a:r>
          </a:p>
        </p:txBody>
      </p:sp>
      <p:sp>
        <p:nvSpPr>
          <p:cNvPr id="5" name="Slide Number Placeholder 4"/>
          <p:cNvSpPr>
            <a:spLocks noGrp="1"/>
          </p:cNvSpPr>
          <p:nvPr>
            <p:ph type="sldNum" sz="quarter" idx="12"/>
          </p:nvPr>
        </p:nvSpPr>
        <p:spPr>
          <a:xfrm>
            <a:off x="8662115" y="6356350"/>
            <a:ext cx="2743200" cy="365125"/>
          </a:xfrm>
        </p:spPr>
        <p:txBody>
          <a:bodyPr/>
          <a:lstStyle/>
          <a:p>
            <a:fld id="{A404E238-F771-4BC1-9664-E4FE9018898D}" type="slidenum">
              <a:rPr lang="en-US" smtClean="0"/>
              <a:t>1</a:t>
            </a:fld>
            <a:endParaRPr lang="en-US" dirty="0"/>
          </a:p>
        </p:txBody>
      </p:sp>
      <p:pic>
        <p:nvPicPr>
          <p:cNvPr id="1028" name="Picture 4" descr="Image result for air university islamabad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3339" y="1934800"/>
            <a:ext cx="3485313" cy="260236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p:nvPr/>
        </p:nvSpPr>
        <p:spPr>
          <a:xfrm>
            <a:off x="8371663" y="4450200"/>
            <a:ext cx="3282073" cy="14544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20000"/>
              </a:spcBef>
              <a:buFont typeface="Arial" panose="020B0604020202020204" pitchFamily="34" charset="0"/>
              <a:buNone/>
            </a:pPr>
            <a:r>
              <a:rPr lang="en-US" altLang="en-US" b="1" dirty="0"/>
              <a:t>Submitted To:</a:t>
            </a:r>
          </a:p>
          <a:p>
            <a:pPr>
              <a:spcBef>
                <a:spcPct val="20000"/>
              </a:spcBef>
              <a:buFont typeface="Arial" panose="020B0604020202020204" pitchFamily="34" charset="0"/>
              <a:buNone/>
            </a:pPr>
            <a:r>
              <a:rPr lang="en-US" altLang="en-US" dirty="0"/>
              <a:t>Sir Umer Farooq</a:t>
            </a:r>
          </a:p>
          <a:p>
            <a:pPr>
              <a:spcBef>
                <a:spcPct val="20000"/>
              </a:spcBef>
              <a:buFont typeface="Arial" panose="020B0604020202020204" pitchFamily="34" charset="0"/>
              <a:buNone/>
            </a:pPr>
            <a:endParaRPr lang="en-US" alt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ED43-B85D-DFF6-2CE1-F59D58EE4295}"/>
              </a:ext>
            </a:extLst>
          </p:cNvPr>
          <p:cNvSpPr>
            <a:spLocks noGrp="1"/>
          </p:cNvSpPr>
          <p:nvPr>
            <p:ph type="title"/>
          </p:nvPr>
        </p:nvSpPr>
        <p:spPr>
          <a:xfrm>
            <a:off x="2805906" y="-30162"/>
            <a:ext cx="7313612" cy="1600200"/>
          </a:xfrm>
        </p:spPr>
        <p:txBody>
          <a:bodyPr/>
          <a:lstStyle/>
          <a:p>
            <a:r>
              <a:rPr lang="en-US" dirty="0"/>
              <a:t>Results and Discussion</a:t>
            </a:r>
          </a:p>
        </p:txBody>
      </p:sp>
      <p:pic>
        <p:nvPicPr>
          <p:cNvPr id="8" name="Content Placeholder 7" descr="A black screen with white text&#10;&#10;AI-generated content may be incorrect.">
            <a:extLst>
              <a:ext uri="{FF2B5EF4-FFF2-40B4-BE49-F238E27FC236}">
                <a16:creationId xmlns:a16="http://schemas.microsoft.com/office/drawing/2014/main" id="{ECB694E0-C90A-6A58-0B59-CAD574A204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9913" y="2057400"/>
            <a:ext cx="5238750" cy="3127375"/>
          </a:xfrm>
        </p:spPr>
      </p:pic>
      <p:sp>
        <p:nvSpPr>
          <p:cNvPr id="4" name="Text Placeholder 3">
            <a:extLst>
              <a:ext uri="{FF2B5EF4-FFF2-40B4-BE49-F238E27FC236}">
                <a16:creationId xmlns:a16="http://schemas.microsoft.com/office/drawing/2014/main" id="{6E2E25F2-88C3-1A68-1F40-0786631674A3}"/>
              </a:ext>
            </a:extLst>
          </p:cNvPr>
          <p:cNvSpPr>
            <a:spLocks noGrp="1"/>
          </p:cNvSpPr>
          <p:nvPr>
            <p:ph type="body" sz="half" idx="2"/>
          </p:nvPr>
        </p:nvSpPr>
        <p:spPr/>
        <p:txBody>
          <a:bodyPr>
            <a:normAutofit/>
          </a:bodyPr>
          <a:lstStyle/>
          <a:p>
            <a:r>
              <a:rPr lang="en-US" sz="2000" dirty="0"/>
              <a:t>The user can save the entire result to a new CSV f </a:t>
            </a:r>
            <a:r>
              <a:rPr lang="en-US" sz="2000" dirty="0" err="1"/>
              <a:t>ile</a:t>
            </a:r>
            <a:r>
              <a:rPr lang="en-US" sz="2000" dirty="0"/>
              <a:t> by choosing Option 2. This is handled in the backend by the generate CSV Result() method, which is likewise activated by a switch case. The application uses of stream to open the file and automatically creates a new filename by attaching result.csvtotheoriginalfile name</a:t>
            </a:r>
          </a:p>
        </p:txBody>
      </p:sp>
      <p:sp>
        <p:nvSpPr>
          <p:cNvPr id="5" name="Footer Placeholder 4">
            <a:extLst>
              <a:ext uri="{FF2B5EF4-FFF2-40B4-BE49-F238E27FC236}">
                <a16:creationId xmlns:a16="http://schemas.microsoft.com/office/drawing/2014/main" id="{8FFC80FD-E533-CC2E-D792-7D4B68460E84}"/>
              </a:ext>
            </a:extLst>
          </p:cNvPr>
          <p:cNvSpPr>
            <a:spLocks noGrp="1"/>
          </p:cNvSpPr>
          <p:nvPr>
            <p:ph type="ftr" sz="quarter" idx="11"/>
          </p:nvPr>
        </p:nvSpPr>
        <p:spPr/>
        <p:txBody>
          <a:bodyPr/>
          <a:lstStyle/>
          <a:p>
            <a:r>
              <a:rPr lang="en-US" dirty="0"/>
              <a:t>Computer Programming</a:t>
            </a:r>
          </a:p>
          <a:p>
            <a:endParaRPr lang="en-US" dirty="0"/>
          </a:p>
        </p:txBody>
      </p:sp>
      <p:sp>
        <p:nvSpPr>
          <p:cNvPr id="6" name="Slide Number Placeholder 5">
            <a:extLst>
              <a:ext uri="{FF2B5EF4-FFF2-40B4-BE49-F238E27FC236}">
                <a16:creationId xmlns:a16="http://schemas.microsoft.com/office/drawing/2014/main" id="{652418FB-E815-E350-FD19-1E46B7C09FBF}"/>
              </a:ext>
            </a:extLst>
          </p:cNvPr>
          <p:cNvSpPr>
            <a:spLocks noGrp="1"/>
          </p:cNvSpPr>
          <p:nvPr>
            <p:ph type="sldNum" sz="quarter" idx="12"/>
          </p:nvPr>
        </p:nvSpPr>
        <p:spPr/>
        <p:txBody>
          <a:bodyPr/>
          <a:lstStyle/>
          <a:p>
            <a:fld id="{A404E238-F771-4BC1-9664-E4FE9018898D}" type="slidenum">
              <a:rPr lang="en-US" smtClean="0"/>
              <a:t>10</a:t>
            </a:fld>
            <a:endParaRPr lang="en-US"/>
          </a:p>
        </p:txBody>
      </p:sp>
    </p:spTree>
    <p:extLst>
      <p:ext uri="{BB962C8B-B14F-4D97-AF65-F5344CB8AC3E}">
        <p14:creationId xmlns:p14="http://schemas.microsoft.com/office/powerpoint/2010/main" val="206554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60D5-B004-A113-799F-42F2F6AC8A7E}"/>
              </a:ext>
            </a:extLst>
          </p:cNvPr>
          <p:cNvSpPr>
            <a:spLocks noGrp="1"/>
          </p:cNvSpPr>
          <p:nvPr>
            <p:ph type="title"/>
          </p:nvPr>
        </p:nvSpPr>
        <p:spPr>
          <a:xfrm>
            <a:off x="839788" y="395880"/>
            <a:ext cx="8427042" cy="1060450"/>
          </a:xfrm>
        </p:spPr>
        <p:txBody>
          <a:bodyPr/>
          <a:lstStyle/>
          <a:p>
            <a:r>
              <a:rPr lang="en-US" dirty="0"/>
              <a:t>                     Results and Discussion</a:t>
            </a:r>
          </a:p>
        </p:txBody>
      </p:sp>
      <p:pic>
        <p:nvPicPr>
          <p:cNvPr id="8" name="Content Placeholder 7">
            <a:extLst>
              <a:ext uri="{FF2B5EF4-FFF2-40B4-BE49-F238E27FC236}">
                <a16:creationId xmlns:a16="http://schemas.microsoft.com/office/drawing/2014/main" id="{8BCC47D4-6B83-E03A-CD18-25C19A48DD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2210938"/>
            <a:ext cx="6172200" cy="2506024"/>
          </a:xfrm>
        </p:spPr>
      </p:pic>
      <p:sp>
        <p:nvSpPr>
          <p:cNvPr id="4" name="Text Placeholder 3">
            <a:extLst>
              <a:ext uri="{FF2B5EF4-FFF2-40B4-BE49-F238E27FC236}">
                <a16:creationId xmlns:a16="http://schemas.microsoft.com/office/drawing/2014/main" id="{A0EB2B7A-1A4B-D058-07F5-FFE987D62836}"/>
              </a:ext>
            </a:extLst>
          </p:cNvPr>
          <p:cNvSpPr>
            <a:spLocks noGrp="1"/>
          </p:cNvSpPr>
          <p:nvPr>
            <p:ph type="body" sz="half" idx="2"/>
          </p:nvPr>
        </p:nvSpPr>
        <p:spPr/>
        <p:txBody>
          <a:bodyPr>
            <a:normAutofit/>
          </a:bodyPr>
          <a:lstStyle/>
          <a:p>
            <a:r>
              <a:rPr lang="en-US" sz="2400" dirty="0"/>
              <a:t>Option 3 lets teachers search results by roll number. The system scans student records and displays full details (scores, total, grade) if found, or a "not found" message. This provides quick access without reviewing all results.</a:t>
            </a:r>
          </a:p>
        </p:txBody>
      </p:sp>
      <p:sp>
        <p:nvSpPr>
          <p:cNvPr id="5" name="Footer Placeholder 4">
            <a:extLst>
              <a:ext uri="{FF2B5EF4-FFF2-40B4-BE49-F238E27FC236}">
                <a16:creationId xmlns:a16="http://schemas.microsoft.com/office/drawing/2014/main" id="{25C2269A-D2C8-845E-0BDD-E40432514B1D}"/>
              </a:ext>
            </a:extLst>
          </p:cNvPr>
          <p:cNvSpPr>
            <a:spLocks noGrp="1"/>
          </p:cNvSpPr>
          <p:nvPr>
            <p:ph type="ftr" sz="quarter" idx="11"/>
          </p:nvPr>
        </p:nvSpPr>
        <p:spPr/>
        <p:txBody>
          <a:bodyPr/>
          <a:lstStyle/>
          <a:p>
            <a:r>
              <a:rPr lang="en-US" dirty="0"/>
              <a:t>Computer Programming</a:t>
            </a:r>
          </a:p>
          <a:p>
            <a:endParaRPr lang="en-US" dirty="0"/>
          </a:p>
        </p:txBody>
      </p:sp>
      <p:sp>
        <p:nvSpPr>
          <p:cNvPr id="6" name="Slide Number Placeholder 5">
            <a:extLst>
              <a:ext uri="{FF2B5EF4-FFF2-40B4-BE49-F238E27FC236}">
                <a16:creationId xmlns:a16="http://schemas.microsoft.com/office/drawing/2014/main" id="{E05A6CA4-206D-55A1-EBA7-7A5E37126F68}"/>
              </a:ext>
            </a:extLst>
          </p:cNvPr>
          <p:cNvSpPr>
            <a:spLocks noGrp="1"/>
          </p:cNvSpPr>
          <p:nvPr>
            <p:ph type="sldNum" sz="quarter" idx="12"/>
          </p:nvPr>
        </p:nvSpPr>
        <p:spPr/>
        <p:txBody>
          <a:bodyPr/>
          <a:lstStyle/>
          <a:p>
            <a:fld id="{A404E238-F771-4BC1-9664-E4FE9018898D}" type="slidenum">
              <a:rPr lang="en-US" smtClean="0"/>
              <a:t>11</a:t>
            </a:fld>
            <a:endParaRPr lang="en-US"/>
          </a:p>
        </p:txBody>
      </p:sp>
    </p:spTree>
    <p:extLst>
      <p:ext uri="{BB962C8B-B14F-4D97-AF65-F5344CB8AC3E}">
        <p14:creationId xmlns:p14="http://schemas.microsoft.com/office/powerpoint/2010/main" val="2413342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F32E-B98A-B32E-CABC-92B21074BB9A}"/>
              </a:ext>
            </a:extLst>
          </p:cNvPr>
          <p:cNvSpPr>
            <a:spLocks noGrp="1"/>
          </p:cNvSpPr>
          <p:nvPr>
            <p:ph type="title"/>
          </p:nvPr>
        </p:nvSpPr>
        <p:spPr>
          <a:xfrm>
            <a:off x="839788" y="620523"/>
            <a:ext cx="8495281" cy="1068388"/>
          </a:xfrm>
        </p:spPr>
        <p:txBody>
          <a:bodyPr/>
          <a:lstStyle/>
          <a:p>
            <a:r>
              <a:rPr lang="en-US" dirty="0"/>
              <a:t>                      Results and Discussion</a:t>
            </a:r>
          </a:p>
        </p:txBody>
      </p:sp>
      <p:pic>
        <p:nvPicPr>
          <p:cNvPr id="8" name="Content Placeholder 7">
            <a:extLst>
              <a:ext uri="{FF2B5EF4-FFF2-40B4-BE49-F238E27FC236}">
                <a16:creationId xmlns:a16="http://schemas.microsoft.com/office/drawing/2014/main" id="{E8C05A0C-BBD9-F49D-C342-3ADB5CC79D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6600" y="2388358"/>
            <a:ext cx="4905375" cy="2047117"/>
          </a:xfrm>
        </p:spPr>
      </p:pic>
      <p:sp>
        <p:nvSpPr>
          <p:cNvPr id="4" name="Text Placeholder 3">
            <a:extLst>
              <a:ext uri="{FF2B5EF4-FFF2-40B4-BE49-F238E27FC236}">
                <a16:creationId xmlns:a16="http://schemas.microsoft.com/office/drawing/2014/main" id="{BA8BA433-797F-D170-CA83-8DA713D2C754}"/>
              </a:ext>
            </a:extLst>
          </p:cNvPr>
          <p:cNvSpPr>
            <a:spLocks noGrp="1"/>
          </p:cNvSpPr>
          <p:nvPr>
            <p:ph type="body" sz="half" idx="2"/>
          </p:nvPr>
        </p:nvSpPr>
        <p:spPr/>
        <p:txBody>
          <a:bodyPr/>
          <a:lstStyle/>
          <a:p>
            <a:r>
              <a:rPr lang="en-US" dirty="0"/>
              <a:t> </a:t>
            </a:r>
            <a:r>
              <a:rPr lang="en-US" sz="2400" dirty="0"/>
              <a:t>The main() function uses a do-while loop that only terminates when Option 4 is selected, triggering a controlled exit without additional function calls.</a:t>
            </a:r>
          </a:p>
        </p:txBody>
      </p:sp>
      <p:sp>
        <p:nvSpPr>
          <p:cNvPr id="5" name="Footer Placeholder 4">
            <a:extLst>
              <a:ext uri="{FF2B5EF4-FFF2-40B4-BE49-F238E27FC236}">
                <a16:creationId xmlns:a16="http://schemas.microsoft.com/office/drawing/2014/main" id="{1F3962BE-2075-5C93-8B0D-A04E4B59A8B0}"/>
              </a:ext>
            </a:extLst>
          </p:cNvPr>
          <p:cNvSpPr>
            <a:spLocks noGrp="1"/>
          </p:cNvSpPr>
          <p:nvPr>
            <p:ph type="ftr" sz="quarter" idx="11"/>
          </p:nvPr>
        </p:nvSpPr>
        <p:spPr/>
        <p:txBody>
          <a:bodyPr/>
          <a:lstStyle/>
          <a:p>
            <a:r>
              <a:rPr lang="en-US" dirty="0"/>
              <a:t>Computer Programming</a:t>
            </a:r>
          </a:p>
          <a:p>
            <a:endParaRPr lang="en-US" dirty="0"/>
          </a:p>
        </p:txBody>
      </p:sp>
      <p:sp>
        <p:nvSpPr>
          <p:cNvPr id="6" name="Slide Number Placeholder 5">
            <a:extLst>
              <a:ext uri="{FF2B5EF4-FFF2-40B4-BE49-F238E27FC236}">
                <a16:creationId xmlns:a16="http://schemas.microsoft.com/office/drawing/2014/main" id="{5D8D5320-1574-1CAE-8F70-63A78A77BD02}"/>
              </a:ext>
            </a:extLst>
          </p:cNvPr>
          <p:cNvSpPr>
            <a:spLocks noGrp="1"/>
          </p:cNvSpPr>
          <p:nvPr>
            <p:ph type="sldNum" sz="quarter" idx="12"/>
          </p:nvPr>
        </p:nvSpPr>
        <p:spPr/>
        <p:txBody>
          <a:bodyPr/>
          <a:lstStyle/>
          <a:p>
            <a:fld id="{A404E238-F771-4BC1-9664-E4FE9018898D}" type="slidenum">
              <a:rPr lang="en-US" smtClean="0"/>
              <a:t>12</a:t>
            </a:fld>
            <a:endParaRPr lang="en-US"/>
          </a:p>
        </p:txBody>
      </p:sp>
    </p:spTree>
    <p:extLst>
      <p:ext uri="{BB962C8B-B14F-4D97-AF65-F5344CB8AC3E}">
        <p14:creationId xmlns:p14="http://schemas.microsoft.com/office/powerpoint/2010/main" val="1344781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E61343D-F748-53F7-234B-4FD983EFBF2F}"/>
              </a:ext>
            </a:extLst>
          </p:cNvPr>
          <p:cNvSpPr>
            <a:spLocks noGrp="1"/>
          </p:cNvSpPr>
          <p:nvPr>
            <p:ph type="title"/>
          </p:nvPr>
        </p:nvSpPr>
        <p:spPr/>
        <p:txBody>
          <a:bodyPr/>
          <a:lstStyle/>
          <a:p>
            <a:r>
              <a:rPr lang="en-US" dirty="0"/>
              <a:t>Conclusions</a:t>
            </a:r>
          </a:p>
        </p:txBody>
      </p:sp>
      <p:sp>
        <p:nvSpPr>
          <p:cNvPr id="8" name="Content Placeholder 7">
            <a:extLst>
              <a:ext uri="{FF2B5EF4-FFF2-40B4-BE49-F238E27FC236}">
                <a16:creationId xmlns:a16="http://schemas.microsoft.com/office/drawing/2014/main" id="{EA2EE313-91AE-6B41-4961-394C01609BED}"/>
              </a:ext>
            </a:extLst>
          </p:cNvPr>
          <p:cNvSpPr>
            <a:spLocks noGrp="1"/>
          </p:cNvSpPr>
          <p:nvPr>
            <p:ph idx="1"/>
          </p:nvPr>
        </p:nvSpPr>
        <p:spPr>
          <a:xfrm>
            <a:off x="838200" y="1690688"/>
            <a:ext cx="10515600" cy="4665661"/>
          </a:xfrm>
        </p:spPr>
        <p:txBody>
          <a:bodyPr>
            <a:normAutofit fontScale="77500" lnSpcReduction="20000"/>
          </a:bodyPr>
          <a:lstStyle/>
          <a:p>
            <a:pPr>
              <a:buFont typeface="Wingdings" panose="05000000000000000000" pitchFamily="2" charset="2"/>
              <a:buChar char="Ø"/>
            </a:pPr>
            <a:r>
              <a:rPr lang="en-US" sz="3100" dirty="0"/>
              <a:t>The project demonstrates how C++ can automate academic tasks like reading student data, calculating grades with customizable weights, and generating results in both console and file formats.</a:t>
            </a:r>
          </a:p>
          <a:p>
            <a:pPr>
              <a:buFont typeface="Wingdings" panose="05000000000000000000" pitchFamily="2" charset="2"/>
              <a:buChar char="Ø"/>
            </a:pPr>
            <a:r>
              <a:rPr lang="en-US" sz="3100" dirty="0"/>
              <a:t>It ensures accurate and fair grading while reducing human errors, saving teachers significant time in manual calculations.</a:t>
            </a:r>
          </a:p>
          <a:p>
            <a:pPr>
              <a:buFont typeface="Wingdings" panose="05000000000000000000" pitchFamily="2" charset="2"/>
              <a:buChar char="Ø"/>
            </a:pPr>
            <a:r>
              <a:rPr lang="en-US" sz="3100" dirty="0"/>
              <a:t>Core C++ concepts like file handling, structures, vectors, and functions were applied to build a well-organized and efficient system.</a:t>
            </a:r>
          </a:p>
          <a:p>
            <a:pPr>
              <a:buFont typeface="Wingdings" panose="05000000000000000000" pitchFamily="2" charset="2"/>
              <a:buChar char="Ø"/>
            </a:pPr>
            <a:r>
              <a:rPr lang="en-US" sz="3100" dirty="0"/>
              <a:t>The menu-driven design enhances usability, allowing teachers to easily navigate options like displaying results, exporting files, or searching by roll number.</a:t>
            </a:r>
          </a:p>
          <a:p>
            <a:pPr>
              <a:buFont typeface="Wingdings" panose="05000000000000000000" pitchFamily="2" charset="2"/>
              <a:buChar char="Ø"/>
            </a:pPr>
            <a:r>
              <a:rPr lang="en-US" sz="3100" dirty="0"/>
              <a:t>Features like dynamic weight adjustments and relative grading based on class averages make the tool adaptable to different course requirements.</a:t>
            </a:r>
          </a:p>
          <a:p>
            <a:pPr>
              <a:buFont typeface="Wingdings" panose="05000000000000000000" pitchFamily="2" charset="2"/>
              <a:buChar char="Ø"/>
            </a:pPr>
            <a:r>
              <a:rPr lang="en-US" sz="3100" dirty="0"/>
              <a:t>By combining automation with user-friendly controls, the program provides a practical solution for managing student evaluations in educational institutions.</a:t>
            </a:r>
          </a:p>
          <a:p>
            <a:endParaRPr lang="en-US" dirty="0"/>
          </a:p>
        </p:txBody>
      </p:sp>
      <p:sp>
        <p:nvSpPr>
          <p:cNvPr id="5" name="Footer Placeholder 4">
            <a:extLst>
              <a:ext uri="{FF2B5EF4-FFF2-40B4-BE49-F238E27FC236}">
                <a16:creationId xmlns:a16="http://schemas.microsoft.com/office/drawing/2014/main" id="{63E2259B-FD44-CDFF-242E-A2FC4EF3B556}"/>
              </a:ext>
            </a:extLst>
          </p:cNvPr>
          <p:cNvSpPr>
            <a:spLocks noGrp="1"/>
          </p:cNvSpPr>
          <p:nvPr>
            <p:ph type="ftr" sz="quarter" idx="11"/>
          </p:nvPr>
        </p:nvSpPr>
        <p:spPr/>
        <p:txBody>
          <a:bodyPr/>
          <a:lstStyle/>
          <a:p>
            <a:r>
              <a:rPr lang="en-US" dirty="0"/>
              <a:t>Computer Programming</a:t>
            </a:r>
          </a:p>
          <a:p>
            <a:endParaRPr lang="en-US" dirty="0"/>
          </a:p>
        </p:txBody>
      </p:sp>
      <p:sp>
        <p:nvSpPr>
          <p:cNvPr id="6" name="Slide Number Placeholder 5">
            <a:extLst>
              <a:ext uri="{FF2B5EF4-FFF2-40B4-BE49-F238E27FC236}">
                <a16:creationId xmlns:a16="http://schemas.microsoft.com/office/drawing/2014/main" id="{2BED6468-DAC5-6EF9-385F-890C2F6A4737}"/>
              </a:ext>
            </a:extLst>
          </p:cNvPr>
          <p:cNvSpPr>
            <a:spLocks noGrp="1"/>
          </p:cNvSpPr>
          <p:nvPr>
            <p:ph type="sldNum" sz="quarter" idx="12"/>
          </p:nvPr>
        </p:nvSpPr>
        <p:spPr/>
        <p:txBody>
          <a:bodyPr/>
          <a:lstStyle/>
          <a:p>
            <a:fld id="{A404E238-F771-4BC1-9664-E4FE9018898D}" type="slidenum">
              <a:rPr lang="en-US" smtClean="0"/>
              <a:t>13</a:t>
            </a:fld>
            <a:endParaRPr lang="en-US"/>
          </a:p>
        </p:txBody>
      </p:sp>
    </p:spTree>
    <p:extLst>
      <p:ext uri="{BB962C8B-B14F-4D97-AF65-F5344CB8AC3E}">
        <p14:creationId xmlns:p14="http://schemas.microsoft.com/office/powerpoint/2010/main" val="607378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FDA7-1952-52E2-9775-F5D6410D586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32AEAE1-01CC-AE1C-FC95-21C716337E9C}"/>
              </a:ext>
            </a:extLst>
          </p:cNvPr>
          <p:cNvSpPr>
            <a:spLocks noGrp="1"/>
          </p:cNvSpPr>
          <p:nvPr>
            <p:ph idx="1"/>
          </p:nvPr>
        </p:nvSpPr>
        <p:spPr/>
        <p:txBody>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1.https://www.scribd.com/document/434628462/c-school-management </a:t>
            </a:r>
          </a:p>
          <a:p>
            <a:pPr>
              <a:buFont typeface="Wingdings" panose="05000000000000000000" pitchFamily="2" charset="2"/>
              <a:buChar char="Ø"/>
            </a:pPr>
            <a:r>
              <a:rPr lang="en-US" dirty="0"/>
              <a:t>2.https://github.com/Mubeen-Channa/Student-Grade-Calculator</a:t>
            </a:r>
          </a:p>
        </p:txBody>
      </p:sp>
      <p:sp>
        <p:nvSpPr>
          <p:cNvPr id="4" name="Footer Placeholder 3">
            <a:extLst>
              <a:ext uri="{FF2B5EF4-FFF2-40B4-BE49-F238E27FC236}">
                <a16:creationId xmlns:a16="http://schemas.microsoft.com/office/drawing/2014/main" id="{D3F07AAC-AA84-1F5E-2986-84D4D068D81E}"/>
              </a:ext>
            </a:extLst>
          </p:cNvPr>
          <p:cNvSpPr>
            <a:spLocks noGrp="1"/>
          </p:cNvSpPr>
          <p:nvPr>
            <p:ph type="ftr" sz="quarter" idx="11"/>
          </p:nvPr>
        </p:nvSpPr>
        <p:spPr/>
        <p:txBody>
          <a:bodyPr/>
          <a:lstStyle/>
          <a:p>
            <a:r>
              <a:rPr lang="en-US" dirty="0"/>
              <a:t>Computer Programming</a:t>
            </a:r>
          </a:p>
        </p:txBody>
      </p:sp>
      <p:sp>
        <p:nvSpPr>
          <p:cNvPr id="5" name="Slide Number Placeholder 4">
            <a:extLst>
              <a:ext uri="{FF2B5EF4-FFF2-40B4-BE49-F238E27FC236}">
                <a16:creationId xmlns:a16="http://schemas.microsoft.com/office/drawing/2014/main" id="{55752215-0685-47E8-D4A7-88FC39474072}"/>
              </a:ext>
            </a:extLst>
          </p:cNvPr>
          <p:cNvSpPr>
            <a:spLocks noGrp="1"/>
          </p:cNvSpPr>
          <p:nvPr>
            <p:ph type="sldNum" sz="quarter" idx="12"/>
          </p:nvPr>
        </p:nvSpPr>
        <p:spPr/>
        <p:txBody>
          <a:bodyPr/>
          <a:lstStyle/>
          <a:p>
            <a:fld id="{A404E238-F771-4BC1-9664-E4FE9018898D}" type="slidenum">
              <a:rPr lang="en-US" smtClean="0"/>
              <a:t>14</a:t>
            </a:fld>
            <a:endParaRPr lang="en-US" dirty="0"/>
          </a:p>
        </p:txBody>
      </p:sp>
    </p:spTree>
    <p:extLst>
      <p:ext uri="{BB962C8B-B14F-4D97-AF65-F5344CB8AC3E}">
        <p14:creationId xmlns:p14="http://schemas.microsoft.com/office/powerpoint/2010/main" val="47878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4828"/>
            <a:ext cx="10515600" cy="1325563"/>
          </a:xfrm>
        </p:spPr>
        <p:txBody>
          <a:bodyPr/>
          <a:lstStyle/>
          <a:p>
            <a:r>
              <a:rPr lang="en-US" dirty="0"/>
              <a:t>Presentation Overview</a:t>
            </a:r>
          </a:p>
        </p:txBody>
      </p:sp>
      <p:sp>
        <p:nvSpPr>
          <p:cNvPr id="3" name="Content Placeholder 2"/>
          <p:cNvSpPr>
            <a:spLocks noGrp="1"/>
          </p:cNvSpPr>
          <p:nvPr>
            <p:ph idx="1"/>
          </p:nvPr>
        </p:nvSpPr>
        <p:spPr>
          <a:xfrm>
            <a:off x="1519090" y="1490391"/>
            <a:ext cx="8911449" cy="4928064"/>
          </a:xfrm>
        </p:spPr>
        <p:txBody>
          <a:bodyPr>
            <a:noAutofit/>
          </a:bodyPr>
          <a:lstStyle/>
          <a:p>
            <a:pPr>
              <a:lnSpc>
                <a:spcPct val="150000"/>
              </a:lnSpc>
            </a:pPr>
            <a:r>
              <a:rPr lang="en-US" sz="2400" dirty="0"/>
              <a:t>Introduction</a:t>
            </a:r>
          </a:p>
          <a:p>
            <a:pPr>
              <a:lnSpc>
                <a:spcPct val="150000"/>
              </a:lnSpc>
            </a:pPr>
            <a:r>
              <a:rPr lang="en-US" sz="2400" dirty="0"/>
              <a:t>Problem Statement</a:t>
            </a:r>
          </a:p>
          <a:p>
            <a:pPr>
              <a:lnSpc>
                <a:spcPct val="150000"/>
              </a:lnSpc>
            </a:pPr>
            <a:r>
              <a:rPr lang="en-US" sz="2400" dirty="0"/>
              <a:t>Detailed Methodology</a:t>
            </a:r>
          </a:p>
          <a:p>
            <a:pPr>
              <a:lnSpc>
                <a:spcPct val="150000"/>
              </a:lnSpc>
            </a:pPr>
            <a:r>
              <a:rPr lang="en-US" sz="2400" dirty="0"/>
              <a:t>Results</a:t>
            </a:r>
          </a:p>
          <a:p>
            <a:pPr>
              <a:lnSpc>
                <a:spcPct val="150000"/>
              </a:lnSpc>
            </a:pPr>
            <a:r>
              <a:rPr lang="en-US" sz="2400" dirty="0"/>
              <a:t>Conclusion</a:t>
            </a:r>
          </a:p>
          <a:p>
            <a:pPr>
              <a:lnSpc>
                <a:spcPct val="150000"/>
              </a:lnSpc>
            </a:pPr>
            <a:r>
              <a:rPr lang="en-US" sz="2400" dirty="0"/>
              <a:t>References</a:t>
            </a:r>
          </a:p>
        </p:txBody>
      </p:sp>
      <p:sp>
        <p:nvSpPr>
          <p:cNvPr id="4" name="Footer Placeholder 3"/>
          <p:cNvSpPr>
            <a:spLocks noGrp="1"/>
          </p:cNvSpPr>
          <p:nvPr>
            <p:ph type="ftr" sz="quarter" idx="11"/>
          </p:nvPr>
        </p:nvSpPr>
        <p:spPr/>
        <p:txBody>
          <a:bodyPr/>
          <a:lstStyle/>
          <a:p>
            <a:r>
              <a:rPr lang="en-US" dirty="0"/>
              <a:t>COMPUTER PROGRAMMING</a:t>
            </a:r>
          </a:p>
        </p:txBody>
      </p:sp>
      <p:sp>
        <p:nvSpPr>
          <p:cNvPr id="5" name="Slide Number Placeholder 4"/>
          <p:cNvSpPr>
            <a:spLocks noGrp="1"/>
          </p:cNvSpPr>
          <p:nvPr>
            <p:ph type="sldNum" sz="quarter" idx="12"/>
          </p:nvPr>
        </p:nvSpPr>
        <p:spPr/>
        <p:txBody>
          <a:bodyPr/>
          <a:lstStyle/>
          <a:p>
            <a:fld id="{A404E238-F771-4BC1-9664-E4FE9018898D}"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Introduction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Teachers face </a:t>
            </a:r>
            <a:r>
              <a:rPr lang="en-US" b="1" dirty="0"/>
              <a:t>time-consuming manual grading</a:t>
            </a:r>
            <a:r>
              <a:rPr lang="en-US" dirty="0"/>
              <a:t> of quizzes, assignments, and exams.</a:t>
            </a:r>
          </a:p>
          <a:p>
            <a:pPr>
              <a:buFont typeface="Wingdings" panose="05000000000000000000" pitchFamily="2" charset="2"/>
              <a:buChar char="Ø"/>
            </a:pPr>
            <a:r>
              <a:rPr lang="en-US" dirty="0"/>
              <a:t>Human errors in calculations lead to </a:t>
            </a:r>
            <a:r>
              <a:rPr lang="en-US" b="1" dirty="0"/>
              <a:t>unfair grades</a:t>
            </a:r>
            <a:r>
              <a:rPr lang="en-US" dirty="0"/>
              <a:t> and rework.</a:t>
            </a:r>
          </a:p>
          <a:p>
            <a:pPr>
              <a:buFont typeface="Wingdings" panose="05000000000000000000" pitchFamily="2" charset="2"/>
              <a:buChar char="Ø"/>
            </a:pPr>
            <a:r>
              <a:rPr lang="en-US" dirty="0"/>
              <a:t>Managing large student data in CSV/Excel files is </a:t>
            </a:r>
            <a:r>
              <a:rPr lang="en-US" b="1" dirty="0"/>
              <a:t>complex and inefficient</a:t>
            </a:r>
            <a:r>
              <a:rPr lang="en-US" dirty="0"/>
              <a:t>.</a:t>
            </a:r>
          </a:p>
          <a:p>
            <a:pPr>
              <a:buFont typeface="Wingdings" panose="05000000000000000000" pitchFamily="2" charset="2"/>
              <a:buChar char="Ø"/>
            </a:pPr>
            <a:r>
              <a:rPr lang="en-US" dirty="0"/>
              <a:t>Reads student data from </a:t>
            </a:r>
            <a:r>
              <a:rPr lang="en-US" b="1" dirty="0"/>
              <a:t>CSV files</a:t>
            </a:r>
            <a:r>
              <a:rPr lang="en-US" dirty="0"/>
              <a:t>.</a:t>
            </a:r>
          </a:p>
          <a:p>
            <a:pPr>
              <a:buFont typeface="Wingdings" panose="05000000000000000000" pitchFamily="2" charset="2"/>
              <a:buChar char="Ø"/>
            </a:pPr>
            <a:r>
              <a:rPr lang="en-US" dirty="0"/>
              <a:t>Calculates grades using </a:t>
            </a:r>
            <a:r>
              <a:rPr lang="en-US" b="1" dirty="0"/>
              <a:t>custom weightages</a:t>
            </a:r>
            <a:r>
              <a:rPr lang="en-US" dirty="0"/>
              <a:t> (quizzes, exams, projects).</a:t>
            </a:r>
          </a:p>
          <a:p>
            <a:pPr>
              <a:buFont typeface="Wingdings" panose="05000000000000000000" pitchFamily="2" charset="2"/>
              <a:buChar char="Ø"/>
            </a:pPr>
            <a:endParaRPr lang="en-US" dirty="0"/>
          </a:p>
        </p:txBody>
      </p:sp>
      <p:sp>
        <p:nvSpPr>
          <p:cNvPr id="4" name="Footer Placeholder 3"/>
          <p:cNvSpPr>
            <a:spLocks noGrp="1"/>
          </p:cNvSpPr>
          <p:nvPr>
            <p:ph type="ftr" sz="quarter" idx="11"/>
          </p:nvPr>
        </p:nvSpPr>
        <p:spPr/>
        <p:txBody>
          <a:bodyPr/>
          <a:lstStyle/>
          <a:p>
            <a:r>
              <a:rPr lang="en-US" dirty="0"/>
              <a:t>Computer Programming</a:t>
            </a:r>
          </a:p>
        </p:txBody>
      </p:sp>
      <p:sp>
        <p:nvSpPr>
          <p:cNvPr id="5" name="Slide Number Placeholder 4"/>
          <p:cNvSpPr>
            <a:spLocks noGrp="1"/>
          </p:cNvSpPr>
          <p:nvPr>
            <p:ph type="sldNum" sz="quarter" idx="12"/>
          </p:nvPr>
        </p:nvSpPr>
        <p:spPr/>
        <p:txBody>
          <a:bodyPr/>
          <a:lstStyle/>
          <a:p>
            <a:fld id="{A404E238-F771-4BC1-9664-E4FE9018898D}" type="slidenum">
              <a:rPr lang="en-US" smtClean="0"/>
              <a:t>3</a:t>
            </a:fld>
            <a:endParaRPr lang="en-US" dirty="0"/>
          </a:p>
        </p:txBody>
      </p:sp>
      <p:sp>
        <p:nvSpPr>
          <p:cNvPr id="11" name="Rectangle 6"/>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AE2AF6-81B6-49F9-DA0C-3EC572AE099B}"/>
              </a:ext>
            </a:extLst>
          </p:cNvPr>
          <p:cNvSpPr>
            <a:spLocks noGrp="1"/>
          </p:cNvSpPr>
          <p:nvPr>
            <p:ph idx="1"/>
          </p:nvPr>
        </p:nvSpPr>
        <p:spPr/>
        <p:txBody>
          <a:bodyPr/>
          <a:lstStyle/>
          <a:p>
            <a:pPr>
              <a:buFont typeface="Wingdings" panose="05000000000000000000" pitchFamily="2" charset="2"/>
              <a:buChar char="Ø"/>
            </a:pPr>
            <a:r>
              <a:rPr lang="en-US" dirty="0"/>
              <a:t>Generates reports </a:t>
            </a:r>
            <a:r>
              <a:rPr lang="en-US" b="1" dirty="0"/>
              <a:t>instantly</a:t>
            </a:r>
            <a:r>
              <a:rPr lang="en-US" dirty="0"/>
              <a:t> (on-screen or CSV)</a:t>
            </a:r>
          </a:p>
          <a:p>
            <a:pPr>
              <a:buFont typeface="Wingdings" panose="05000000000000000000" pitchFamily="2" charset="2"/>
              <a:buChar char="Ø"/>
            </a:pPr>
            <a:r>
              <a:rPr lang="en-US" dirty="0"/>
              <a:t>Allows </a:t>
            </a:r>
            <a:r>
              <a:rPr lang="en-US" b="1" dirty="0"/>
              <a:t>search by roll number</a:t>
            </a:r>
            <a:r>
              <a:rPr lang="en-US" dirty="0"/>
              <a:t> for quick access</a:t>
            </a:r>
          </a:p>
          <a:p>
            <a:pPr>
              <a:buFont typeface="Wingdings" panose="05000000000000000000" pitchFamily="2" charset="2"/>
              <a:buChar char="Ø"/>
            </a:pPr>
            <a:r>
              <a:rPr lang="en-US" dirty="0"/>
              <a:t>Saves </a:t>
            </a:r>
            <a:r>
              <a:rPr lang="en-US" b="1" dirty="0"/>
              <a:t>hours of manual work</a:t>
            </a:r>
            <a:endParaRPr lang="en-US" dirty="0"/>
          </a:p>
          <a:p>
            <a:pPr>
              <a:buFont typeface="Wingdings" panose="05000000000000000000" pitchFamily="2" charset="2"/>
              <a:buChar char="Ø"/>
            </a:pPr>
            <a:r>
              <a:rPr lang="en-US" dirty="0"/>
              <a:t>Ensures </a:t>
            </a:r>
            <a:r>
              <a:rPr lang="en-US" b="1" dirty="0"/>
              <a:t>accuracy and fairness</a:t>
            </a:r>
            <a:r>
              <a:rPr lang="en-US" dirty="0"/>
              <a:t> in grading</a:t>
            </a:r>
          </a:p>
          <a:p>
            <a:pPr>
              <a:buFont typeface="Wingdings" panose="05000000000000000000" pitchFamily="2" charset="2"/>
              <a:buChar char="Ø"/>
            </a:pPr>
            <a:r>
              <a:rPr lang="en-US" dirty="0"/>
              <a:t>Simple, </a:t>
            </a:r>
            <a:r>
              <a:rPr lang="en-US" b="1" dirty="0"/>
              <a:t>no-installation-needed</a:t>
            </a:r>
            <a:r>
              <a:rPr lang="en-US" dirty="0"/>
              <a:t> tool for teachers</a:t>
            </a:r>
          </a:p>
          <a:p>
            <a:endParaRPr lang="en-US" dirty="0"/>
          </a:p>
        </p:txBody>
      </p:sp>
      <p:sp>
        <p:nvSpPr>
          <p:cNvPr id="4" name="Footer Placeholder 3">
            <a:extLst>
              <a:ext uri="{FF2B5EF4-FFF2-40B4-BE49-F238E27FC236}">
                <a16:creationId xmlns:a16="http://schemas.microsoft.com/office/drawing/2014/main" id="{F4271DA8-3544-7CF8-40DC-4E3D1C872E43}"/>
              </a:ext>
            </a:extLst>
          </p:cNvPr>
          <p:cNvSpPr>
            <a:spLocks noGrp="1"/>
          </p:cNvSpPr>
          <p:nvPr>
            <p:ph type="ftr" sz="quarter" idx="11"/>
          </p:nvPr>
        </p:nvSpPr>
        <p:spPr/>
        <p:txBody>
          <a:bodyPr/>
          <a:lstStyle/>
          <a:p>
            <a:r>
              <a:rPr lang="en-US" dirty="0"/>
              <a:t>Computer Programming</a:t>
            </a:r>
          </a:p>
          <a:p>
            <a:endParaRPr lang="en-US" dirty="0"/>
          </a:p>
        </p:txBody>
      </p:sp>
      <p:sp>
        <p:nvSpPr>
          <p:cNvPr id="5" name="Slide Number Placeholder 4">
            <a:extLst>
              <a:ext uri="{FF2B5EF4-FFF2-40B4-BE49-F238E27FC236}">
                <a16:creationId xmlns:a16="http://schemas.microsoft.com/office/drawing/2014/main" id="{E1F1DCF9-2917-CCCE-E8A9-88B13F5AA6CC}"/>
              </a:ext>
            </a:extLst>
          </p:cNvPr>
          <p:cNvSpPr>
            <a:spLocks noGrp="1"/>
          </p:cNvSpPr>
          <p:nvPr>
            <p:ph type="sldNum" sz="quarter" idx="12"/>
          </p:nvPr>
        </p:nvSpPr>
        <p:spPr/>
        <p:txBody>
          <a:bodyPr/>
          <a:lstStyle/>
          <a:p>
            <a:fld id="{A404E238-F771-4BC1-9664-E4FE9018898D}" type="slidenum">
              <a:rPr lang="en-US" smtClean="0"/>
              <a:t>4</a:t>
            </a:fld>
            <a:endParaRPr lang="en-US" dirty="0"/>
          </a:p>
        </p:txBody>
      </p:sp>
    </p:spTree>
    <p:extLst>
      <p:ext uri="{BB962C8B-B14F-4D97-AF65-F5344CB8AC3E}">
        <p14:creationId xmlns:p14="http://schemas.microsoft.com/office/powerpoint/2010/main" val="364145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Problem Statement</a:t>
            </a:r>
          </a:p>
        </p:txBody>
      </p:sp>
      <p:sp>
        <p:nvSpPr>
          <p:cNvPr id="3" name="Content Placeholder 2"/>
          <p:cNvSpPr>
            <a:spLocks noGrp="1"/>
          </p:cNvSpPr>
          <p:nvPr>
            <p:ph idx="1"/>
          </p:nvPr>
        </p:nvSpPr>
        <p:spPr>
          <a:xfrm>
            <a:off x="838200" y="1253331"/>
            <a:ext cx="10515600" cy="4351338"/>
          </a:xfrm>
        </p:spPr>
        <p:txBody>
          <a:bodyPr>
            <a:normAutofit lnSpcReduction="10000"/>
          </a:bodyPr>
          <a:lstStyle/>
          <a:p>
            <a:pPr marL="0" indent="0" algn="ctr">
              <a:buNone/>
            </a:pPr>
            <a:endParaRPr lang="en-US" dirty="0"/>
          </a:p>
          <a:p>
            <a:pPr marL="0" indent="0" algn="just">
              <a:buNone/>
            </a:pPr>
            <a:r>
              <a:rPr lang="en-US" dirty="0"/>
              <a:t>Manually calculating student grades consumes excessive teacher time and often leads to errors. Current methods struggle to efficiently process large classes with multiple assessment types like quizzes, exams, and projects. Teachers face difficulties when working with CSV/Excel grade data and maintaining consistent grading standards. There's a lack of simple, customizable tools for automated grade calculation and analysis. Our C++ Teacher Portal solves these issues by automating weighted grade calculations, enabling quick student lookups, and generating accurate reports instantly.</a:t>
            </a:r>
          </a:p>
          <a:p>
            <a:pPr marL="0" indent="0" algn="ctr">
              <a:buNone/>
            </a:pPr>
            <a:endParaRPr lang="en-US" dirty="0"/>
          </a:p>
        </p:txBody>
      </p:sp>
      <p:sp>
        <p:nvSpPr>
          <p:cNvPr id="4" name="Footer Placeholder 3"/>
          <p:cNvSpPr>
            <a:spLocks noGrp="1"/>
          </p:cNvSpPr>
          <p:nvPr>
            <p:ph type="ftr" sz="quarter" idx="11"/>
          </p:nvPr>
        </p:nvSpPr>
        <p:spPr/>
        <p:txBody>
          <a:bodyPr/>
          <a:lstStyle/>
          <a:p>
            <a:r>
              <a:rPr lang="en-US" dirty="0"/>
              <a:t>Computer Programming</a:t>
            </a:r>
          </a:p>
          <a:p>
            <a:endParaRPr lang="en-US" dirty="0"/>
          </a:p>
        </p:txBody>
      </p:sp>
      <p:sp>
        <p:nvSpPr>
          <p:cNvPr id="5" name="Slide Number Placeholder 4"/>
          <p:cNvSpPr>
            <a:spLocks noGrp="1"/>
          </p:cNvSpPr>
          <p:nvPr>
            <p:ph type="sldNum" sz="quarter" idx="12"/>
          </p:nvPr>
        </p:nvSpPr>
        <p:spPr/>
        <p:txBody>
          <a:bodyPr/>
          <a:lstStyle/>
          <a:p>
            <a:fld id="{A404E238-F771-4BC1-9664-E4FE9018898D}"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Detailed Methodology</a:t>
            </a:r>
          </a:p>
        </p:txBody>
      </p:sp>
      <p:sp>
        <p:nvSpPr>
          <p:cNvPr id="3" name="Content Placeholder 2"/>
          <p:cNvSpPr>
            <a:spLocks noGrp="1"/>
          </p:cNvSpPr>
          <p:nvPr>
            <p:ph idx="1"/>
          </p:nvPr>
        </p:nvSpPr>
        <p:spPr>
          <a:xfrm>
            <a:off x="838200" y="1527243"/>
            <a:ext cx="10515600" cy="4829107"/>
          </a:xfrm>
        </p:spPr>
        <p:txBody>
          <a:bodyPr>
            <a:normAutofit fontScale="85000" lnSpcReduction="20000"/>
          </a:bodyPr>
          <a:lstStyle/>
          <a:p>
            <a:pPr marL="0" indent="0">
              <a:buNone/>
            </a:pPr>
            <a:r>
              <a:rPr lang="en-US" b="1" dirty="0"/>
              <a:t>1. We Start with a File:</a:t>
            </a:r>
          </a:p>
          <a:p>
            <a:pPr marL="0" indent="0">
              <a:buNone/>
            </a:pPr>
            <a:r>
              <a:rPr lang="en-US" dirty="0"/>
              <a:t>A file that has student marks in it. It’s like a table with names, roll numbers, and marks for quizzes, assignments, exams, and project.</a:t>
            </a:r>
          </a:p>
          <a:p>
            <a:pPr marL="0" indent="0">
              <a:buNone/>
            </a:pPr>
            <a:r>
              <a:rPr lang="en-US" b="1" dirty="0"/>
              <a:t>2. Our Program Reads the File:</a:t>
            </a:r>
          </a:p>
          <a:p>
            <a:pPr marL="0" indent="0">
              <a:buNone/>
            </a:pPr>
            <a:r>
              <a:rPr lang="en-US" dirty="0"/>
              <a:t>We use C++ to open and read this file. Our code goes through each student’s row and picks out their marks and saves them properly in our program.</a:t>
            </a:r>
          </a:p>
          <a:p>
            <a:pPr marL="0" indent="0">
              <a:buNone/>
            </a:pPr>
            <a:r>
              <a:rPr lang="en-US" b="1" dirty="0"/>
              <a:t>3.Teacher Tells the Importance:</a:t>
            </a:r>
          </a:p>
          <a:p>
            <a:pPr marL="0" indent="0">
              <a:buNone/>
            </a:pPr>
            <a:r>
              <a:rPr lang="en-US" dirty="0"/>
              <a:t>Next, the teacher tells the computer how important each part is. For example, quizzes might be 10%, assignments 20%, exams 30%, etc. All of them together must add up to 100%.</a:t>
            </a:r>
          </a:p>
          <a:p>
            <a:pPr marL="0" indent="0">
              <a:buNone/>
            </a:pPr>
            <a:r>
              <a:rPr lang="en-US" b="1" dirty="0"/>
              <a:t>4. We Calculate Total Marks:</a:t>
            </a:r>
          </a:p>
          <a:p>
            <a:pPr marL="0" indent="0">
              <a:buNone/>
            </a:pPr>
            <a:r>
              <a:rPr lang="en-US" dirty="0"/>
              <a:t>Our code adds up all the marks using the rules. For example, it checks quiz marks, finds an average, and then calculates how much that counts in the total.</a:t>
            </a:r>
          </a:p>
          <a:p>
            <a:pPr marL="0" indent="0">
              <a:buNone/>
            </a:pPr>
            <a:endParaRPr lang="en-US" sz="1800" dirty="0"/>
          </a:p>
          <a:p>
            <a:pPr marL="0" indent="0">
              <a:buNone/>
            </a:pPr>
            <a:endParaRPr lang="en-US" sz="2000" dirty="0"/>
          </a:p>
        </p:txBody>
      </p:sp>
      <p:sp>
        <p:nvSpPr>
          <p:cNvPr id="4" name="Footer Placeholder 3"/>
          <p:cNvSpPr>
            <a:spLocks noGrp="1"/>
          </p:cNvSpPr>
          <p:nvPr>
            <p:ph type="ftr" sz="quarter" idx="11"/>
          </p:nvPr>
        </p:nvSpPr>
        <p:spPr/>
        <p:txBody>
          <a:bodyPr/>
          <a:lstStyle/>
          <a:p>
            <a:r>
              <a:rPr lang="en-US" dirty="0"/>
              <a:t>Computer Programming</a:t>
            </a:r>
          </a:p>
        </p:txBody>
      </p:sp>
      <p:sp>
        <p:nvSpPr>
          <p:cNvPr id="5" name="Slide Number Placeholder 4"/>
          <p:cNvSpPr>
            <a:spLocks noGrp="1"/>
          </p:cNvSpPr>
          <p:nvPr>
            <p:ph type="sldNum" sz="quarter" idx="12"/>
          </p:nvPr>
        </p:nvSpPr>
        <p:spPr/>
        <p:txBody>
          <a:bodyPr/>
          <a:lstStyle/>
          <a:p>
            <a:fld id="{A404E238-F771-4BC1-9664-E4FE9018898D}" type="slidenum">
              <a:rPr lang="en-US" smtClean="0"/>
              <a:t>6</a:t>
            </a:fld>
            <a:endParaRPr lang="en-US" dirty="0"/>
          </a:p>
        </p:txBody>
      </p:sp>
      <p:sp>
        <p:nvSpPr>
          <p:cNvPr id="7" name="Rectangle 2">
            <a:extLst>
              <a:ext uri="{FF2B5EF4-FFF2-40B4-BE49-F238E27FC236}">
                <a16:creationId xmlns:a16="http://schemas.microsoft.com/office/drawing/2014/main" id="{10100DBA-811E-AAD4-969A-6374BCC31165}"/>
              </a:ext>
            </a:extLst>
          </p:cNvPr>
          <p:cNvSpPr>
            <a:spLocks noChangeArrowheads="1"/>
          </p:cNvSpPr>
          <p:nvPr/>
        </p:nvSpPr>
        <p:spPr bwMode="auto">
          <a:xfrm>
            <a:off x="0" y="-323166"/>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BCA254-5917-334E-FE2D-C9FC23A66F7E}"/>
              </a:ext>
            </a:extLst>
          </p:cNvPr>
          <p:cNvSpPr>
            <a:spLocks noGrp="1"/>
          </p:cNvSpPr>
          <p:nvPr>
            <p:ph idx="1"/>
          </p:nvPr>
        </p:nvSpPr>
        <p:spPr>
          <a:xfrm>
            <a:off x="838200" y="1070043"/>
            <a:ext cx="10515600" cy="5106921"/>
          </a:xfrm>
        </p:spPr>
        <p:txBody>
          <a:bodyPr>
            <a:normAutofit fontScale="85000" lnSpcReduction="20000"/>
          </a:bodyPr>
          <a:lstStyle/>
          <a:p>
            <a:endParaRPr lang="en-US" dirty="0"/>
          </a:p>
          <a:p>
            <a:pPr marL="0" indent="0">
              <a:buNone/>
            </a:pPr>
            <a:r>
              <a:rPr lang="en-US" b="1" dirty="0"/>
              <a:t>5. We Give Grades:</a:t>
            </a:r>
          </a:p>
          <a:p>
            <a:pPr marL="0" indent="0">
              <a:buNone/>
            </a:pPr>
            <a:r>
              <a:rPr lang="en-US" dirty="0"/>
              <a:t>After finding total marks, the computer finds the class average. It then gives each student a grade (like A, B, C, or F) based on how well they did compared to the average.</a:t>
            </a:r>
          </a:p>
          <a:p>
            <a:pPr marL="0" indent="0">
              <a:buNone/>
            </a:pPr>
            <a:r>
              <a:rPr lang="en-US" b="1" dirty="0"/>
              <a:t>6.We Show a Menu:</a:t>
            </a:r>
          </a:p>
          <a:p>
            <a:pPr marL="0" indent="0">
              <a:buNone/>
            </a:pPr>
            <a:r>
              <a:rPr lang="en-US" dirty="0"/>
              <a:t>The program gives the teacher 4 choices:</a:t>
            </a:r>
          </a:p>
          <a:p>
            <a:pPr>
              <a:buFont typeface="Wingdings" panose="05000000000000000000" pitchFamily="2" charset="2"/>
              <a:buChar char="ü"/>
            </a:pPr>
            <a:r>
              <a:rPr lang="en-US" dirty="0"/>
              <a:t>See all students’ results.</a:t>
            </a:r>
          </a:p>
          <a:p>
            <a:pPr>
              <a:buFont typeface="Wingdings" panose="05000000000000000000" pitchFamily="2" charset="2"/>
              <a:buChar char="ü"/>
            </a:pPr>
            <a:r>
              <a:rPr lang="en-US" dirty="0"/>
              <a:t>Save all results in a new file.</a:t>
            </a:r>
          </a:p>
          <a:p>
            <a:pPr>
              <a:buFont typeface="Wingdings" panose="05000000000000000000" pitchFamily="2" charset="2"/>
              <a:buChar char="ü"/>
            </a:pPr>
            <a:r>
              <a:rPr lang="en-US" dirty="0"/>
              <a:t>Search for a student by their roll number.</a:t>
            </a:r>
          </a:p>
          <a:p>
            <a:pPr marL="0" indent="0">
              <a:buNone/>
            </a:pPr>
            <a:r>
              <a:rPr lang="en-US" dirty="0"/>
              <a:t>Exit the program.</a:t>
            </a:r>
          </a:p>
          <a:p>
            <a:pPr marL="0" indent="0">
              <a:buNone/>
            </a:pPr>
            <a:r>
              <a:rPr lang="en-US" b="1" dirty="0"/>
              <a:t>7. It Works for Any Class:</a:t>
            </a:r>
          </a:p>
          <a:p>
            <a:pPr marL="0" indent="0">
              <a:buNone/>
            </a:pPr>
            <a:r>
              <a:rPr lang="en-US" dirty="0"/>
              <a:t>Our project works even if the number of students or quizzes changes. The teacher just needs to give a new file, and the code will still work.</a:t>
            </a:r>
          </a:p>
        </p:txBody>
      </p:sp>
      <p:sp>
        <p:nvSpPr>
          <p:cNvPr id="4" name="Footer Placeholder 3">
            <a:extLst>
              <a:ext uri="{FF2B5EF4-FFF2-40B4-BE49-F238E27FC236}">
                <a16:creationId xmlns:a16="http://schemas.microsoft.com/office/drawing/2014/main" id="{B9077ED0-0E4C-4B9A-E0ED-05CF808637AA}"/>
              </a:ext>
            </a:extLst>
          </p:cNvPr>
          <p:cNvSpPr>
            <a:spLocks noGrp="1"/>
          </p:cNvSpPr>
          <p:nvPr>
            <p:ph type="ftr" sz="quarter" idx="11"/>
          </p:nvPr>
        </p:nvSpPr>
        <p:spPr/>
        <p:txBody>
          <a:bodyPr/>
          <a:lstStyle/>
          <a:p>
            <a:r>
              <a:rPr lang="en-US"/>
              <a:t>Department of Electrical &amp; Computer Engineering</a:t>
            </a:r>
            <a:endParaRPr lang="en-US" dirty="0"/>
          </a:p>
        </p:txBody>
      </p:sp>
      <p:sp>
        <p:nvSpPr>
          <p:cNvPr id="5" name="Slide Number Placeholder 4">
            <a:extLst>
              <a:ext uri="{FF2B5EF4-FFF2-40B4-BE49-F238E27FC236}">
                <a16:creationId xmlns:a16="http://schemas.microsoft.com/office/drawing/2014/main" id="{52197858-55D3-DDE5-5FA5-E5CB07AD7C1F}"/>
              </a:ext>
            </a:extLst>
          </p:cNvPr>
          <p:cNvSpPr>
            <a:spLocks noGrp="1"/>
          </p:cNvSpPr>
          <p:nvPr>
            <p:ph type="sldNum" sz="quarter" idx="12"/>
          </p:nvPr>
        </p:nvSpPr>
        <p:spPr/>
        <p:txBody>
          <a:bodyPr/>
          <a:lstStyle/>
          <a:p>
            <a:fld id="{A404E238-F771-4BC1-9664-E4FE9018898D}" type="slidenum">
              <a:rPr lang="en-US" smtClean="0"/>
              <a:t>7</a:t>
            </a:fld>
            <a:endParaRPr lang="en-US" dirty="0"/>
          </a:p>
        </p:txBody>
      </p:sp>
    </p:spTree>
    <p:extLst>
      <p:ext uri="{BB962C8B-B14F-4D97-AF65-F5344CB8AC3E}">
        <p14:creationId xmlns:p14="http://schemas.microsoft.com/office/powerpoint/2010/main" val="9772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DDEA-A006-AE10-84DA-6CF512CBAC97}"/>
              </a:ext>
            </a:extLst>
          </p:cNvPr>
          <p:cNvSpPr>
            <a:spLocks noGrp="1"/>
          </p:cNvSpPr>
          <p:nvPr>
            <p:ph type="title"/>
          </p:nvPr>
        </p:nvSpPr>
        <p:spPr>
          <a:xfrm>
            <a:off x="839788" y="588109"/>
            <a:ext cx="7770812" cy="801806"/>
          </a:xfrm>
        </p:spPr>
        <p:txBody>
          <a:bodyPr/>
          <a:lstStyle/>
          <a:p>
            <a:r>
              <a:rPr lang="en-US" dirty="0"/>
              <a:t>                Results and Discussions</a:t>
            </a:r>
          </a:p>
        </p:txBody>
      </p:sp>
      <p:pic>
        <p:nvPicPr>
          <p:cNvPr id="7" name="Content Placeholder 6" descr="A computer screen with white text&#10;&#10;AI-generated content may be incorrect.">
            <a:extLst>
              <a:ext uri="{FF2B5EF4-FFF2-40B4-BE49-F238E27FC236}">
                <a16:creationId xmlns:a16="http://schemas.microsoft.com/office/drawing/2014/main" id="{65088801-8EB7-5B7B-41B8-07A8BBB5C6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0012" y="2122227"/>
            <a:ext cx="6172200" cy="2920621"/>
          </a:xfrm>
        </p:spPr>
      </p:pic>
      <p:sp>
        <p:nvSpPr>
          <p:cNvPr id="8" name="Text Placeholder 7">
            <a:extLst>
              <a:ext uri="{FF2B5EF4-FFF2-40B4-BE49-F238E27FC236}">
                <a16:creationId xmlns:a16="http://schemas.microsoft.com/office/drawing/2014/main" id="{EC5B7A74-3734-3951-069D-E627BCBBE7EB}"/>
              </a:ext>
            </a:extLst>
          </p:cNvPr>
          <p:cNvSpPr>
            <a:spLocks noGrp="1"/>
          </p:cNvSpPr>
          <p:nvPr>
            <p:ph type="body" sz="half" idx="2"/>
          </p:nvPr>
        </p:nvSpPr>
        <p:spPr/>
        <p:txBody>
          <a:bodyPr>
            <a:normAutofit/>
          </a:bodyPr>
          <a:lstStyle/>
          <a:p>
            <a:r>
              <a:rPr lang="en-US" sz="2400" dirty="0"/>
              <a:t>This section includes the loading of the csv file where students data is stored it is done by calling the name of the csv file in the console we have to make sure that the csv file should be kept in the same folder as the </a:t>
            </a:r>
            <a:r>
              <a:rPr lang="en-US" sz="2400" dirty="0" err="1"/>
              <a:t>c++</a:t>
            </a:r>
            <a:r>
              <a:rPr lang="en-US" sz="2400" dirty="0"/>
              <a:t> file of the code is stored.</a:t>
            </a:r>
          </a:p>
        </p:txBody>
      </p:sp>
      <p:sp>
        <p:nvSpPr>
          <p:cNvPr id="4" name="Footer Placeholder 3">
            <a:extLst>
              <a:ext uri="{FF2B5EF4-FFF2-40B4-BE49-F238E27FC236}">
                <a16:creationId xmlns:a16="http://schemas.microsoft.com/office/drawing/2014/main" id="{1BFF832B-5CC8-CFD7-F04E-AF0CEB1400F3}"/>
              </a:ext>
            </a:extLst>
          </p:cNvPr>
          <p:cNvSpPr>
            <a:spLocks noGrp="1"/>
          </p:cNvSpPr>
          <p:nvPr>
            <p:ph type="ftr" sz="quarter" idx="11"/>
          </p:nvPr>
        </p:nvSpPr>
        <p:spPr/>
        <p:txBody>
          <a:bodyPr/>
          <a:lstStyle/>
          <a:p>
            <a:r>
              <a:rPr lang="en-US" dirty="0"/>
              <a:t>Computer Programming</a:t>
            </a:r>
          </a:p>
        </p:txBody>
      </p:sp>
      <p:sp>
        <p:nvSpPr>
          <p:cNvPr id="5" name="Slide Number Placeholder 4">
            <a:extLst>
              <a:ext uri="{FF2B5EF4-FFF2-40B4-BE49-F238E27FC236}">
                <a16:creationId xmlns:a16="http://schemas.microsoft.com/office/drawing/2014/main" id="{50DEA095-7716-B133-9441-3F7E5A004CB3}"/>
              </a:ext>
            </a:extLst>
          </p:cNvPr>
          <p:cNvSpPr>
            <a:spLocks noGrp="1"/>
          </p:cNvSpPr>
          <p:nvPr>
            <p:ph type="sldNum" sz="quarter" idx="12"/>
          </p:nvPr>
        </p:nvSpPr>
        <p:spPr/>
        <p:txBody>
          <a:bodyPr/>
          <a:lstStyle/>
          <a:p>
            <a:fld id="{A404E238-F771-4BC1-9664-E4FE9018898D}" type="slidenum">
              <a:rPr lang="en-US" smtClean="0"/>
              <a:t>8</a:t>
            </a:fld>
            <a:endParaRPr lang="en-US" dirty="0"/>
          </a:p>
        </p:txBody>
      </p:sp>
    </p:spTree>
    <p:extLst>
      <p:ext uri="{BB962C8B-B14F-4D97-AF65-F5344CB8AC3E}">
        <p14:creationId xmlns:p14="http://schemas.microsoft.com/office/powerpoint/2010/main" val="3532965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360D-17A7-5862-B970-73A80B9B2E21}"/>
              </a:ext>
            </a:extLst>
          </p:cNvPr>
          <p:cNvSpPr>
            <a:spLocks noGrp="1"/>
          </p:cNvSpPr>
          <p:nvPr>
            <p:ph type="title"/>
          </p:nvPr>
        </p:nvSpPr>
        <p:spPr>
          <a:xfrm>
            <a:off x="839788" y="443268"/>
            <a:ext cx="9082134" cy="910988"/>
          </a:xfrm>
        </p:spPr>
        <p:txBody>
          <a:bodyPr/>
          <a:lstStyle/>
          <a:p>
            <a:r>
              <a:rPr lang="en-US" dirty="0"/>
              <a:t>                        Results and Discussion    </a:t>
            </a:r>
          </a:p>
        </p:txBody>
      </p:sp>
      <p:pic>
        <p:nvPicPr>
          <p:cNvPr id="8" name="Content Placeholder 7">
            <a:extLst>
              <a:ext uri="{FF2B5EF4-FFF2-40B4-BE49-F238E27FC236}">
                <a16:creationId xmlns:a16="http://schemas.microsoft.com/office/drawing/2014/main" id="{538D6602-05EA-70E1-27CA-A7B8EB56BB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2057401"/>
            <a:ext cx="6172200" cy="3401704"/>
          </a:xfrm>
        </p:spPr>
      </p:pic>
      <p:sp>
        <p:nvSpPr>
          <p:cNvPr id="4" name="Text Placeholder 3">
            <a:extLst>
              <a:ext uri="{FF2B5EF4-FFF2-40B4-BE49-F238E27FC236}">
                <a16:creationId xmlns:a16="http://schemas.microsoft.com/office/drawing/2014/main" id="{C02A898E-E2A6-DCF0-775F-70124DC7DA2B}"/>
              </a:ext>
            </a:extLst>
          </p:cNvPr>
          <p:cNvSpPr>
            <a:spLocks noGrp="1"/>
          </p:cNvSpPr>
          <p:nvPr>
            <p:ph type="body" sz="half" idx="2"/>
          </p:nvPr>
        </p:nvSpPr>
        <p:spPr/>
        <p:txBody>
          <a:bodyPr>
            <a:normAutofit/>
          </a:bodyPr>
          <a:lstStyle/>
          <a:p>
            <a:r>
              <a:rPr lang="en-US" sz="2400" dirty="0"/>
              <a:t>Teachers can set flexible weights for quizzes, assignments, exams, and projects, ensuring the total equals 100% (invalid sums trigger errors). After input, a menu offers options to display results, export CSV, search students, or exit.</a:t>
            </a:r>
          </a:p>
        </p:txBody>
      </p:sp>
      <p:sp>
        <p:nvSpPr>
          <p:cNvPr id="5" name="Footer Placeholder 4">
            <a:extLst>
              <a:ext uri="{FF2B5EF4-FFF2-40B4-BE49-F238E27FC236}">
                <a16:creationId xmlns:a16="http://schemas.microsoft.com/office/drawing/2014/main" id="{DCCF3FA2-327D-AF92-1705-92646B7B0AE7}"/>
              </a:ext>
            </a:extLst>
          </p:cNvPr>
          <p:cNvSpPr>
            <a:spLocks noGrp="1"/>
          </p:cNvSpPr>
          <p:nvPr>
            <p:ph type="ftr" sz="quarter" idx="11"/>
          </p:nvPr>
        </p:nvSpPr>
        <p:spPr/>
        <p:txBody>
          <a:bodyPr/>
          <a:lstStyle/>
          <a:p>
            <a:r>
              <a:rPr lang="en-US" dirty="0"/>
              <a:t>Computer Programming</a:t>
            </a:r>
          </a:p>
          <a:p>
            <a:endParaRPr lang="en-US" dirty="0"/>
          </a:p>
        </p:txBody>
      </p:sp>
      <p:sp>
        <p:nvSpPr>
          <p:cNvPr id="6" name="Slide Number Placeholder 5">
            <a:extLst>
              <a:ext uri="{FF2B5EF4-FFF2-40B4-BE49-F238E27FC236}">
                <a16:creationId xmlns:a16="http://schemas.microsoft.com/office/drawing/2014/main" id="{8C1C1FEB-B3C1-C05F-4EF4-B3E154062CF1}"/>
              </a:ext>
            </a:extLst>
          </p:cNvPr>
          <p:cNvSpPr>
            <a:spLocks noGrp="1"/>
          </p:cNvSpPr>
          <p:nvPr>
            <p:ph type="sldNum" sz="quarter" idx="12"/>
          </p:nvPr>
        </p:nvSpPr>
        <p:spPr/>
        <p:txBody>
          <a:bodyPr/>
          <a:lstStyle/>
          <a:p>
            <a:fld id="{A404E238-F771-4BC1-9664-E4FE9018898D}" type="slidenum">
              <a:rPr lang="en-US" smtClean="0"/>
              <a:t>9</a:t>
            </a:fld>
            <a:endParaRPr lang="en-US"/>
          </a:p>
        </p:txBody>
      </p:sp>
    </p:spTree>
    <p:extLst>
      <p:ext uri="{BB962C8B-B14F-4D97-AF65-F5344CB8AC3E}">
        <p14:creationId xmlns:p14="http://schemas.microsoft.com/office/powerpoint/2010/main" val="576289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985</Words>
  <Application>Microsoft Office PowerPoint</Application>
  <PresentationFormat>Widescreen</PresentationFormat>
  <Paragraphs>98</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TEACHER PORTAL USING C++</vt:lpstr>
      <vt:lpstr>Presentation Overview</vt:lpstr>
      <vt:lpstr>Introduction</vt:lpstr>
      <vt:lpstr>PowerPoint Presentation</vt:lpstr>
      <vt:lpstr>Problem Statement</vt:lpstr>
      <vt:lpstr>Detailed Methodology</vt:lpstr>
      <vt:lpstr>PowerPoint Presentation</vt:lpstr>
      <vt:lpstr>                Results and Discussions</vt:lpstr>
      <vt:lpstr>                        Results and Discussion    </vt:lpstr>
      <vt:lpstr>Results and Discussion</vt:lpstr>
      <vt:lpstr>                     Results and Discussion</vt:lpstr>
      <vt:lpstr>                      Results and Discussion</vt:lpstr>
      <vt:lpstr>Conclusions</vt:lpstr>
      <vt:lpstr>References</vt:lpstr>
    </vt:vector>
  </TitlesOfParts>
  <Company>Windows 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Shujaat Ali</dc:creator>
  <cp:lastModifiedBy>Abdullah Javed</cp:lastModifiedBy>
  <cp:revision>56</cp:revision>
  <dcterms:created xsi:type="dcterms:W3CDTF">2019-03-12T06:43:00Z</dcterms:created>
  <dcterms:modified xsi:type="dcterms:W3CDTF">2025-06-08T16:50:22Z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1A0A40DA93544C1DBDB6183F8971A5BF_13</vt:lpwstr>
  </property>
  <property fmtid="{D5CDD505-2E9C-101B-9397-08002B2CF9AE}" pid="3" name="KSOProductBuildVer">
    <vt:lpwstr>1033-12.2.0.19307</vt:lpwstr>
  </property>
</Properties>
</file>