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1" r:id="rId4"/>
    <p:sldId id="262" r:id="rId5"/>
    <p:sldId id="263" r:id="rId6"/>
    <p:sldId id="264" r:id="rId7"/>
    <p:sldId id="265" r:id="rId8"/>
    <p:sldId id="267" r:id="rId9"/>
    <p:sldId id="269"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E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88BFD-A2A8-4CA9-B399-BFCD46FAC050}"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EEF1A-17D8-48A6-A0E1-63D77CCFBABD}" type="slidenum">
              <a:rPr lang="en-US" smtClean="0"/>
              <a:t>‹#›</a:t>
            </a:fld>
            <a:endParaRPr lang="en-US"/>
          </a:p>
        </p:txBody>
      </p:sp>
    </p:spTree>
    <p:extLst>
      <p:ext uri="{BB962C8B-B14F-4D97-AF65-F5344CB8AC3E}">
        <p14:creationId xmlns:p14="http://schemas.microsoft.com/office/powerpoint/2010/main" val="401438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88BFD-A2A8-4CA9-B399-BFCD46FAC050}"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EEF1A-17D8-48A6-A0E1-63D77CCFBABD}" type="slidenum">
              <a:rPr lang="en-US" smtClean="0"/>
              <a:t>‹#›</a:t>
            </a:fld>
            <a:endParaRPr lang="en-US"/>
          </a:p>
        </p:txBody>
      </p:sp>
    </p:spTree>
    <p:extLst>
      <p:ext uri="{BB962C8B-B14F-4D97-AF65-F5344CB8AC3E}">
        <p14:creationId xmlns:p14="http://schemas.microsoft.com/office/powerpoint/2010/main" val="3139886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88BFD-A2A8-4CA9-B399-BFCD46FAC050}"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EEF1A-17D8-48A6-A0E1-63D77CCFBABD}" type="slidenum">
              <a:rPr lang="en-US" smtClean="0"/>
              <a:t>‹#›</a:t>
            </a:fld>
            <a:endParaRPr lang="en-US"/>
          </a:p>
        </p:txBody>
      </p:sp>
    </p:spTree>
    <p:extLst>
      <p:ext uri="{BB962C8B-B14F-4D97-AF65-F5344CB8AC3E}">
        <p14:creationId xmlns:p14="http://schemas.microsoft.com/office/powerpoint/2010/main" val="1786916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88BFD-A2A8-4CA9-B399-BFCD46FAC050}"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EEF1A-17D8-48A6-A0E1-63D77CCFBAB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2810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88BFD-A2A8-4CA9-B399-BFCD46FAC050}"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EEF1A-17D8-48A6-A0E1-63D77CCFBABD}" type="slidenum">
              <a:rPr lang="en-US" smtClean="0"/>
              <a:t>‹#›</a:t>
            </a:fld>
            <a:endParaRPr lang="en-US"/>
          </a:p>
        </p:txBody>
      </p:sp>
    </p:spTree>
    <p:extLst>
      <p:ext uri="{BB962C8B-B14F-4D97-AF65-F5344CB8AC3E}">
        <p14:creationId xmlns:p14="http://schemas.microsoft.com/office/powerpoint/2010/main" val="2177174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088BFD-A2A8-4CA9-B399-BFCD46FAC050}"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7EEF1A-17D8-48A6-A0E1-63D77CCFBABD}" type="slidenum">
              <a:rPr lang="en-US" smtClean="0"/>
              <a:t>‹#›</a:t>
            </a:fld>
            <a:endParaRPr lang="en-US"/>
          </a:p>
        </p:txBody>
      </p:sp>
    </p:spTree>
    <p:extLst>
      <p:ext uri="{BB962C8B-B14F-4D97-AF65-F5344CB8AC3E}">
        <p14:creationId xmlns:p14="http://schemas.microsoft.com/office/powerpoint/2010/main" val="4197577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088BFD-A2A8-4CA9-B399-BFCD46FAC050}"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7EEF1A-17D8-48A6-A0E1-63D77CCFBABD}" type="slidenum">
              <a:rPr lang="en-US" smtClean="0"/>
              <a:t>‹#›</a:t>
            </a:fld>
            <a:endParaRPr lang="en-US"/>
          </a:p>
        </p:txBody>
      </p:sp>
    </p:spTree>
    <p:extLst>
      <p:ext uri="{BB962C8B-B14F-4D97-AF65-F5344CB8AC3E}">
        <p14:creationId xmlns:p14="http://schemas.microsoft.com/office/powerpoint/2010/main" val="2587571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88BFD-A2A8-4CA9-B399-BFCD46FAC050}"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EEF1A-17D8-48A6-A0E1-63D77CCFBABD}" type="slidenum">
              <a:rPr lang="en-US" smtClean="0"/>
              <a:t>‹#›</a:t>
            </a:fld>
            <a:endParaRPr lang="en-US"/>
          </a:p>
        </p:txBody>
      </p:sp>
    </p:spTree>
    <p:extLst>
      <p:ext uri="{BB962C8B-B14F-4D97-AF65-F5344CB8AC3E}">
        <p14:creationId xmlns:p14="http://schemas.microsoft.com/office/powerpoint/2010/main" val="2200838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88BFD-A2A8-4CA9-B399-BFCD46FAC050}"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EEF1A-17D8-48A6-A0E1-63D77CCFBABD}" type="slidenum">
              <a:rPr lang="en-US" smtClean="0"/>
              <a:t>‹#›</a:t>
            </a:fld>
            <a:endParaRPr lang="en-US"/>
          </a:p>
        </p:txBody>
      </p:sp>
    </p:spTree>
    <p:extLst>
      <p:ext uri="{BB962C8B-B14F-4D97-AF65-F5344CB8AC3E}">
        <p14:creationId xmlns:p14="http://schemas.microsoft.com/office/powerpoint/2010/main" val="194121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88BFD-A2A8-4CA9-B399-BFCD46FAC050}"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EEF1A-17D8-48A6-A0E1-63D77CCFBABD}" type="slidenum">
              <a:rPr lang="en-US" smtClean="0"/>
              <a:t>‹#›</a:t>
            </a:fld>
            <a:endParaRPr lang="en-US"/>
          </a:p>
        </p:txBody>
      </p:sp>
    </p:spTree>
    <p:extLst>
      <p:ext uri="{BB962C8B-B14F-4D97-AF65-F5344CB8AC3E}">
        <p14:creationId xmlns:p14="http://schemas.microsoft.com/office/powerpoint/2010/main" val="248051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88BFD-A2A8-4CA9-B399-BFCD46FAC050}"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EEF1A-17D8-48A6-A0E1-63D77CCFBABD}" type="slidenum">
              <a:rPr lang="en-US" smtClean="0"/>
              <a:t>‹#›</a:t>
            </a:fld>
            <a:endParaRPr lang="en-US"/>
          </a:p>
        </p:txBody>
      </p:sp>
    </p:spTree>
    <p:extLst>
      <p:ext uri="{BB962C8B-B14F-4D97-AF65-F5344CB8AC3E}">
        <p14:creationId xmlns:p14="http://schemas.microsoft.com/office/powerpoint/2010/main" val="324738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88BFD-A2A8-4CA9-B399-BFCD46FAC050}"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EEF1A-17D8-48A6-A0E1-63D77CCFBABD}" type="slidenum">
              <a:rPr lang="en-US" smtClean="0"/>
              <a:t>‹#›</a:t>
            </a:fld>
            <a:endParaRPr lang="en-US"/>
          </a:p>
        </p:txBody>
      </p:sp>
    </p:spTree>
    <p:extLst>
      <p:ext uri="{BB962C8B-B14F-4D97-AF65-F5344CB8AC3E}">
        <p14:creationId xmlns:p14="http://schemas.microsoft.com/office/powerpoint/2010/main" val="1572960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88BFD-A2A8-4CA9-B399-BFCD46FAC050}" type="datetimeFigureOut">
              <a:rPr lang="en-US" smtClean="0"/>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7EEF1A-17D8-48A6-A0E1-63D77CCFBABD}" type="slidenum">
              <a:rPr lang="en-US" smtClean="0"/>
              <a:t>‹#›</a:t>
            </a:fld>
            <a:endParaRPr lang="en-US"/>
          </a:p>
        </p:txBody>
      </p:sp>
    </p:spTree>
    <p:extLst>
      <p:ext uri="{BB962C8B-B14F-4D97-AF65-F5344CB8AC3E}">
        <p14:creationId xmlns:p14="http://schemas.microsoft.com/office/powerpoint/2010/main" val="247486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88BFD-A2A8-4CA9-B399-BFCD46FAC050}"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7EEF1A-17D8-48A6-A0E1-63D77CCFBABD}" type="slidenum">
              <a:rPr lang="en-US" smtClean="0"/>
              <a:t>‹#›</a:t>
            </a:fld>
            <a:endParaRPr lang="en-US"/>
          </a:p>
        </p:txBody>
      </p:sp>
    </p:spTree>
    <p:extLst>
      <p:ext uri="{BB962C8B-B14F-4D97-AF65-F5344CB8AC3E}">
        <p14:creationId xmlns:p14="http://schemas.microsoft.com/office/powerpoint/2010/main" val="13019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88BFD-A2A8-4CA9-B399-BFCD46FAC050}" type="datetimeFigureOut">
              <a:rPr lang="en-US" smtClean="0"/>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7EEF1A-17D8-48A6-A0E1-63D77CCFBABD}" type="slidenum">
              <a:rPr lang="en-US" smtClean="0"/>
              <a:t>‹#›</a:t>
            </a:fld>
            <a:endParaRPr lang="en-US"/>
          </a:p>
        </p:txBody>
      </p:sp>
    </p:spTree>
    <p:extLst>
      <p:ext uri="{BB962C8B-B14F-4D97-AF65-F5344CB8AC3E}">
        <p14:creationId xmlns:p14="http://schemas.microsoft.com/office/powerpoint/2010/main" val="260604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88BFD-A2A8-4CA9-B399-BFCD46FAC050}"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EEF1A-17D8-48A6-A0E1-63D77CCFBABD}" type="slidenum">
              <a:rPr lang="en-US" smtClean="0"/>
              <a:t>‹#›</a:t>
            </a:fld>
            <a:endParaRPr lang="en-US"/>
          </a:p>
        </p:txBody>
      </p:sp>
    </p:spTree>
    <p:extLst>
      <p:ext uri="{BB962C8B-B14F-4D97-AF65-F5344CB8AC3E}">
        <p14:creationId xmlns:p14="http://schemas.microsoft.com/office/powerpoint/2010/main" val="156369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88BFD-A2A8-4CA9-B399-BFCD46FAC050}"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EEF1A-17D8-48A6-A0E1-63D77CCFBABD}" type="slidenum">
              <a:rPr lang="en-US" smtClean="0"/>
              <a:t>‹#›</a:t>
            </a:fld>
            <a:endParaRPr lang="en-US"/>
          </a:p>
        </p:txBody>
      </p:sp>
    </p:spTree>
    <p:extLst>
      <p:ext uri="{BB962C8B-B14F-4D97-AF65-F5344CB8AC3E}">
        <p14:creationId xmlns:p14="http://schemas.microsoft.com/office/powerpoint/2010/main" val="253011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8088BFD-A2A8-4CA9-B399-BFCD46FAC050}" type="datetimeFigureOut">
              <a:rPr lang="en-US" smtClean="0"/>
              <a:t>5/20/2021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47EEF1A-17D8-48A6-A0E1-63D77CCFBABD}" type="slidenum">
              <a:rPr lang="en-US" smtClean="0"/>
              <a:t>‹#›</a:t>
            </a:fld>
            <a:endParaRPr lang="en-US"/>
          </a:p>
        </p:txBody>
      </p:sp>
    </p:spTree>
    <p:extLst>
      <p:ext uri="{BB962C8B-B14F-4D97-AF65-F5344CB8AC3E}">
        <p14:creationId xmlns:p14="http://schemas.microsoft.com/office/powerpoint/2010/main" val="8437372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1FC3F-79EC-4B4C-AC3B-59348D343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5" y="0"/>
            <a:ext cx="5238750" cy="1047750"/>
          </a:xfrm>
          <a:prstGeom prst="rect">
            <a:avLst/>
          </a:prstGeom>
          <a:gradFill>
            <a:gsLst>
              <a:gs pos="0">
                <a:srgbClr val="0B1E2E"/>
              </a:gs>
              <a:gs pos="70000">
                <a:schemeClr val="bg2">
                  <a:lumMod val="60000"/>
                  <a:lumOff val="40000"/>
                </a:schemeClr>
              </a:gs>
              <a:gs pos="86000">
                <a:schemeClr val="tx2"/>
              </a:gs>
              <a:gs pos="100000">
                <a:schemeClr val="bg2">
                  <a:lumMod val="60000"/>
                  <a:lumOff val="40000"/>
                </a:schemeClr>
              </a:gs>
            </a:gsLst>
            <a:lin ang="5400000" scaled="1"/>
          </a:gradFill>
          <a:effectLst>
            <a:glow>
              <a:schemeClr val="accent6">
                <a:lumMod val="75000"/>
                <a:alpha val="40000"/>
              </a:schemeClr>
            </a:glow>
            <a:reflection stA="11000" endPos="65000" dist="50800" dir="5400000" sy="-100000" algn="bl" rotWithShape="0"/>
          </a:effectLst>
        </p:spPr>
      </p:pic>
      <p:grpSp>
        <p:nvGrpSpPr>
          <p:cNvPr id="11" name="Group 10">
            <a:extLst>
              <a:ext uri="{FF2B5EF4-FFF2-40B4-BE49-F238E27FC236}">
                <a16:creationId xmlns:a16="http://schemas.microsoft.com/office/drawing/2014/main" id="{B8089743-86EC-4407-A744-836A766E319D}"/>
              </a:ext>
            </a:extLst>
          </p:cNvPr>
          <p:cNvGrpSpPr/>
          <p:nvPr/>
        </p:nvGrpSpPr>
        <p:grpSpPr>
          <a:xfrm>
            <a:off x="3412896" y="1325952"/>
            <a:ext cx="5366213" cy="1271481"/>
            <a:chOff x="3412896" y="1296947"/>
            <a:chExt cx="5366213" cy="1271481"/>
          </a:xfrm>
        </p:grpSpPr>
        <p:sp>
          <p:nvSpPr>
            <p:cNvPr id="4" name="TextBox 3">
              <a:extLst>
                <a:ext uri="{FF2B5EF4-FFF2-40B4-BE49-F238E27FC236}">
                  <a16:creationId xmlns:a16="http://schemas.microsoft.com/office/drawing/2014/main" id="{E4213DEE-33E3-4512-8AF1-DB7CA2C28D9D}"/>
                </a:ext>
              </a:extLst>
            </p:cNvPr>
            <p:cNvSpPr txBox="1"/>
            <p:nvPr/>
          </p:nvSpPr>
          <p:spPr>
            <a:xfrm>
              <a:off x="3412896" y="1922097"/>
              <a:ext cx="5366213" cy="646331"/>
            </a:xfrm>
            <a:prstGeom prst="rect">
              <a:avLst/>
            </a:prstGeom>
            <a:noFill/>
          </p:spPr>
          <p:txBody>
            <a:bodyPr wrap="none" rtlCol="0">
              <a:spAutoFit/>
            </a:bodyPr>
            <a:lstStyle/>
            <a:p>
              <a:pPr algn="ctr"/>
              <a:r>
                <a:rPr lang="en-US" sz="3600" b="1" dirty="0"/>
                <a:t>Online Advising Portal</a:t>
              </a:r>
            </a:p>
          </p:txBody>
        </p:sp>
        <p:sp>
          <p:nvSpPr>
            <p:cNvPr id="5" name="TextBox 4">
              <a:extLst>
                <a:ext uri="{FF2B5EF4-FFF2-40B4-BE49-F238E27FC236}">
                  <a16:creationId xmlns:a16="http://schemas.microsoft.com/office/drawing/2014/main" id="{E7174506-77B7-45F1-A0F4-5E65127E5260}"/>
                </a:ext>
              </a:extLst>
            </p:cNvPr>
            <p:cNvSpPr txBox="1"/>
            <p:nvPr/>
          </p:nvSpPr>
          <p:spPr>
            <a:xfrm>
              <a:off x="4997176" y="1296947"/>
              <a:ext cx="2197653" cy="584775"/>
            </a:xfrm>
            <a:prstGeom prst="rect">
              <a:avLst/>
            </a:prstGeom>
            <a:noFill/>
          </p:spPr>
          <p:txBody>
            <a:bodyPr wrap="none" rtlCol="0">
              <a:spAutoFit/>
            </a:bodyPr>
            <a:lstStyle/>
            <a:p>
              <a:pPr algn="ctr"/>
              <a:r>
                <a:rPr lang="en-US" sz="3200" dirty="0"/>
                <a:t>Project on:</a:t>
              </a:r>
            </a:p>
          </p:txBody>
        </p:sp>
      </p:grpSp>
      <p:grpSp>
        <p:nvGrpSpPr>
          <p:cNvPr id="10" name="Group 9">
            <a:extLst>
              <a:ext uri="{FF2B5EF4-FFF2-40B4-BE49-F238E27FC236}">
                <a16:creationId xmlns:a16="http://schemas.microsoft.com/office/drawing/2014/main" id="{C72EF65B-AF7B-41EF-8F2A-4439E1BD194C}"/>
              </a:ext>
            </a:extLst>
          </p:cNvPr>
          <p:cNvGrpSpPr/>
          <p:nvPr/>
        </p:nvGrpSpPr>
        <p:grpSpPr>
          <a:xfrm>
            <a:off x="1941403" y="2875635"/>
            <a:ext cx="8309198" cy="2078402"/>
            <a:chOff x="1941403" y="3172403"/>
            <a:chExt cx="8309198" cy="2078402"/>
          </a:xfrm>
        </p:grpSpPr>
        <p:sp>
          <p:nvSpPr>
            <p:cNvPr id="6" name="TextBox 5">
              <a:extLst>
                <a:ext uri="{FF2B5EF4-FFF2-40B4-BE49-F238E27FC236}">
                  <a16:creationId xmlns:a16="http://schemas.microsoft.com/office/drawing/2014/main" id="{48BF7DB1-8217-41FB-A950-C6890719A2AB}"/>
                </a:ext>
              </a:extLst>
            </p:cNvPr>
            <p:cNvSpPr txBox="1"/>
            <p:nvPr/>
          </p:nvSpPr>
          <p:spPr>
            <a:xfrm>
              <a:off x="1941403" y="3172403"/>
              <a:ext cx="8309198" cy="523220"/>
            </a:xfrm>
            <a:prstGeom prst="rect">
              <a:avLst/>
            </a:prstGeom>
            <a:noFill/>
          </p:spPr>
          <p:txBody>
            <a:bodyPr wrap="none" rtlCol="0">
              <a:spAutoFit/>
            </a:bodyPr>
            <a:lstStyle/>
            <a:p>
              <a:pPr algn="ctr"/>
              <a:r>
                <a:rPr lang="en-US" sz="2800" b="1" dirty="0"/>
                <a:t>Software Engineering and Information System</a:t>
              </a:r>
            </a:p>
          </p:txBody>
        </p:sp>
        <p:sp>
          <p:nvSpPr>
            <p:cNvPr id="7" name="TextBox 6">
              <a:extLst>
                <a:ext uri="{FF2B5EF4-FFF2-40B4-BE49-F238E27FC236}">
                  <a16:creationId xmlns:a16="http://schemas.microsoft.com/office/drawing/2014/main" id="{D5EF5750-A110-4E01-8A92-9156A35E2BD5}"/>
                </a:ext>
              </a:extLst>
            </p:cNvPr>
            <p:cNvSpPr txBox="1"/>
            <p:nvPr/>
          </p:nvSpPr>
          <p:spPr>
            <a:xfrm>
              <a:off x="5444222" y="3736694"/>
              <a:ext cx="1303563" cy="461665"/>
            </a:xfrm>
            <a:prstGeom prst="rect">
              <a:avLst/>
            </a:prstGeom>
            <a:noFill/>
          </p:spPr>
          <p:txBody>
            <a:bodyPr wrap="none" rtlCol="0">
              <a:spAutoFit/>
            </a:bodyPr>
            <a:lstStyle/>
            <a:p>
              <a:pPr algn="ctr"/>
              <a:r>
                <a:rPr lang="en-US" sz="2400" b="1" dirty="0"/>
                <a:t>CSE411</a:t>
              </a:r>
            </a:p>
          </p:txBody>
        </p:sp>
        <p:sp>
          <p:nvSpPr>
            <p:cNvPr id="8" name="TextBox 7">
              <a:extLst>
                <a:ext uri="{FF2B5EF4-FFF2-40B4-BE49-F238E27FC236}">
                  <a16:creationId xmlns:a16="http://schemas.microsoft.com/office/drawing/2014/main" id="{C3196475-9E88-4573-8000-F95C35428A49}"/>
                </a:ext>
              </a:extLst>
            </p:cNvPr>
            <p:cNvSpPr txBox="1"/>
            <p:nvPr/>
          </p:nvSpPr>
          <p:spPr>
            <a:xfrm>
              <a:off x="5290687" y="4232540"/>
              <a:ext cx="1610634" cy="461665"/>
            </a:xfrm>
            <a:prstGeom prst="rect">
              <a:avLst/>
            </a:prstGeom>
            <a:noFill/>
          </p:spPr>
          <p:txBody>
            <a:bodyPr wrap="none" rtlCol="0">
              <a:spAutoFit/>
            </a:bodyPr>
            <a:lstStyle/>
            <a:p>
              <a:pPr algn="ctr"/>
              <a:r>
                <a:rPr lang="en-US" sz="2400" b="1" dirty="0"/>
                <a:t>Section: </a:t>
              </a:r>
              <a:r>
                <a:rPr lang="en-US" sz="2400" dirty="0"/>
                <a:t>2</a:t>
              </a:r>
            </a:p>
          </p:txBody>
        </p:sp>
        <p:sp>
          <p:nvSpPr>
            <p:cNvPr id="12" name="TextBox 11">
              <a:extLst>
                <a:ext uri="{FF2B5EF4-FFF2-40B4-BE49-F238E27FC236}">
                  <a16:creationId xmlns:a16="http://schemas.microsoft.com/office/drawing/2014/main" id="{320A05D5-E7A7-46F6-804A-D2683D395D39}"/>
                </a:ext>
              </a:extLst>
            </p:cNvPr>
            <p:cNvSpPr txBox="1"/>
            <p:nvPr/>
          </p:nvSpPr>
          <p:spPr>
            <a:xfrm>
              <a:off x="4981308" y="4727585"/>
              <a:ext cx="2229393" cy="523220"/>
            </a:xfrm>
            <a:prstGeom prst="rect">
              <a:avLst/>
            </a:prstGeom>
            <a:noFill/>
          </p:spPr>
          <p:txBody>
            <a:bodyPr wrap="none" rtlCol="0">
              <a:spAutoFit/>
            </a:bodyPr>
            <a:lstStyle/>
            <a:p>
              <a:pPr algn="ctr"/>
              <a:r>
                <a:rPr lang="en-US" sz="2800" b="1" dirty="0"/>
                <a:t>Spring 2021</a:t>
              </a:r>
              <a:endParaRPr lang="en-US" sz="2800" dirty="0"/>
            </a:p>
          </p:txBody>
        </p:sp>
      </p:grpSp>
      <p:sp>
        <p:nvSpPr>
          <p:cNvPr id="9" name="TextBox 8">
            <a:extLst>
              <a:ext uri="{FF2B5EF4-FFF2-40B4-BE49-F238E27FC236}">
                <a16:creationId xmlns:a16="http://schemas.microsoft.com/office/drawing/2014/main" id="{926FB688-8ACA-4A95-A5B2-84E0140F7636}"/>
              </a:ext>
            </a:extLst>
          </p:cNvPr>
          <p:cNvSpPr txBox="1"/>
          <p:nvPr/>
        </p:nvSpPr>
        <p:spPr>
          <a:xfrm>
            <a:off x="3421075" y="5232238"/>
            <a:ext cx="5349861" cy="1138773"/>
          </a:xfrm>
          <a:prstGeom prst="rect">
            <a:avLst/>
          </a:prstGeom>
          <a:noFill/>
        </p:spPr>
        <p:txBody>
          <a:bodyPr wrap="none" rtlCol="0">
            <a:spAutoFit/>
          </a:bodyPr>
          <a:lstStyle/>
          <a:p>
            <a:pPr algn="ctr"/>
            <a:r>
              <a:rPr lang="en-US" sz="2800" b="1" dirty="0"/>
              <a:t>Group Members:</a:t>
            </a:r>
            <a:br>
              <a:rPr lang="en-US" sz="2400" dirty="0"/>
            </a:br>
            <a:r>
              <a:rPr lang="en-US" sz="2000" dirty="0"/>
              <a:t>Md Abdullah Al Mamun (ID : 2017-3-60-085)</a:t>
            </a:r>
          </a:p>
          <a:p>
            <a:pPr algn="ctr"/>
            <a:r>
              <a:rPr lang="en-US" sz="2000" dirty="0"/>
              <a:t>Md. Shamsul </a:t>
            </a:r>
            <a:r>
              <a:rPr lang="en-US" sz="2000" dirty="0" err="1"/>
              <a:t>Arafine</a:t>
            </a:r>
            <a:r>
              <a:rPr lang="en-US" sz="2000" dirty="0"/>
              <a:t> (ID : 2017-2-60-012)</a:t>
            </a:r>
          </a:p>
        </p:txBody>
      </p:sp>
    </p:spTree>
    <p:extLst>
      <p:ext uri="{BB962C8B-B14F-4D97-AF65-F5344CB8AC3E}">
        <p14:creationId xmlns:p14="http://schemas.microsoft.com/office/powerpoint/2010/main" val="3826140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BA7E2-7D1A-487F-9B99-B66597DEF519}"/>
              </a:ext>
            </a:extLst>
          </p:cNvPr>
          <p:cNvSpPr txBox="1"/>
          <p:nvPr/>
        </p:nvSpPr>
        <p:spPr>
          <a:xfrm>
            <a:off x="569168" y="531845"/>
            <a:ext cx="2350323" cy="523220"/>
          </a:xfrm>
          <a:prstGeom prst="rect">
            <a:avLst/>
          </a:prstGeom>
          <a:gradFill flip="none" rotWithShape="1">
            <a:gsLst>
              <a:gs pos="0">
                <a:srgbClr val="0B1E2E"/>
              </a:gs>
              <a:gs pos="64000">
                <a:schemeClr val="bg2">
                  <a:lumMod val="60000"/>
                  <a:lumOff val="40000"/>
                </a:schemeClr>
              </a:gs>
              <a:gs pos="100000">
                <a:schemeClr val="tx2">
                  <a:lumMod val="90000"/>
                </a:schemeClr>
              </a:gs>
              <a:gs pos="83000">
                <a:schemeClr val="bg2">
                  <a:lumMod val="60000"/>
                  <a:lumOff val="40000"/>
                </a:schemeClr>
              </a:gs>
            </a:gsLst>
            <a:lin ang="10800000" scaled="1"/>
            <a:tileRect/>
          </a:gradFill>
          <a:effectLst>
            <a:innerShdw blurRad="63500" dist="50800">
              <a:prstClr val="black">
                <a:alpha val="50000"/>
              </a:prstClr>
            </a:innerShdw>
            <a:softEdge rad="50800"/>
          </a:effectLst>
        </p:spPr>
        <p:txBody>
          <a:bodyPr wrap="none" rtlCol="0">
            <a:spAutoFit/>
          </a:bodyPr>
          <a:lstStyle/>
          <a:p>
            <a:r>
              <a:rPr lang="en-US" sz="2800" b="1" dirty="0"/>
              <a:t>ER Diagram</a:t>
            </a:r>
          </a:p>
        </p:txBody>
      </p:sp>
      <p:pic>
        <p:nvPicPr>
          <p:cNvPr id="5" name="Picture 4">
            <a:extLst>
              <a:ext uri="{FF2B5EF4-FFF2-40B4-BE49-F238E27FC236}">
                <a16:creationId xmlns:a16="http://schemas.microsoft.com/office/drawing/2014/main" id="{32875721-8C8A-41C4-932A-D4FB82C21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08" y="1362269"/>
            <a:ext cx="11568384" cy="5047854"/>
          </a:xfrm>
          <a:prstGeom prst="rect">
            <a:avLst/>
          </a:prstGeom>
          <a:effectLst>
            <a:softEdge rad="50800"/>
          </a:effectLst>
        </p:spPr>
      </p:pic>
    </p:spTree>
    <p:extLst>
      <p:ext uri="{BB962C8B-B14F-4D97-AF65-F5344CB8AC3E}">
        <p14:creationId xmlns:p14="http://schemas.microsoft.com/office/powerpoint/2010/main" val="200172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BA7E2-7D1A-487F-9B99-B66597DEF519}"/>
              </a:ext>
            </a:extLst>
          </p:cNvPr>
          <p:cNvSpPr txBox="1"/>
          <p:nvPr/>
        </p:nvSpPr>
        <p:spPr>
          <a:xfrm>
            <a:off x="569168" y="531845"/>
            <a:ext cx="7523021" cy="523220"/>
          </a:xfrm>
          <a:prstGeom prst="rect">
            <a:avLst/>
          </a:prstGeom>
          <a:gradFill flip="none" rotWithShape="1">
            <a:gsLst>
              <a:gs pos="0">
                <a:srgbClr val="0B1E2E"/>
              </a:gs>
              <a:gs pos="64000">
                <a:schemeClr val="bg2">
                  <a:lumMod val="60000"/>
                  <a:lumOff val="40000"/>
                </a:schemeClr>
              </a:gs>
              <a:gs pos="100000">
                <a:schemeClr val="tx2">
                  <a:lumMod val="90000"/>
                </a:schemeClr>
              </a:gs>
              <a:gs pos="83000">
                <a:schemeClr val="bg2">
                  <a:lumMod val="60000"/>
                  <a:lumOff val="40000"/>
                </a:schemeClr>
              </a:gs>
            </a:gsLst>
            <a:lin ang="10800000" scaled="1"/>
            <a:tileRect/>
          </a:gradFill>
          <a:effectLst>
            <a:innerShdw blurRad="63500" dist="50800">
              <a:prstClr val="black">
                <a:alpha val="50000"/>
              </a:prstClr>
            </a:innerShdw>
            <a:softEdge rad="50800"/>
          </a:effectLst>
        </p:spPr>
        <p:txBody>
          <a:bodyPr wrap="none" rtlCol="0">
            <a:spAutoFit/>
          </a:bodyPr>
          <a:lstStyle/>
          <a:p>
            <a:r>
              <a:rPr lang="en-US" sz="2800" b="1" dirty="0"/>
              <a:t>Test Case (source code) White Box Testing</a:t>
            </a:r>
          </a:p>
        </p:txBody>
      </p:sp>
      <p:pic>
        <p:nvPicPr>
          <p:cNvPr id="4" name="Picture 3">
            <a:extLst>
              <a:ext uri="{FF2B5EF4-FFF2-40B4-BE49-F238E27FC236}">
                <a16:creationId xmlns:a16="http://schemas.microsoft.com/office/drawing/2014/main" id="{2E80A3EB-19EA-450C-B561-E1E1638EE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886" y="1250302"/>
            <a:ext cx="6979298" cy="5271796"/>
          </a:xfrm>
          <a:prstGeom prst="rect">
            <a:avLst/>
          </a:prstGeom>
          <a:effectLst>
            <a:softEdge rad="25400"/>
          </a:effectLst>
        </p:spPr>
      </p:pic>
      <p:pic>
        <p:nvPicPr>
          <p:cNvPr id="8" name="Picture 7">
            <a:extLst>
              <a:ext uri="{FF2B5EF4-FFF2-40B4-BE49-F238E27FC236}">
                <a16:creationId xmlns:a16="http://schemas.microsoft.com/office/drawing/2014/main" id="{A2EAEB85-5499-4871-845D-E790E8407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1" y="1232967"/>
            <a:ext cx="4062310" cy="5306466"/>
          </a:xfrm>
          <a:prstGeom prst="rect">
            <a:avLst/>
          </a:prstGeom>
        </p:spPr>
      </p:pic>
    </p:spTree>
    <p:extLst>
      <p:ext uri="{BB962C8B-B14F-4D97-AF65-F5344CB8AC3E}">
        <p14:creationId xmlns:p14="http://schemas.microsoft.com/office/powerpoint/2010/main" val="142002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BA7E2-7D1A-487F-9B99-B66597DEF519}"/>
              </a:ext>
            </a:extLst>
          </p:cNvPr>
          <p:cNvSpPr txBox="1"/>
          <p:nvPr/>
        </p:nvSpPr>
        <p:spPr>
          <a:xfrm>
            <a:off x="569168" y="531845"/>
            <a:ext cx="4023858" cy="523220"/>
          </a:xfrm>
          <a:prstGeom prst="rect">
            <a:avLst/>
          </a:prstGeom>
          <a:gradFill flip="none" rotWithShape="1">
            <a:gsLst>
              <a:gs pos="0">
                <a:srgbClr val="0B1E2E"/>
              </a:gs>
              <a:gs pos="64000">
                <a:schemeClr val="bg2">
                  <a:lumMod val="60000"/>
                  <a:lumOff val="40000"/>
                </a:schemeClr>
              </a:gs>
              <a:gs pos="100000">
                <a:schemeClr val="tx2">
                  <a:lumMod val="90000"/>
                </a:schemeClr>
              </a:gs>
              <a:gs pos="83000">
                <a:schemeClr val="bg2">
                  <a:lumMod val="60000"/>
                  <a:lumOff val="40000"/>
                </a:schemeClr>
              </a:gs>
            </a:gsLst>
            <a:lin ang="10800000" scaled="1"/>
            <a:tileRect/>
          </a:gradFill>
          <a:effectLst>
            <a:innerShdw blurRad="63500" dist="50800">
              <a:prstClr val="black">
                <a:alpha val="50000"/>
              </a:prstClr>
            </a:innerShdw>
            <a:softEdge rad="50800"/>
          </a:effectLst>
        </p:spPr>
        <p:txBody>
          <a:bodyPr wrap="none" rtlCol="0">
            <a:spAutoFit/>
          </a:bodyPr>
          <a:lstStyle/>
          <a:p>
            <a:r>
              <a:rPr lang="en-US" sz="2800" b="1" dirty="0"/>
              <a:t>What is the problem ?</a:t>
            </a:r>
          </a:p>
        </p:txBody>
      </p:sp>
      <p:sp>
        <p:nvSpPr>
          <p:cNvPr id="6" name="TextBox 5">
            <a:extLst>
              <a:ext uri="{FF2B5EF4-FFF2-40B4-BE49-F238E27FC236}">
                <a16:creationId xmlns:a16="http://schemas.microsoft.com/office/drawing/2014/main" id="{97F1669E-7D1B-4311-A15A-0985852C135C}"/>
              </a:ext>
            </a:extLst>
          </p:cNvPr>
          <p:cNvSpPr txBox="1"/>
          <p:nvPr/>
        </p:nvSpPr>
        <p:spPr>
          <a:xfrm>
            <a:off x="1015482" y="1953564"/>
            <a:ext cx="10161037" cy="2950872"/>
          </a:xfrm>
          <a:prstGeom prst="rect">
            <a:avLst/>
          </a:prstGeom>
          <a:noFill/>
        </p:spPr>
        <p:txBody>
          <a:bodyPr wrap="square">
            <a:spAutoFit/>
          </a:bodyPr>
          <a:lstStyle/>
          <a:p>
            <a:pPr>
              <a:lnSpc>
                <a:spcPct val="150000"/>
              </a:lnSpc>
            </a:pPr>
            <a:r>
              <a:rPr lang="en-US" dirty="0"/>
              <a:t>The project addresses advising - an important issue that is often not give enough attention</a:t>
            </a:r>
          </a:p>
          <a:p>
            <a:pPr>
              <a:lnSpc>
                <a:spcPct val="150000"/>
              </a:lnSpc>
            </a:pPr>
            <a:r>
              <a:rPr lang="en-US" dirty="0"/>
              <a:t>by students and advisors alike. Student advising is one of the most important challenges faced in academics, but direct consultation between advisor and students is another problem entirely. Many students do not take the time and effort to see their advisors to plan their timetable and occurs long queues for advising. This creates issues ranging from students not being able get desired courses to wasting valuable time that both parties could have been using doing other important work.</a:t>
            </a:r>
          </a:p>
        </p:txBody>
      </p:sp>
    </p:spTree>
    <p:extLst>
      <p:ext uri="{BB962C8B-B14F-4D97-AF65-F5344CB8AC3E}">
        <p14:creationId xmlns:p14="http://schemas.microsoft.com/office/powerpoint/2010/main" val="427215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BA7E2-7D1A-487F-9B99-B66597DEF519}"/>
              </a:ext>
            </a:extLst>
          </p:cNvPr>
          <p:cNvSpPr txBox="1"/>
          <p:nvPr/>
        </p:nvSpPr>
        <p:spPr>
          <a:xfrm>
            <a:off x="569168" y="531845"/>
            <a:ext cx="3770584" cy="523220"/>
          </a:xfrm>
          <a:prstGeom prst="rect">
            <a:avLst/>
          </a:prstGeom>
          <a:gradFill flip="none" rotWithShape="1">
            <a:gsLst>
              <a:gs pos="0">
                <a:srgbClr val="0B1E2E"/>
              </a:gs>
              <a:gs pos="64000">
                <a:schemeClr val="bg2">
                  <a:lumMod val="60000"/>
                  <a:lumOff val="40000"/>
                </a:schemeClr>
              </a:gs>
              <a:gs pos="100000">
                <a:schemeClr val="tx2">
                  <a:lumMod val="90000"/>
                </a:schemeClr>
              </a:gs>
              <a:gs pos="83000">
                <a:schemeClr val="bg2">
                  <a:lumMod val="60000"/>
                  <a:lumOff val="40000"/>
                </a:schemeClr>
              </a:gs>
            </a:gsLst>
            <a:lin ang="10800000" scaled="1"/>
            <a:tileRect/>
          </a:gradFill>
          <a:effectLst>
            <a:innerShdw blurRad="63500" dist="50800">
              <a:prstClr val="black">
                <a:alpha val="50000"/>
              </a:prstClr>
            </a:innerShdw>
            <a:softEdge rad="50800"/>
          </a:effectLst>
        </p:spPr>
        <p:txBody>
          <a:bodyPr wrap="none" rtlCol="0">
            <a:spAutoFit/>
          </a:bodyPr>
          <a:lstStyle/>
          <a:p>
            <a:r>
              <a:rPr lang="en-US" sz="2800" b="1" dirty="0"/>
              <a:t>The Solution at hand</a:t>
            </a:r>
          </a:p>
        </p:txBody>
      </p:sp>
      <p:sp>
        <p:nvSpPr>
          <p:cNvPr id="6" name="TextBox 5">
            <a:extLst>
              <a:ext uri="{FF2B5EF4-FFF2-40B4-BE49-F238E27FC236}">
                <a16:creationId xmlns:a16="http://schemas.microsoft.com/office/drawing/2014/main" id="{97F1669E-7D1B-4311-A15A-0985852C135C}"/>
              </a:ext>
            </a:extLst>
          </p:cNvPr>
          <p:cNvSpPr txBox="1"/>
          <p:nvPr/>
        </p:nvSpPr>
        <p:spPr>
          <a:xfrm>
            <a:off x="1015482" y="1330317"/>
            <a:ext cx="10161037" cy="4197367"/>
          </a:xfrm>
          <a:prstGeom prst="rect">
            <a:avLst/>
          </a:prstGeom>
          <a:noFill/>
        </p:spPr>
        <p:txBody>
          <a:bodyPr wrap="square">
            <a:spAutoFit/>
          </a:bodyPr>
          <a:lstStyle/>
          <a:p>
            <a:pPr>
              <a:lnSpc>
                <a:spcPct val="150000"/>
              </a:lnSpc>
            </a:pPr>
            <a:r>
              <a:rPr lang="en-US" dirty="0"/>
              <a:t>To resolve complications surrounding physical advising, an online based system will be much more hassle-free and appreciated by advisors and students alike.</a:t>
            </a:r>
          </a:p>
          <a:p>
            <a:pPr>
              <a:lnSpc>
                <a:spcPct val="150000"/>
              </a:lnSpc>
            </a:pPr>
            <a:endParaRPr lang="en-US" dirty="0"/>
          </a:p>
          <a:p>
            <a:pPr>
              <a:lnSpc>
                <a:spcPct val="150000"/>
              </a:lnSpc>
            </a:pPr>
            <a:r>
              <a:rPr lang="en-US" dirty="0"/>
              <a:t>In this project, we will present a system that accesses students' transcript records and generates a report for each student that must indicate the course so that he or she can enroll in the next semester based on the rules described in the next in the project. This will enable the  admin to decide the courses and sections to be offered and prepare the timetable, allocate building and rooms for the students and the advisor also be informed in all ways throughout the online advising portal website.</a:t>
            </a:r>
          </a:p>
          <a:p>
            <a:pPr>
              <a:lnSpc>
                <a:spcPct val="150000"/>
              </a:lnSpc>
            </a:pPr>
            <a:r>
              <a:rPr lang="en-US" dirty="0"/>
              <a:t> The proposed system will be help students in advising at the comfort of their home.</a:t>
            </a:r>
          </a:p>
        </p:txBody>
      </p:sp>
    </p:spTree>
    <p:extLst>
      <p:ext uri="{BB962C8B-B14F-4D97-AF65-F5344CB8AC3E}">
        <p14:creationId xmlns:p14="http://schemas.microsoft.com/office/powerpoint/2010/main" val="100241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BA7E2-7D1A-487F-9B99-B66597DEF519}"/>
              </a:ext>
            </a:extLst>
          </p:cNvPr>
          <p:cNvSpPr txBox="1"/>
          <p:nvPr/>
        </p:nvSpPr>
        <p:spPr>
          <a:xfrm>
            <a:off x="569168" y="531845"/>
            <a:ext cx="2683748" cy="523220"/>
          </a:xfrm>
          <a:prstGeom prst="rect">
            <a:avLst/>
          </a:prstGeom>
          <a:gradFill flip="none" rotWithShape="1">
            <a:gsLst>
              <a:gs pos="0">
                <a:srgbClr val="0B1E2E"/>
              </a:gs>
              <a:gs pos="64000">
                <a:schemeClr val="bg2">
                  <a:lumMod val="60000"/>
                  <a:lumOff val="40000"/>
                </a:schemeClr>
              </a:gs>
              <a:gs pos="100000">
                <a:schemeClr val="tx2">
                  <a:lumMod val="90000"/>
                </a:schemeClr>
              </a:gs>
              <a:gs pos="83000">
                <a:schemeClr val="bg2">
                  <a:lumMod val="60000"/>
                  <a:lumOff val="40000"/>
                </a:schemeClr>
              </a:gs>
            </a:gsLst>
            <a:lin ang="10800000" scaled="1"/>
            <a:tileRect/>
          </a:gradFill>
          <a:effectLst>
            <a:innerShdw blurRad="63500" dist="50800">
              <a:prstClr val="black">
                <a:alpha val="50000"/>
              </a:prstClr>
            </a:innerShdw>
            <a:softEdge rad="50800"/>
          </a:effectLst>
        </p:spPr>
        <p:txBody>
          <a:bodyPr wrap="none" rtlCol="0">
            <a:spAutoFit/>
          </a:bodyPr>
          <a:lstStyle/>
          <a:p>
            <a:r>
              <a:rPr lang="en-US" sz="2800" b="1" dirty="0"/>
              <a:t>Requirements</a:t>
            </a:r>
          </a:p>
        </p:txBody>
      </p:sp>
      <p:sp>
        <p:nvSpPr>
          <p:cNvPr id="6" name="TextBox 5">
            <a:extLst>
              <a:ext uri="{FF2B5EF4-FFF2-40B4-BE49-F238E27FC236}">
                <a16:creationId xmlns:a16="http://schemas.microsoft.com/office/drawing/2014/main" id="{97F1669E-7D1B-4311-A15A-0985852C135C}"/>
              </a:ext>
            </a:extLst>
          </p:cNvPr>
          <p:cNvSpPr txBox="1"/>
          <p:nvPr/>
        </p:nvSpPr>
        <p:spPr>
          <a:xfrm>
            <a:off x="1015482" y="1251209"/>
            <a:ext cx="10161037" cy="5120697"/>
          </a:xfrm>
          <a:prstGeom prst="rect">
            <a:avLst/>
          </a:prstGeom>
          <a:noFill/>
        </p:spPr>
        <p:txBody>
          <a:bodyPr wrap="square">
            <a:spAutoFit/>
          </a:bodyPr>
          <a:lstStyle/>
          <a:p>
            <a:pPr>
              <a:lnSpc>
                <a:spcPct val="150000"/>
              </a:lnSpc>
            </a:pPr>
            <a:r>
              <a:rPr lang="en-US" sz="2000" b="1" dirty="0"/>
              <a:t>Functional Requirements:</a:t>
            </a:r>
          </a:p>
          <a:p>
            <a:pPr>
              <a:lnSpc>
                <a:spcPct val="150000"/>
              </a:lnSpc>
            </a:pPr>
            <a:r>
              <a:rPr lang="en-US" dirty="0"/>
              <a:t>	1. User will have to login through their Email and Password.</a:t>
            </a:r>
          </a:p>
          <a:p>
            <a:pPr>
              <a:lnSpc>
                <a:spcPct val="150000"/>
              </a:lnSpc>
            </a:pPr>
            <a:r>
              <a:rPr lang="en-US" dirty="0"/>
              <a:t>	2. After login, students will be able to see their CGPA, Term GPA of all completed</a:t>
            </a:r>
          </a:p>
          <a:p>
            <a:pPr>
              <a:lnSpc>
                <a:spcPct val="150000"/>
              </a:lnSpc>
            </a:pPr>
            <a:r>
              <a:rPr lang="en-US" dirty="0"/>
              <a:t>	semester, completed courses and grades of those courses.</a:t>
            </a:r>
          </a:p>
          <a:p>
            <a:pPr>
              <a:lnSpc>
                <a:spcPct val="150000"/>
              </a:lnSpc>
            </a:pPr>
            <a:r>
              <a:rPr lang="en-US" dirty="0"/>
              <a:t>	3. Students will not be able to add or drop any course after the advising period.</a:t>
            </a:r>
          </a:p>
          <a:p>
            <a:pPr>
              <a:lnSpc>
                <a:spcPct val="150000"/>
              </a:lnSpc>
            </a:pPr>
            <a:r>
              <a:rPr lang="en-US" dirty="0"/>
              <a:t>	4. The system must allow the admin panel to do all the administrative work.</a:t>
            </a:r>
          </a:p>
          <a:p>
            <a:pPr>
              <a:lnSpc>
                <a:spcPct val="150000"/>
              </a:lnSpc>
            </a:pPr>
            <a:r>
              <a:rPr lang="en-US" sz="2000" b="1" dirty="0"/>
              <a:t>Non-Functional Requirements:</a:t>
            </a:r>
          </a:p>
          <a:p>
            <a:pPr>
              <a:lnSpc>
                <a:spcPct val="150000"/>
              </a:lnSpc>
            </a:pPr>
            <a:r>
              <a:rPr lang="en-US" dirty="0"/>
              <a:t>	1. System should not collapse during the advising.</a:t>
            </a:r>
          </a:p>
          <a:p>
            <a:pPr lvl="1">
              <a:lnSpc>
                <a:spcPct val="150000"/>
              </a:lnSpc>
            </a:pPr>
            <a:r>
              <a:rPr lang="en-US" dirty="0"/>
              <a:t>2. Data must not be leaked.</a:t>
            </a:r>
          </a:p>
          <a:p>
            <a:pPr>
              <a:lnSpc>
                <a:spcPct val="150000"/>
              </a:lnSpc>
            </a:pPr>
            <a:r>
              <a:rPr lang="en-US" dirty="0"/>
              <a:t>	3. The system must be able to protect all the information.</a:t>
            </a:r>
          </a:p>
          <a:p>
            <a:pPr>
              <a:lnSpc>
                <a:spcPct val="150000"/>
              </a:lnSpc>
            </a:pPr>
            <a:r>
              <a:rPr lang="en-US" dirty="0"/>
              <a:t>	4. The system will be capable of improvement continuously in order to maintain system.</a:t>
            </a:r>
          </a:p>
          <a:p>
            <a:pPr>
              <a:lnSpc>
                <a:spcPct val="150000"/>
              </a:lnSpc>
            </a:pPr>
            <a:r>
              <a:rPr lang="en-US" dirty="0"/>
              <a:t>	5. Advising schedule will be set by the admin.</a:t>
            </a:r>
          </a:p>
        </p:txBody>
      </p:sp>
    </p:spTree>
    <p:extLst>
      <p:ext uri="{BB962C8B-B14F-4D97-AF65-F5344CB8AC3E}">
        <p14:creationId xmlns:p14="http://schemas.microsoft.com/office/powerpoint/2010/main" val="165771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BA7E2-7D1A-487F-9B99-B66597DEF519}"/>
              </a:ext>
            </a:extLst>
          </p:cNvPr>
          <p:cNvSpPr txBox="1"/>
          <p:nvPr/>
        </p:nvSpPr>
        <p:spPr>
          <a:xfrm>
            <a:off x="569168" y="531845"/>
            <a:ext cx="4462375" cy="523220"/>
          </a:xfrm>
          <a:prstGeom prst="rect">
            <a:avLst/>
          </a:prstGeom>
          <a:gradFill flip="none" rotWithShape="1">
            <a:gsLst>
              <a:gs pos="0">
                <a:srgbClr val="0B1E2E"/>
              </a:gs>
              <a:gs pos="64000">
                <a:schemeClr val="bg2">
                  <a:lumMod val="60000"/>
                  <a:lumOff val="40000"/>
                </a:schemeClr>
              </a:gs>
              <a:gs pos="100000">
                <a:schemeClr val="tx2">
                  <a:lumMod val="90000"/>
                </a:schemeClr>
              </a:gs>
              <a:gs pos="83000">
                <a:schemeClr val="bg2">
                  <a:lumMod val="60000"/>
                  <a:lumOff val="40000"/>
                </a:schemeClr>
              </a:gs>
            </a:gsLst>
            <a:lin ang="10800000" scaled="1"/>
            <a:tileRect/>
          </a:gradFill>
          <a:effectLst>
            <a:innerShdw blurRad="63500" dist="50800">
              <a:prstClr val="black">
                <a:alpha val="50000"/>
              </a:prstClr>
            </a:innerShdw>
            <a:softEdge rad="50800"/>
          </a:effectLst>
        </p:spPr>
        <p:txBody>
          <a:bodyPr wrap="none" rtlCol="0">
            <a:spAutoFit/>
          </a:bodyPr>
          <a:lstStyle/>
          <a:p>
            <a:r>
              <a:rPr lang="en-US" sz="2800" b="1" dirty="0"/>
              <a:t>Feasibility of the Project</a:t>
            </a:r>
          </a:p>
        </p:txBody>
      </p:sp>
      <p:sp>
        <p:nvSpPr>
          <p:cNvPr id="6" name="TextBox 5">
            <a:extLst>
              <a:ext uri="{FF2B5EF4-FFF2-40B4-BE49-F238E27FC236}">
                <a16:creationId xmlns:a16="http://schemas.microsoft.com/office/drawing/2014/main" id="{97F1669E-7D1B-4311-A15A-0985852C135C}"/>
              </a:ext>
            </a:extLst>
          </p:cNvPr>
          <p:cNvSpPr txBox="1"/>
          <p:nvPr/>
        </p:nvSpPr>
        <p:spPr>
          <a:xfrm>
            <a:off x="1015482" y="4199968"/>
            <a:ext cx="10161037" cy="1335045"/>
          </a:xfrm>
          <a:prstGeom prst="rect">
            <a:avLst/>
          </a:prstGeom>
          <a:noFill/>
        </p:spPr>
        <p:txBody>
          <a:bodyPr wrap="square">
            <a:spAutoFit/>
          </a:bodyPr>
          <a:lstStyle/>
          <a:p>
            <a:pPr algn="ctr">
              <a:lnSpc>
                <a:spcPct val="150000"/>
              </a:lnSpc>
            </a:pPr>
            <a:r>
              <a:rPr lang="en-US" sz="2000" b="1" i="1" u="sng" dirty="0"/>
              <a:t>Operational Feasibility</a:t>
            </a:r>
          </a:p>
          <a:p>
            <a:pPr algn="ctr">
              <a:lnSpc>
                <a:spcPct val="150000"/>
              </a:lnSpc>
            </a:pPr>
            <a:r>
              <a:rPr lang="en-US" dirty="0"/>
              <a:t>Our project addresses all the operational problems regarding a functional advising system to come up with a solution as per our needs.</a:t>
            </a:r>
          </a:p>
        </p:txBody>
      </p:sp>
      <p:sp>
        <p:nvSpPr>
          <p:cNvPr id="11" name="TextBox 10">
            <a:extLst>
              <a:ext uri="{FF2B5EF4-FFF2-40B4-BE49-F238E27FC236}">
                <a16:creationId xmlns:a16="http://schemas.microsoft.com/office/drawing/2014/main" id="{9FE59E1A-A993-4E7D-9E22-6CF25C995680}"/>
              </a:ext>
            </a:extLst>
          </p:cNvPr>
          <p:cNvSpPr txBox="1"/>
          <p:nvPr/>
        </p:nvSpPr>
        <p:spPr>
          <a:xfrm>
            <a:off x="1015482" y="1509602"/>
            <a:ext cx="10161037" cy="2581541"/>
          </a:xfrm>
          <a:prstGeom prst="rect">
            <a:avLst/>
          </a:prstGeom>
          <a:noFill/>
        </p:spPr>
        <p:txBody>
          <a:bodyPr wrap="square">
            <a:spAutoFit/>
          </a:bodyPr>
          <a:lstStyle/>
          <a:p>
            <a:pPr algn="ctr">
              <a:lnSpc>
                <a:spcPct val="150000"/>
              </a:lnSpc>
            </a:pPr>
            <a:r>
              <a:rPr lang="en-US" sz="2000" b="1" i="1" u="sng" dirty="0"/>
              <a:t>Technical Feasibility</a:t>
            </a:r>
          </a:p>
          <a:p>
            <a:pPr algn="ctr">
              <a:lnSpc>
                <a:spcPct val="150000"/>
              </a:lnSpc>
            </a:pPr>
            <a:r>
              <a:rPr lang="en-US" dirty="0"/>
              <a:t>Our project is technically feasible, as the current technologies are sufficient to implement and complete as far as our needs to accomplish university authority’s requirements within the time. Since programming languages such as SQL, HTML and CSS and server hosting are a commonplace nowadays, a functional and dynamically modular website creation happens to be in the realm of possibilities.</a:t>
            </a:r>
          </a:p>
        </p:txBody>
      </p:sp>
    </p:spTree>
    <p:extLst>
      <p:ext uri="{BB962C8B-B14F-4D97-AF65-F5344CB8AC3E}">
        <p14:creationId xmlns:p14="http://schemas.microsoft.com/office/powerpoint/2010/main" val="19880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D713C-82E2-469F-9A1C-F27AFFA7D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090" y="1156996"/>
            <a:ext cx="9759819" cy="5169159"/>
          </a:xfrm>
          <a:prstGeom prst="rect">
            <a:avLst/>
          </a:prstGeom>
          <a:effectLst>
            <a:glow>
              <a:schemeClr val="accent1">
                <a:alpha val="40000"/>
              </a:schemeClr>
            </a:glow>
            <a:softEdge rad="38100"/>
          </a:effectLst>
        </p:spPr>
      </p:pic>
      <p:sp>
        <p:nvSpPr>
          <p:cNvPr id="2" name="TextBox 1">
            <a:extLst>
              <a:ext uri="{FF2B5EF4-FFF2-40B4-BE49-F238E27FC236}">
                <a16:creationId xmlns:a16="http://schemas.microsoft.com/office/drawing/2014/main" id="{631BA7E2-7D1A-487F-9B99-B66597DEF519}"/>
              </a:ext>
            </a:extLst>
          </p:cNvPr>
          <p:cNvSpPr txBox="1"/>
          <p:nvPr/>
        </p:nvSpPr>
        <p:spPr>
          <a:xfrm>
            <a:off x="569168" y="531845"/>
            <a:ext cx="3449983" cy="523220"/>
          </a:xfrm>
          <a:prstGeom prst="rect">
            <a:avLst/>
          </a:prstGeom>
          <a:gradFill flip="none" rotWithShape="1">
            <a:gsLst>
              <a:gs pos="0">
                <a:srgbClr val="0B1E2E"/>
              </a:gs>
              <a:gs pos="64000">
                <a:schemeClr val="bg2">
                  <a:lumMod val="60000"/>
                  <a:lumOff val="40000"/>
                </a:schemeClr>
              </a:gs>
              <a:gs pos="100000">
                <a:schemeClr val="tx2">
                  <a:lumMod val="90000"/>
                </a:schemeClr>
              </a:gs>
              <a:gs pos="83000">
                <a:schemeClr val="bg2">
                  <a:lumMod val="60000"/>
                  <a:lumOff val="40000"/>
                </a:schemeClr>
              </a:gs>
            </a:gsLst>
            <a:lin ang="10800000" scaled="1"/>
            <a:tileRect/>
          </a:gradFill>
          <a:effectLst>
            <a:innerShdw blurRad="63500" dist="50800">
              <a:prstClr val="black">
                <a:alpha val="50000"/>
              </a:prstClr>
            </a:innerShdw>
            <a:softEdge rad="50800"/>
          </a:effectLst>
        </p:spPr>
        <p:txBody>
          <a:bodyPr wrap="none" rtlCol="0">
            <a:spAutoFit/>
          </a:bodyPr>
          <a:lstStyle/>
          <a:p>
            <a:r>
              <a:rPr lang="en-US" sz="2800" b="1" dirty="0"/>
              <a:t>Use Case Diagram</a:t>
            </a:r>
          </a:p>
        </p:txBody>
      </p:sp>
    </p:spTree>
    <p:extLst>
      <p:ext uri="{BB962C8B-B14F-4D97-AF65-F5344CB8AC3E}">
        <p14:creationId xmlns:p14="http://schemas.microsoft.com/office/powerpoint/2010/main" val="79034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BA7E2-7D1A-487F-9B99-B66597DEF519}"/>
              </a:ext>
            </a:extLst>
          </p:cNvPr>
          <p:cNvSpPr txBox="1"/>
          <p:nvPr/>
        </p:nvSpPr>
        <p:spPr>
          <a:xfrm>
            <a:off x="569168" y="531845"/>
            <a:ext cx="4999382" cy="523220"/>
          </a:xfrm>
          <a:prstGeom prst="rect">
            <a:avLst/>
          </a:prstGeom>
          <a:gradFill flip="none" rotWithShape="1">
            <a:gsLst>
              <a:gs pos="0">
                <a:srgbClr val="0B1E2E"/>
              </a:gs>
              <a:gs pos="64000">
                <a:schemeClr val="bg2">
                  <a:lumMod val="60000"/>
                  <a:lumOff val="40000"/>
                </a:schemeClr>
              </a:gs>
              <a:gs pos="100000">
                <a:schemeClr val="tx2">
                  <a:lumMod val="90000"/>
                </a:schemeClr>
              </a:gs>
              <a:gs pos="83000">
                <a:schemeClr val="bg2">
                  <a:lumMod val="60000"/>
                  <a:lumOff val="40000"/>
                </a:schemeClr>
              </a:gs>
            </a:gsLst>
            <a:lin ang="10800000" scaled="1"/>
            <a:tileRect/>
          </a:gradFill>
          <a:effectLst>
            <a:innerShdw blurRad="63500" dist="50800">
              <a:prstClr val="black">
                <a:alpha val="50000"/>
              </a:prstClr>
            </a:innerShdw>
            <a:softEdge rad="50800"/>
          </a:effectLst>
        </p:spPr>
        <p:txBody>
          <a:bodyPr wrap="none" rtlCol="0">
            <a:spAutoFit/>
          </a:bodyPr>
          <a:lstStyle/>
          <a:p>
            <a:r>
              <a:rPr lang="en-US" sz="2800" b="1" dirty="0"/>
              <a:t>Some Use Case Description</a:t>
            </a:r>
          </a:p>
        </p:txBody>
      </p:sp>
      <p:sp>
        <p:nvSpPr>
          <p:cNvPr id="11" name="TextBox 10">
            <a:extLst>
              <a:ext uri="{FF2B5EF4-FFF2-40B4-BE49-F238E27FC236}">
                <a16:creationId xmlns:a16="http://schemas.microsoft.com/office/drawing/2014/main" id="{9FE59E1A-A993-4E7D-9E22-6CF25C995680}"/>
              </a:ext>
            </a:extLst>
          </p:cNvPr>
          <p:cNvSpPr txBox="1"/>
          <p:nvPr/>
        </p:nvSpPr>
        <p:spPr>
          <a:xfrm>
            <a:off x="1015482" y="1907398"/>
            <a:ext cx="10161037" cy="3043205"/>
          </a:xfrm>
          <a:prstGeom prst="rect">
            <a:avLst/>
          </a:prstGeom>
          <a:noFill/>
        </p:spPr>
        <p:txBody>
          <a:bodyPr wrap="square">
            <a:spAutoFit/>
          </a:bodyPr>
          <a:lstStyle/>
          <a:p>
            <a:pPr>
              <a:lnSpc>
                <a:spcPct val="150000"/>
              </a:lnSpc>
            </a:pPr>
            <a:r>
              <a:rPr lang="en-US" sz="2000" b="1" u="sng" dirty="0"/>
              <a:t>Student Profile:</a:t>
            </a:r>
          </a:p>
          <a:p>
            <a:pPr>
              <a:lnSpc>
                <a:spcPct val="150000"/>
              </a:lnSpc>
            </a:pPr>
            <a:r>
              <a:rPr lang="en-US" dirty="0"/>
              <a:t>After the admin has logged in, he/she can view the student profile page where they can further manipulate the data as they see fit using the given options of actions on the aforementioned page.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1" i="0" u="sng" strike="noStrike" kern="1200" cap="none" spc="0" normalizeH="0" baseline="0" noProof="0" dirty="0">
                <a:ln>
                  <a:noFill/>
                </a:ln>
                <a:solidFill>
                  <a:prstClr val="white"/>
                </a:solidFill>
                <a:effectLst/>
                <a:uLnTx/>
                <a:uFillTx/>
                <a:latin typeface="Rockwell" panose="02060603020205020403"/>
                <a:ea typeface="+mn-ea"/>
                <a:cs typeface="+mn-cs"/>
              </a:rPr>
              <a:t>Add Faculty:</a:t>
            </a:r>
          </a:p>
          <a:p>
            <a:pPr>
              <a:lnSpc>
                <a:spcPct val="150000"/>
              </a:lnSpc>
            </a:pPr>
            <a:r>
              <a:rPr lang="en-US" dirty="0"/>
              <a:t>After logging in, admin can use this page to add additional faculty information that includes the name of the instructor, the course and sections, class schedule and building no.</a:t>
            </a:r>
          </a:p>
        </p:txBody>
      </p:sp>
    </p:spTree>
    <p:extLst>
      <p:ext uri="{BB962C8B-B14F-4D97-AF65-F5344CB8AC3E}">
        <p14:creationId xmlns:p14="http://schemas.microsoft.com/office/powerpoint/2010/main" val="2806075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7A2532D-9F79-420C-B206-145915D81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825" y="1100511"/>
            <a:ext cx="5796350" cy="5571396"/>
          </a:xfrm>
          <a:prstGeom prst="rect">
            <a:avLst/>
          </a:prstGeom>
          <a:effectLst>
            <a:softEdge rad="12700"/>
          </a:effectLst>
        </p:spPr>
      </p:pic>
      <p:sp>
        <p:nvSpPr>
          <p:cNvPr id="2" name="TextBox 1">
            <a:extLst>
              <a:ext uri="{FF2B5EF4-FFF2-40B4-BE49-F238E27FC236}">
                <a16:creationId xmlns:a16="http://schemas.microsoft.com/office/drawing/2014/main" id="{631BA7E2-7D1A-487F-9B99-B66597DEF519}"/>
              </a:ext>
            </a:extLst>
          </p:cNvPr>
          <p:cNvSpPr txBox="1"/>
          <p:nvPr/>
        </p:nvSpPr>
        <p:spPr>
          <a:xfrm>
            <a:off x="569168" y="531845"/>
            <a:ext cx="5105885" cy="523220"/>
          </a:xfrm>
          <a:prstGeom prst="rect">
            <a:avLst/>
          </a:prstGeom>
          <a:gradFill flip="none" rotWithShape="1">
            <a:gsLst>
              <a:gs pos="0">
                <a:srgbClr val="0B1E2E"/>
              </a:gs>
              <a:gs pos="64000">
                <a:schemeClr val="bg2">
                  <a:lumMod val="60000"/>
                  <a:lumOff val="40000"/>
                </a:schemeClr>
              </a:gs>
              <a:gs pos="100000">
                <a:schemeClr val="tx2">
                  <a:lumMod val="90000"/>
                </a:schemeClr>
              </a:gs>
              <a:gs pos="83000">
                <a:schemeClr val="bg2">
                  <a:lumMod val="60000"/>
                  <a:lumOff val="40000"/>
                </a:schemeClr>
              </a:gs>
            </a:gsLst>
            <a:lin ang="10800000" scaled="1"/>
            <a:tileRect/>
          </a:gradFill>
          <a:effectLst>
            <a:innerShdw blurRad="63500" dist="50800">
              <a:prstClr val="black">
                <a:alpha val="50000"/>
              </a:prstClr>
            </a:innerShdw>
            <a:softEdge rad="50800"/>
          </a:effectLst>
        </p:spPr>
        <p:txBody>
          <a:bodyPr wrap="none" rtlCol="0">
            <a:spAutoFit/>
          </a:bodyPr>
          <a:lstStyle/>
          <a:p>
            <a:r>
              <a:rPr lang="en-US" sz="2800" b="1" dirty="0"/>
              <a:t>Sequence Diagram (Admin)</a:t>
            </a:r>
          </a:p>
        </p:txBody>
      </p:sp>
    </p:spTree>
    <p:extLst>
      <p:ext uri="{BB962C8B-B14F-4D97-AF65-F5344CB8AC3E}">
        <p14:creationId xmlns:p14="http://schemas.microsoft.com/office/powerpoint/2010/main" val="358372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BA7E2-7D1A-487F-9B99-B66597DEF519}"/>
              </a:ext>
            </a:extLst>
          </p:cNvPr>
          <p:cNvSpPr txBox="1"/>
          <p:nvPr/>
        </p:nvSpPr>
        <p:spPr>
          <a:xfrm>
            <a:off x="569168" y="531845"/>
            <a:ext cx="5184433" cy="523220"/>
          </a:xfrm>
          <a:prstGeom prst="rect">
            <a:avLst/>
          </a:prstGeom>
          <a:gradFill flip="none" rotWithShape="1">
            <a:gsLst>
              <a:gs pos="0">
                <a:srgbClr val="0B1E2E"/>
              </a:gs>
              <a:gs pos="64000">
                <a:schemeClr val="bg2">
                  <a:lumMod val="60000"/>
                  <a:lumOff val="40000"/>
                </a:schemeClr>
              </a:gs>
              <a:gs pos="100000">
                <a:schemeClr val="tx2">
                  <a:lumMod val="90000"/>
                </a:schemeClr>
              </a:gs>
              <a:gs pos="83000">
                <a:schemeClr val="bg2">
                  <a:lumMod val="60000"/>
                  <a:lumOff val="40000"/>
                </a:schemeClr>
              </a:gs>
            </a:gsLst>
            <a:lin ang="10800000" scaled="1"/>
            <a:tileRect/>
          </a:gradFill>
          <a:effectLst>
            <a:innerShdw blurRad="63500" dist="50800">
              <a:prstClr val="black">
                <a:alpha val="50000"/>
              </a:prstClr>
            </a:innerShdw>
            <a:softEdge rad="50800"/>
          </a:effectLst>
        </p:spPr>
        <p:txBody>
          <a:bodyPr wrap="none" rtlCol="0">
            <a:spAutoFit/>
          </a:bodyPr>
          <a:lstStyle/>
          <a:p>
            <a:r>
              <a:rPr lang="en-US" sz="2800" b="1" dirty="0"/>
              <a:t>Sequence Diagram (Student)</a:t>
            </a:r>
          </a:p>
        </p:txBody>
      </p:sp>
      <p:pic>
        <p:nvPicPr>
          <p:cNvPr id="6" name="Picture 5">
            <a:extLst>
              <a:ext uri="{FF2B5EF4-FFF2-40B4-BE49-F238E27FC236}">
                <a16:creationId xmlns:a16="http://schemas.microsoft.com/office/drawing/2014/main" id="{754C0856-CD3F-450D-98AC-89974E39B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825" y="1100510"/>
            <a:ext cx="5796349" cy="5571397"/>
          </a:xfrm>
          <a:prstGeom prst="rect">
            <a:avLst/>
          </a:prstGeom>
          <a:effectLst>
            <a:softEdge rad="12700"/>
          </a:effectLst>
        </p:spPr>
      </p:pic>
    </p:spTree>
    <p:extLst>
      <p:ext uri="{BB962C8B-B14F-4D97-AF65-F5344CB8AC3E}">
        <p14:creationId xmlns:p14="http://schemas.microsoft.com/office/powerpoint/2010/main" val="3349789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507</TotalTime>
  <Words>629</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Bookman Old Style</vt:lpstr>
      <vt:lpstr>Rockwell</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Arefin Jawad</dc:creator>
  <cp:lastModifiedBy>Arefin Jawad</cp:lastModifiedBy>
  <cp:revision>31</cp:revision>
  <dcterms:created xsi:type="dcterms:W3CDTF">2021-05-19T15:37:39Z</dcterms:created>
  <dcterms:modified xsi:type="dcterms:W3CDTF">2021-05-20T10:40:57Z</dcterms:modified>
</cp:coreProperties>
</file>