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F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4E5077-02B8-4C87-81ED-11E5EB4112B4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E0B1748-0A23-4EB5-8C40-78A560F1202A}">
      <dgm:prSet/>
      <dgm:spPr/>
      <dgm:t>
        <a:bodyPr/>
        <a:lstStyle/>
        <a:p>
          <a:r>
            <a:rPr lang="en-US" b="1" dirty="0"/>
            <a:t>Overview</a:t>
          </a:r>
        </a:p>
        <a:p>
          <a:r>
            <a:rPr lang="en-US" dirty="0"/>
            <a:t>High-level metrics and key performance indicators (KPIs).</a:t>
          </a:r>
        </a:p>
      </dgm:t>
    </dgm:pt>
    <dgm:pt modelId="{76F72680-8652-42CF-B5B2-C43C135DFF84}" type="parTrans" cxnId="{A27CE7B5-1AA8-4D60-A13D-F5766583A919}">
      <dgm:prSet/>
      <dgm:spPr/>
      <dgm:t>
        <a:bodyPr/>
        <a:lstStyle/>
        <a:p>
          <a:endParaRPr lang="en-US"/>
        </a:p>
      </dgm:t>
    </dgm:pt>
    <dgm:pt modelId="{EF1D35E4-1465-4EE2-A325-A1AA07BAAE08}" type="sibTrans" cxnId="{A27CE7B5-1AA8-4D60-A13D-F5766583A919}">
      <dgm:prSet/>
      <dgm:spPr/>
      <dgm:t>
        <a:bodyPr/>
        <a:lstStyle/>
        <a:p>
          <a:endParaRPr lang="en-US"/>
        </a:p>
      </dgm:t>
    </dgm:pt>
    <dgm:pt modelId="{CCA0DEA9-A23A-401A-A67D-32983676FEC3}">
      <dgm:prSet/>
      <dgm:spPr/>
      <dgm:t>
        <a:bodyPr/>
        <a:lstStyle/>
        <a:p>
          <a:r>
            <a:rPr lang="en-US" b="1" dirty="0"/>
            <a:t>Revenue</a:t>
          </a:r>
        </a:p>
        <a:p>
          <a:r>
            <a:rPr lang="en-US" dirty="0"/>
            <a:t>Insights into ticket revenue trends, refunds, and sales.</a:t>
          </a:r>
        </a:p>
      </dgm:t>
    </dgm:pt>
    <dgm:pt modelId="{C4111F12-2549-41D7-969F-931CA1C3A6A5}" type="parTrans" cxnId="{BCBCA09F-A3AF-46B0-9974-27F2577B9CDF}">
      <dgm:prSet/>
      <dgm:spPr/>
      <dgm:t>
        <a:bodyPr/>
        <a:lstStyle/>
        <a:p>
          <a:endParaRPr lang="en-US"/>
        </a:p>
      </dgm:t>
    </dgm:pt>
    <dgm:pt modelId="{D1890BC8-82A3-488F-992B-659DFB320421}" type="sibTrans" cxnId="{BCBCA09F-A3AF-46B0-9974-27F2577B9CDF}">
      <dgm:prSet/>
      <dgm:spPr/>
      <dgm:t>
        <a:bodyPr/>
        <a:lstStyle/>
        <a:p>
          <a:endParaRPr lang="en-US"/>
        </a:p>
      </dgm:t>
    </dgm:pt>
    <dgm:pt modelId="{744793F4-C216-4AED-8BD3-1B694ABD2B47}">
      <dgm:prSet/>
      <dgm:spPr/>
      <dgm:t>
        <a:bodyPr/>
        <a:lstStyle/>
        <a:p>
          <a:r>
            <a:rPr lang="en-US" b="1" dirty="0"/>
            <a:t>Stations &amp; Time</a:t>
          </a:r>
        </a:p>
        <a:p>
          <a:r>
            <a:rPr lang="en-US" dirty="0"/>
            <a:t>Departure stations, busiest routes, and peak travel times.</a:t>
          </a:r>
        </a:p>
      </dgm:t>
    </dgm:pt>
    <dgm:pt modelId="{39AD0F11-86F2-413B-8D91-1577B307385F}" type="parTrans" cxnId="{A8D1B066-E274-4D72-9E0C-E38C4CA85F3D}">
      <dgm:prSet/>
      <dgm:spPr/>
      <dgm:t>
        <a:bodyPr/>
        <a:lstStyle/>
        <a:p>
          <a:endParaRPr lang="en-US"/>
        </a:p>
      </dgm:t>
    </dgm:pt>
    <dgm:pt modelId="{D3F21E4C-E4A4-4587-BF18-05CB7D6FF2BF}" type="sibTrans" cxnId="{A8D1B066-E274-4D72-9E0C-E38C4CA85F3D}">
      <dgm:prSet/>
      <dgm:spPr/>
      <dgm:t>
        <a:bodyPr/>
        <a:lstStyle/>
        <a:p>
          <a:endParaRPr lang="en-US"/>
        </a:p>
      </dgm:t>
    </dgm:pt>
    <dgm:pt modelId="{28985EEE-C332-4376-89CA-1CCE0685FF67}">
      <dgm:prSet/>
      <dgm:spPr/>
      <dgm:t>
        <a:bodyPr/>
        <a:lstStyle/>
        <a:p>
          <a:r>
            <a:rPr lang="en-US" b="1" dirty="0"/>
            <a:t>Passengers</a:t>
          </a:r>
        </a:p>
        <a:p>
          <a:r>
            <a:rPr lang="en-US" dirty="0"/>
            <a:t>Passenger behavior, ticket usage, and </a:t>
          </a:r>
          <a:r>
            <a:rPr lang="en-US" dirty="0" err="1"/>
            <a:t>railcard</a:t>
          </a:r>
          <a:r>
            <a:rPr lang="en-US" dirty="0"/>
            <a:t> trends.</a:t>
          </a:r>
        </a:p>
      </dgm:t>
    </dgm:pt>
    <dgm:pt modelId="{FFA74BC9-6EAE-4C85-B7B5-D04AE8E08724}" type="parTrans" cxnId="{E5BF5971-DDD1-4610-9565-C3C7E38BA488}">
      <dgm:prSet/>
      <dgm:spPr/>
      <dgm:t>
        <a:bodyPr/>
        <a:lstStyle/>
        <a:p>
          <a:endParaRPr lang="en-US"/>
        </a:p>
      </dgm:t>
    </dgm:pt>
    <dgm:pt modelId="{219DE757-1266-48EB-B75A-6AD05F8F97CC}" type="sibTrans" cxnId="{E5BF5971-DDD1-4610-9565-C3C7E38BA488}">
      <dgm:prSet/>
      <dgm:spPr/>
      <dgm:t>
        <a:bodyPr/>
        <a:lstStyle/>
        <a:p>
          <a:endParaRPr lang="en-US"/>
        </a:p>
      </dgm:t>
    </dgm:pt>
    <dgm:pt modelId="{6129F241-D67A-40F6-9828-07889B41A63F}">
      <dgm:prSet/>
      <dgm:spPr/>
      <dgm:t>
        <a:bodyPr/>
        <a:lstStyle/>
        <a:p>
          <a:r>
            <a:rPr lang="en-US" b="1" dirty="0"/>
            <a:t>Refund &amp; Delay</a:t>
          </a:r>
        </a:p>
        <a:p>
          <a:r>
            <a:rPr lang="en-US" dirty="0"/>
            <a:t>Impact of delays on passenger satisfaction and refund requests.</a:t>
          </a:r>
        </a:p>
      </dgm:t>
    </dgm:pt>
    <dgm:pt modelId="{1AEBF6EB-357C-4160-AF22-E14B8419173E}" type="parTrans" cxnId="{DF3BF846-74F6-4D00-BCF5-10CE12599D68}">
      <dgm:prSet/>
      <dgm:spPr/>
      <dgm:t>
        <a:bodyPr/>
        <a:lstStyle/>
        <a:p>
          <a:endParaRPr lang="en-US"/>
        </a:p>
      </dgm:t>
    </dgm:pt>
    <dgm:pt modelId="{0E95EF00-1AB7-49E5-9DF3-DD57847FDEE9}" type="sibTrans" cxnId="{DF3BF846-74F6-4D00-BCF5-10CE12599D68}">
      <dgm:prSet/>
      <dgm:spPr/>
      <dgm:t>
        <a:bodyPr/>
        <a:lstStyle/>
        <a:p>
          <a:endParaRPr lang="en-US"/>
        </a:p>
      </dgm:t>
    </dgm:pt>
    <dgm:pt modelId="{586B1357-5A60-413C-8508-07FBAA4FA2FB}" type="pres">
      <dgm:prSet presAssocID="{844E5077-02B8-4C87-81ED-11E5EB4112B4}" presName="diagram" presStyleCnt="0">
        <dgm:presLayoutVars>
          <dgm:dir/>
          <dgm:resizeHandles val="exact"/>
        </dgm:presLayoutVars>
      </dgm:prSet>
      <dgm:spPr/>
    </dgm:pt>
    <dgm:pt modelId="{6C8A9A29-7301-4ED4-A249-E5F070F3B63F}" type="pres">
      <dgm:prSet presAssocID="{BE0B1748-0A23-4EB5-8C40-78A560F1202A}" presName="node" presStyleLbl="node1" presStyleIdx="0" presStyleCnt="5">
        <dgm:presLayoutVars>
          <dgm:bulletEnabled val="1"/>
        </dgm:presLayoutVars>
      </dgm:prSet>
      <dgm:spPr/>
    </dgm:pt>
    <dgm:pt modelId="{5FF25349-5568-456F-B841-C472C8C15BF6}" type="pres">
      <dgm:prSet presAssocID="{EF1D35E4-1465-4EE2-A325-A1AA07BAAE08}" presName="sibTrans" presStyleCnt="0"/>
      <dgm:spPr/>
    </dgm:pt>
    <dgm:pt modelId="{52A18813-6F2F-4D20-9851-9AC495B64A3B}" type="pres">
      <dgm:prSet presAssocID="{CCA0DEA9-A23A-401A-A67D-32983676FEC3}" presName="node" presStyleLbl="node1" presStyleIdx="1" presStyleCnt="5">
        <dgm:presLayoutVars>
          <dgm:bulletEnabled val="1"/>
        </dgm:presLayoutVars>
      </dgm:prSet>
      <dgm:spPr/>
    </dgm:pt>
    <dgm:pt modelId="{7908A257-ED67-4AC0-8C00-3E0703DD6B7E}" type="pres">
      <dgm:prSet presAssocID="{D1890BC8-82A3-488F-992B-659DFB320421}" presName="sibTrans" presStyleCnt="0"/>
      <dgm:spPr/>
    </dgm:pt>
    <dgm:pt modelId="{4D99573D-6CE1-46B1-8FAC-D9F7A10C856A}" type="pres">
      <dgm:prSet presAssocID="{744793F4-C216-4AED-8BD3-1B694ABD2B47}" presName="node" presStyleLbl="node1" presStyleIdx="2" presStyleCnt="5">
        <dgm:presLayoutVars>
          <dgm:bulletEnabled val="1"/>
        </dgm:presLayoutVars>
      </dgm:prSet>
      <dgm:spPr/>
    </dgm:pt>
    <dgm:pt modelId="{23ACB9E1-06E7-452A-815C-2B3448E63412}" type="pres">
      <dgm:prSet presAssocID="{D3F21E4C-E4A4-4587-BF18-05CB7D6FF2BF}" presName="sibTrans" presStyleCnt="0"/>
      <dgm:spPr/>
    </dgm:pt>
    <dgm:pt modelId="{7EF9C2E9-F32F-4025-88CA-F03C08AD0E71}" type="pres">
      <dgm:prSet presAssocID="{28985EEE-C332-4376-89CA-1CCE0685FF67}" presName="node" presStyleLbl="node1" presStyleIdx="3" presStyleCnt="5">
        <dgm:presLayoutVars>
          <dgm:bulletEnabled val="1"/>
        </dgm:presLayoutVars>
      </dgm:prSet>
      <dgm:spPr/>
    </dgm:pt>
    <dgm:pt modelId="{B88C0B87-A292-445D-B8EC-A063CA78B3BD}" type="pres">
      <dgm:prSet presAssocID="{219DE757-1266-48EB-B75A-6AD05F8F97CC}" presName="sibTrans" presStyleCnt="0"/>
      <dgm:spPr/>
    </dgm:pt>
    <dgm:pt modelId="{6E1A9FE0-6AF6-4BBE-97BA-E1708B9812E1}" type="pres">
      <dgm:prSet presAssocID="{6129F241-D67A-40F6-9828-07889B41A63F}" presName="node" presStyleLbl="node1" presStyleIdx="4" presStyleCnt="5">
        <dgm:presLayoutVars>
          <dgm:bulletEnabled val="1"/>
        </dgm:presLayoutVars>
      </dgm:prSet>
      <dgm:spPr/>
    </dgm:pt>
  </dgm:ptLst>
  <dgm:cxnLst>
    <dgm:cxn modelId="{29FC7D39-4D8D-482F-B7F1-928EA6E66C34}" type="presOf" srcId="{6129F241-D67A-40F6-9828-07889B41A63F}" destId="{6E1A9FE0-6AF6-4BBE-97BA-E1708B9812E1}" srcOrd="0" destOrd="0" presId="urn:microsoft.com/office/officeart/2005/8/layout/default"/>
    <dgm:cxn modelId="{A8D1B066-E274-4D72-9E0C-E38C4CA85F3D}" srcId="{844E5077-02B8-4C87-81ED-11E5EB4112B4}" destId="{744793F4-C216-4AED-8BD3-1B694ABD2B47}" srcOrd="2" destOrd="0" parTransId="{39AD0F11-86F2-413B-8D91-1577B307385F}" sibTransId="{D3F21E4C-E4A4-4587-BF18-05CB7D6FF2BF}"/>
    <dgm:cxn modelId="{DF3BF846-74F6-4D00-BCF5-10CE12599D68}" srcId="{844E5077-02B8-4C87-81ED-11E5EB4112B4}" destId="{6129F241-D67A-40F6-9828-07889B41A63F}" srcOrd="4" destOrd="0" parTransId="{1AEBF6EB-357C-4160-AF22-E14B8419173E}" sibTransId="{0E95EF00-1AB7-49E5-9DF3-DD57847FDEE9}"/>
    <dgm:cxn modelId="{E5BF5971-DDD1-4610-9565-C3C7E38BA488}" srcId="{844E5077-02B8-4C87-81ED-11E5EB4112B4}" destId="{28985EEE-C332-4376-89CA-1CCE0685FF67}" srcOrd="3" destOrd="0" parTransId="{FFA74BC9-6EAE-4C85-B7B5-D04AE8E08724}" sibTransId="{219DE757-1266-48EB-B75A-6AD05F8F97CC}"/>
    <dgm:cxn modelId="{D78BC289-BDFE-4427-A7F5-4020F1021E7D}" type="presOf" srcId="{CCA0DEA9-A23A-401A-A67D-32983676FEC3}" destId="{52A18813-6F2F-4D20-9851-9AC495B64A3B}" srcOrd="0" destOrd="0" presId="urn:microsoft.com/office/officeart/2005/8/layout/default"/>
    <dgm:cxn modelId="{BCBCA09F-A3AF-46B0-9974-27F2577B9CDF}" srcId="{844E5077-02B8-4C87-81ED-11E5EB4112B4}" destId="{CCA0DEA9-A23A-401A-A67D-32983676FEC3}" srcOrd="1" destOrd="0" parTransId="{C4111F12-2549-41D7-969F-931CA1C3A6A5}" sibTransId="{D1890BC8-82A3-488F-992B-659DFB320421}"/>
    <dgm:cxn modelId="{54A986AB-CA97-49AA-A40A-218403FEC4D3}" type="presOf" srcId="{844E5077-02B8-4C87-81ED-11E5EB4112B4}" destId="{586B1357-5A60-413C-8508-07FBAA4FA2FB}" srcOrd="0" destOrd="0" presId="urn:microsoft.com/office/officeart/2005/8/layout/default"/>
    <dgm:cxn modelId="{30F06CB3-7467-4229-9850-EDFF1BB9B201}" type="presOf" srcId="{BE0B1748-0A23-4EB5-8C40-78A560F1202A}" destId="{6C8A9A29-7301-4ED4-A249-E5F070F3B63F}" srcOrd="0" destOrd="0" presId="urn:microsoft.com/office/officeart/2005/8/layout/default"/>
    <dgm:cxn modelId="{A27CE7B5-1AA8-4D60-A13D-F5766583A919}" srcId="{844E5077-02B8-4C87-81ED-11E5EB4112B4}" destId="{BE0B1748-0A23-4EB5-8C40-78A560F1202A}" srcOrd="0" destOrd="0" parTransId="{76F72680-8652-42CF-B5B2-C43C135DFF84}" sibTransId="{EF1D35E4-1465-4EE2-A325-A1AA07BAAE08}"/>
    <dgm:cxn modelId="{F3AE19B8-6A87-4C86-BEA6-EA85521C80B5}" type="presOf" srcId="{744793F4-C216-4AED-8BD3-1B694ABD2B47}" destId="{4D99573D-6CE1-46B1-8FAC-D9F7A10C856A}" srcOrd="0" destOrd="0" presId="urn:microsoft.com/office/officeart/2005/8/layout/default"/>
    <dgm:cxn modelId="{60AD7AEC-477D-4FB8-B2C1-29DE0B429B5B}" type="presOf" srcId="{28985EEE-C332-4376-89CA-1CCE0685FF67}" destId="{7EF9C2E9-F32F-4025-88CA-F03C08AD0E71}" srcOrd="0" destOrd="0" presId="urn:microsoft.com/office/officeart/2005/8/layout/default"/>
    <dgm:cxn modelId="{FEEEB5E2-9895-4024-80AE-12E8A9EE4D97}" type="presParOf" srcId="{586B1357-5A60-413C-8508-07FBAA4FA2FB}" destId="{6C8A9A29-7301-4ED4-A249-E5F070F3B63F}" srcOrd="0" destOrd="0" presId="urn:microsoft.com/office/officeart/2005/8/layout/default"/>
    <dgm:cxn modelId="{AA11A5F6-4417-4ABF-917A-79F5B74340CB}" type="presParOf" srcId="{586B1357-5A60-413C-8508-07FBAA4FA2FB}" destId="{5FF25349-5568-456F-B841-C472C8C15BF6}" srcOrd="1" destOrd="0" presId="urn:microsoft.com/office/officeart/2005/8/layout/default"/>
    <dgm:cxn modelId="{BF97075D-BB18-44B8-B595-75794886FD0C}" type="presParOf" srcId="{586B1357-5A60-413C-8508-07FBAA4FA2FB}" destId="{52A18813-6F2F-4D20-9851-9AC495B64A3B}" srcOrd="2" destOrd="0" presId="urn:microsoft.com/office/officeart/2005/8/layout/default"/>
    <dgm:cxn modelId="{4DE34448-6D77-4864-A209-3C251F721E1E}" type="presParOf" srcId="{586B1357-5A60-413C-8508-07FBAA4FA2FB}" destId="{7908A257-ED67-4AC0-8C00-3E0703DD6B7E}" srcOrd="3" destOrd="0" presId="urn:microsoft.com/office/officeart/2005/8/layout/default"/>
    <dgm:cxn modelId="{6874AC00-7907-4B0A-AACE-FAC5B239B56C}" type="presParOf" srcId="{586B1357-5A60-413C-8508-07FBAA4FA2FB}" destId="{4D99573D-6CE1-46B1-8FAC-D9F7A10C856A}" srcOrd="4" destOrd="0" presId="urn:microsoft.com/office/officeart/2005/8/layout/default"/>
    <dgm:cxn modelId="{C881FE6B-886B-4331-9EAC-22B5007D1A28}" type="presParOf" srcId="{586B1357-5A60-413C-8508-07FBAA4FA2FB}" destId="{23ACB9E1-06E7-452A-815C-2B3448E63412}" srcOrd="5" destOrd="0" presId="urn:microsoft.com/office/officeart/2005/8/layout/default"/>
    <dgm:cxn modelId="{F58CD9B5-EA89-46B8-8538-66F0D66614F4}" type="presParOf" srcId="{586B1357-5A60-413C-8508-07FBAA4FA2FB}" destId="{7EF9C2E9-F32F-4025-88CA-F03C08AD0E71}" srcOrd="6" destOrd="0" presId="urn:microsoft.com/office/officeart/2005/8/layout/default"/>
    <dgm:cxn modelId="{4A860472-DEB5-4501-B912-9431B7CA7928}" type="presParOf" srcId="{586B1357-5A60-413C-8508-07FBAA4FA2FB}" destId="{B88C0B87-A292-445D-B8EC-A063CA78B3BD}" srcOrd="7" destOrd="0" presId="urn:microsoft.com/office/officeart/2005/8/layout/default"/>
    <dgm:cxn modelId="{A736820E-56AB-4F10-B4A5-46DA60617939}" type="presParOf" srcId="{586B1357-5A60-413C-8508-07FBAA4FA2FB}" destId="{6E1A9FE0-6AF6-4BBE-97BA-E1708B9812E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8A9A29-7301-4ED4-A249-E5F070F3B63F}">
      <dsp:nvSpPr>
        <dsp:cNvPr id="0" name=""/>
        <dsp:cNvSpPr/>
      </dsp:nvSpPr>
      <dsp:spPr>
        <a:xfrm>
          <a:off x="287912" y="535"/>
          <a:ext cx="2756380" cy="165382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Overview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High-level metrics and key performance indicators (KPIs).</a:t>
          </a:r>
        </a:p>
      </dsp:txBody>
      <dsp:txXfrm>
        <a:off x="287912" y="535"/>
        <a:ext cx="2756380" cy="1653828"/>
      </dsp:txXfrm>
    </dsp:sp>
    <dsp:sp modelId="{52A18813-6F2F-4D20-9851-9AC495B64A3B}">
      <dsp:nvSpPr>
        <dsp:cNvPr id="0" name=""/>
        <dsp:cNvSpPr/>
      </dsp:nvSpPr>
      <dsp:spPr>
        <a:xfrm>
          <a:off x="3319931" y="535"/>
          <a:ext cx="2756380" cy="1653828"/>
        </a:xfrm>
        <a:prstGeom prst="rect">
          <a:avLst/>
        </a:prstGeom>
        <a:solidFill>
          <a:schemeClr val="accent5">
            <a:hueOff val="1502676"/>
            <a:satOff val="-6595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Revenue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Insights into ticket revenue trends, refunds, and sales.</a:t>
          </a:r>
        </a:p>
      </dsp:txBody>
      <dsp:txXfrm>
        <a:off x="3319931" y="535"/>
        <a:ext cx="2756380" cy="1653828"/>
      </dsp:txXfrm>
    </dsp:sp>
    <dsp:sp modelId="{4D99573D-6CE1-46B1-8FAC-D9F7A10C856A}">
      <dsp:nvSpPr>
        <dsp:cNvPr id="0" name=""/>
        <dsp:cNvSpPr/>
      </dsp:nvSpPr>
      <dsp:spPr>
        <a:xfrm>
          <a:off x="287912" y="1930001"/>
          <a:ext cx="2756380" cy="1653828"/>
        </a:xfrm>
        <a:prstGeom prst="rect">
          <a:avLst/>
        </a:prstGeom>
        <a:solidFill>
          <a:schemeClr val="accent5">
            <a:hueOff val="3005351"/>
            <a:satOff val="-13190"/>
            <a:lumOff val="39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Stations &amp; Time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Departure stations, busiest routes, and peak travel times.</a:t>
          </a:r>
        </a:p>
      </dsp:txBody>
      <dsp:txXfrm>
        <a:off x="287912" y="1930001"/>
        <a:ext cx="2756380" cy="1653828"/>
      </dsp:txXfrm>
    </dsp:sp>
    <dsp:sp modelId="{7EF9C2E9-F32F-4025-88CA-F03C08AD0E71}">
      <dsp:nvSpPr>
        <dsp:cNvPr id="0" name=""/>
        <dsp:cNvSpPr/>
      </dsp:nvSpPr>
      <dsp:spPr>
        <a:xfrm>
          <a:off x="3319931" y="1930001"/>
          <a:ext cx="2756380" cy="1653828"/>
        </a:xfrm>
        <a:prstGeom prst="rect">
          <a:avLst/>
        </a:prstGeom>
        <a:solidFill>
          <a:schemeClr val="accent5">
            <a:hueOff val="4508027"/>
            <a:satOff val="-19785"/>
            <a:lumOff val="588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Passengers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Passenger behavior, ticket usage, and </a:t>
          </a:r>
          <a:r>
            <a:rPr lang="en-US" sz="2000" kern="1200" dirty="0" err="1"/>
            <a:t>railcard</a:t>
          </a:r>
          <a:r>
            <a:rPr lang="en-US" sz="2000" kern="1200" dirty="0"/>
            <a:t> trends.</a:t>
          </a:r>
        </a:p>
      </dsp:txBody>
      <dsp:txXfrm>
        <a:off x="3319931" y="1930001"/>
        <a:ext cx="2756380" cy="1653828"/>
      </dsp:txXfrm>
    </dsp:sp>
    <dsp:sp modelId="{6E1A9FE0-6AF6-4BBE-97BA-E1708B9812E1}">
      <dsp:nvSpPr>
        <dsp:cNvPr id="0" name=""/>
        <dsp:cNvSpPr/>
      </dsp:nvSpPr>
      <dsp:spPr>
        <a:xfrm>
          <a:off x="1803921" y="3859468"/>
          <a:ext cx="2756380" cy="1653828"/>
        </a:xfrm>
        <a:prstGeom prst="rect">
          <a:avLst/>
        </a:prstGeom>
        <a:solidFill>
          <a:schemeClr val="accent5">
            <a:hueOff val="6010703"/>
            <a:satOff val="-26380"/>
            <a:lumOff val="78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Refund &amp; Delay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Impact of delays on passenger satisfaction and refund requests.</a:t>
          </a:r>
        </a:p>
      </dsp:txBody>
      <dsp:txXfrm>
        <a:off x="1803921" y="3859468"/>
        <a:ext cx="2756380" cy="16538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1D0C65-535F-4C4E-AC21-3C0F9AF836BF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0E399D-B118-42D1-869A-1825DACED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10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0E399D-B118-42D1-869A-1825DACEDE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4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25019-AD23-E6DB-B4C8-DF2F3BF92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2E479B-C9EE-3852-A9F2-C33C3B31A0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B7FC52-D391-28E5-4680-9CEB45B250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5BB25-5CC5-D335-D71B-767F19975E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0E399D-B118-42D1-869A-1825DACEDE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71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11C51-BF0E-4C22-3DA3-894C5AA24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B5FC05-47F3-140E-2D9D-82CA87E283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1A3C73-83F3-F812-7010-9D5F13F198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B6805-DC9C-9438-4C6D-F0AC9D4A38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0E399D-B118-42D1-869A-1825DACEDE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2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FC1FD-5D98-2910-129E-7F361E963B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37995A-59BC-DA5C-5AA9-8C514E3247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AB499F-19E5-F224-3851-3CA8D0BE33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ACE43-1A71-539A-A486-B0B42DF98F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0E399D-B118-42D1-869A-1825DACEDE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948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DB490-1E57-498C-C947-B4CBDF397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79FBB9-D9AC-868A-77ED-D8923B220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4828B-AA95-96DA-A800-1A48F8FDD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C142-36D6-4E86-A9E5-244ADA590CC8}" type="datetime1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8CA4A-CA59-E088-7F20-F05F74DFB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UK Train Rides Analysis Dashboard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C5F5A-30C5-E4D9-622B-F2B3F953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E7E9-73C9-4639-9BE6-059CACBA3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88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C812F-8AB8-FCDA-16E4-C9D4CA9DB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110A92-012C-D47D-B19B-8CDA12DBE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0A7DD-32AD-2914-4653-214292B00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8256-C1D7-49EE-AF8D-3A49C4498B45}" type="datetime1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EDA70-F458-9AEB-B143-11DB61359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UK Train Rides Analysis Dashboard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0AC6C-DB5A-3BF7-5915-1BD8C63B7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E7E9-73C9-4639-9BE6-059CACBA3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40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E507A1-1B88-6BE7-7BA2-4CD629408F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CD0FA6-12E3-E2A5-4B1D-F48465B81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D8D15-4A14-1C29-6A82-AE208A3C2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1B08-4B1C-42C4-9F75-F4D4FA58891D}" type="datetime1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3FA39-7FC2-9884-BE22-2D1FE8263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UK Train Rides Analysis Dashboard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4404D-1A10-C828-03AA-CC1593751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E7E9-73C9-4639-9BE6-059CACBA3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2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D1E63-D4EF-950A-E7BA-A49119AF2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FA9C1-AB15-54C9-9BB5-28AD3ADCF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670EE-5457-1910-4F30-2B5786C2E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C4830-07BE-4081-9EDA-EFE1DF35E1C4}" type="datetime1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0CFCF-DC42-5CB9-FD92-7CFF6C8F6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UK Train Rides Analysis Dashboard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D56C3-B0CD-1DEF-0C5E-3A6CB908D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E7E9-73C9-4639-9BE6-059CACBA3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03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8B522-28CA-B9B6-E8AA-2EA0F0484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18BCB-C5CC-3AE7-8E4D-C51266535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3B3AB-4368-5D95-FFA9-BACBB1DD7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73D7E-F77E-4D4D-92BA-CA5C98EC169A}" type="datetime1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10850-4072-284B-D211-6A3CAD324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UK Train Rides Analysis Dashboard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F351B-3AF5-4B82-35FA-FA4A0A8D5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E7E9-73C9-4639-9BE6-059CACBA3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41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37DB-B56D-50B7-4F21-513680210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70BD3-E5DA-84CC-1C76-98ABF2907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34867-7FF3-DBCE-AE83-610DB2DA6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D32BC-A859-5AED-DEDC-38D008273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F4DC-C40E-47E3-BA9F-2AF586CEE08D}" type="datetime1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710B5-0017-8628-4FE8-4EBA75D72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UK Train Rides Analysis Dashboard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7CB14-1D73-77A3-9849-021B71F13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E7E9-73C9-4639-9BE6-059CACBA3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6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CF94D-4AC1-9097-AC8E-E0D595EBD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D9884-EEBA-C005-B63D-B40E4678B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52E7F-F4D3-BDC8-713F-2FB2775DA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950912-FD64-7A49-8912-A67757D921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2B1713-4E43-5B80-AB17-87C7649B12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668385-C377-AAE8-5F6E-A961802AF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F26A-AC08-4CD7-A1D9-F888BA01FFE4}" type="datetime1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261DEC-8E52-2A81-4F41-A1F8C016B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UK Train Rides Analysis Dashboard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E3B39E-39AE-3755-CC4C-8ACC3C5C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E7E9-73C9-4639-9BE6-059CACBA3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64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4F2D5-2714-78B3-83C8-976D59E65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46FC6C-C33C-1229-7CCD-95D6D0597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29010-2EA5-4DCA-9B21-8E3E51D2380A}" type="datetime1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456DF-4F9D-3A35-CA49-376836E7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UK Train Rides Analysis Dashboard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8D172-F11D-F024-7B32-B5379079B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E7E9-73C9-4639-9BE6-059CACBA3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3476E7-7A1C-0575-E770-9FB4E3E77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F9378-CC77-4A3E-BF7A-FB0124793B9F}" type="datetime1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4ECE8E-293A-31AD-6EB0-CA640E4D7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UK Train Rides Analysis Dashboard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33B33-02A4-B35F-95E9-3BB21FA5C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E7E9-73C9-4639-9BE6-059CACBA3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4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A3FB-6432-3547-84EF-32245A193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EF63D-C738-8B03-BA92-AB8C3EDF4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9091B-F552-2C2F-28BE-56D388F89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ADB0F-C4BB-1F6E-3058-57AD5FEFB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327B-59F5-4FDC-BB87-1929B0AFAFED}" type="datetime1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A07E3-88B8-E0F5-879A-2D52FBE77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UK Train Rides Analysis Dashboard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D1AC7-E8F5-91E4-77C2-3712344B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E7E9-73C9-4639-9BE6-059CACBA3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02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69914-09E5-4B59-5656-2821C254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B5D4C-CEDD-BDAF-7057-61082C83ED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2739BE-078A-0324-C2C2-DE246F2E3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E108B-744B-5A28-2A34-AB5A104DE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051E-E2FB-400D-88FE-C4E73DEB95D1}" type="datetime1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70A4D-A29C-D534-775A-019482B5A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UK Train Rides Analysis Dashboard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B7843-18B9-DDBE-FC88-0EBA38D72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E7E9-73C9-4639-9BE6-059CACBA3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2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7147F5-B6AB-0B09-7601-DC8FC529F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5C6A8-DF4A-FDF7-5BCF-E3809E8DA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6A9B5-901C-1E62-E18A-811BD56FD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A0A21F-DC2B-48B0-974D-CCECEDAA997A}" type="datetime1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30C17-41BC-685E-761A-B310DCEF2D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fr-FR"/>
              <a:t>UK Train Rides Analysis Dashboard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E1C19-C14D-002B-3619-D68DF8F852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9DE7E9-73C9-4639-9BE6-059CACBA3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6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8C9051-8BFE-E77D-2664-70B5141B3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79" y="1220308"/>
            <a:ext cx="3786246" cy="677732"/>
          </a:xfrm>
        </p:spPr>
        <p:txBody>
          <a:bodyPr anchor="ctr">
            <a:normAutofit fontScale="90000"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UK Train Rides </a:t>
            </a:r>
            <a:r>
              <a:rPr lang="fr-FR" sz="4000" dirty="0" err="1">
                <a:solidFill>
                  <a:srgbClr val="FFFFFF"/>
                </a:solidFill>
              </a:rPr>
              <a:t>Analysis</a:t>
            </a:r>
            <a:r>
              <a:rPr lang="fr-FR" sz="4000" dirty="0">
                <a:solidFill>
                  <a:srgbClr val="FFFFFF"/>
                </a:solidFill>
              </a:rPr>
              <a:t> Dashboard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546D5E-7B20-6594-E75F-BD1E9AD88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609" y="170022"/>
            <a:ext cx="3837386" cy="747656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YAT 402A Group 1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CEE1C8-E062-D66A-E71A-1EA186B4B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5281" y="1740348"/>
            <a:ext cx="8000042" cy="48200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608712-810A-CDCD-7F0C-087B41F2E9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2" y="163808"/>
            <a:ext cx="2057400" cy="1891445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0147094D-F6AA-7E0F-8BE5-34DC314F8B66}"/>
              </a:ext>
            </a:extLst>
          </p:cNvPr>
          <p:cNvSpPr txBox="1">
            <a:spLocks/>
          </p:cNvSpPr>
          <p:nvPr/>
        </p:nvSpPr>
        <p:spPr>
          <a:xfrm>
            <a:off x="126179" y="3002411"/>
            <a:ext cx="3837386" cy="28594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rgbClr val="FFFFFF"/>
                </a:solidFill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pPr>
              <a:lnSpc>
                <a:spcPct val="170000"/>
              </a:lnSpc>
            </a:pPr>
            <a:r>
              <a:rPr lang="en-US" sz="8000" dirty="0"/>
              <a:t>Abdullah Maher Abdullah</a:t>
            </a:r>
          </a:p>
          <a:p>
            <a:pPr>
              <a:lnSpc>
                <a:spcPct val="170000"/>
              </a:lnSpc>
            </a:pPr>
            <a:r>
              <a:rPr lang="en-US" sz="8000" dirty="0"/>
              <a:t>Hanan Mohammed </a:t>
            </a:r>
            <a:r>
              <a:rPr lang="en-US" sz="8000" dirty="0" err="1"/>
              <a:t>Mohammed</a:t>
            </a:r>
            <a:endParaRPr lang="en-US" sz="8000" dirty="0"/>
          </a:p>
          <a:p>
            <a:pPr>
              <a:lnSpc>
                <a:spcPct val="170000"/>
              </a:lnSpc>
            </a:pPr>
            <a:r>
              <a:rPr lang="en-US" sz="8000" dirty="0"/>
              <a:t>Michael Sherif Youssef</a:t>
            </a:r>
          </a:p>
          <a:p>
            <a:pPr>
              <a:lnSpc>
                <a:spcPct val="170000"/>
              </a:lnSpc>
            </a:pPr>
            <a:r>
              <a:rPr lang="en-US" sz="8000" dirty="0"/>
              <a:t>Mohamed Mahmoud Ahmed</a:t>
            </a:r>
          </a:p>
          <a:p>
            <a:pPr>
              <a:lnSpc>
                <a:spcPct val="170000"/>
              </a:lnSpc>
            </a:pPr>
            <a:r>
              <a:rPr lang="en-US" sz="8000" dirty="0"/>
              <a:t>Omnia Hussein Ali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252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BD900A-F02F-1D23-6C41-75C6BC103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Stakeholders and Dashboard Use</a:t>
            </a:r>
          </a:p>
        </p:txBody>
      </p:sp>
      <p:sp>
        <p:nvSpPr>
          <p:cNvPr id="2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42DEF-D79B-BE94-8543-08BDD742C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700"/>
              <a:t>Project Sponsor</a:t>
            </a:r>
            <a:br>
              <a:rPr lang="en-US" sz="1700"/>
            </a:br>
            <a:r>
              <a:rPr lang="en-US" sz="1700"/>
              <a:t>Needs a quick view of overall trends to support decisions.</a:t>
            </a:r>
            <a:br>
              <a:rPr lang="en-US" sz="1700"/>
            </a:br>
            <a:r>
              <a:rPr lang="en-US" sz="1700"/>
              <a:t>Uses the Overview to navigate to Revenue, Refund, Stations, and Passengers. Focuses on revenue trends, railcard impact, and refund breakdowns. Applies filters and exports visuals for reporting.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/>
              <a:t>Business Decision Maker</a:t>
            </a:r>
            <a:br>
              <a:rPr lang="en-US" sz="1700"/>
            </a:br>
            <a:r>
              <a:rPr lang="en-US" sz="1700"/>
              <a:t>Looks for insights on delays, passenger demand, and service issues.</a:t>
            </a:r>
            <a:br>
              <a:rPr lang="en-US" sz="1700"/>
            </a:br>
            <a:r>
              <a:rPr lang="en-US" sz="1700"/>
              <a:t>Uses Refund and Delay to analyze performance problems, Stations and Time for peak demand and route usage, and Overview to access key metrics.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/>
              <a:t>End User</a:t>
            </a:r>
            <a:br>
              <a:rPr lang="en-US" sz="1700"/>
            </a:br>
            <a:r>
              <a:rPr lang="en-US" sz="1700"/>
              <a:t>Needs simple access to clear, interactive data.</a:t>
            </a:r>
            <a:br>
              <a:rPr lang="en-US" sz="1700"/>
            </a:br>
            <a:r>
              <a:rPr lang="en-US" sz="1700"/>
              <a:t>Uses Passengers and Stations and Time to explore rider behavior and travel times. Uses filters to adjust views and exports data when needed.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/>
          </a:p>
        </p:txBody>
      </p:sp>
      <p:pic>
        <p:nvPicPr>
          <p:cNvPr id="7" name="Content Placeholder 6" descr="A diagram of a project&#10;&#10;AI-generated content may be incorrect.">
            <a:extLst>
              <a:ext uri="{FF2B5EF4-FFF2-40B4-BE49-F238E27FC236}">
                <a16:creationId xmlns:a16="http://schemas.microsoft.com/office/drawing/2014/main" id="{53B17971-9E62-EA32-BFFB-0378F7120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939" b="1"/>
          <a:stretch/>
        </p:blipFill>
        <p:spPr>
          <a:xfrm>
            <a:off x="7208298" y="2093976"/>
            <a:ext cx="4719542" cy="4096512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D27E0-6E1A-9DC7-9C66-83C8F66B0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UK Train Rides Analysis Dashboard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5E03B-4494-5DBA-C59B-14993577A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279DE7E9-73C9-4639-9BE6-059CACBA37C9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10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06366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AFE0EC-315D-E947-3D68-9A83AB442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1" y="735283"/>
            <a:ext cx="4978399" cy="3165045"/>
          </a:xfrm>
        </p:spPr>
        <p:txBody>
          <a:bodyPr anchor="b">
            <a:normAutofit/>
          </a:bodyPr>
          <a:lstStyle/>
          <a:p>
            <a:pPr algn="l"/>
            <a:r>
              <a:rPr lang="en-US" sz="5200"/>
              <a:t>Questions</a:t>
            </a:r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95E910F5-F5AA-F021-2F49-E1F111496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Help">
            <a:extLst>
              <a:ext uri="{FF2B5EF4-FFF2-40B4-BE49-F238E27FC236}">
                <a16:creationId xmlns:a16="http://schemas.microsoft.com/office/drawing/2014/main" id="{DC4F7B20-F9B0-42F9-87CE-EDB8FD2C4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991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713B3A5-FE67-CDE9-A82E-4F94BCBCA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n-US" sz="5200">
                <a:solidFill>
                  <a:schemeClr val="tx2"/>
                </a:solidFill>
              </a:rPr>
              <a:t>Thank You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41173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0CD44D-262E-21A9-12D1-791A2E8FD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Introduction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B8F47BC-B27D-28AD-DDCE-7EED86A82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Project: UK Train Rides Analysis Dashboard</a:t>
            </a:r>
          </a:p>
          <a:p>
            <a:r>
              <a:rPr lang="en-US" sz="1800" dirty="0">
                <a:solidFill>
                  <a:schemeClr val="tx2"/>
                </a:solidFill>
              </a:rPr>
              <a:t>Goal: Provide a data-driven platform to improve train service efficiency, track delays, and optimize schedules.</a:t>
            </a:r>
          </a:p>
          <a:p>
            <a:r>
              <a:rPr lang="en-US" sz="1800" dirty="0">
                <a:solidFill>
                  <a:schemeClr val="tx2"/>
                </a:solidFill>
              </a:rPr>
              <a:t>Key Features: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Cleaned dataset with historical train ticket data.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Interactive Power BI dashboard with real-time insights.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Train">
            <a:extLst>
              <a:ext uri="{FF2B5EF4-FFF2-40B4-BE49-F238E27FC236}">
                <a16:creationId xmlns:a16="http://schemas.microsoft.com/office/drawing/2014/main" id="{9DD0FA3A-128A-6F8F-C338-E953F806A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4D0D6-FF25-1EFB-DD68-8579CFC6C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UK Train Rides Analysis Dashboard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76EF54-1094-965C-82C2-901AB5A21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E7E9-73C9-4639-9BE6-059CACBA37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6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E32B2F-57EA-A33D-68FC-678C20FE1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Overview &amp;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AEC94-ACEC-A992-781F-58E87446A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Overview: The project uses Power BI to analyze train ticket sales, passenger behavior, service performance, and delays.</a:t>
            </a:r>
          </a:p>
          <a:p>
            <a:r>
              <a:rPr lang="en-US" sz="1800" dirty="0">
                <a:solidFill>
                  <a:schemeClr val="tx2"/>
                </a:solidFill>
              </a:rPr>
              <a:t>Goals: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Clean and preprocess raw data for analysis.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Create an interactive dashboard for stakeholders to track key metrics such as revenue, delays, and customer behavior.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Facilitate decision-making for service improvement and schedule optimization.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B0452-3989-9B08-31FB-4939832E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UK Train Rides Analysis Dashboard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72B33-2633-DEF4-B9C3-182F34498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79DE7E9-73C9-4639-9BE6-059CACBA37C9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29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6B3B07-E3C2-B2F3-EE73-569ECC2C9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Dashboard Structure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74D58-DCBB-C0A6-C9C8-650774D10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>
                <a:solidFill>
                  <a:schemeClr val="tx1">
                    <a:lumMod val="50000"/>
                    <a:lumOff val="50000"/>
                  </a:schemeClr>
                </a:solidFill>
              </a:rPr>
              <a:t>UK Train Rides Analysis Dashboard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CF017F-F82A-C7EA-31AB-571517892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11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79DE7E9-73C9-4639-9BE6-059CACBA37C9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D6A2E96-7D3C-4FD8-4EDA-FF4A3F4CFF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6778116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2471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2A8AD3-3D7C-FA2C-7217-82BB963D2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Overview Page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8A448-C2ED-0E96-22F1-25E701DFA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1480" y="2684095"/>
            <a:ext cx="4443154" cy="349286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/>
              <a:t>Content: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Bookmarks: Quick access links to other pages.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Functions: High-level navigation tool for users to quickly jump to specific pages within the report.</a:t>
            </a:r>
          </a:p>
        </p:txBody>
      </p:sp>
      <p:pic>
        <p:nvPicPr>
          <p:cNvPr id="8" name="Content Placeholder 7" descr="A blue train with a graph&#10;&#10;AI-generated content may be incorrect.">
            <a:extLst>
              <a:ext uri="{FF2B5EF4-FFF2-40B4-BE49-F238E27FC236}">
                <a16:creationId xmlns:a16="http://schemas.microsoft.com/office/drawing/2014/main" id="{88DEA05C-9160-CF72-EE4D-7F9837AE1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816" y="1539256"/>
            <a:ext cx="6440424" cy="372413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23C9B-BED0-D974-E693-67DC9B18D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302583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UK Train Rides Analysis Dashboard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5554C-D4CD-1F35-291A-5DB8A74AB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7321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79DE7E9-73C9-4639-9BE6-059CACBA37C9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797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9FC0EC-39E6-8F4D-38B6-196F753E0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Revenue Page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0BDBE-E36F-BD64-C260-6C9F793376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1480" y="2684095"/>
            <a:ext cx="4443154" cy="34928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500" dirty="0"/>
              <a:t>Analyzes total revenue, trends, </a:t>
            </a:r>
            <a:r>
              <a:rPr lang="en-US" sz="1500" dirty="0" err="1"/>
              <a:t>railcard</a:t>
            </a:r>
            <a:r>
              <a:rPr lang="en-US" sz="1500" dirty="0"/>
              <a:t> performance, and the impact of refunds on overall earnings.</a:t>
            </a:r>
          </a:p>
          <a:p>
            <a:r>
              <a:rPr lang="en-US" sz="1500" dirty="0"/>
              <a:t>Metrics:</a:t>
            </a:r>
          </a:p>
          <a:p>
            <a:pPr lvl="1"/>
            <a:r>
              <a:rPr lang="en-US" sz="1500" dirty="0"/>
              <a:t>Total &amp; Average Revenue</a:t>
            </a:r>
          </a:p>
          <a:p>
            <a:pPr lvl="1"/>
            <a:r>
              <a:rPr lang="en-US" sz="1500" dirty="0"/>
              <a:t>Revenue by </a:t>
            </a:r>
            <a:r>
              <a:rPr lang="en-US" sz="1500" dirty="0" err="1"/>
              <a:t>Railcard</a:t>
            </a:r>
            <a:r>
              <a:rPr lang="en-US" sz="1500" dirty="0"/>
              <a:t> &amp; Purchase Method</a:t>
            </a:r>
          </a:p>
          <a:p>
            <a:pPr lvl="1"/>
            <a:r>
              <a:rPr lang="en-US" sz="1500" dirty="0"/>
              <a:t>Refund Impact on Revenue</a:t>
            </a:r>
          </a:p>
          <a:p>
            <a:r>
              <a:rPr lang="en-US" sz="1500" dirty="0"/>
              <a:t>Insights:</a:t>
            </a:r>
          </a:p>
          <a:p>
            <a:pPr lvl="1"/>
            <a:r>
              <a:rPr lang="en-US" sz="1500" dirty="0"/>
              <a:t>Analyzes overall revenue and trends.</a:t>
            </a:r>
          </a:p>
          <a:p>
            <a:pPr lvl="1"/>
            <a:r>
              <a:rPr lang="en-US" sz="1500" dirty="0"/>
              <a:t>Identifies </a:t>
            </a:r>
            <a:r>
              <a:rPr lang="en-US" sz="1500" dirty="0" err="1"/>
              <a:t>railcard</a:t>
            </a:r>
            <a:r>
              <a:rPr lang="en-US" sz="1500" dirty="0"/>
              <a:t> and purchase method performance.</a:t>
            </a:r>
          </a:p>
          <a:p>
            <a:pPr lvl="1"/>
            <a:r>
              <a:rPr lang="en-US" sz="1500" dirty="0"/>
              <a:t>Tracks refund losses and service improvements.</a:t>
            </a:r>
          </a:p>
        </p:txBody>
      </p:sp>
      <p:pic>
        <p:nvPicPr>
          <p:cNvPr id="9" name="Content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ECB2D5E-1661-B0D8-FB51-93482DB46E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816" y="1539256"/>
            <a:ext cx="6440424" cy="372413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2BC3D-9C84-BBF1-CE16-6330A3E08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302583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UK Train Rides Analysis Dashboard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2446E-4B71-8D9C-29E2-D2773F2D7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7321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79DE7E9-73C9-4639-9BE6-059CACBA37C9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379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6C3737-1092-4544-637C-E5EAD6817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2B34F80B-CD4A-7022-7793-9D73FC834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9D31E3-69CB-B9EF-9516-B3A920EC0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Stations &amp; Time Page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B1A16FE-E182-4D34-5379-2902D22F0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C4EA2F2-3E79-3C90-929F-8F634C7CB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52519-E37C-68B7-B35B-7850FD85C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1480" y="2684095"/>
            <a:ext cx="4443154" cy="34928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500" dirty="0"/>
              <a:t>Displays the busiest stations, peak travel times, and tracks on-time performance for better scheduling.</a:t>
            </a:r>
          </a:p>
          <a:p>
            <a:r>
              <a:rPr lang="en-US" sz="1500" dirty="0"/>
              <a:t>Metrics:</a:t>
            </a:r>
          </a:p>
          <a:p>
            <a:pPr lvl="1"/>
            <a:r>
              <a:rPr lang="en-US" sz="1500" dirty="0"/>
              <a:t>Busiest Stations &amp; Peak Hours</a:t>
            </a:r>
          </a:p>
          <a:p>
            <a:pPr lvl="1"/>
            <a:r>
              <a:rPr lang="en-US" sz="1500" dirty="0"/>
              <a:t>On-Time Performance &amp; Trip Distribution</a:t>
            </a:r>
          </a:p>
          <a:p>
            <a:r>
              <a:rPr lang="en-US" sz="1500" dirty="0"/>
              <a:t>Insights:</a:t>
            </a:r>
          </a:p>
          <a:p>
            <a:pPr lvl="1"/>
            <a:r>
              <a:rPr lang="en-US" sz="1500" dirty="0"/>
              <a:t>Identifies high-traffic stations for better resource allocation.</a:t>
            </a:r>
          </a:p>
          <a:p>
            <a:pPr lvl="1"/>
            <a:r>
              <a:rPr lang="en-US" sz="1500" dirty="0"/>
              <a:t>Tracks peak times for efficient scheduling.</a:t>
            </a:r>
          </a:p>
          <a:p>
            <a:pPr lvl="1"/>
            <a:r>
              <a:rPr lang="en-US" sz="1500" dirty="0"/>
              <a:t>Monitors on-time performance to improve reliability.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DB486FB-30F4-E462-2E3D-1ABE44337C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85816" y="1539256"/>
            <a:ext cx="6440424" cy="372413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D6628-9E95-28BD-C8F7-5CABD8A75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302583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UK Train Rides Analysis Dashboard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2EF68-D259-5BD3-BD14-0A24707EC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7321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79DE7E9-73C9-4639-9BE6-059CACBA37C9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697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B9639B-860B-B1B1-1DB4-14AD790F7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289B8F18-6D70-9B85-A4CA-5A55E9EFF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F5CC01-541A-1AA0-5794-EA9BC81DD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Passengers Page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E617497-4A86-FA63-DDA4-CAD6865FC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7699612-C30D-F1FA-0C09-3D04ACD09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E4B6C-22AB-E0DA-5A14-C50FE77BB1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1480" y="2684095"/>
            <a:ext cx="4443154" cy="34928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500" dirty="0"/>
              <a:t>Shows passenger volume trends, </a:t>
            </a:r>
            <a:r>
              <a:rPr lang="en-US" sz="1500" dirty="0" err="1"/>
              <a:t>railcard</a:t>
            </a:r>
            <a:r>
              <a:rPr lang="en-US" sz="1500" dirty="0"/>
              <a:t> usage, and ticket class preferences to understand ridership behavior.</a:t>
            </a:r>
          </a:p>
          <a:p>
            <a:r>
              <a:rPr lang="en-US" sz="1500" dirty="0"/>
              <a:t>Metrics:</a:t>
            </a:r>
          </a:p>
          <a:p>
            <a:pPr lvl="1"/>
            <a:r>
              <a:rPr lang="en-US" sz="1500" dirty="0"/>
              <a:t>Passenger Volume &amp; Ticket Class Distribution</a:t>
            </a:r>
          </a:p>
          <a:p>
            <a:pPr lvl="1"/>
            <a:r>
              <a:rPr lang="en-US" sz="1500" dirty="0" err="1"/>
              <a:t>Railcard</a:t>
            </a:r>
            <a:r>
              <a:rPr lang="en-US" sz="1500" dirty="0"/>
              <a:t> Usage &amp; Demographics</a:t>
            </a:r>
          </a:p>
          <a:p>
            <a:r>
              <a:rPr lang="en-US" sz="1500" dirty="0"/>
              <a:t>Insights:</a:t>
            </a:r>
          </a:p>
          <a:p>
            <a:pPr lvl="1"/>
            <a:r>
              <a:rPr lang="en-US" sz="1500" dirty="0"/>
              <a:t>Analyzes trends in passenger volume.</a:t>
            </a:r>
          </a:p>
          <a:p>
            <a:pPr lvl="1"/>
            <a:r>
              <a:rPr lang="en-US" sz="1500" dirty="0"/>
              <a:t>Identifies demand for different ticket classes.</a:t>
            </a:r>
          </a:p>
          <a:p>
            <a:pPr lvl="1"/>
            <a:r>
              <a:rPr lang="en-US" sz="1500" dirty="0"/>
              <a:t>Helps target promotions based on </a:t>
            </a:r>
            <a:r>
              <a:rPr lang="en-US" sz="1500" dirty="0" err="1"/>
              <a:t>railcard</a:t>
            </a:r>
            <a:r>
              <a:rPr lang="en-US" sz="1500" dirty="0"/>
              <a:t> usage and demographics.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4375434-3500-C2A0-EAC8-815FE22E6C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85816" y="1539256"/>
            <a:ext cx="6440424" cy="372413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5BA0A-DF55-74A1-0478-C2C8D6EFA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302583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UK Train Rides Analysis Dashboard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28029-6A06-4E37-CA0C-CB367AA0F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7321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79DE7E9-73C9-4639-9BE6-059CACBA37C9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520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33189B-C233-48D2-B10C-7BD934FB9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5BEE4E1C-3900-34E3-603B-B43DAA165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F29333-5932-4B2C-CD2B-4E929E4E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Refund &amp; Delay Page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94E8C5F-4919-4016-E014-8D4423120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53D1184-8E3B-779E-EDDA-7D9810C0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602CF-6B68-46F8-109A-7ABF235ADA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1480" y="2684095"/>
            <a:ext cx="4443154" cy="34928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500" dirty="0"/>
              <a:t>Tracks refund requests, delays, cancellations, and their reasons to identify performance improvement areas.</a:t>
            </a:r>
          </a:p>
          <a:p>
            <a:r>
              <a:rPr lang="en-US" sz="1500" dirty="0"/>
              <a:t>Metrics:</a:t>
            </a:r>
          </a:p>
          <a:p>
            <a:pPr lvl="1"/>
            <a:r>
              <a:rPr lang="en-US" sz="1500" dirty="0"/>
              <a:t>Delay Reasons &amp; Refund Requests</a:t>
            </a:r>
          </a:p>
          <a:p>
            <a:pPr lvl="1"/>
            <a:r>
              <a:rPr lang="en-US" sz="1500" dirty="0"/>
              <a:t>Journey Status &amp; Average Delay Time</a:t>
            </a:r>
          </a:p>
          <a:p>
            <a:r>
              <a:rPr lang="en-US" sz="1500" dirty="0"/>
              <a:t>Insights:</a:t>
            </a:r>
          </a:p>
          <a:p>
            <a:pPr lvl="1"/>
            <a:r>
              <a:rPr lang="en-US" sz="1500" dirty="0"/>
              <a:t>Identifies delay causes to improve </a:t>
            </a:r>
            <a:r>
              <a:rPr lang="en-US" sz="1500" dirty="0" err="1"/>
              <a:t>operations.Tracks</a:t>
            </a:r>
            <a:r>
              <a:rPr lang="en-US" sz="1500" dirty="0"/>
              <a:t> refunds and cancellations for customer </a:t>
            </a:r>
            <a:r>
              <a:rPr lang="en-US" sz="1500" dirty="0" err="1"/>
              <a:t>service.Monitors</a:t>
            </a:r>
            <a:r>
              <a:rPr lang="en-US" sz="1500" dirty="0"/>
              <a:t> delays to enhance service reliability.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A4157-0FD6-8D96-84BA-F86CCB3D2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302583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UK Train Rides Analysis Dashboard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67883-C97D-6C55-C39F-CDFCE50BF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7321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79DE7E9-73C9-4639-9BE6-059CACBA37C9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Content Placeholder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E358AB5-52E1-FB7D-9387-7039E7268A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532" y="1529037"/>
            <a:ext cx="6213988" cy="4025523"/>
          </a:xfrm>
        </p:spPr>
      </p:pic>
    </p:spTree>
    <p:extLst>
      <p:ext uri="{BB962C8B-B14F-4D97-AF65-F5344CB8AC3E}">
        <p14:creationId xmlns:p14="http://schemas.microsoft.com/office/powerpoint/2010/main" val="3299246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48</TotalTime>
  <Words>653</Words>
  <Application>Microsoft Office PowerPoint</Application>
  <PresentationFormat>Widescreen</PresentationFormat>
  <Paragraphs>97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Office Theme</vt:lpstr>
      <vt:lpstr>UK Train Rides Analysis Dashboard</vt:lpstr>
      <vt:lpstr>Introduction</vt:lpstr>
      <vt:lpstr>Overview &amp; Goals</vt:lpstr>
      <vt:lpstr>Dashboard Structure</vt:lpstr>
      <vt:lpstr>Overview Page</vt:lpstr>
      <vt:lpstr>Revenue Page</vt:lpstr>
      <vt:lpstr>Stations &amp; Time Page</vt:lpstr>
      <vt:lpstr>Passengers Page</vt:lpstr>
      <vt:lpstr>Refund &amp; Delay Page</vt:lpstr>
      <vt:lpstr>Stakeholders and Dashboard Use</vt:lpstr>
      <vt:lpstr>Questions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Armanious</dc:creator>
  <cp:lastModifiedBy>Hanan Fayad</cp:lastModifiedBy>
  <cp:revision>3</cp:revision>
  <dcterms:created xsi:type="dcterms:W3CDTF">2025-04-14T04:07:58Z</dcterms:created>
  <dcterms:modified xsi:type="dcterms:W3CDTF">2025-04-14T20:03:26Z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7435a7-df14-47f0-8117-cc6004d72e67_Enabled">
    <vt:lpwstr>true</vt:lpwstr>
  </property>
  <property fmtid="{D5CDD505-2E9C-101B-9397-08002B2CF9AE}" pid="3" name="MSIP_Label_be7435a7-df14-47f0-8117-cc6004d72e67_SetDate">
    <vt:lpwstr>2025-04-14T20:03:26Z</vt:lpwstr>
  </property>
  <property fmtid="{D5CDD505-2E9C-101B-9397-08002B2CF9AE}" pid="4" name="MSIP_Label_be7435a7-df14-47f0-8117-cc6004d72e67_Method">
    <vt:lpwstr>Standard</vt:lpwstr>
  </property>
  <property fmtid="{D5CDD505-2E9C-101B-9397-08002B2CF9AE}" pid="5" name="MSIP_Label_be7435a7-df14-47f0-8117-cc6004d72e67_Name">
    <vt:lpwstr>defa4170-0d19-0005-0004-bc88714345d2</vt:lpwstr>
  </property>
  <property fmtid="{D5CDD505-2E9C-101B-9397-08002B2CF9AE}" pid="6" name="MSIP_Label_be7435a7-df14-47f0-8117-cc6004d72e67_SiteId">
    <vt:lpwstr>617ac672-c8b6-4cd8-a860-5effd359ac35</vt:lpwstr>
  </property>
  <property fmtid="{D5CDD505-2E9C-101B-9397-08002B2CF9AE}" pid="7" name="MSIP_Label_be7435a7-df14-47f0-8117-cc6004d72e67_ActionId">
    <vt:lpwstr>5816b2d1-318f-4bb3-bc3b-d14c792a345c</vt:lpwstr>
  </property>
  <property fmtid="{D5CDD505-2E9C-101B-9397-08002B2CF9AE}" pid="8" name="MSIP_Label_be7435a7-df14-47f0-8117-cc6004d72e67_ContentBits">
    <vt:lpwstr>0</vt:lpwstr>
  </property>
  <property fmtid="{D5CDD505-2E9C-101B-9397-08002B2CF9AE}" pid="9" name="MSIP_Label_be7435a7-df14-47f0-8117-cc6004d72e67_Tag">
    <vt:lpwstr>10, 3, 0, 1</vt:lpwstr>
  </property>
</Properties>
</file>