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57" autoAdjust="0"/>
  </p:normalViewPr>
  <p:slideViewPr>
    <p:cSldViewPr snapToGrid="0">
      <p:cViewPr varScale="1">
        <p:scale>
          <a:sx n="64" d="100"/>
          <a:sy n="64" d="100"/>
        </p:scale>
        <p:origin x="74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eeksforgeeks.org/artificial-intelligence-an-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628" y="1178223"/>
            <a:ext cx="10515600" cy="2387600"/>
          </a:xfrm>
        </p:spPr>
        <p:txBody>
          <a:bodyPr anchor="ctr" anchorCtr="0">
            <a:normAutofit/>
          </a:bodyPr>
          <a:lstStyle/>
          <a:p>
            <a:r>
              <a:rPr lang="en-US" sz="4800" dirty="0">
                <a:solidFill>
                  <a:schemeClr val="bg1"/>
                </a:solidFill>
              </a:rPr>
              <a:t>Types of Computer</a:t>
            </a:r>
          </a:p>
        </p:txBody>
      </p:sp>
      <p:sp>
        <p:nvSpPr>
          <p:cNvPr id="3" name="Subtitle 2"/>
          <p:cNvSpPr>
            <a:spLocks noGrp="1"/>
          </p:cNvSpPr>
          <p:nvPr>
            <p:ph type="subTitle" idx="4294967295"/>
          </p:nvPr>
        </p:nvSpPr>
        <p:spPr>
          <a:xfrm>
            <a:off x="838200" y="2933105"/>
            <a:ext cx="9600156" cy="1137793"/>
          </a:xfrm>
        </p:spPr>
        <p:txBody>
          <a:bodyPr>
            <a:normAutofit/>
          </a:bodyPr>
          <a:lstStyle/>
          <a:p>
            <a:pPr marL="0" indent="0">
              <a:buNone/>
            </a:pPr>
            <a:r>
              <a:rPr lang="en-US" sz="3600" dirty="0"/>
              <a:t>Understanding Computers</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21207" y="1493241"/>
            <a:ext cx="5253428" cy="44901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defRPr/>
            </a:pPr>
            <a:r>
              <a:rPr lang="en-US" sz="2400" kern="1200" dirty="0">
                <a:solidFill>
                  <a:schemeClr val="tx1"/>
                </a:solidFill>
                <a:effectLst/>
                <a:latin typeface="Calibri" panose="020F0502020204030204" pitchFamily="34" charset="0"/>
                <a:ea typeface="+mn-ea"/>
                <a:cs typeface="+mn-cs"/>
              </a:rPr>
              <a:t>A computer is electronic device, Capable of computation and making logical decision million or even billion times faster then human being. </a:t>
            </a:r>
            <a:r>
              <a:rPr lang="en-US" sz="2400" i="0" kern="1200" dirty="0">
                <a:solidFill>
                  <a:schemeClr val="tx1"/>
                </a:solidFill>
                <a:effectLst/>
                <a:latin typeface="Nunito" pitchFamily="2" charset="0"/>
                <a:ea typeface="+mn-ea"/>
                <a:cs typeface="+mn-cs"/>
              </a:rPr>
              <a:t>With the growing </a:t>
            </a:r>
            <a:r>
              <a:rPr lang="en-US" sz="2400" i="0" u="sng" kern="1200" dirty="0">
                <a:solidFill>
                  <a:schemeClr val="tx1"/>
                </a:solidFill>
                <a:effectLst/>
                <a:latin typeface="Nunito" pitchFamily="2" charset="0"/>
                <a:ea typeface="+mn-ea"/>
                <a:cs typeface="+mn-cs"/>
                <a:hlinkClick r:id="rId2">
                  <a:extLst>
                    <a:ext uri="{A12FA001-AC4F-418D-AE19-62706E023703}">
                      <ahyp:hlinkClr xmlns:ahyp="http://schemas.microsoft.com/office/drawing/2018/hyperlinkcolor" val="tx"/>
                    </a:ext>
                  </a:extLst>
                </a:hlinkClick>
              </a:rPr>
              <a:t>AI</a:t>
            </a:r>
            <a:r>
              <a:rPr lang="en-US" sz="2400" i="0" kern="1200" dirty="0">
                <a:solidFill>
                  <a:schemeClr val="tx1"/>
                </a:solidFill>
                <a:effectLst/>
                <a:latin typeface="Nunito" pitchFamily="2" charset="0"/>
                <a:ea typeface="+mn-ea"/>
                <a:cs typeface="+mn-cs"/>
              </a:rPr>
              <a:t>, computers also have learning capabilities from the data provided. The input and output data can be in different forms like text, images, audio and video. A computer processes the input according to the set of instructions provided to it by the user and gives the desired output. Computers are of various types and they can be categorized in two ways on the basis of size and on the basis of data handling capabilities.</a:t>
            </a:r>
            <a:endParaRPr lang="en-US" sz="2400" dirty="0">
              <a:solidFill>
                <a:schemeClr val="tx1"/>
              </a:solidFill>
              <a:effectLst/>
            </a:endParaRPr>
          </a:p>
        </p:txBody>
      </p:sp>
      <p:sp>
        <p:nvSpPr>
          <p:cNvPr id="3" name="Title 2">
            <a:extLst>
              <a:ext uri="{FF2B5EF4-FFF2-40B4-BE49-F238E27FC236}">
                <a16:creationId xmlns:a16="http://schemas.microsoft.com/office/drawing/2014/main" id="{A5C3E269-A42E-6233-615B-A2639998068F}"/>
              </a:ext>
            </a:extLst>
          </p:cNvPr>
          <p:cNvSpPr>
            <a:spLocks noGrp="1"/>
          </p:cNvSpPr>
          <p:nvPr>
            <p:ph type="title"/>
          </p:nvPr>
        </p:nvSpPr>
        <p:spPr/>
        <p:txBody>
          <a:bodyPr/>
          <a:lstStyle/>
          <a:p>
            <a:r>
              <a:rPr lang="en-US" b="1" dirty="0">
                <a:solidFill>
                  <a:schemeClr val="tx1"/>
                </a:solidFill>
              </a:rPr>
              <a:t>What is computer</a:t>
            </a:r>
          </a:p>
        </p:txBody>
      </p:sp>
      <p:pic>
        <p:nvPicPr>
          <p:cNvPr id="5122" name="Picture 2" descr="What is a Computer?">
            <a:extLst>
              <a:ext uri="{FF2B5EF4-FFF2-40B4-BE49-F238E27FC236}">
                <a16:creationId xmlns:a16="http://schemas.microsoft.com/office/drawing/2014/main" id="{6C4F474D-BE7F-E842-CAFD-F2B8370E3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287" y="1493241"/>
            <a:ext cx="4917847" cy="400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74428"/>
            <a:ext cx="6877119" cy="818707"/>
          </a:xfrm>
        </p:spPr>
        <p:txBody>
          <a:bodyPr/>
          <a:lstStyle/>
          <a:p>
            <a:r>
              <a:rPr lang="en-US" b="1" dirty="0">
                <a:solidFill>
                  <a:schemeClr val="tx1"/>
                </a:solidFill>
                <a:latin typeface="Segoe UI Light" panose="020B0502040204020203" pitchFamily="34" charset="0"/>
                <a:cs typeface="Segoe UI Light" panose="020B0502040204020203" pitchFamily="34" charset="0"/>
              </a:rPr>
              <a:t>Types of Computer</a:t>
            </a:r>
          </a:p>
        </p:txBody>
      </p:sp>
      <p:sp>
        <p:nvSpPr>
          <p:cNvPr id="25" name="Content Placeholder 17"/>
          <p:cNvSpPr txBox="1">
            <a:spLocks/>
          </p:cNvSpPr>
          <p:nvPr/>
        </p:nvSpPr>
        <p:spPr>
          <a:xfrm>
            <a:off x="286101" y="1455491"/>
            <a:ext cx="5621177" cy="441368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541608" y="1292087"/>
            <a:ext cx="5193269" cy="549148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schemeClr val="tx1"/>
                </a:solidFill>
                <a:cs typeface="Segoe UI"/>
              </a:rPr>
              <a:t>Computers can be classified based on two key factors: size and data handling capabilities. In this presentation, we'll explore the different types of computers according to these criteria. Let's first take a look at the various types of computers:</a:t>
            </a:r>
          </a:p>
          <a:p>
            <a:pPr marL="0" lvl="0" indent="0">
              <a:spcAft>
                <a:spcPts val="600"/>
              </a:spcAft>
              <a:buNone/>
              <a:defRPr/>
            </a:pPr>
            <a:r>
              <a:rPr lang="en-US" sz="1800" dirty="0">
                <a:solidFill>
                  <a:schemeClr val="tx1"/>
                </a:solidFill>
                <a:cs typeface="Segoe UI"/>
              </a:rPr>
              <a:t>- Supercomputer  </a:t>
            </a:r>
          </a:p>
          <a:p>
            <a:pPr marL="0" lvl="0" indent="0">
              <a:spcAft>
                <a:spcPts val="600"/>
              </a:spcAft>
              <a:buNone/>
              <a:defRPr/>
            </a:pPr>
            <a:r>
              <a:rPr lang="en-US" sz="1800" dirty="0">
                <a:solidFill>
                  <a:schemeClr val="tx1"/>
                </a:solidFill>
                <a:cs typeface="Segoe UI"/>
              </a:rPr>
              <a:t>- Mainframe Computer  </a:t>
            </a:r>
          </a:p>
          <a:p>
            <a:pPr marL="0" lvl="0" indent="0">
              <a:spcAft>
                <a:spcPts val="600"/>
              </a:spcAft>
              <a:buNone/>
              <a:defRPr/>
            </a:pPr>
            <a:r>
              <a:rPr lang="en-US" sz="1800" dirty="0">
                <a:solidFill>
                  <a:schemeClr val="tx1"/>
                </a:solidFill>
                <a:cs typeface="Segoe UI"/>
              </a:rPr>
              <a:t>- Minicomputer </a:t>
            </a:r>
          </a:p>
          <a:p>
            <a:pPr marL="0" lvl="0" indent="0">
              <a:spcAft>
                <a:spcPts val="600"/>
              </a:spcAft>
              <a:buNone/>
              <a:defRPr/>
            </a:pPr>
            <a:r>
              <a:rPr lang="en-US" sz="1800" dirty="0">
                <a:solidFill>
                  <a:schemeClr val="tx1"/>
                </a:solidFill>
                <a:cs typeface="Segoe UI"/>
              </a:rPr>
              <a:t>- Personal Computer (PC)  </a:t>
            </a:r>
          </a:p>
          <a:p>
            <a:pPr marL="0" lvl="0" indent="0">
              <a:spcAft>
                <a:spcPts val="600"/>
              </a:spcAft>
              <a:buNone/>
              <a:defRPr/>
            </a:pPr>
            <a:r>
              <a:rPr lang="en-US" sz="1800" dirty="0">
                <a:solidFill>
                  <a:schemeClr val="tx1"/>
                </a:solidFill>
                <a:cs typeface="Segoe UI"/>
              </a:rPr>
              <a:t>- Tablets and Smartphones </a:t>
            </a:r>
          </a:p>
        </p:txBody>
      </p:sp>
      <p:pic>
        <p:nvPicPr>
          <p:cNvPr id="6146" name="Picture 2" descr="Best Gaming Computer sets: Best gaming ...">
            <a:extLst>
              <a:ext uri="{FF2B5EF4-FFF2-40B4-BE49-F238E27FC236}">
                <a16:creationId xmlns:a16="http://schemas.microsoft.com/office/drawing/2014/main" id="{58329365-AA94-E8DE-B5F9-2B2FDF0B1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4891" y="1292087"/>
            <a:ext cx="3275500" cy="246611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a laptop? | Definition from ...">
            <a:extLst>
              <a:ext uri="{FF2B5EF4-FFF2-40B4-BE49-F238E27FC236}">
                <a16:creationId xmlns:a16="http://schemas.microsoft.com/office/drawing/2014/main" id="{18921FED-5A7C-D6C3-4059-2ED3EFE5F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092" y="3305257"/>
            <a:ext cx="3085799" cy="261787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40 Years Ago, Drexel Made Computer ...">
            <a:extLst>
              <a:ext uri="{FF2B5EF4-FFF2-40B4-BE49-F238E27FC236}">
                <a16:creationId xmlns:a16="http://schemas.microsoft.com/office/drawing/2014/main" id="{AD0B1CAD-A013-1461-98CF-0D1360E83A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376" y="1343107"/>
            <a:ext cx="23241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ablets - HUAWEI Pakistan">
            <a:extLst>
              <a:ext uri="{FF2B5EF4-FFF2-40B4-BE49-F238E27FC236}">
                <a16:creationId xmlns:a16="http://schemas.microsoft.com/office/drawing/2014/main" id="{0A6DD80A-9782-B7A8-CFF1-7FC13557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741" y="420798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Super Computers</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800" dirty="0"/>
              <a:t>-They are the fastest computers available</a:t>
            </a:r>
          </a:p>
          <a:p>
            <a:pPr marL="0" indent="0">
              <a:lnSpc>
                <a:spcPts val="1800"/>
              </a:lnSpc>
              <a:spcBef>
                <a:spcPts val="1000"/>
              </a:spcBef>
              <a:spcAft>
                <a:spcPts val="600"/>
              </a:spcAft>
              <a:buNone/>
            </a:pPr>
            <a:r>
              <a:rPr lang="en-US" sz="1800" dirty="0"/>
              <a:t>– They are made up of 100s of 1000s of processors</a:t>
            </a:r>
          </a:p>
          <a:p>
            <a:pPr marL="0" indent="0">
              <a:lnSpc>
                <a:spcPts val="1800"/>
              </a:lnSpc>
              <a:spcBef>
                <a:spcPts val="1000"/>
              </a:spcBef>
              <a:spcAft>
                <a:spcPts val="600"/>
              </a:spcAft>
              <a:buNone/>
            </a:pPr>
            <a:r>
              <a:rPr lang="en-US" sz="1800" dirty="0"/>
              <a:t>– They are usually developed for running </a:t>
            </a:r>
            <a:r>
              <a:rPr lang="en-US" sz="1800" dirty="0" err="1"/>
              <a:t>specialised</a:t>
            </a:r>
            <a:r>
              <a:rPr lang="en-US" sz="1800" dirty="0"/>
              <a:t> scientific applications and calculations</a:t>
            </a:r>
          </a:p>
          <a:p>
            <a:pPr marL="0" indent="0">
              <a:lnSpc>
                <a:spcPts val="1800"/>
              </a:lnSpc>
              <a:spcBef>
                <a:spcPts val="1000"/>
              </a:spcBef>
              <a:spcAft>
                <a:spcPts val="600"/>
              </a:spcAft>
              <a:buNone/>
            </a:pPr>
            <a:r>
              <a:rPr lang="en-US" sz="1800" dirty="0"/>
              <a:t> • Weather forecasting</a:t>
            </a:r>
          </a:p>
          <a:p>
            <a:pPr marL="0" indent="0">
              <a:lnSpc>
                <a:spcPts val="1800"/>
              </a:lnSpc>
              <a:spcBef>
                <a:spcPts val="1000"/>
              </a:spcBef>
              <a:spcAft>
                <a:spcPts val="600"/>
              </a:spcAft>
              <a:buNone/>
            </a:pPr>
            <a:r>
              <a:rPr lang="en-US" sz="1800" dirty="0"/>
              <a:t> • Astronomy applications </a:t>
            </a:r>
          </a:p>
          <a:p>
            <a:pPr marL="0" indent="0">
              <a:lnSpc>
                <a:spcPts val="1800"/>
              </a:lnSpc>
              <a:spcBef>
                <a:spcPts val="1000"/>
              </a:spcBef>
              <a:spcAft>
                <a:spcPts val="600"/>
              </a:spcAft>
              <a:buNone/>
            </a:pPr>
            <a:r>
              <a:rPr lang="en-US" sz="1800" dirty="0"/>
              <a:t>• Scientific simulations</a:t>
            </a:r>
          </a:p>
          <a:p>
            <a:pPr marL="0" indent="0">
              <a:lnSpc>
                <a:spcPts val="1800"/>
              </a:lnSpc>
              <a:spcBef>
                <a:spcPts val="1000"/>
              </a:spcBef>
              <a:spcAft>
                <a:spcPts val="600"/>
              </a:spcAft>
              <a:buNone/>
            </a:pPr>
            <a:r>
              <a:rPr lang="en-US" sz="1800" dirty="0"/>
              <a:t>– NASA needs supercomputers!</a:t>
            </a:r>
          </a:p>
          <a:p>
            <a:pPr marL="0" indent="0">
              <a:lnSpc>
                <a:spcPts val="1800"/>
              </a:lnSpc>
              <a:spcBef>
                <a:spcPts val="1000"/>
              </a:spcBef>
              <a:spcAft>
                <a:spcPts val="600"/>
              </a:spcAft>
              <a:buNone/>
            </a:pPr>
            <a:r>
              <a:rPr lang="en-US" sz="1800" dirty="0"/>
              <a:t>– They are generally not used by multiple users at a time</a:t>
            </a:r>
            <a:endParaRPr lang="en-US" sz="1800" dirty="0">
              <a:latin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0B2CA433-568F-D5A6-6D55-BA91F97E2679}"/>
              </a:ext>
            </a:extLst>
          </p:cNvPr>
          <p:cNvPicPr>
            <a:picLocks noGrp="1" noChangeAspect="1"/>
          </p:cNvPicPr>
          <p:nvPr>
            <p:ph sz="quarter" idx="10"/>
          </p:nvPr>
        </p:nvPicPr>
        <p:blipFill>
          <a:blip r:embed="rId2"/>
          <a:stretch>
            <a:fillRect/>
          </a:stretch>
        </p:blipFill>
        <p:spPr>
          <a:xfrm>
            <a:off x="5933661" y="1610139"/>
            <a:ext cx="5158409" cy="3796747"/>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Mainframe computers</a:t>
            </a:r>
            <a:endParaRPr lang="en-US" b="1"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795137" y="1502247"/>
            <a:ext cx="4949676" cy="48090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dirty="0">
                <a:solidFill>
                  <a:schemeClr val="tx1"/>
                </a:solidFill>
              </a:rPr>
              <a:t>– A high-performance computer used for large information processing jobs.</a:t>
            </a:r>
          </a:p>
          <a:p>
            <a:pPr marL="0" indent="0">
              <a:spcAft>
                <a:spcPts val="2000"/>
              </a:spcAft>
              <a:buNone/>
            </a:pPr>
            <a:r>
              <a:rPr lang="en-US" sz="1800" dirty="0">
                <a:solidFill>
                  <a:schemeClr val="tx1"/>
                </a:solidFill>
              </a:rPr>
              <a:t>– They are also multi-user computers.</a:t>
            </a:r>
          </a:p>
          <a:p>
            <a:pPr marL="0" indent="0">
              <a:spcAft>
                <a:spcPts val="2000"/>
              </a:spcAft>
              <a:buNone/>
            </a:pPr>
            <a:r>
              <a:rPr lang="en-US" sz="1800" dirty="0">
                <a:solidFill>
                  <a:schemeClr val="tx1"/>
                </a:solidFill>
              </a:rPr>
              <a:t>– They can support 1000s of users simultaneously.</a:t>
            </a:r>
          </a:p>
          <a:p>
            <a:pPr marL="0" indent="0">
              <a:spcAft>
                <a:spcPts val="2000"/>
              </a:spcAft>
              <a:buNone/>
            </a:pPr>
            <a:r>
              <a:rPr lang="en-US" sz="1800" dirty="0">
                <a:solidFill>
                  <a:schemeClr val="tx1"/>
                </a:solidFill>
              </a:rPr>
              <a:t>– Mostly used in very large </a:t>
            </a:r>
            <a:r>
              <a:rPr lang="en-US" sz="1800" dirty="0" err="1">
                <a:solidFill>
                  <a:schemeClr val="tx1"/>
                </a:solidFill>
              </a:rPr>
              <a:t>organisations</a:t>
            </a:r>
            <a:r>
              <a:rPr lang="en-US" sz="1800" dirty="0">
                <a:solidFill>
                  <a:schemeClr val="tx1"/>
                </a:solidFill>
              </a:rPr>
              <a:t>, like banks to process million of transaction taking place</a:t>
            </a:r>
          </a:p>
          <a:p>
            <a:pPr marL="0" indent="0">
              <a:spcAft>
                <a:spcPts val="2000"/>
              </a:spcAft>
              <a:buNone/>
            </a:pPr>
            <a:r>
              <a:rPr lang="en-US" sz="1800" dirty="0">
                <a:solidFill>
                  <a:schemeClr val="tx1"/>
                </a:solidFill>
              </a:rPr>
              <a:t>.– Mainframe computer can fit in a small room.</a:t>
            </a:r>
            <a:endParaRPr lang="en-US" sz="1800" dirty="0">
              <a:solidFill>
                <a:schemeClr val="tx1"/>
              </a:solidFill>
              <a:latin typeface="Segoe UI" panose="020B0502040204020203" pitchFamily="34" charset="0"/>
              <a:cs typeface="Segoe UI" panose="020B0502040204020203" pitchFamily="34" charset="0"/>
            </a:endParaRPr>
          </a:p>
        </p:txBody>
      </p:sp>
      <p:sp>
        <p:nvSpPr>
          <p:cNvPr id="25" name="Content Placeholder 17"/>
          <p:cNvSpPr txBox="1">
            <a:spLocks/>
          </p:cNvSpPr>
          <p:nvPr/>
        </p:nvSpPr>
        <p:spPr>
          <a:xfrm>
            <a:off x="126382" y="2293995"/>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6296866" y="1502248"/>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Mainframe Computer Images – Browse 56,327 Stock Photos ...">
            <a:extLst>
              <a:ext uri="{FF2B5EF4-FFF2-40B4-BE49-F238E27FC236}">
                <a16:creationId xmlns:a16="http://schemas.microsoft.com/office/drawing/2014/main" id="{9A6B84F6-FD22-7376-D396-041AF9299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866" y="1936579"/>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F395DD-E4C3-8399-6BB6-FBBBBE5F200E}"/>
              </a:ext>
            </a:extLst>
          </p:cNvPr>
          <p:cNvSpPr>
            <a:spLocks noGrp="1"/>
          </p:cNvSpPr>
          <p:nvPr>
            <p:ph type="title"/>
          </p:nvPr>
        </p:nvSpPr>
        <p:spPr/>
        <p:txBody>
          <a:bodyPr/>
          <a:lstStyle/>
          <a:p>
            <a:r>
              <a:rPr lang="en-US" b="1" dirty="0"/>
              <a:t>Minicomputers</a:t>
            </a:r>
          </a:p>
        </p:txBody>
      </p:sp>
      <p:sp>
        <p:nvSpPr>
          <p:cNvPr id="7" name="TextBox 6">
            <a:extLst>
              <a:ext uri="{FF2B5EF4-FFF2-40B4-BE49-F238E27FC236}">
                <a16:creationId xmlns:a16="http://schemas.microsoft.com/office/drawing/2014/main" id="{885769BA-F338-E337-DEAD-4CE19BEB4866}"/>
              </a:ext>
            </a:extLst>
          </p:cNvPr>
          <p:cNvSpPr txBox="1"/>
          <p:nvPr/>
        </p:nvSpPr>
        <p:spPr>
          <a:xfrm>
            <a:off x="521207" y="1582340"/>
            <a:ext cx="5764696" cy="3693319"/>
          </a:xfrm>
          <a:prstGeom prst="rect">
            <a:avLst/>
          </a:prstGeom>
          <a:noFill/>
        </p:spPr>
        <p:txBody>
          <a:bodyPr wrap="square">
            <a:spAutoFit/>
          </a:bodyPr>
          <a:lstStyle/>
          <a:p>
            <a:r>
              <a:rPr lang="en-US" dirty="0"/>
              <a:t>They are also called mid-range computers.</a:t>
            </a:r>
          </a:p>
          <a:p>
            <a:r>
              <a:rPr lang="en-US" dirty="0"/>
              <a:t>– They are multi-user computers. Multiple users in an </a:t>
            </a:r>
            <a:r>
              <a:rPr lang="en-US" dirty="0" err="1"/>
              <a:t>organisations</a:t>
            </a:r>
            <a:r>
              <a:rPr lang="en-US" dirty="0"/>
              <a:t> connect to minicomputers to perform their tasks.</a:t>
            </a:r>
          </a:p>
          <a:p>
            <a:r>
              <a:rPr lang="en-US" dirty="0"/>
              <a:t>– Minicomputers are used by small organizations.</a:t>
            </a:r>
          </a:p>
          <a:p>
            <a:r>
              <a:rPr lang="en-US" dirty="0"/>
              <a:t>– 100s of users can connect to minicomputers at a time</a:t>
            </a:r>
          </a:p>
          <a:p>
            <a:r>
              <a:rPr lang="en-US" dirty="0"/>
              <a:t>– The size of minicomputer can be up to size of a washing machine</a:t>
            </a:r>
          </a:p>
          <a:p>
            <a:r>
              <a:rPr lang="en-US" dirty="0"/>
              <a:t> – “Minicomputer” is a term that is no longer used much. In recent years, minicomputers are often referred to as small or midsize servers (a server is a central computer that provides information to other computers).</a:t>
            </a:r>
          </a:p>
        </p:txBody>
      </p:sp>
      <p:pic>
        <p:nvPicPr>
          <p:cNvPr id="2050" name="Picture 2" descr="Topic B: Types of computers – Key Concepts of Computer Studies">
            <a:extLst>
              <a:ext uri="{FF2B5EF4-FFF2-40B4-BE49-F238E27FC236}">
                <a16:creationId xmlns:a16="http://schemas.microsoft.com/office/drawing/2014/main" id="{AA17843A-0F69-0AE7-E1E7-63F86EF63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092" y="1997839"/>
            <a:ext cx="445807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8F881C3-3019-BC3F-749E-D49C5F47C73C}"/>
              </a:ext>
            </a:extLst>
          </p:cNvPr>
          <p:cNvSpPr>
            <a:spLocks noGrp="1"/>
          </p:cNvSpPr>
          <p:nvPr>
            <p:ph type="title"/>
          </p:nvPr>
        </p:nvSpPr>
        <p:spPr/>
        <p:txBody>
          <a:bodyPr/>
          <a:lstStyle/>
          <a:p>
            <a:r>
              <a:rPr lang="en-US" b="1" dirty="0"/>
              <a:t>Personal Computer (PC)</a:t>
            </a:r>
          </a:p>
        </p:txBody>
      </p:sp>
      <p:sp>
        <p:nvSpPr>
          <p:cNvPr id="11" name="TextBox 10">
            <a:extLst>
              <a:ext uri="{FF2B5EF4-FFF2-40B4-BE49-F238E27FC236}">
                <a16:creationId xmlns:a16="http://schemas.microsoft.com/office/drawing/2014/main" id="{F69EF9B7-DD0D-80BF-168A-34D3D57FDE89}"/>
              </a:ext>
            </a:extLst>
          </p:cNvPr>
          <p:cNvSpPr txBox="1"/>
          <p:nvPr/>
        </p:nvSpPr>
        <p:spPr>
          <a:xfrm>
            <a:off x="675862" y="1606841"/>
            <a:ext cx="5913782" cy="3477875"/>
          </a:xfrm>
          <a:prstGeom prst="rect">
            <a:avLst/>
          </a:prstGeom>
          <a:noFill/>
        </p:spPr>
        <p:txBody>
          <a:bodyPr wrap="square">
            <a:spAutoFit/>
          </a:bodyPr>
          <a:lstStyle/>
          <a:p>
            <a:r>
              <a:rPr lang="en-US" sz="2000" dirty="0"/>
              <a:t>They are also called microcomputers.</a:t>
            </a:r>
          </a:p>
          <a:p>
            <a:r>
              <a:rPr lang="en-US" sz="2000" dirty="0"/>
              <a:t>– PC is a relatively small computer and cheaper computers designed for individual users</a:t>
            </a:r>
          </a:p>
          <a:p>
            <a:r>
              <a:rPr lang="en-US" sz="2000" dirty="0"/>
              <a:t>– CPU is built on one chip</a:t>
            </a:r>
          </a:p>
          <a:p>
            <a:r>
              <a:rPr lang="en-US" sz="2000" dirty="0"/>
              <a:t>– “Microcomputer” is now primarily used to mean a PC, but it can refer to any kind of small computer, such as a desktop computer, laptop computer, tablet, smartphone, or wearable.</a:t>
            </a:r>
          </a:p>
          <a:p>
            <a:r>
              <a:rPr lang="en-US" sz="2000" dirty="0"/>
              <a:t>– PC is used for applications like, Word-processing, accounting, desktop publishing, and spreadsheet and database applications.</a:t>
            </a:r>
          </a:p>
        </p:txBody>
      </p:sp>
      <p:pic>
        <p:nvPicPr>
          <p:cNvPr id="3074" name="Picture 2" descr="PC | What is a PC | Personal Computer - javatpoint">
            <a:extLst>
              <a:ext uri="{FF2B5EF4-FFF2-40B4-BE49-F238E27FC236}">
                <a16:creationId xmlns:a16="http://schemas.microsoft.com/office/drawing/2014/main" id="{7E1F50FD-187D-AEB4-3865-2364E1278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034" y="1759226"/>
            <a:ext cx="4971243" cy="307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7EF6D7-F0D5-E8DF-BCD0-114201563A41}"/>
              </a:ext>
            </a:extLst>
          </p:cNvPr>
          <p:cNvSpPr>
            <a:spLocks noGrp="1"/>
          </p:cNvSpPr>
          <p:nvPr>
            <p:ph type="title"/>
          </p:nvPr>
        </p:nvSpPr>
        <p:spPr/>
        <p:txBody>
          <a:bodyPr/>
          <a:lstStyle/>
          <a:p>
            <a:r>
              <a:rPr lang="en-US" b="1" dirty="0"/>
              <a:t>Tablets</a:t>
            </a:r>
          </a:p>
        </p:txBody>
      </p:sp>
      <p:sp>
        <p:nvSpPr>
          <p:cNvPr id="5" name="TextBox 4">
            <a:extLst>
              <a:ext uri="{FF2B5EF4-FFF2-40B4-BE49-F238E27FC236}">
                <a16:creationId xmlns:a16="http://schemas.microsoft.com/office/drawing/2014/main" id="{69E1CDFD-4A5B-3F35-8AA8-C16F7EEF74FF}"/>
              </a:ext>
            </a:extLst>
          </p:cNvPr>
          <p:cNvSpPr txBox="1"/>
          <p:nvPr/>
        </p:nvSpPr>
        <p:spPr>
          <a:xfrm>
            <a:off x="521207" y="1545427"/>
            <a:ext cx="5829897" cy="2677656"/>
          </a:xfrm>
          <a:prstGeom prst="rect">
            <a:avLst/>
          </a:prstGeom>
          <a:noFill/>
        </p:spPr>
        <p:txBody>
          <a:bodyPr wrap="square">
            <a:spAutoFit/>
          </a:bodyPr>
          <a:lstStyle/>
          <a:p>
            <a:r>
              <a:rPr lang="en-US" sz="2400" dirty="0"/>
              <a:t>– It is a thin, lightweight, wireless portable personal computer with a touchscreen interface. </a:t>
            </a:r>
          </a:p>
          <a:p>
            <a:endParaRPr lang="en-US" sz="2400" dirty="0"/>
          </a:p>
          <a:p>
            <a:r>
              <a:rPr lang="en-US" sz="2400" dirty="0"/>
              <a:t>– The tablet form factor is typically smaller than a notebook computer, but larger than a smartphone.</a:t>
            </a:r>
          </a:p>
        </p:txBody>
      </p:sp>
      <p:pic>
        <p:nvPicPr>
          <p:cNvPr id="4098" name="Picture 2" descr="The 5 Best Tablets for 2024 | Reviews ...">
            <a:extLst>
              <a:ext uri="{FF2B5EF4-FFF2-40B4-BE49-F238E27FC236}">
                <a16:creationId xmlns:a16="http://schemas.microsoft.com/office/drawing/2014/main" id="{05D84D58-25A4-6D39-2ACC-F53910980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190" y="1825784"/>
            <a:ext cx="2427674"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mazon Fire HD 10 Tablet 1080p 32 GB ...">
            <a:extLst>
              <a:ext uri="{FF2B5EF4-FFF2-40B4-BE49-F238E27FC236}">
                <a16:creationId xmlns:a16="http://schemas.microsoft.com/office/drawing/2014/main" id="{49F7AC80-AD4D-8C29-C0FC-AEA628707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894" y="1698347"/>
            <a:ext cx="2215804" cy="19145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Buy Tablet 101 inch Android 12 Tablet ...">
            <a:extLst>
              <a:ext uri="{FF2B5EF4-FFF2-40B4-BE49-F238E27FC236}">
                <a16:creationId xmlns:a16="http://schemas.microsoft.com/office/drawing/2014/main" id="{358BBF30-1FA6-6B05-275C-F8570A743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896" y="4223083"/>
            <a:ext cx="2552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Difference Between Smartphone ...">
            <a:extLst>
              <a:ext uri="{FF2B5EF4-FFF2-40B4-BE49-F238E27FC236}">
                <a16:creationId xmlns:a16="http://schemas.microsoft.com/office/drawing/2014/main" id="{2A5C401C-A9B1-7FDA-9BBE-5CDAADAB20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2208" y="4299283"/>
            <a:ext cx="280035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F67B8-62D7-1852-344C-DD1A531DF5C0}"/>
              </a:ext>
            </a:extLst>
          </p:cNvPr>
          <p:cNvSpPr>
            <a:spLocks noGrp="1"/>
          </p:cNvSpPr>
          <p:nvPr>
            <p:ph type="title"/>
          </p:nvPr>
        </p:nvSpPr>
        <p:spPr>
          <a:xfrm>
            <a:off x="521207" y="1536192"/>
            <a:ext cx="10471471" cy="640080"/>
          </a:xfrm>
        </p:spPr>
        <p:txBody>
          <a:bodyPr>
            <a:normAutofit fontScale="90000"/>
          </a:bodyPr>
          <a:lstStyle/>
          <a:p>
            <a:pPr algn="ctr"/>
            <a:r>
              <a:rPr lang="en-US" dirty="0"/>
              <a:t>THE END</a:t>
            </a:r>
            <a:br>
              <a:rPr lang="en-US" dirty="0"/>
            </a:br>
            <a:r>
              <a:rPr lang="en-US" dirty="0"/>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{7D1E6410-5072-43BE-BA8E-CA6CFC7E2B96}tf10001108_win32</Template>
  <TotalTime>43</TotalTime>
  <Words>535</Words>
  <Application>Microsoft Office PowerPoint</Application>
  <PresentationFormat>Widescreen</PresentationFormat>
  <Paragraphs>46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Nunito</vt:lpstr>
      <vt:lpstr>Segoe UI</vt:lpstr>
      <vt:lpstr>Segoe UI Light</vt:lpstr>
      <vt:lpstr>Custom</vt:lpstr>
      <vt:lpstr>Types of Computer</vt:lpstr>
      <vt:lpstr>What is computer</vt:lpstr>
      <vt:lpstr>Types of Computer</vt:lpstr>
      <vt:lpstr>Super Computers</vt:lpstr>
      <vt:lpstr>Mainframe computers</vt:lpstr>
      <vt:lpstr>Minicomputers</vt:lpstr>
      <vt:lpstr>Personal Computer (PC)</vt:lpstr>
      <vt:lpstr>Tablets</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muhammadtalal13@outlook.com</dc:creator>
  <cp:keywords/>
  <cp:lastModifiedBy>muhammadtalal13@outlook.com</cp:lastModifiedBy>
  <cp:revision>1</cp:revision>
  <dcterms:created xsi:type="dcterms:W3CDTF">2024-10-08T13:50:54Z</dcterms:created>
  <dcterms:modified xsi:type="dcterms:W3CDTF">2024-10-08T14:34:54Z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