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Walmart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Automated Report Generated by Python</a:t>
            </a:r>
          </a:p>
          <a:p>
            <a:r>
              <a:t>(Charts &amp; Insights)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Fuel Price vs Sales</a:t>
            </a:r>
          </a:p>
        </p:txBody>
      </p:sp>
      <p:pic>
        <p:nvPicPr>
          <p:cNvPr id="3" name="Picture 2" descr="08_scatter_fuel_s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63040"/>
            <a:ext cx="7530483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1. Total sales (dataset): 6,737,218,987.11</a:t>
            </a:r>
          </a:p>
          <a:p>
            <a:pPr/>
            <a:r>
              <a:t>2. Average weekly sales: 1,046,964.88</a:t>
            </a:r>
          </a:p>
          <a:p>
            <a:pPr/>
            <a:r>
              <a:t>3. Median weekly sales: 960,746.04</a:t>
            </a:r>
          </a:p>
          <a:p>
            <a:pPr/>
            <a:r>
              <a:t>4. Top store by total sales: Store 20 with 301,397,792.46</a:t>
            </a:r>
          </a:p>
          <a:p>
            <a:pPr/>
            <a:r>
              <a:t>5. Top store by average weekly sales: Store 20 with 2,107,676.87</a:t>
            </a:r>
          </a:p>
          <a:p>
            <a:pPr/>
            <a:r>
              <a:t>6. Holiday vs Non-Holiday average weekly sales: Non-Holiday 1,041,256.38, Holiday 1,122,887.89</a:t>
            </a:r>
          </a:p>
          <a:p>
            <a:pPr/>
            <a:r>
              <a:t>7. Highest monthly sales observed in: 2010-12 with 288,760,532.72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Weekly Sales Trend</a:t>
            </a:r>
          </a:p>
        </p:txBody>
      </p:sp>
      <p:pic>
        <p:nvPicPr>
          <p:cNvPr id="3" name="Picture 2" descr="01_sales_trend_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63040"/>
            <a:ext cx="7228834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Stores</a:t>
            </a:r>
          </a:p>
        </p:txBody>
      </p:sp>
      <p:pic>
        <p:nvPicPr>
          <p:cNvPr id="3" name="Picture 2" descr="02_top10_avg_store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63040"/>
            <a:ext cx="7535537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Holiday vs Non-Holiday Sales</a:t>
            </a:r>
          </a:p>
        </p:txBody>
      </p:sp>
      <p:pic>
        <p:nvPicPr>
          <p:cNvPr id="3" name="Picture 2" descr="03_holiday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63040"/>
            <a:ext cx="459568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Heatmap</a:t>
            </a:r>
          </a:p>
        </p:txBody>
      </p:sp>
      <p:pic>
        <p:nvPicPr>
          <p:cNvPr id="3" name="Picture 2" descr="04_correlation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63040"/>
            <a:ext cx="4630038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Distribution</a:t>
            </a:r>
          </a:p>
        </p:txBody>
      </p:sp>
      <p:pic>
        <p:nvPicPr>
          <p:cNvPr id="3" name="Picture 2" descr="05_sales_histo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63040"/>
            <a:ext cx="7560446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Year</a:t>
            </a:r>
          </a:p>
        </p:txBody>
      </p:sp>
      <p:pic>
        <p:nvPicPr>
          <p:cNvPr id="3" name="Picture 2" descr="06_boxplot_ye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63040"/>
            <a:ext cx="7530483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Sales</a:t>
            </a:r>
          </a:p>
        </p:txBody>
      </p:sp>
      <p:pic>
        <p:nvPicPr>
          <p:cNvPr id="3" name="Picture 2" descr="09_monthly_are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63040"/>
            <a:ext cx="7170537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Temperature vs Sales</a:t>
            </a:r>
          </a:p>
        </p:txBody>
      </p:sp>
      <p:pic>
        <p:nvPicPr>
          <p:cNvPr id="3" name="Picture 2" descr="07_scatter_temperature_s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63040"/>
            <a:ext cx="7530483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