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0:09:51.18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16:06:28.3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16:10:59.07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16:16:13.59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22:33:47.90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22:36:49.90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1:58:39.72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1:55:57.4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2:02:58.35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2:13:31.73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2:16:09.41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2:21:54.2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22:25:17.54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2T16:03:24.65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3856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873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5571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3683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8865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98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776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4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796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84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4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spc="40">
                <a:solidFill>
                  <a:schemeClr val="tx1">
                    <a:tint val="75000"/>
                  </a:schemeClr>
                </a:solidFill>
              </a:defRPr>
            </a:lvl1pPr>
          </a:lstStyle>
          <a:p>
            <a:fld id="{72345051-2045-45DA-935E-2E3CA1A69ADC}" type="datetimeFigureOut">
              <a:rPr lang="en-US" smtClean="0"/>
              <a:t>9/4/2023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154057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800" kern="1200" spc="9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666D5-0F20-3088-C2C1-90E8018416CF}"/>
              </a:ext>
            </a:extLst>
          </p:cNvPr>
          <p:cNvSpPr>
            <a:spLocks noGrp="1"/>
          </p:cNvSpPr>
          <p:nvPr>
            <p:ph type="ctrTitle"/>
          </p:nvPr>
        </p:nvSpPr>
        <p:spPr>
          <a:xfrm>
            <a:off x="4905955" y="270344"/>
            <a:ext cx="6642917" cy="2671640"/>
          </a:xfrm>
        </p:spPr>
        <p:txBody>
          <a:bodyPr anchor="b">
            <a:normAutofit fontScale="90000"/>
          </a:bodyPr>
          <a:lstStyle/>
          <a:p>
            <a:pPr algn="ctr"/>
            <a:br>
              <a:rPr lang="en-AU" sz="4400" dirty="0">
                <a:latin typeface="Bernard MT Condensed" panose="02050806060905020404" pitchFamily="18" charset="0"/>
                <a:cs typeface="Aharoni" panose="02010803020104030203" pitchFamily="2" charset="-79"/>
              </a:rPr>
            </a:br>
            <a:br>
              <a:rPr lang="en-AU" sz="4400" dirty="0">
                <a:latin typeface="Bernard MT Condensed" panose="02050806060905020404" pitchFamily="18" charset="0"/>
                <a:cs typeface="Aharoni" panose="02010803020104030203" pitchFamily="2" charset="-79"/>
              </a:rPr>
            </a:br>
            <a:r>
              <a:rPr lang="en-AU" sz="4400" dirty="0">
                <a:latin typeface="Bernard MT Condensed" panose="02050806060905020404" pitchFamily="18" charset="0"/>
                <a:cs typeface="Aharoni" panose="02010803020104030203" pitchFamily="2" charset="-79"/>
              </a:rPr>
              <a:t> </a:t>
            </a:r>
            <a:r>
              <a:rPr lang="en-AU" sz="4400" dirty="0" err="1">
                <a:latin typeface="Bernard MT Condensed" panose="02050806060905020404" pitchFamily="18" charset="0"/>
                <a:cs typeface="Aharoni" panose="02010803020104030203" pitchFamily="2" charset="-79"/>
              </a:rPr>
              <a:t>LankaBangla</a:t>
            </a:r>
            <a:r>
              <a:rPr lang="en-AU" sz="4400" dirty="0">
                <a:latin typeface="Bernard MT Condensed" panose="02050806060905020404" pitchFamily="18" charset="0"/>
                <a:cs typeface="Aharoni" panose="02010803020104030203" pitchFamily="2" charset="-79"/>
              </a:rPr>
              <a:t> Securities</a:t>
            </a:r>
            <a:br>
              <a:rPr lang="en-AU" sz="4400" dirty="0"/>
            </a:br>
            <a:br>
              <a:rPr lang="en-AU" sz="4400" dirty="0"/>
            </a:br>
            <a:r>
              <a:rPr lang="en-AU" sz="4400" dirty="0">
                <a:latin typeface="Algerian" panose="04020705040A02060702" pitchFamily="82" charset="0"/>
              </a:rPr>
              <a:t>Done by Team Registration Squad</a:t>
            </a:r>
          </a:p>
        </p:txBody>
      </p:sp>
      <p:sp>
        <p:nvSpPr>
          <p:cNvPr id="18"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BA365"/>
          </a:solidFill>
          <a:ln w="38100" cap="rnd">
            <a:solidFill>
              <a:srgbClr val="CBA3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63BF8A31-259E-3CF9-2076-01ABE5861122}"/>
              </a:ext>
            </a:extLst>
          </p:cNvPr>
          <p:cNvPicPr>
            <a:picLocks noChangeAspect="1"/>
          </p:cNvPicPr>
          <p:nvPr/>
        </p:nvPicPr>
        <p:blipFill rotWithShape="1">
          <a:blip r:embed="rId2"/>
          <a:srcRect l="49523" r="514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graphicFrame>
        <p:nvGraphicFramePr>
          <p:cNvPr id="6" name="Table 6">
            <a:extLst>
              <a:ext uri="{FF2B5EF4-FFF2-40B4-BE49-F238E27FC236}">
                <a16:creationId xmlns:a16="http://schemas.microsoft.com/office/drawing/2014/main" id="{74EEF531-687D-BE02-8BC6-F30F77680A62}"/>
              </a:ext>
            </a:extLst>
          </p:cNvPr>
          <p:cNvGraphicFramePr>
            <a:graphicFrameLocks noGrp="1"/>
          </p:cNvGraphicFramePr>
          <p:nvPr>
            <p:extLst>
              <p:ext uri="{D42A27DB-BD31-4B8C-83A1-F6EECF244321}">
                <p14:modId xmlns:p14="http://schemas.microsoft.com/office/powerpoint/2010/main" val="2644532028"/>
              </p:ext>
            </p:extLst>
          </p:nvPr>
        </p:nvGraphicFramePr>
        <p:xfrm>
          <a:off x="4961615" y="3429000"/>
          <a:ext cx="6766559" cy="2595880"/>
        </p:xfrm>
        <a:graphic>
          <a:graphicData uri="http://schemas.openxmlformats.org/drawingml/2006/table">
            <a:tbl>
              <a:tblPr firstRow="1" bandRow="1">
                <a:tableStyleId>{073A0DAA-6AF3-43AB-8588-CEC1D06C72B9}</a:tableStyleId>
              </a:tblPr>
              <a:tblGrid>
                <a:gridCol w="3442914">
                  <a:extLst>
                    <a:ext uri="{9D8B030D-6E8A-4147-A177-3AD203B41FA5}">
                      <a16:colId xmlns:a16="http://schemas.microsoft.com/office/drawing/2014/main" val="1574066299"/>
                    </a:ext>
                  </a:extLst>
                </a:gridCol>
                <a:gridCol w="3323645">
                  <a:extLst>
                    <a:ext uri="{9D8B030D-6E8A-4147-A177-3AD203B41FA5}">
                      <a16:colId xmlns:a16="http://schemas.microsoft.com/office/drawing/2014/main" val="1645699829"/>
                    </a:ext>
                  </a:extLst>
                </a:gridCol>
              </a:tblGrid>
              <a:tr h="370840">
                <a:tc>
                  <a:txBody>
                    <a:bodyPr/>
                    <a:lstStyle/>
                    <a:p>
                      <a:r>
                        <a:rPr lang="en-AU" dirty="0">
                          <a:latin typeface="Algerian" panose="04020705040A02060702" pitchFamily="82" charset="0"/>
                        </a:rPr>
                        <a:t>                      </a:t>
                      </a:r>
                      <a:r>
                        <a:rPr lang="en-AU" b="1" dirty="0">
                          <a:solidFill>
                            <a:schemeClr val="bg1"/>
                          </a:solidFill>
                          <a:latin typeface="Algerian" panose="04020705040A02060702" pitchFamily="82" charset="0"/>
                        </a:rPr>
                        <a:t>NAME</a:t>
                      </a:r>
                    </a:p>
                  </a:txBody>
                  <a:tcPr/>
                </a:tc>
                <a:tc>
                  <a:txBody>
                    <a:bodyPr/>
                    <a:lstStyle/>
                    <a:p>
                      <a:r>
                        <a:rPr lang="en-AU" dirty="0"/>
                        <a:t>                         </a:t>
                      </a:r>
                      <a:r>
                        <a:rPr lang="en-AU" dirty="0">
                          <a:solidFill>
                            <a:schemeClr val="bg1"/>
                          </a:solidFill>
                        </a:rPr>
                        <a:t>     </a:t>
                      </a:r>
                      <a:r>
                        <a:rPr lang="en-AU" dirty="0">
                          <a:solidFill>
                            <a:schemeClr val="bg1"/>
                          </a:solidFill>
                          <a:latin typeface="Algerian" panose="04020705040A02060702" pitchFamily="82" charset="0"/>
                        </a:rPr>
                        <a:t>ID</a:t>
                      </a:r>
                    </a:p>
                  </a:txBody>
                  <a:tcPr/>
                </a:tc>
                <a:extLst>
                  <a:ext uri="{0D108BD9-81ED-4DB2-BD59-A6C34878D82A}">
                    <a16:rowId xmlns:a16="http://schemas.microsoft.com/office/drawing/2014/main" val="187515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err="1">
                          <a:solidFill>
                            <a:schemeClr val="tx1"/>
                          </a:solidFill>
                          <a:latin typeface="Amasis MT Pro Medium" panose="02040604050005020304" pitchFamily="18" charset="0"/>
                          <a:cs typeface="Arial" pitchFamily="34" charset="0"/>
                        </a:rPr>
                        <a:t>Kawshik</a:t>
                      </a:r>
                      <a:r>
                        <a:rPr lang="en-US" sz="1600" b="0" dirty="0">
                          <a:solidFill>
                            <a:schemeClr val="tx1"/>
                          </a:solidFill>
                          <a:latin typeface="Amasis MT Pro Medium" panose="02040604050005020304" pitchFamily="18" charset="0"/>
                          <a:cs typeface="Arial" pitchFamily="34" charset="0"/>
                        </a:rPr>
                        <a:t> Rahman </a:t>
                      </a:r>
                      <a:r>
                        <a:rPr lang="en-US" sz="1600" b="0" dirty="0" err="1">
                          <a:solidFill>
                            <a:schemeClr val="tx1"/>
                          </a:solidFill>
                          <a:latin typeface="Amasis MT Pro Medium" panose="02040604050005020304" pitchFamily="18" charset="0"/>
                          <a:cs typeface="Arial" pitchFamily="34" charset="0"/>
                        </a:rPr>
                        <a:t>Kabbo</a:t>
                      </a:r>
                      <a:endParaRPr lang="en-US" sz="1600" b="0" dirty="0">
                        <a:solidFill>
                          <a:schemeClr val="tx1"/>
                        </a:solidFill>
                        <a:latin typeface="Amasis MT Pro Medium" panose="02040604050005020304" pitchFamily="18"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2022650</a:t>
                      </a:r>
                    </a:p>
                  </a:txBody>
                  <a:tcPr/>
                </a:tc>
                <a:extLst>
                  <a:ext uri="{0D108BD9-81ED-4DB2-BD59-A6C34878D82A}">
                    <a16:rowId xmlns:a16="http://schemas.microsoft.com/office/drawing/2014/main" val="3617558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Ashrafur Rahman Asem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2021771</a:t>
                      </a:r>
                    </a:p>
                  </a:txBody>
                  <a:tcPr/>
                </a:tc>
                <a:extLst>
                  <a:ext uri="{0D108BD9-81ED-4DB2-BD59-A6C34878D82A}">
                    <a16:rowId xmlns:a16="http://schemas.microsoft.com/office/drawing/2014/main" val="37643842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err="1">
                          <a:solidFill>
                            <a:schemeClr val="tx1"/>
                          </a:solidFill>
                          <a:latin typeface="Amasis MT Pro Medium" panose="02040604050005020304" pitchFamily="18" charset="0"/>
                          <a:cs typeface="Arial" pitchFamily="34" charset="0"/>
                        </a:rPr>
                        <a:t>Md.Al-Mahamudur</a:t>
                      </a:r>
                      <a:r>
                        <a:rPr lang="en-US" sz="1600" b="0" dirty="0">
                          <a:solidFill>
                            <a:schemeClr val="tx1"/>
                          </a:solidFill>
                          <a:latin typeface="Amasis MT Pro Medium" panose="02040604050005020304" pitchFamily="18" charset="0"/>
                          <a:cs typeface="Arial" pitchFamily="34" charset="0"/>
                        </a:rPr>
                        <a:t> Rahman Rafi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2022164</a:t>
                      </a:r>
                    </a:p>
                  </a:txBody>
                  <a:tcPr/>
                </a:tc>
                <a:extLst>
                  <a:ext uri="{0D108BD9-81ED-4DB2-BD59-A6C34878D82A}">
                    <a16:rowId xmlns:a16="http://schemas.microsoft.com/office/drawing/2014/main" val="17419862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800" b="0" dirty="0" err="1">
                          <a:solidFill>
                            <a:schemeClr val="tx1"/>
                          </a:solidFill>
                          <a:latin typeface="Amasis MT Pro Medium" panose="02040604050005020304" pitchFamily="18" charset="0"/>
                          <a:cs typeface="Arial" pitchFamily="34" charset="0"/>
                        </a:rPr>
                        <a:t>Istiak</a:t>
                      </a:r>
                      <a:r>
                        <a:rPr lang="en-US" sz="1800" b="0" dirty="0">
                          <a:solidFill>
                            <a:schemeClr val="tx1"/>
                          </a:solidFill>
                          <a:latin typeface="Amasis MT Pro Medium" panose="02040604050005020304" pitchFamily="18" charset="0"/>
                          <a:cs typeface="Arial" pitchFamily="34" charset="0"/>
                        </a:rPr>
                        <a:t> Rahman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2010151</a:t>
                      </a:r>
                    </a:p>
                  </a:txBody>
                  <a:tcPr/>
                </a:tc>
                <a:extLst>
                  <a:ext uri="{0D108BD9-81ED-4DB2-BD59-A6C34878D82A}">
                    <a16:rowId xmlns:a16="http://schemas.microsoft.com/office/drawing/2014/main" val="13875736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Fatema Akter </a:t>
                      </a:r>
                      <a:r>
                        <a:rPr lang="en-US" sz="1600" b="0" dirty="0" err="1">
                          <a:solidFill>
                            <a:schemeClr val="tx1"/>
                          </a:solidFill>
                          <a:latin typeface="Amasis MT Pro Medium" panose="02040604050005020304" pitchFamily="18" charset="0"/>
                          <a:cs typeface="Arial" pitchFamily="34" charset="0"/>
                        </a:rPr>
                        <a:t>Bonna</a:t>
                      </a:r>
                      <a:endParaRPr lang="en-US" sz="1600" b="0" dirty="0">
                        <a:solidFill>
                          <a:schemeClr val="tx1"/>
                        </a:solidFill>
                        <a:latin typeface="Amasis MT Pro Medium" panose="02040604050005020304" pitchFamily="18"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latin typeface="Amasis MT Pro Medium" panose="02040604050005020304" pitchFamily="18" charset="0"/>
                        </a:rPr>
                        <a:t>                    </a:t>
                      </a:r>
                      <a:r>
                        <a:rPr lang="en-US" sz="1600" b="0" dirty="0">
                          <a:solidFill>
                            <a:schemeClr val="tx1"/>
                          </a:solidFill>
                          <a:latin typeface="Amasis MT Pro Medium" panose="02040604050005020304" pitchFamily="18" charset="0"/>
                          <a:cs typeface="Arial" pitchFamily="34" charset="0"/>
                        </a:rPr>
                        <a:t>2022134</a:t>
                      </a:r>
                    </a:p>
                  </a:txBody>
                  <a:tcPr/>
                </a:tc>
                <a:extLst>
                  <a:ext uri="{0D108BD9-81ED-4DB2-BD59-A6C34878D82A}">
                    <a16:rowId xmlns:a16="http://schemas.microsoft.com/office/drawing/2014/main" val="388409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err="1">
                          <a:solidFill>
                            <a:schemeClr val="tx1"/>
                          </a:solidFill>
                          <a:latin typeface="Amasis MT Pro Medium" panose="02040604050005020304" pitchFamily="18" charset="0"/>
                          <a:cs typeface="Arial" pitchFamily="34" charset="0"/>
                        </a:rPr>
                        <a:t>Muzahidul</a:t>
                      </a:r>
                      <a:r>
                        <a:rPr lang="en-US" sz="1600" b="0" dirty="0">
                          <a:solidFill>
                            <a:schemeClr val="tx1"/>
                          </a:solidFill>
                          <a:latin typeface="Amasis MT Pro Medium" panose="02040604050005020304" pitchFamily="18" charset="0"/>
                          <a:cs typeface="Arial" pitchFamily="34" charset="0"/>
                        </a:rPr>
                        <a:t> Islam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600" b="0" dirty="0">
                          <a:solidFill>
                            <a:schemeClr val="tx1"/>
                          </a:solidFill>
                          <a:latin typeface="Amasis MT Pro Medium" panose="02040604050005020304" pitchFamily="18" charset="0"/>
                          <a:cs typeface="Arial" pitchFamily="34" charset="0"/>
                        </a:rPr>
                        <a:t>2010465</a:t>
                      </a:r>
                    </a:p>
                  </a:txBody>
                  <a:tcPr/>
                </a:tc>
                <a:extLst>
                  <a:ext uri="{0D108BD9-81ED-4DB2-BD59-A6C34878D82A}">
                    <a16:rowId xmlns:a16="http://schemas.microsoft.com/office/drawing/2014/main" val="541869033"/>
                  </a:ext>
                </a:extLst>
              </a:tr>
            </a:tbl>
          </a:graphicData>
        </a:graphic>
      </p:graphicFrame>
    </p:spTree>
    <p:extLst>
      <p:ext uri="{BB962C8B-B14F-4D97-AF65-F5344CB8AC3E}">
        <p14:creationId xmlns:p14="http://schemas.microsoft.com/office/powerpoint/2010/main" val="3671447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F52C8-5D82-7060-67B6-ED32129375BB}"/>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4300"/>
              <a:t>                   Data Dictionary</a:t>
            </a: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752EF717-21A9-F477-8BA3-9ADF967D9A53}"/>
              </a:ext>
            </a:extLst>
          </p:cNvPr>
          <p:cNvSpPr>
            <a:spLocks noChangeArrowheads="1"/>
          </p:cNvSpPr>
          <p:nvPr/>
        </p:nvSpPr>
        <p:spPr bwMode="auto">
          <a:xfrm>
            <a:off x="630936" y="2660904"/>
            <a:ext cx="4818888"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b="1" i="0" u="none" strike="noStrike" cap="none" normalizeH="0" baseline="0" dirty="0" err="1">
                <a:ln>
                  <a:noFill/>
                </a:ln>
                <a:effectLst/>
                <a:latin typeface="Abadi" panose="020B0604020104020204" pitchFamily="34" charset="0"/>
              </a:rPr>
              <a:t>Customer_T</a:t>
            </a:r>
            <a:endParaRPr kumimoji="0" lang="en-US" altLang="en-US"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91E6146D-4A92-F871-8CEF-FF7562BE6F7F}"/>
              </a:ext>
            </a:extLst>
          </p:cNvPr>
          <p:cNvGraphicFramePr>
            <a:graphicFrameLocks noGrp="1"/>
          </p:cNvGraphicFramePr>
          <p:nvPr>
            <p:ph idx="1"/>
            <p:extLst>
              <p:ext uri="{D42A27DB-BD31-4B8C-83A1-F6EECF244321}">
                <p14:modId xmlns:p14="http://schemas.microsoft.com/office/powerpoint/2010/main" val="2284510435"/>
              </p:ext>
            </p:extLst>
          </p:nvPr>
        </p:nvGraphicFramePr>
        <p:xfrm>
          <a:off x="5376672" y="267116"/>
          <a:ext cx="5984056" cy="6364794"/>
        </p:xfrm>
        <a:graphic>
          <a:graphicData uri="http://schemas.openxmlformats.org/drawingml/2006/table">
            <a:tbl>
              <a:tblPr firstRow="1" bandRow="1">
                <a:solidFill>
                  <a:schemeClr val="bg1"/>
                </a:solidFill>
              </a:tblPr>
              <a:tblGrid>
                <a:gridCol w="1350768">
                  <a:extLst>
                    <a:ext uri="{9D8B030D-6E8A-4147-A177-3AD203B41FA5}">
                      <a16:colId xmlns:a16="http://schemas.microsoft.com/office/drawing/2014/main" val="151582025"/>
                    </a:ext>
                  </a:extLst>
                </a:gridCol>
                <a:gridCol w="714618">
                  <a:extLst>
                    <a:ext uri="{9D8B030D-6E8A-4147-A177-3AD203B41FA5}">
                      <a16:colId xmlns:a16="http://schemas.microsoft.com/office/drawing/2014/main" val="3676587426"/>
                    </a:ext>
                  </a:extLst>
                </a:gridCol>
                <a:gridCol w="901132">
                  <a:extLst>
                    <a:ext uri="{9D8B030D-6E8A-4147-A177-3AD203B41FA5}">
                      <a16:colId xmlns:a16="http://schemas.microsoft.com/office/drawing/2014/main" val="3612078175"/>
                    </a:ext>
                  </a:extLst>
                </a:gridCol>
                <a:gridCol w="3017538">
                  <a:extLst>
                    <a:ext uri="{9D8B030D-6E8A-4147-A177-3AD203B41FA5}">
                      <a16:colId xmlns:a16="http://schemas.microsoft.com/office/drawing/2014/main" val="2343317454"/>
                    </a:ext>
                  </a:extLst>
                </a:gridCol>
              </a:tblGrid>
              <a:tr h="202400">
                <a:tc>
                  <a:txBody>
                    <a:bodyPr/>
                    <a:lstStyle/>
                    <a:p>
                      <a:pPr rtl="0" fontAlgn="t">
                        <a:spcBef>
                          <a:spcPts val="0"/>
                        </a:spcBef>
                        <a:spcAft>
                          <a:spcPts val="0"/>
                        </a:spcAft>
                      </a:pPr>
                      <a:r>
                        <a:rPr lang="en-AU" sz="600" b="0" i="0" u="none" strike="noStrike" cap="none" spc="0">
                          <a:solidFill>
                            <a:schemeClr val="bg1"/>
                          </a:solidFill>
                          <a:effectLst/>
                          <a:latin typeface="Arial" panose="020B0604020202020204" pitchFamily="34" charset="0"/>
                        </a:rPr>
                        <a:t>Name</a:t>
                      </a:r>
                      <a:endParaRPr lang="en-AU" sz="600" b="0" cap="none" spc="0">
                        <a:solidFill>
                          <a:schemeClr val="bg1"/>
                        </a:solidFill>
                        <a:effectLst/>
                      </a:endParaRPr>
                    </a:p>
                  </a:txBody>
                  <a:tcPr marL="48381" marR="5672" marT="37216" marB="3721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600" b="0" i="0" u="none" strike="noStrike" cap="none" spc="0">
                          <a:solidFill>
                            <a:schemeClr val="bg1"/>
                          </a:solidFill>
                          <a:effectLst/>
                          <a:latin typeface="Arial" panose="020B0604020202020204" pitchFamily="34" charset="0"/>
                        </a:rPr>
                        <a:t>Data Type </a:t>
                      </a:r>
                      <a:endParaRPr lang="en-AU" sz="600" b="0" cap="none" spc="0">
                        <a:solidFill>
                          <a:schemeClr val="bg1"/>
                        </a:solidFill>
                        <a:effectLst/>
                      </a:endParaRPr>
                    </a:p>
                  </a:txBody>
                  <a:tcPr marL="48381" marR="5672" marT="37216" marB="3721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600" b="0" i="0" u="none" strike="noStrike" cap="none" spc="0">
                          <a:solidFill>
                            <a:schemeClr val="bg1"/>
                          </a:solidFill>
                          <a:effectLst/>
                          <a:latin typeface="Arial" panose="020B0604020202020204" pitchFamily="34" charset="0"/>
                        </a:rPr>
                        <a:t>Size </a:t>
                      </a:r>
                      <a:endParaRPr lang="en-AU" sz="600" b="0" cap="none" spc="0">
                        <a:solidFill>
                          <a:schemeClr val="bg1"/>
                        </a:solidFill>
                        <a:effectLst/>
                      </a:endParaRPr>
                    </a:p>
                  </a:txBody>
                  <a:tcPr marL="48381" marR="5672" marT="37216" marB="3721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600" b="0" i="0" u="none" strike="noStrike" cap="none" spc="0">
                          <a:solidFill>
                            <a:schemeClr val="bg1"/>
                          </a:solidFill>
                          <a:effectLst/>
                          <a:latin typeface="Arial" panose="020B0604020202020204" pitchFamily="34" charset="0"/>
                        </a:rPr>
                        <a:t>Remarks </a:t>
                      </a:r>
                      <a:endParaRPr lang="en-AU" sz="600" b="0" cap="none" spc="0">
                        <a:solidFill>
                          <a:schemeClr val="bg1"/>
                        </a:solidFill>
                        <a:effectLst/>
                      </a:endParaRPr>
                    </a:p>
                  </a:txBody>
                  <a:tcPr marL="48381" marR="5672" marT="37216" marB="372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911309343"/>
                  </a:ext>
                </a:extLst>
              </a:tr>
              <a:tr h="302174">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nCustomerCode</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11</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primary key for the Customer Table.</a:t>
                      </a:r>
                      <a:endParaRPr lang="en-US" sz="600" cap="none" spc="0">
                        <a:solidFill>
                          <a:schemeClr val="tx1"/>
                        </a:solidFill>
                        <a:effectLst/>
                      </a:endParaRPr>
                    </a:p>
                    <a:p>
                      <a:pPr rtl="0" fontAlgn="t">
                        <a:spcBef>
                          <a:spcPts val="0"/>
                        </a:spcBef>
                        <a:spcAft>
                          <a:spcPts val="0"/>
                        </a:spcAft>
                      </a:pPr>
                      <a:r>
                        <a:rPr lang="en-US" sz="600" b="0" i="0" u="none" strike="noStrike" cap="none" spc="0">
                          <a:solidFill>
                            <a:schemeClr val="tx1"/>
                          </a:solidFill>
                          <a:effectLst/>
                          <a:latin typeface="Arial" panose="020B0604020202020204" pitchFamily="34" charset="0"/>
                        </a:rPr>
                        <a:t>E.g. : 0123456</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3722171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cName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50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dirty="0">
                          <a:solidFill>
                            <a:schemeClr val="tx1"/>
                          </a:solidFill>
                          <a:effectLst/>
                          <a:latin typeface="Arial" panose="020B0604020202020204" pitchFamily="34" charset="0"/>
                        </a:rPr>
                        <a:t>This is the name of the Customer. </a:t>
                      </a:r>
                      <a:r>
                        <a:rPr lang="en-US" sz="600" b="0" i="0" u="none" strike="noStrike" cap="none" spc="0" dirty="0" err="1">
                          <a:solidFill>
                            <a:schemeClr val="tx1"/>
                          </a:solidFill>
                          <a:effectLst/>
                          <a:latin typeface="Arial" panose="020B0604020202020204" pitchFamily="34" charset="0"/>
                        </a:rPr>
                        <a:t>E.g</a:t>
                      </a:r>
                      <a:r>
                        <a:rPr lang="en-US" sz="600" b="0" i="0" u="none" strike="noStrike" cap="none" spc="0" dirty="0">
                          <a:solidFill>
                            <a:schemeClr val="tx1"/>
                          </a:solidFill>
                          <a:effectLst/>
                          <a:latin typeface="Arial" panose="020B0604020202020204" pitchFamily="34" charset="0"/>
                        </a:rPr>
                        <a:t> : Rahim </a:t>
                      </a:r>
                      <a:endParaRPr lang="en-US" sz="600" cap="none" spc="0" dirty="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42512465"/>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cFatherName</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50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customer's father. E.g: Abdullah</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09260684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cMotherName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50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customer's mother.E.g: Nasrin</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38332900"/>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cPresentAddress</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40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Present address of the customer.E.g; badda,dhaka1212</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0233001"/>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cPermanentAddress</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40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Permanent Address Of the customer.E.g:cantonment,Dhaka</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967722429"/>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nNid</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13</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national ID of the customer.E.g.:1234567891012</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970404202"/>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dOpeningDate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DATE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DD MM YYYY </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opening date of the customer.E.g.:26/03/2020</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59780800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cGender</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dirty="0">
                          <a:solidFill>
                            <a:schemeClr val="tx1"/>
                          </a:solidFill>
                          <a:effectLst/>
                          <a:latin typeface="Arial" panose="020B0604020202020204" pitchFamily="34" charset="0"/>
                        </a:rPr>
                        <a:t>VARCHAR</a:t>
                      </a:r>
                      <a:endParaRPr lang="en-AU" sz="600" cap="none" spc="0" dirty="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8</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Gender of the customer. E.g: Male</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32373029"/>
                  </a:ext>
                </a:extLst>
              </a:tr>
              <a:tr h="302174">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cEmail</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25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email address of the customer.</a:t>
                      </a:r>
                      <a:endParaRPr lang="en-US" sz="600" cap="none" spc="0">
                        <a:solidFill>
                          <a:schemeClr val="tx1"/>
                        </a:solidFill>
                        <a:effectLst/>
                      </a:endParaRPr>
                    </a:p>
                    <a:p>
                      <a:pPr rtl="0" fontAlgn="t">
                        <a:spcBef>
                          <a:spcPts val="0"/>
                        </a:spcBef>
                        <a:spcAft>
                          <a:spcPts val="0"/>
                        </a:spcAft>
                      </a:pPr>
                      <a:r>
                        <a:rPr lang="en-US" sz="600" b="0" i="0" u="none" strike="noStrike" cap="none" spc="0">
                          <a:solidFill>
                            <a:schemeClr val="tx1"/>
                          </a:solidFill>
                          <a:effectLst/>
                          <a:latin typeface="Arial" panose="020B0604020202020204" pitchFamily="34" charset="0"/>
                        </a:rPr>
                        <a:t>E.g.:asdf@gmail.com</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77951548"/>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nPhoneNumber</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11</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phone number title of the customer. .E.g.:12345678910 </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225715496"/>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cFax</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40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FAX of the customer. E.g: +880</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64949642"/>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cSpouseName</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50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Spouse. E.g: Hanifa</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9073932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cTitle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50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title of the customer. E.g: Customer Information</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11391040"/>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cOccupation</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occupation. E.g: Product Supplier</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6038911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dDOB</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DATE</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DD MM YYYY</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date of birth of the customer.E.g: 23/05/1993  </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61858077"/>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cPresentCity</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8</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present city. E.g: Dhaka</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985037969"/>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nPresentPost</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4</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present post. E,g: Salesman</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00853927"/>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nPermanentPost</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4</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permanent post. E.g: Employer  </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923592973"/>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cPermanentCountry</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permanent country. E.g: Bangladesh</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556471904"/>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cPermanentCity</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VARCHAR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name of the permanent city. E.g: Barishal</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087114808"/>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nIntroducerId</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Introducer. E.g: 208467</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68189057"/>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nBankCode</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20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Bank_Account.E.g: 126784</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74991325"/>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nbank_accno</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20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number of the bank account.E.g.:1234 1568 1529 1258 12</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58796996"/>
                  </a:ext>
                </a:extLst>
              </a:tr>
              <a:tr h="295646">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nRelationshipManagerId</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Customer_Relatlonship_Manager.E.g.:558899</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06376952"/>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nSattlementId</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15</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Head_OF_Sattlement.E.g.:154236</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204592958"/>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nApplicationId</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10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BO_Account.E.g.:654321</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13638334"/>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nKYCProfileid</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20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600" b="0" i="0" u="none" strike="noStrike" cap="none" spc="0">
                          <a:solidFill>
                            <a:schemeClr val="tx1"/>
                          </a:solidFill>
                          <a:effectLst/>
                          <a:latin typeface="Arial" panose="020B0604020202020204" pitchFamily="34" charset="0"/>
                        </a:rPr>
                        <a:t>This is the foreign key from table KYC_Profile.E.g.:115566</a:t>
                      </a:r>
                      <a:endParaRPr lang="en-US"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75944677"/>
                  </a:ext>
                </a:extLst>
              </a:tr>
              <a:tr h="202400">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nInvestorId</a:t>
                      </a:r>
                      <a:endParaRPr lang="en-AU" sz="600" cap="none" spc="0">
                        <a:solidFill>
                          <a:schemeClr val="tx1"/>
                        </a:solidFill>
                        <a:effectLst/>
                      </a:endParaRPr>
                    </a:p>
                  </a:txBody>
                  <a:tcPr marL="48381" marR="5672" marT="37216" marB="3721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INTEGER</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600" b="0" i="0" u="none" strike="noStrike" cap="none" spc="0">
                          <a:solidFill>
                            <a:schemeClr val="tx1"/>
                          </a:solidFill>
                          <a:effectLst/>
                          <a:latin typeface="Arial" panose="020B0604020202020204" pitchFamily="34" charset="0"/>
                        </a:rPr>
                        <a:t>20</a:t>
                      </a:r>
                      <a:endParaRPr lang="en-AU" sz="600" cap="none" spc="0">
                        <a:solidFill>
                          <a:schemeClr val="tx1"/>
                        </a:solidFill>
                        <a:effectLst/>
                      </a:endParaRPr>
                    </a:p>
                  </a:txBody>
                  <a:tcPr marL="48381" marR="5672" marT="37216" marB="372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600" b="0" i="0" u="none" strike="noStrike" cap="none" spc="0" dirty="0">
                          <a:solidFill>
                            <a:schemeClr val="tx1"/>
                          </a:solidFill>
                          <a:effectLst/>
                          <a:latin typeface="Arial" panose="020B0604020202020204" pitchFamily="34" charset="0"/>
                        </a:rPr>
                        <a:t>This is the foreign key from table Value_Addder_Service.E.g.:12345</a:t>
                      </a:r>
                      <a:endParaRPr lang="en-US" sz="600" cap="none" spc="0" dirty="0">
                        <a:solidFill>
                          <a:schemeClr val="tx1"/>
                        </a:solidFill>
                        <a:effectLst/>
                      </a:endParaRPr>
                    </a:p>
                  </a:txBody>
                  <a:tcPr marL="48381" marR="5672" marT="37216" marB="3721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3265354"/>
                  </a:ext>
                </a:extLst>
              </a:tr>
            </a:tbl>
          </a:graphicData>
        </a:graphic>
      </p:graphicFrame>
    </p:spTree>
    <p:extLst>
      <p:ext uri="{BB962C8B-B14F-4D97-AF65-F5344CB8AC3E}">
        <p14:creationId xmlns:p14="http://schemas.microsoft.com/office/powerpoint/2010/main" val="271570094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EB62-73A0-8106-6EAA-5D2D3BB335CC}"/>
              </a:ext>
            </a:extLst>
          </p:cNvPr>
          <p:cNvSpPr>
            <a:spLocks noGrp="1"/>
          </p:cNvSpPr>
          <p:nvPr>
            <p:ph type="title"/>
          </p:nvPr>
        </p:nvSpPr>
        <p:spPr/>
        <p:txBody>
          <a:bodyPr/>
          <a:lstStyle/>
          <a:p>
            <a:r>
              <a:rPr lang="en-AU" sz="4000" dirty="0"/>
              <a:t>Data Dictionary (Continued)</a:t>
            </a:r>
          </a:p>
        </p:txBody>
      </p:sp>
      <p:graphicFrame>
        <p:nvGraphicFramePr>
          <p:cNvPr id="4" name="Content Placeholder 3">
            <a:extLst>
              <a:ext uri="{FF2B5EF4-FFF2-40B4-BE49-F238E27FC236}">
                <a16:creationId xmlns:a16="http://schemas.microsoft.com/office/drawing/2014/main" id="{51514A4A-2C01-F719-070B-961B83FB9B51}"/>
              </a:ext>
            </a:extLst>
          </p:cNvPr>
          <p:cNvGraphicFramePr>
            <a:graphicFrameLocks noGrp="1"/>
          </p:cNvGraphicFramePr>
          <p:nvPr>
            <p:ph idx="1"/>
            <p:extLst>
              <p:ext uri="{D42A27DB-BD31-4B8C-83A1-F6EECF244321}">
                <p14:modId xmlns:p14="http://schemas.microsoft.com/office/powerpoint/2010/main" val="2124232442"/>
              </p:ext>
            </p:extLst>
          </p:nvPr>
        </p:nvGraphicFramePr>
        <p:xfrm>
          <a:off x="1064491" y="2544330"/>
          <a:ext cx="5031509" cy="3505488"/>
        </p:xfrm>
        <a:graphic>
          <a:graphicData uri="http://schemas.openxmlformats.org/drawingml/2006/table">
            <a:tbl>
              <a:tblPr/>
              <a:tblGrid>
                <a:gridCol w="1396769">
                  <a:extLst>
                    <a:ext uri="{9D8B030D-6E8A-4147-A177-3AD203B41FA5}">
                      <a16:colId xmlns:a16="http://schemas.microsoft.com/office/drawing/2014/main" val="1029110790"/>
                    </a:ext>
                  </a:extLst>
                </a:gridCol>
                <a:gridCol w="832196">
                  <a:extLst>
                    <a:ext uri="{9D8B030D-6E8A-4147-A177-3AD203B41FA5}">
                      <a16:colId xmlns:a16="http://schemas.microsoft.com/office/drawing/2014/main" val="2662540213"/>
                    </a:ext>
                  </a:extLst>
                </a:gridCol>
                <a:gridCol w="524164">
                  <a:extLst>
                    <a:ext uri="{9D8B030D-6E8A-4147-A177-3AD203B41FA5}">
                      <a16:colId xmlns:a16="http://schemas.microsoft.com/office/drawing/2014/main" val="4052741232"/>
                    </a:ext>
                  </a:extLst>
                </a:gridCol>
                <a:gridCol w="2278380">
                  <a:extLst>
                    <a:ext uri="{9D8B030D-6E8A-4147-A177-3AD203B41FA5}">
                      <a16:colId xmlns:a16="http://schemas.microsoft.com/office/drawing/2014/main" val="1705737392"/>
                    </a:ext>
                  </a:extLst>
                </a:gridCol>
              </a:tblGrid>
              <a:tr h="369334">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Name</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dirty="0">
                          <a:solidFill>
                            <a:srgbClr val="000000"/>
                          </a:solidFill>
                          <a:effectLst/>
                          <a:latin typeface="Arial" panose="020B0604020202020204" pitchFamily="34" charset="0"/>
                        </a:rPr>
                        <a:t>Data Type</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Size </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Remarks </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539583"/>
                  </a:ext>
                </a:extLst>
              </a:tr>
              <a:tr h="589024">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nIntroducerId</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INTEGER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15</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This is the primary key for the </a:t>
                      </a:r>
                      <a:r>
                        <a:rPr lang="en-US" sz="1150" b="0" i="0" u="none" strike="noStrike">
                          <a:solidFill>
                            <a:srgbClr val="000000"/>
                          </a:solidFill>
                          <a:effectLst/>
                          <a:latin typeface="Arial" panose="020B0604020202020204" pitchFamily="34" charset="0"/>
                        </a:rPr>
                        <a:t>Introducer </a:t>
                      </a:r>
                      <a:r>
                        <a:rPr lang="en-US" sz="1100" b="0" i="0" u="none" strike="noStrike">
                          <a:solidFill>
                            <a:srgbClr val="000000"/>
                          </a:solidFill>
                          <a:effectLst/>
                          <a:latin typeface="Arial" panose="020B0604020202020204" pitchFamily="34" charset="0"/>
                        </a:rPr>
                        <a:t>table.E.g: 208467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602995"/>
                  </a:ext>
                </a:extLst>
              </a:tr>
              <a:tr h="579472">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cIntroducername</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VARCHAR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dirty="0">
                          <a:solidFill>
                            <a:srgbClr val="000000"/>
                          </a:solidFill>
                          <a:effectLst/>
                          <a:latin typeface="Arial" panose="020B0604020202020204" pitchFamily="34" charset="0"/>
                        </a:rPr>
                        <a:t>50</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This is the name of the introducer.E.g: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743280"/>
                  </a:ext>
                </a:extLst>
              </a:tr>
              <a:tr h="589024">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nIntroducercontact</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INTEGER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11</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This is the </a:t>
                      </a:r>
                      <a:r>
                        <a:rPr lang="en-US" sz="1150" b="0" i="0" u="none" strike="noStrike" dirty="0">
                          <a:solidFill>
                            <a:srgbClr val="000000"/>
                          </a:solidFill>
                          <a:effectLst/>
                          <a:latin typeface="Arial" panose="020B0604020202020204" pitchFamily="34" charset="0"/>
                        </a:rPr>
                        <a:t>Introducer contact of</a:t>
                      </a:r>
                      <a:r>
                        <a:rPr lang="en-US" sz="1100" b="0" i="0" u="none" strike="noStrike" dirty="0">
                          <a:solidFill>
                            <a:srgbClr val="000000"/>
                          </a:solidFill>
                          <a:effectLst/>
                          <a:latin typeface="Arial" panose="020B0604020202020204" pitchFamily="34" charset="0"/>
                        </a:rPr>
                        <a:t> the introducer.E.g.:12345678910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812549"/>
                  </a:ext>
                </a:extLst>
              </a:tr>
              <a:tr h="789610">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cEmail</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VARCHAR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25</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This is the email address of the introducer.</a:t>
                      </a:r>
                      <a:endParaRPr lang="en-US">
                        <a:effectLst/>
                      </a:endParaRPr>
                    </a:p>
                    <a:p>
                      <a:pPr rtl="0" fontAlgn="t">
                        <a:spcBef>
                          <a:spcPts val="0"/>
                        </a:spcBef>
                        <a:spcAft>
                          <a:spcPts val="0"/>
                        </a:spcAft>
                      </a:pPr>
                      <a:r>
                        <a:rPr lang="en-US" sz="1100" b="0" i="0" u="none" strike="noStrike">
                          <a:solidFill>
                            <a:srgbClr val="000000"/>
                          </a:solidFill>
                          <a:effectLst/>
                          <a:latin typeface="Arial" panose="020B0604020202020204" pitchFamily="34" charset="0"/>
                        </a:rPr>
                        <a:t>E.g.:asdf@gmail.com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8983687"/>
                  </a:ext>
                </a:extLst>
              </a:tr>
              <a:tr h="589024">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cOccupation</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VARCHAR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0" i="0" u="none" strike="noStrike">
                          <a:solidFill>
                            <a:srgbClr val="000000"/>
                          </a:solidFill>
                          <a:effectLst/>
                          <a:latin typeface="Arial" panose="020B0604020202020204" pitchFamily="34" charset="0"/>
                        </a:rPr>
                        <a:t>15</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This is the </a:t>
                      </a:r>
                      <a:r>
                        <a:rPr lang="en-US" sz="1150" b="0" i="0" u="none" strike="noStrike" dirty="0">
                          <a:solidFill>
                            <a:srgbClr val="000000"/>
                          </a:solidFill>
                          <a:effectLst/>
                          <a:latin typeface="Arial" panose="020B0604020202020204" pitchFamily="34" charset="0"/>
                        </a:rPr>
                        <a:t>Occupation</a:t>
                      </a:r>
                      <a:r>
                        <a:rPr lang="en-US" sz="1100" b="0" i="0" u="none" strike="noStrike" dirty="0">
                          <a:solidFill>
                            <a:srgbClr val="000000"/>
                          </a:solidFill>
                          <a:effectLst/>
                          <a:latin typeface="Arial" panose="020B0604020202020204" pitchFamily="34" charset="0"/>
                        </a:rPr>
                        <a:t> of the introducer.</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492642"/>
                  </a:ext>
                </a:extLst>
              </a:tr>
            </a:tbl>
          </a:graphicData>
        </a:graphic>
      </p:graphicFrame>
      <p:sp>
        <p:nvSpPr>
          <p:cNvPr id="5" name="Rectangle 1">
            <a:extLst>
              <a:ext uri="{FF2B5EF4-FFF2-40B4-BE49-F238E27FC236}">
                <a16:creationId xmlns:a16="http://schemas.microsoft.com/office/drawing/2014/main" id="{CD0FE08A-3015-1827-6B45-32DBA64DD5B7}"/>
              </a:ext>
            </a:extLst>
          </p:cNvPr>
          <p:cNvSpPr>
            <a:spLocks noChangeArrowheads="1"/>
          </p:cNvSpPr>
          <p:nvPr/>
        </p:nvSpPr>
        <p:spPr bwMode="auto">
          <a:xfrm>
            <a:off x="-2747010" y="-415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cs typeface="Arial" panose="020B0604020202020204" pitchFamily="34" charset="0"/>
              </a:rPr>
              <a:t>Introducer_T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321C1C1-3520-FDDE-5F12-155AB35B240E}"/>
              </a:ext>
            </a:extLst>
          </p:cNvPr>
          <p:cNvGraphicFramePr>
            <a:graphicFrameLocks noGrp="1"/>
          </p:cNvGraphicFramePr>
          <p:nvPr>
            <p:extLst>
              <p:ext uri="{D42A27DB-BD31-4B8C-83A1-F6EECF244321}">
                <p14:modId xmlns:p14="http://schemas.microsoft.com/office/powerpoint/2010/main" val="871489970"/>
              </p:ext>
            </p:extLst>
          </p:nvPr>
        </p:nvGraphicFramePr>
        <p:xfrm>
          <a:off x="6488546" y="2544330"/>
          <a:ext cx="5031508" cy="3015961"/>
        </p:xfrm>
        <a:graphic>
          <a:graphicData uri="http://schemas.openxmlformats.org/drawingml/2006/table">
            <a:tbl>
              <a:tblPr/>
              <a:tblGrid>
                <a:gridCol w="1388788">
                  <a:extLst>
                    <a:ext uri="{9D8B030D-6E8A-4147-A177-3AD203B41FA5}">
                      <a16:colId xmlns:a16="http://schemas.microsoft.com/office/drawing/2014/main" val="11902058"/>
                    </a:ext>
                  </a:extLst>
                </a:gridCol>
                <a:gridCol w="812023">
                  <a:extLst>
                    <a:ext uri="{9D8B030D-6E8A-4147-A177-3AD203B41FA5}">
                      <a16:colId xmlns:a16="http://schemas.microsoft.com/office/drawing/2014/main" val="2606652662"/>
                    </a:ext>
                  </a:extLst>
                </a:gridCol>
                <a:gridCol w="432573">
                  <a:extLst>
                    <a:ext uri="{9D8B030D-6E8A-4147-A177-3AD203B41FA5}">
                      <a16:colId xmlns:a16="http://schemas.microsoft.com/office/drawing/2014/main" val="1678893569"/>
                    </a:ext>
                  </a:extLst>
                </a:gridCol>
                <a:gridCol w="2398124">
                  <a:extLst>
                    <a:ext uri="{9D8B030D-6E8A-4147-A177-3AD203B41FA5}">
                      <a16:colId xmlns:a16="http://schemas.microsoft.com/office/drawing/2014/main" val="531736723"/>
                    </a:ext>
                  </a:extLst>
                </a:gridCol>
              </a:tblGrid>
              <a:tr h="625176">
                <a:tc>
                  <a:txBody>
                    <a:bodyPr/>
                    <a:lstStyle/>
                    <a:p>
                      <a:pPr rtl="0" fontAlgn="t">
                        <a:spcBef>
                          <a:spcPts val="0"/>
                        </a:spcBef>
                        <a:spcAft>
                          <a:spcPts val="0"/>
                        </a:spcAft>
                      </a:pPr>
                      <a:r>
                        <a:rPr lang="en-AU" sz="1100" b="1" i="0" u="none" strike="noStrike" dirty="0">
                          <a:solidFill>
                            <a:srgbClr val="000000"/>
                          </a:solidFill>
                          <a:effectLst/>
                          <a:latin typeface="Arial" panose="020B0604020202020204" pitchFamily="34" charset="0"/>
                        </a:rPr>
                        <a:t>Name</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Data Type</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Size </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00" b="1" i="0" u="none" strike="noStrike">
                          <a:solidFill>
                            <a:srgbClr val="000000"/>
                          </a:solidFill>
                          <a:effectLst/>
                          <a:latin typeface="Arial" panose="020B0604020202020204" pitchFamily="34" charset="0"/>
                        </a:rPr>
                        <a:t>Remarks </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072661"/>
                  </a:ext>
                </a:extLst>
              </a:tr>
              <a:tr h="645787">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nBankCode</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dirty="0">
                          <a:solidFill>
                            <a:srgbClr val="000000"/>
                          </a:solidFill>
                          <a:effectLst/>
                          <a:latin typeface="Arial" panose="020B0604020202020204" pitchFamily="34" charset="0"/>
                        </a:rPr>
                        <a:t>INTEGER</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20</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50" b="0" i="0" u="none" strike="noStrike">
                          <a:solidFill>
                            <a:srgbClr val="000000"/>
                          </a:solidFill>
                          <a:effectLst/>
                          <a:latin typeface="Arial" panose="020B0604020202020204" pitchFamily="34" charset="0"/>
                        </a:rPr>
                        <a:t>This is the primary key for the Bank Account table</a:t>
                      </a:r>
                      <a:r>
                        <a:rPr lang="en-US" sz="1150" b="1" i="0" u="none" strike="noStrike">
                          <a:solidFill>
                            <a:srgbClr val="000000"/>
                          </a:solidFill>
                          <a:effectLst/>
                          <a:latin typeface="Arial" panose="020B0604020202020204" pitchFamily="34" charset="0"/>
                        </a:rPr>
                        <a:t>.</a:t>
                      </a:r>
                      <a:r>
                        <a:rPr lang="en-US" sz="1100" b="0" i="0" u="none" strike="noStrike">
                          <a:solidFill>
                            <a:srgbClr val="000000"/>
                          </a:solidFill>
                          <a:effectLst/>
                          <a:latin typeface="Arial" panose="020B0604020202020204" pitchFamily="34" charset="0"/>
                        </a:rPr>
                        <a:t>E.g: 126784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291648"/>
                  </a:ext>
                </a:extLst>
              </a:tr>
              <a:tr h="872499">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nBankBranchcode</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dirty="0">
                          <a:solidFill>
                            <a:srgbClr val="000000"/>
                          </a:solidFill>
                          <a:effectLst/>
                          <a:latin typeface="Arial" panose="020B0604020202020204" pitchFamily="34" charset="0"/>
                        </a:rPr>
                        <a:t>INTEGER</a:t>
                      </a:r>
                      <a:endParaRPr lang="en-AU"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15</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This is the </a:t>
                      </a:r>
                      <a:r>
                        <a:rPr lang="en-US" sz="1150" b="0" i="0" u="none" strike="noStrike" dirty="0">
                          <a:solidFill>
                            <a:srgbClr val="000000"/>
                          </a:solidFill>
                          <a:effectLst/>
                          <a:latin typeface="Arial" panose="020B0604020202020204" pitchFamily="34" charset="0"/>
                        </a:rPr>
                        <a:t>Bank Branch code</a:t>
                      </a:r>
                      <a:r>
                        <a:rPr lang="en-US" sz="1100" b="0" i="0" u="none" strike="noStrike" dirty="0">
                          <a:solidFill>
                            <a:srgbClr val="000000"/>
                          </a:solidFill>
                          <a:effectLst/>
                          <a:latin typeface="Arial" panose="020B0604020202020204" pitchFamily="34" charset="0"/>
                        </a:rPr>
                        <a:t> of the bank</a:t>
                      </a:r>
                      <a:r>
                        <a:rPr lang="en-US" sz="1150" b="0" i="0" u="none" strike="noStrike" dirty="0">
                          <a:solidFill>
                            <a:srgbClr val="000000"/>
                          </a:solidFill>
                          <a:effectLst/>
                          <a:latin typeface="Arial" panose="020B0604020202020204" pitchFamily="34" charset="0"/>
                        </a:rPr>
                        <a:t> Account</a:t>
                      </a:r>
                      <a:r>
                        <a:rPr lang="en-US" sz="1100" b="0" i="0" u="none" strike="noStrike" dirty="0">
                          <a:solidFill>
                            <a:srgbClr val="000000"/>
                          </a:solidFill>
                          <a:effectLst/>
                          <a:latin typeface="Arial" panose="020B0604020202020204" pitchFamily="34" charset="0"/>
                        </a:rPr>
                        <a:t> </a:t>
                      </a:r>
                      <a:r>
                        <a:rPr lang="en-US" sz="1100" b="0" i="0" u="none" strike="noStrike" dirty="0" err="1">
                          <a:solidFill>
                            <a:srgbClr val="000000"/>
                          </a:solidFill>
                          <a:effectLst/>
                          <a:latin typeface="Arial" panose="020B0604020202020204" pitchFamily="34" charset="0"/>
                        </a:rPr>
                        <a:t>customer.Eg</a:t>
                      </a:r>
                      <a:r>
                        <a:rPr lang="en-US" sz="1100" b="0" i="0" u="none" strike="noStrike" dirty="0">
                          <a:solidFill>
                            <a:srgbClr val="000000"/>
                          </a:solidFill>
                          <a:effectLst/>
                          <a:latin typeface="Arial" panose="020B0604020202020204" pitchFamily="34" charset="0"/>
                        </a:rPr>
                        <a:t>: LBS12345</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499018"/>
                  </a:ext>
                </a:extLst>
              </a:tr>
              <a:tr h="872499">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nRoutingno</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INTEGER</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AU" sz="1150" b="0" i="0" u="none" strike="noStrike">
                          <a:solidFill>
                            <a:srgbClr val="000000"/>
                          </a:solidFill>
                          <a:effectLst/>
                          <a:latin typeface="Arial" panose="020B0604020202020204" pitchFamily="34" charset="0"/>
                        </a:rPr>
                        <a:t>13</a:t>
                      </a:r>
                      <a:endParaRPr lang="en-AU">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This is the </a:t>
                      </a:r>
                      <a:r>
                        <a:rPr lang="en-US" sz="1150" b="0" i="0" u="none" strike="noStrike" dirty="0">
                          <a:solidFill>
                            <a:srgbClr val="000000"/>
                          </a:solidFill>
                          <a:effectLst/>
                          <a:latin typeface="Arial" panose="020B0604020202020204" pitchFamily="34" charset="0"/>
                        </a:rPr>
                        <a:t>Routing number</a:t>
                      </a:r>
                      <a:r>
                        <a:rPr lang="en-US" sz="1100" b="0" i="0" u="none" strike="noStrike" dirty="0">
                          <a:solidFill>
                            <a:srgbClr val="000000"/>
                          </a:solidFill>
                          <a:effectLst/>
                          <a:latin typeface="Arial" panose="020B0604020202020204" pitchFamily="34" charset="0"/>
                        </a:rPr>
                        <a:t> of the bank</a:t>
                      </a:r>
                      <a:r>
                        <a:rPr lang="en-US" sz="1150" b="0" i="0" u="none" strike="noStrike" dirty="0">
                          <a:solidFill>
                            <a:srgbClr val="000000"/>
                          </a:solidFill>
                          <a:effectLst/>
                          <a:latin typeface="Arial" panose="020B0604020202020204" pitchFamily="34" charset="0"/>
                        </a:rPr>
                        <a:t> Account</a:t>
                      </a:r>
                      <a:r>
                        <a:rPr lang="en-US" sz="1100" b="0" i="0" u="none" strike="noStrike" dirty="0">
                          <a:solidFill>
                            <a:srgbClr val="000000"/>
                          </a:solidFill>
                          <a:effectLst/>
                          <a:latin typeface="Arial" panose="020B0604020202020204" pitchFamily="34" charset="0"/>
                        </a:rPr>
                        <a:t> </a:t>
                      </a:r>
                      <a:r>
                        <a:rPr lang="en-US" sz="1100" b="0" i="0" u="none" strike="noStrike" dirty="0" err="1">
                          <a:solidFill>
                            <a:srgbClr val="000000"/>
                          </a:solidFill>
                          <a:effectLst/>
                          <a:latin typeface="Arial" panose="020B0604020202020204" pitchFamily="34" charset="0"/>
                        </a:rPr>
                        <a:t>customer.E.g</a:t>
                      </a:r>
                      <a:r>
                        <a:rPr lang="en-US" sz="1100" b="0" i="0" u="none" strike="noStrike" dirty="0">
                          <a:solidFill>
                            <a:srgbClr val="000000"/>
                          </a:solidFill>
                          <a:effectLst/>
                          <a:latin typeface="Arial" panose="020B0604020202020204" pitchFamily="34" charset="0"/>
                        </a:rPr>
                        <a:t>: LBSC123456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192215"/>
                  </a:ext>
                </a:extLst>
              </a:tr>
            </a:tbl>
          </a:graphicData>
        </a:graphic>
      </p:graphicFrame>
      <p:sp>
        <p:nvSpPr>
          <p:cNvPr id="7" name="Rectangle 2">
            <a:extLst>
              <a:ext uri="{FF2B5EF4-FFF2-40B4-BE49-F238E27FC236}">
                <a16:creationId xmlns:a16="http://schemas.microsoft.com/office/drawing/2014/main" id="{E3A57C94-4A2B-F4E9-1A4C-7287788FBAEC}"/>
              </a:ext>
            </a:extLst>
          </p:cNvPr>
          <p:cNvSpPr>
            <a:spLocks noChangeArrowheads="1"/>
          </p:cNvSpPr>
          <p:nvPr/>
        </p:nvSpPr>
        <p:spPr bwMode="auto">
          <a:xfrm>
            <a:off x="6419272" y="1571206"/>
            <a:ext cx="1201290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Bank_Account_T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6ED28DC9-B9B8-26A6-3BA1-E3598CF54477}"/>
              </a:ext>
            </a:extLst>
          </p:cNvPr>
          <p:cNvSpPr txBox="1"/>
          <p:nvPr/>
        </p:nvSpPr>
        <p:spPr>
          <a:xfrm>
            <a:off x="969818" y="2117509"/>
            <a:ext cx="1146468" cy="307777"/>
          </a:xfrm>
          <a:prstGeom prst="rect">
            <a:avLst/>
          </a:prstGeom>
          <a:noFill/>
        </p:spPr>
        <p:txBody>
          <a:bodyPr wrap="none" rtlCol="0">
            <a:spAutoFit/>
          </a:bodyPr>
          <a:lstStyle/>
          <a:p>
            <a:r>
              <a:rPr lang="en-AU" sz="1400" dirty="0" err="1">
                <a:latin typeface="Abadi" panose="020B0604020104020204" pitchFamily="34" charset="0"/>
              </a:rPr>
              <a:t>Introducer_T</a:t>
            </a:r>
            <a:endParaRPr lang="en-AU" sz="1400" dirty="0">
              <a:latin typeface="Abadi" panose="020B0604020104020204" pitchFamily="34" charset="0"/>
            </a:endParaRPr>
          </a:p>
        </p:txBody>
      </p:sp>
    </p:spTree>
    <p:extLst>
      <p:ext uri="{BB962C8B-B14F-4D97-AF65-F5344CB8AC3E}">
        <p14:creationId xmlns:p14="http://schemas.microsoft.com/office/powerpoint/2010/main" val="40162094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BE669-501C-3919-AB42-360C6A4F8C17}"/>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FAAAA6A-C8FB-C9B6-CED2-B564F48A7E2A}"/>
              </a:ext>
            </a:extLst>
          </p:cNvPr>
          <p:cNvSpPr>
            <a:spLocks noChangeArrowheads="1"/>
          </p:cNvSpPr>
          <p:nvPr/>
        </p:nvSpPr>
        <p:spPr bwMode="auto">
          <a:xfrm>
            <a:off x="630936" y="2807208"/>
            <a:ext cx="3429000" cy="17190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First_Account_T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824A24A0-2CE5-A3B8-AB80-2F79CC58B9D4}"/>
              </a:ext>
            </a:extLst>
          </p:cNvPr>
          <p:cNvGraphicFramePr>
            <a:graphicFrameLocks noGrp="1"/>
          </p:cNvGraphicFramePr>
          <p:nvPr>
            <p:ph idx="1"/>
            <p:extLst>
              <p:ext uri="{D42A27DB-BD31-4B8C-83A1-F6EECF244321}">
                <p14:modId xmlns:p14="http://schemas.microsoft.com/office/powerpoint/2010/main" val="2335885882"/>
              </p:ext>
            </p:extLst>
          </p:nvPr>
        </p:nvGraphicFramePr>
        <p:xfrm>
          <a:off x="4525818" y="1320615"/>
          <a:ext cx="7032200" cy="4461718"/>
        </p:xfrm>
        <a:graphic>
          <a:graphicData uri="http://schemas.openxmlformats.org/drawingml/2006/table">
            <a:tbl>
              <a:tblPr firstRow="1" bandRow="1">
                <a:noFill/>
              </a:tblPr>
              <a:tblGrid>
                <a:gridCol w="1988066">
                  <a:extLst>
                    <a:ext uri="{9D8B030D-6E8A-4147-A177-3AD203B41FA5}">
                      <a16:colId xmlns:a16="http://schemas.microsoft.com/office/drawing/2014/main" val="474599667"/>
                    </a:ext>
                  </a:extLst>
                </a:gridCol>
                <a:gridCol w="1261195">
                  <a:extLst>
                    <a:ext uri="{9D8B030D-6E8A-4147-A177-3AD203B41FA5}">
                      <a16:colId xmlns:a16="http://schemas.microsoft.com/office/drawing/2014/main" val="654690902"/>
                    </a:ext>
                  </a:extLst>
                </a:gridCol>
                <a:gridCol w="980139">
                  <a:extLst>
                    <a:ext uri="{9D8B030D-6E8A-4147-A177-3AD203B41FA5}">
                      <a16:colId xmlns:a16="http://schemas.microsoft.com/office/drawing/2014/main" val="838291425"/>
                    </a:ext>
                  </a:extLst>
                </a:gridCol>
                <a:gridCol w="2802800">
                  <a:extLst>
                    <a:ext uri="{9D8B030D-6E8A-4147-A177-3AD203B41FA5}">
                      <a16:colId xmlns:a16="http://schemas.microsoft.com/office/drawing/2014/main" val="1288772107"/>
                    </a:ext>
                  </a:extLst>
                </a:gridCol>
              </a:tblGrid>
              <a:tr h="945984">
                <a:tc>
                  <a:txBody>
                    <a:bodyPr/>
                    <a:lstStyle/>
                    <a:p>
                      <a:pPr rtl="0" fontAlgn="t">
                        <a:spcBef>
                          <a:spcPts val="0"/>
                        </a:spcBef>
                        <a:spcAft>
                          <a:spcPts val="0"/>
                        </a:spcAft>
                      </a:pPr>
                      <a:r>
                        <a:rPr lang="en-AU" sz="1700" b="1" i="0" u="none" strike="noStrike" dirty="0">
                          <a:solidFill>
                            <a:schemeClr val="tx1">
                              <a:lumMod val="75000"/>
                              <a:lumOff val="25000"/>
                            </a:schemeClr>
                          </a:solidFill>
                          <a:effectLst/>
                          <a:latin typeface="Arial" panose="020B0604020202020204" pitchFamily="34" charset="0"/>
                        </a:rPr>
                        <a:t>Name</a:t>
                      </a:r>
                      <a:endParaRPr lang="en-AU" sz="1700" dirty="0">
                        <a:solidFill>
                          <a:schemeClr val="tx1">
                            <a:lumMod val="75000"/>
                            <a:lumOff val="25000"/>
                          </a:schemeClr>
                        </a:solidFill>
                        <a:effectLst/>
                      </a:endParaRPr>
                    </a:p>
                  </a:txBody>
                  <a:tcPr marL="216957" marR="130175" marT="130175" marB="13017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700" b="1" i="0" u="none" strike="noStrike">
                          <a:solidFill>
                            <a:schemeClr val="tx1">
                              <a:lumMod val="75000"/>
                              <a:lumOff val="25000"/>
                            </a:schemeClr>
                          </a:solidFill>
                          <a:effectLst/>
                          <a:latin typeface="Arial" panose="020B0604020202020204" pitchFamily="34" charset="0"/>
                        </a:rPr>
                        <a:t>Data Type</a:t>
                      </a:r>
                      <a:endParaRPr lang="en-AU" sz="1700">
                        <a:solidFill>
                          <a:schemeClr val="tx1">
                            <a:lumMod val="75000"/>
                            <a:lumOff val="25000"/>
                          </a:schemeClr>
                        </a:solidFill>
                        <a:effectLst/>
                      </a:endParaRPr>
                    </a:p>
                  </a:txBody>
                  <a:tcPr marL="216957" marR="130175" marT="130175" marB="13017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700" b="1" i="0" u="none" strike="noStrike">
                          <a:solidFill>
                            <a:schemeClr val="tx1">
                              <a:lumMod val="75000"/>
                              <a:lumOff val="25000"/>
                            </a:schemeClr>
                          </a:solidFill>
                          <a:effectLst/>
                          <a:latin typeface="Arial" panose="020B0604020202020204" pitchFamily="34" charset="0"/>
                        </a:rPr>
                        <a:t>Size </a:t>
                      </a:r>
                      <a:endParaRPr lang="en-AU" sz="1700">
                        <a:solidFill>
                          <a:schemeClr val="tx1">
                            <a:lumMod val="75000"/>
                            <a:lumOff val="25000"/>
                          </a:schemeClr>
                        </a:solidFill>
                        <a:effectLst/>
                      </a:endParaRPr>
                    </a:p>
                  </a:txBody>
                  <a:tcPr marL="216957" marR="130175" marT="130175" marB="13017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700" b="1" i="0" u="none" strike="noStrike">
                          <a:solidFill>
                            <a:schemeClr val="tx1">
                              <a:lumMod val="75000"/>
                              <a:lumOff val="25000"/>
                            </a:schemeClr>
                          </a:solidFill>
                          <a:effectLst/>
                          <a:latin typeface="Arial" panose="020B0604020202020204" pitchFamily="34" charset="0"/>
                        </a:rPr>
                        <a:t>Remarks </a:t>
                      </a:r>
                      <a:endParaRPr lang="en-AU" sz="1700">
                        <a:solidFill>
                          <a:schemeClr val="tx1">
                            <a:lumMod val="75000"/>
                            <a:lumOff val="25000"/>
                          </a:schemeClr>
                        </a:solidFill>
                        <a:effectLst/>
                      </a:endParaRPr>
                    </a:p>
                  </a:txBody>
                  <a:tcPr marL="216957" marR="130175" marT="130175" marB="13017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783399881"/>
                  </a:ext>
                </a:extLst>
              </a:tr>
              <a:tr h="764412">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nFcustomerCode</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INTEGER</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11</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300" b="0" i="0" u="none" strike="noStrike">
                          <a:solidFill>
                            <a:schemeClr val="tx1">
                              <a:lumMod val="75000"/>
                              <a:lumOff val="25000"/>
                            </a:schemeClr>
                          </a:solidFill>
                          <a:effectLst/>
                          <a:latin typeface="Arial" panose="020B0604020202020204" pitchFamily="34" charset="0"/>
                        </a:rPr>
                        <a:t>This is the primary key for the First Account table. E.g: 53693</a:t>
                      </a:r>
                      <a:endParaRPr lang="en-US"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6434568"/>
                  </a:ext>
                </a:extLst>
              </a:tr>
              <a:tr h="764412">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cFirstname</a:t>
                      </a:r>
                      <a:endParaRPr lang="en-AU" sz="1300" dirty="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VARCHAR</a:t>
                      </a:r>
                      <a:endParaRPr lang="en-AU" sz="1300" dirty="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50</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300" b="0" i="0" u="none" strike="noStrike">
                          <a:solidFill>
                            <a:schemeClr val="tx1">
                              <a:lumMod val="75000"/>
                              <a:lumOff val="25000"/>
                            </a:schemeClr>
                          </a:solidFill>
                          <a:effectLst/>
                          <a:latin typeface="Arial" panose="020B0604020202020204" pitchFamily="34" charset="0"/>
                        </a:rPr>
                        <a:t>This is the first name of the First Account customer. E.g: Khalil</a:t>
                      </a:r>
                      <a:endParaRPr lang="en-US"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14079741"/>
                  </a:ext>
                </a:extLst>
              </a:tr>
              <a:tr h="993455">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cFirstcontactNumber</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INTEGER</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11</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300" b="0" i="0" u="none" strike="noStrike">
                          <a:solidFill>
                            <a:schemeClr val="tx1">
                              <a:lumMod val="75000"/>
                              <a:lumOff val="25000"/>
                            </a:schemeClr>
                          </a:solidFill>
                          <a:effectLst/>
                          <a:latin typeface="Arial" panose="020B0604020202020204" pitchFamily="34" charset="0"/>
                        </a:rPr>
                        <a:t>This is the First contact Number of Account customers.E.g.12345678910</a:t>
                      </a:r>
                      <a:endParaRPr lang="en-US"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31021584"/>
                  </a:ext>
                </a:extLst>
              </a:tr>
              <a:tr h="993455">
                <a:tc>
                  <a:txBody>
                    <a:bodyPr/>
                    <a:lstStyle/>
                    <a:p>
                      <a:pPr rtl="0" fontAlgn="t">
                        <a:spcBef>
                          <a:spcPts val="0"/>
                        </a:spcBef>
                        <a:spcAft>
                          <a:spcPts val="0"/>
                        </a:spcAft>
                      </a:pPr>
                      <a:r>
                        <a:rPr lang="en-AU" sz="1300" b="0" i="0" u="none" strike="noStrike" dirty="0" err="1">
                          <a:solidFill>
                            <a:schemeClr val="tx1">
                              <a:lumMod val="75000"/>
                              <a:lumOff val="25000"/>
                            </a:schemeClr>
                          </a:solidFill>
                          <a:effectLst/>
                          <a:latin typeface="Arial" panose="020B0604020202020204" pitchFamily="34" charset="0"/>
                        </a:rPr>
                        <a:t>cFirstAddress</a:t>
                      </a:r>
                      <a:endParaRPr lang="en-AU" sz="1300" dirty="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VARCHAR</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300" b="0" i="0" u="none" strike="noStrike">
                          <a:solidFill>
                            <a:schemeClr val="tx1">
                              <a:lumMod val="75000"/>
                              <a:lumOff val="25000"/>
                            </a:schemeClr>
                          </a:solidFill>
                          <a:effectLst/>
                          <a:latin typeface="Arial" panose="020B0604020202020204" pitchFamily="34" charset="0"/>
                        </a:rPr>
                        <a:t>15</a:t>
                      </a:r>
                      <a:endParaRPr lang="en-AU" sz="130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300" b="0" i="0" u="none" strike="noStrike" dirty="0">
                          <a:solidFill>
                            <a:schemeClr val="tx1">
                              <a:lumMod val="75000"/>
                              <a:lumOff val="25000"/>
                            </a:schemeClr>
                          </a:solidFill>
                          <a:effectLst/>
                          <a:latin typeface="Arial" panose="020B0604020202020204" pitchFamily="34" charset="0"/>
                        </a:rPr>
                        <a:t>This is the First Address of the First Account </a:t>
                      </a:r>
                      <a:r>
                        <a:rPr lang="en-US" sz="1300" b="0" i="0" u="none" strike="noStrike" dirty="0" err="1">
                          <a:solidFill>
                            <a:schemeClr val="tx1">
                              <a:lumMod val="75000"/>
                              <a:lumOff val="25000"/>
                            </a:schemeClr>
                          </a:solidFill>
                          <a:effectLst/>
                          <a:latin typeface="Arial" panose="020B0604020202020204" pitchFamily="34" charset="0"/>
                        </a:rPr>
                        <a:t>customer.E.g</a:t>
                      </a:r>
                      <a:r>
                        <a:rPr lang="en-US" sz="1300" b="0" i="0" u="none" strike="noStrike" dirty="0">
                          <a:solidFill>
                            <a:schemeClr val="tx1">
                              <a:lumMod val="75000"/>
                              <a:lumOff val="25000"/>
                            </a:schemeClr>
                          </a:solidFill>
                          <a:effectLst/>
                          <a:latin typeface="Arial" panose="020B0604020202020204" pitchFamily="34" charset="0"/>
                        </a:rPr>
                        <a:t>; A,B1212</a:t>
                      </a:r>
                      <a:endParaRPr lang="en-US" sz="1300" dirty="0">
                        <a:solidFill>
                          <a:schemeClr val="tx1">
                            <a:lumMod val="75000"/>
                            <a:lumOff val="25000"/>
                          </a:schemeClr>
                        </a:solidFill>
                        <a:effectLst/>
                      </a:endParaRPr>
                    </a:p>
                  </a:txBody>
                  <a:tcPr marL="216957" marR="112818" marT="112818" marB="112818">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07056014"/>
                  </a:ext>
                </a:extLst>
              </a:tr>
            </a:tbl>
          </a:graphicData>
        </a:graphic>
      </p:graphicFrame>
    </p:spTree>
    <p:extLst>
      <p:ext uri="{BB962C8B-B14F-4D97-AF65-F5344CB8AC3E}">
        <p14:creationId xmlns:p14="http://schemas.microsoft.com/office/powerpoint/2010/main" val="2720436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CC4B7-DD23-DC61-0222-CA681BF267D9}"/>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dirty="0"/>
              <a:t>Data Dictionary (Continued)</a:t>
            </a:r>
            <a:endParaRPr lang="en-US" sz="3800"/>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E686406A-4283-0E23-3791-96855A6938C0}"/>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Joint_Account_T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30050638-A30A-A95B-660C-B5954B1C09BF}"/>
              </a:ext>
            </a:extLst>
          </p:cNvPr>
          <p:cNvGraphicFramePr>
            <a:graphicFrameLocks noGrp="1"/>
          </p:cNvGraphicFramePr>
          <p:nvPr>
            <p:ph idx="1"/>
            <p:extLst>
              <p:ext uri="{D42A27DB-BD31-4B8C-83A1-F6EECF244321}">
                <p14:modId xmlns:p14="http://schemas.microsoft.com/office/powerpoint/2010/main" val="4160140524"/>
              </p:ext>
            </p:extLst>
          </p:nvPr>
        </p:nvGraphicFramePr>
        <p:xfrm>
          <a:off x="4341091" y="639520"/>
          <a:ext cx="7312335" cy="5707717"/>
        </p:xfrm>
        <a:graphic>
          <a:graphicData uri="http://schemas.openxmlformats.org/drawingml/2006/table">
            <a:tbl>
              <a:tblPr firstRow="1" bandRow="1">
                <a:solidFill>
                  <a:schemeClr val="bg1"/>
                </a:solidFill>
              </a:tblPr>
              <a:tblGrid>
                <a:gridCol w="1450660">
                  <a:extLst>
                    <a:ext uri="{9D8B030D-6E8A-4147-A177-3AD203B41FA5}">
                      <a16:colId xmlns:a16="http://schemas.microsoft.com/office/drawing/2014/main" val="3012294164"/>
                    </a:ext>
                  </a:extLst>
                </a:gridCol>
                <a:gridCol w="935557">
                  <a:extLst>
                    <a:ext uri="{9D8B030D-6E8A-4147-A177-3AD203B41FA5}">
                      <a16:colId xmlns:a16="http://schemas.microsoft.com/office/drawing/2014/main" val="658489738"/>
                    </a:ext>
                  </a:extLst>
                </a:gridCol>
                <a:gridCol w="1132241">
                  <a:extLst>
                    <a:ext uri="{9D8B030D-6E8A-4147-A177-3AD203B41FA5}">
                      <a16:colId xmlns:a16="http://schemas.microsoft.com/office/drawing/2014/main" val="618238804"/>
                    </a:ext>
                  </a:extLst>
                </a:gridCol>
                <a:gridCol w="3793877">
                  <a:extLst>
                    <a:ext uri="{9D8B030D-6E8A-4147-A177-3AD203B41FA5}">
                      <a16:colId xmlns:a16="http://schemas.microsoft.com/office/drawing/2014/main" val="2849008076"/>
                    </a:ext>
                  </a:extLst>
                </a:gridCol>
              </a:tblGrid>
              <a:tr h="285587">
                <a:tc>
                  <a:txBody>
                    <a:bodyPr/>
                    <a:lstStyle/>
                    <a:p>
                      <a:pPr rtl="0" fontAlgn="t">
                        <a:spcBef>
                          <a:spcPts val="0"/>
                        </a:spcBef>
                        <a:spcAft>
                          <a:spcPts val="0"/>
                        </a:spcAft>
                      </a:pPr>
                      <a:r>
                        <a:rPr lang="en-AU" sz="700" b="0" i="0" u="none" strike="noStrike" cap="none" spc="0" dirty="0">
                          <a:solidFill>
                            <a:schemeClr val="bg1"/>
                          </a:solidFill>
                          <a:effectLst/>
                          <a:latin typeface="Arial" panose="020B0604020202020204" pitchFamily="34" charset="0"/>
                        </a:rPr>
                        <a:t>Name</a:t>
                      </a:r>
                      <a:endParaRPr lang="en-AU" sz="700" b="0" cap="none" spc="0" dirty="0">
                        <a:solidFill>
                          <a:schemeClr val="bg1"/>
                        </a:solidFill>
                        <a:effectLst/>
                      </a:endParaRPr>
                    </a:p>
                  </a:txBody>
                  <a:tcPr marL="61724" marR="27560" marT="47480" marB="4748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Data Type</a:t>
                      </a:r>
                      <a:endParaRPr lang="en-AU" sz="700" b="0" cap="none" spc="0">
                        <a:solidFill>
                          <a:schemeClr val="bg1"/>
                        </a:solidFill>
                        <a:effectLst/>
                      </a:endParaRPr>
                    </a:p>
                  </a:txBody>
                  <a:tcPr marL="61724" marR="27560" marT="47480" marB="4748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Size </a:t>
                      </a:r>
                      <a:endParaRPr lang="en-AU" sz="700" b="0" cap="none" spc="0">
                        <a:solidFill>
                          <a:schemeClr val="bg1"/>
                        </a:solidFill>
                        <a:effectLst/>
                      </a:endParaRPr>
                    </a:p>
                  </a:txBody>
                  <a:tcPr marL="61724" marR="27560" marT="47480" marB="4748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Remarks </a:t>
                      </a:r>
                      <a:endParaRPr lang="en-AU" sz="700" b="0" cap="none" spc="0">
                        <a:solidFill>
                          <a:schemeClr val="bg1"/>
                        </a:solidFill>
                        <a:effectLst/>
                      </a:endParaRPr>
                    </a:p>
                  </a:txBody>
                  <a:tcPr marL="61724" marR="27560" marT="47480" marB="4748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tx1"/>
                    </a:solidFill>
                  </a:tcPr>
                </a:tc>
                <a:extLst>
                  <a:ext uri="{0D108BD9-81ED-4DB2-BD59-A6C34878D82A}">
                    <a16:rowId xmlns:a16="http://schemas.microsoft.com/office/drawing/2014/main" val="3793288413"/>
                  </a:ext>
                </a:extLst>
              </a:tr>
              <a:tr h="285587">
                <a:tc>
                  <a:txBody>
                    <a:bodyPr/>
                    <a:lstStyle/>
                    <a:p>
                      <a:pPr rtl="0" fontAlgn="t">
                        <a:spcBef>
                          <a:spcPts val="0"/>
                        </a:spcBef>
                        <a:spcAft>
                          <a:spcPts val="0"/>
                        </a:spcAft>
                      </a:pPr>
                      <a:r>
                        <a:rPr lang="en-AU" sz="700" b="0" i="0" u="none" strike="noStrike" cap="none" spc="0" dirty="0" err="1">
                          <a:solidFill>
                            <a:schemeClr val="tx1"/>
                          </a:solidFill>
                          <a:effectLst/>
                          <a:latin typeface="Arial" panose="020B0604020202020204" pitchFamily="34" charset="0"/>
                        </a:rPr>
                        <a:t>nJcustomercode</a:t>
                      </a:r>
                      <a:endParaRPr lang="en-AU" sz="700" cap="none" spc="0" dirty="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11</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primary key for the Joint Account table. E.g: 135946</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162779072"/>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cJointname</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50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name of the joint Account customer. E.g: Mostak</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400237989"/>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cJointfathername</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50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name of the joint Account  customer's father. E.g: Abdul</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736559747"/>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cJointmothername</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50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name of the joint Account  customer's mother. E.g: Sabera Khatun</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3309309073"/>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cJointaddress</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40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address of the joint account customer.E.g; A,B1212</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137071045"/>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cJointemail</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25</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email address of the joint account customer.E.g.:asdf@gmail.com</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155150316"/>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cJointcity</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dirty="0">
                          <a:solidFill>
                            <a:schemeClr val="tx1"/>
                          </a:solidFill>
                          <a:effectLst/>
                          <a:latin typeface="Arial" panose="020B0604020202020204" pitchFamily="34" charset="0"/>
                        </a:rPr>
                        <a:t>15</a:t>
                      </a:r>
                      <a:endParaRPr lang="en-AU" sz="700" cap="none" spc="0" dirty="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Joint city of the joint account customer.E.g.:”Dhaka”.</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162502167"/>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nJointpostCode</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4</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postCode of the joint account customer.E.g: 1205</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25248375"/>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nJointcountrycode</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4</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country code of the joint account customer.E.g: +880</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148872530"/>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nJointnid</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13</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nid number of the joint account customer. E.g: 12345678901234567</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3352526577"/>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nJointetin</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15</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etin number of the joint account customer. E.g: 123456789012</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412154824"/>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cJointoccupation</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50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occupation of the joint account customer.E,g: Business Man</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511102567"/>
                  </a:ext>
                </a:extLst>
              </a:tr>
              <a:tr h="567151">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dJointdob</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DATE</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DD MM YYYY</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date of birth of the joint account customer.E.g: 23/05/1993</a:t>
                      </a:r>
                      <a:endParaRPr lang="en-US" sz="700" cap="none" spc="0">
                        <a:solidFill>
                          <a:schemeClr val="tx1"/>
                        </a:solidFill>
                        <a:effectLst/>
                      </a:endParaRPr>
                    </a:p>
                    <a:p>
                      <a:pPr fontAlgn="t"/>
                      <a:br>
                        <a:rPr lang="en-US" sz="700" cap="none" spc="0">
                          <a:solidFill>
                            <a:schemeClr val="tx1"/>
                          </a:solidFill>
                          <a:effectLst/>
                        </a:rPr>
                      </a:b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232069021"/>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bJointphoto</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BLOB</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100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photo of the joint account customer. </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1342435382"/>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cJointsign</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20</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sign of the joint account customer.E.g: Mostak</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234624131"/>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cJointnationality</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15</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nationality of the joint account customer.E.g: Bangladesh</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2002245702"/>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cJointgender</a:t>
                      </a:r>
                      <a:endParaRPr lang="en-AU" sz="700" cap="none" spc="0">
                        <a:solidFill>
                          <a:schemeClr val="tx1"/>
                        </a:solidFill>
                        <a:effectLst/>
                      </a:endParaRPr>
                    </a:p>
                  </a:txBody>
                  <a:tcPr marL="61724" marR="27560" marT="47480" marB="47480">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8</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gender of the joint account customer. E.g: Male</a:t>
                      </a:r>
                      <a:endParaRPr lang="en-US"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192554079"/>
                  </a:ext>
                </a:extLst>
              </a:tr>
              <a:tr h="285587">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cJointpersentaddress</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15</a:t>
                      </a:r>
                      <a:endParaRPr lang="en-AU" sz="700" cap="none" spc="0">
                        <a:solidFill>
                          <a:schemeClr val="tx1"/>
                        </a:solidFill>
                        <a:effectLst/>
                      </a:endParaRPr>
                    </a:p>
                  </a:txBody>
                  <a:tcPr marL="61724" marR="27560" marT="47480" marB="4748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dirty="0">
                          <a:solidFill>
                            <a:schemeClr val="tx1"/>
                          </a:solidFill>
                          <a:effectLst/>
                          <a:latin typeface="Arial" panose="020B0604020202020204" pitchFamily="34" charset="0"/>
                        </a:rPr>
                        <a:t>This is the present address of the joint account customer. </a:t>
                      </a:r>
                      <a:r>
                        <a:rPr lang="en-US" sz="700" b="0" i="0" u="none" strike="noStrike" cap="none" spc="0" dirty="0" err="1">
                          <a:solidFill>
                            <a:schemeClr val="tx1"/>
                          </a:solidFill>
                          <a:effectLst/>
                          <a:latin typeface="Arial" panose="020B0604020202020204" pitchFamily="34" charset="0"/>
                        </a:rPr>
                        <a:t>E.g</a:t>
                      </a:r>
                      <a:r>
                        <a:rPr lang="en-US" sz="700" b="0" i="0" u="none" strike="noStrike" cap="none" spc="0" dirty="0">
                          <a:solidFill>
                            <a:schemeClr val="tx1"/>
                          </a:solidFill>
                          <a:effectLst/>
                          <a:latin typeface="Arial" panose="020B0604020202020204" pitchFamily="34" charset="0"/>
                        </a:rPr>
                        <a:t>: </a:t>
                      </a:r>
                      <a:r>
                        <a:rPr lang="en-US" sz="700" b="0" i="0" u="none" strike="noStrike" cap="none" spc="0" dirty="0" err="1">
                          <a:solidFill>
                            <a:schemeClr val="tx1"/>
                          </a:solidFill>
                          <a:effectLst/>
                          <a:latin typeface="Arial" panose="020B0604020202020204" pitchFamily="34" charset="0"/>
                        </a:rPr>
                        <a:t>Barishal</a:t>
                      </a:r>
                      <a:r>
                        <a:rPr lang="en-US" sz="700" b="0" i="0" u="none" strike="noStrike" cap="none" spc="0" dirty="0">
                          <a:solidFill>
                            <a:schemeClr val="tx1"/>
                          </a:solidFill>
                          <a:effectLst/>
                          <a:latin typeface="Arial" panose="020B0604020202020204" pitchFamily="34" charset="0"/>
                        </a:rPr>
                        <a:t> </a:t>
                      </a:r>
                      <a:r>
                        <a:rPr lang="en-US" sz="700" b="0" i="0" u="none" strike="noStrike" cap="none" spc="0" dirty="0" err="1">
                          <a:solidFill>
                            <a:schemeClr val="tx1"/>
                          </a:solidFill>
                          <a:effectLst/>
                          <a:latin typeface="Arial" panose="020B0604020202020204" pitchFamily="34" charset="0"/>
                        </a:rPr>
                        <a:t>sadar</a:t>
                      </a:r>
                      <a:endParaRPr lang="en-US" sz="700" cap="none" spc="0" dirty="0">
                        <a:solidFill>
                          <a:schemeClr val="tx1"/>
                        </a:solidFill>
                        <a:effectLst/>
                      </a:endParaRPr>
                    </a:p>
                  </a:txBody>
                  <a:tcPr marL="61724" marR="27560" marT="47480" marB="47480">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3461141531"/>
                  </a:ext>
                </a:extLst>
              </a:tr>
            </a:tbl>
          </a:graphicData>
        </a:graphic>
      </p:graphicFrame>
    </p:spTree>
    <p:extLst>
      <p:ext uri="{BB962C8B-B14F-4D97-AF65-F5344CB8AC3E}">
        <p14:creationId xmlns:p14="http://schemas.microsoft.com/office/powerpoint/2010/main" val="385953255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2CEC7-EA5D-BD20-204B-67EFD7E3C2A9}"/>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3000"/>
              <a:t>Data Dictionary (Continued)</a:t>
            </a:r>
          </a:p>
        </p:txBody>
      </p:sp>
      <p:sp>
        <p:nvSpPr>
          <p:cNvPr id="5" name="Rectangle 1">
            <a:extLst>
              <a:ext uri="{FF2B5EF4-FFF2-40B4-BE49-F238E27FC236}">
                <a16:creationId xmlns:a16="http://schemas.microsoft.com/office/drawing/2014/main" id="{87C31880-1320-77F7-6733-6ABD4A7C9BA8}"/>
              </a:ext>
            </a:extLst>
          </p:cNvPr>
          <p:cNvSpPr>
            <a:spLocks noChangeArrowheads="1"/>
          </p:cNvSpPr>
          <p:nvPr/>
        </p:nvSpPr>
        <p:spPr bwMode="auto">
          <a:xfrm>
            <a:off x="4654295" y="630936"/>
            <a:ext cx="689457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110000"/>
              </a:lnSpc>
              <a:spcBef>
                <a:spcPct val="0"/>
              </a:spcBef>
              <a:spcAft>
                <a:spcPts val="600"/>
              </a:spcAft>
              <a:buClrTx/>
              <a:buSzTx/>
              <a:tabLst/>
            </a:pPr>
            <a:endParaRPr kumimoji="0" lang="en-US" altLang="en-US" sz="20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000" b="1" i="0" u="none" strike="noStrike" cap="none" normalizeH="0" baseline="0" dirty="0" err="1">
                <a:ln>
                  <a:noFill/>
                </a:ln>
                <a:effectLst/>
                <a:latin typeface="Abadi" panose="020B0604020104020204" pitchFamily="34" charset="0"/>
              </a:rPr>
              <a:t>Corporate_Account_T</a:t>
            </a:r>
            <a:endParaRPr kumimoji="0" lang="en-US" altLang="en-US" sz="20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3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FE82A06-F7D9-7EBB-44DC-1974275731C4}"/>
              </a:ext>
            </a:extLst>
          </p:cNvPr>
          <p:cNvGraphicFramePr>
            <a:graphicFrameLocks noGrp="1"/>
          </p:cNvGraphicFramePr>
          <p:nvPr>
            <p:ph idx="1"/>
            <p:extLst>
              <p:ext uri="{D42A27DB-BD31-4B8C-83A1-F6EECF244321}">
                <p14:modId xmlns:p14="http://schemas.microsoft.com/office/powerpoint/2010/main" val="3533029632"/>
              </p:ext>
            </p:extLst>
          </p:nvPr>
        </p:nvGraphicFramePr>
        <p:xfrm>
          <a:off x="761735" y="2290936"/>
          <a:ext cx="10656339" cy="3959358"/>
        </p:xfrm>
        <a:graphic>
          <a:graphicData uri="http://schemas.openxmlformats.org/drawingml/2006/table">
            <a:tbl>
              <a:tblPr firstRow="1" bandRow="1">
                <a:solidFill>
                  <a:schemeClr val="bg1"/>
                </a:solidFill>
              </a:tblPr>
              <a:tblGrid>
                <a:gridCol w="3282875">
                  <a:extLst>
                    <a:ext uri="{9D8B030D-6E8A-4147-A177-3AD203B41FA5}">
                      <a16:colId xmlns:a16="http://schemas.microsoft.com/office/drawing/2014/main" val="3674848770"/>
                    </a:ext>
                  </a:extLst>
                </a:gridCol>
                <a:gridCol w="1464794">
                  <a:extLst>
                    <a:ext uri="{9D8B030D-6E8A-4147-A177-3AD203B41FA5}">
                      <a16:colId xmlns:a16="http://schemas.microsoft.com/office/drawing/2014/main" val="3922701875"/>
                    </a:ext>
                  </a:extLst>
                </a:gridCol>
                <a:gridCol w="924568">
                  <a:extLst>
                    <a:ext uri="{9D8B030D-6E8A-4147-A177-3AD203B41FA5}">
                      <a16:colId xmlns:a16="http://schemas.microsoft.com/office/drawing/2014/main" val="3120971846"/>
                    </a:ext>
                  </a:extLst>
                </a:gridCol>
                <a:gridCol w="4984102">
                  <a:extLst>
                    <a:ext uri="{9D8B030D-6E8A-4147-A177-3AD203B41FA5}">
                      <a16:colId xmlns:a16="http://schemas.microsoft.com/office/drawing/2014/main" val="3122000721"/>
                    </a:ext>
                  </a:extLst>
                </a:gridCol>
              </a:tblGrid>
              <a:tr h="362109">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Name</a:t>
                      </a:r>
                      <a:endParaRPr lang="en-AU" sz="1200" b="0" cap="none" spc="0">
                        <a:solidFill>
                          <a:schemeClr val="bg1"/>
                        </a:solidFill>
                        <a:effectLst/>
                      </a:endParaRPr>
                    </a:p>
                  </a:txBody>
                  <a:tcPr marL="95154" marR="44098" marT="73196" marB="7319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Data Type</a:t>
                      </a:r>
                      <a:endParaRPr lang="en-AU" sz="1200" b="0" cap="none" spc="0">
                        <a:solidFill>
                          <a:schemeClr val="bg1"/>
                        </a:solidFill>
                        <a:effectLst/>
                      </a:endParaRPr>
                    </a:p>
                  </a:txBody>
                  <a:tcPr marL="95154" marR="44098" marT="73196" marB="7319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Size </a:t>
                      </a:r>
                      <a:endParaRPr lang="en-AU" sz="1200" b="0" cap="none" spc="0">
                        <a:solidFill>
                          <a:schemeClr val="bg1"/>
                        </a:solidFill>
                        <a:effectLst/>
                      </a:endParaRPr>
                    </a:p>
                  </a:txBody>
                  <a:tcPr marL="95154" marR="44098" marT="73196" marB="7319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Remarks </a:t>
                      </a:r>
                      <a:endParaRPr lang="en-AU" sz="1200" b="0" cap="none" spc="0">
                        <a:solidFill>
                          <a:schemeClr val="bg1"/>
                        </a:solidFill>
                        <a:effectLst/>
                      </a:endParaRPr>
                    </a:p>
                  </a:txBody>
                  <a:tcPr marL="95154" marR="44098" marT="73196" marB="7319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701903519"/>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nCcustomercode</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t"/>
                      <a:br>
                        <a:rPr lang="en-AU" sz="1200" cap="none" spc="0">
                          <a:solidFill>
                            <a:schemeClr val="tx1"/>
                          </a:solidFill>
                          <a:effectLst/>
                        </a:rPr>
                      </a:b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primary key for the Corporate Account table. E.g: 46492724</a:t>
                      </a:r>
                      <a:endParaRPr lang="en-US"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20684532"/>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nCorporateregistrationNumber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br>
                        <a:rPr lang="en-AU" sz="1200" cap="none" spc="0">
                          <a:solidFill>
                            <a:schemeClr val="tx1"/>
                          </a:solidFill>
                          <a:effectLst/>
                        </a:rPr>
                      </a:b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Corporate registration Number of the Corporate Account customer.E.g: ABC123456789</a:t>
                      </a:r>
                      <a:endParaRPr lang="en-US" sz="1200" cap="none" spc="0">
                        <a:solidFill>
                          <a:schemeClr val="tx1"/>
                        </a:solidFill>
                        <a:effectLst/>
                      </a:endParaRPr>
                    </a:p>
                  </a:txBody>
                  <a:tcPr marL="95154" marR="44098" marT="73196" marB="7319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39788692"/>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cCorporateemail</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VARCHAR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25</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email address of the Corporate Account customer.E.g.:asdf@gmail.com</a:t>
                      </a:r>
                      <a:endParaRPr lang="en-US"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77573948"/>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nCorporateetinnumber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50</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Corporate etin number of the Corporate Account customer. E.g: BFST56</a:t>
                      </a:r>
                      <a:endParaRPr lang="en-US" sz="1200" cap="none" spc="0">
                        <a:solidFill>
                          <a:schemeClr val="tx1"/>
                        </a:solidFill>
                        <a:effectLst/>
                      </a:endParaRPr>
                    </a:p>
                  </a:txBody>
                  <a:tcPr marL="95154" marR="44098" marT="73196" marB="7319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93784499"/>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cCorporateAddress</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VARCHAR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15</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Corporate Address of the Corporate Account customer.E.g; A,B1212</a:t>
                      </a:r>
                      <a:endParaRPr lang="en-US"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99275347"/>
                  </a:ext>
                </a:extLst>
              </a:tr>
              <a:tr h="53919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nCorporateContactNumber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11</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Corporate Contact Number of the Corporate Account customer.E.g.:12345678910</a:t>
                      </a:r>
                      <a:endParaRPr lang="en-US" sz="1200" cap="none" spc="0">
                        <a:solidFill>
                          <a:schemeClr val="tx1"/>
                        </a:solidFill>
                        <a:effectLst/>
                      </a:endParaRPr>
                    </a:p>
                  </a:txBody>
                  <a:tcPr marL="95154" marR="44098" marT="73196" marB="7319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56884078"/>
                  </a:ext>
                </a:extLst>
              </a:tr>
              <a:tr h="362109">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cAuthorizedPersonId</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VARCHAR</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11</a:t>
                      </a:r>
                      <a:endParaRPr lang="en-AU"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foreign key from the table Authorized_Person..E.g.:1123356</a:t>
                      </a:r>
                      <a:endParaRPr lang="en-US" sz="1200" cap="none" spc="0">
                        <a:solidFill>
                          <a:schemeClr val="tx1"/>
                        </a:solidFill>
                        <a:effectLst/>
                      </a:endParaRPr>
                    </a:p>
                  </a:txBody>
                  <a:tcPr marL="95154" marR="44098" marT="73196" marB="73196">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202087495"/>
                  </a:ext>
                </a:extLst>
              </a:tr>
            </a:tbl>
          </a:graphicData>
        </a:graphic>
      </p:graphicFrame>
    </p:spTree>
    <p:extLst>
      <p:ext uri="{BB962C8B-B14F-4D97-AF65-F5344CB8AC3E}">
        <p14:creationId xmlns:p14="http://schemas.microsoft.com/office/powerpoint/2010/main" val="17516180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9B511-CC3E-266E-4E0E-2CE7CDE8F68F}"/>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53CD885A-0B72-38B3-6AC8-C2E197AA0B33}"/>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Authorized_Person_T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36"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44268520-FE81-4A4A-2176-D626FFADD2AA}"/>
              </a:ext>
            </a:extLst>
          </p:cNvPr>
          <p:cNvGraphicFramePr>
            <a:graphicFrameLocks noGrp="1"/>
          </p:cNvGraphicFramePr>
          <p:nvPr>
            <p:ph idx="1"/>
            <p:extLst>
              <p:ext uri="{D42A27DB-BD31-4B8C-83A1-F6EECF244321}">
                <p14:modId xmlns:p14="http://schemas.microsoft.com/office/powerpoint/2010/main" val="2622436875"/>
              </p:ext>
            </p:extLst>
          </p:nvPr>
        </p:nvGraphicFramePr>
        <p:xfrm>
          <a:off x="4396510" y="639521"/>
          <a:ext cx="7142318" cy="5835172"/>
        </p:xfrm>
        <a:graphic>
          <a:graphicData uri="http://schemas.openxmlformats.org/drawingml/2006/table">
            <a:tbl>
              <a:tblPr firstRow="1" bandRow="1">
                <a:noFill/>
              </a:tblPr>
              <a:tblGrid>
                <a:gridCol w="2377374">
                  <a:extLst>
                    <a:ext uri="{9D8B030D-6E8A-4147-A177-3AD203B41FA5}">
                      <a16:colId xmlns:a16="http://schemas.microsoft.com/office/drawing/2014/main" val="2891650255"/>
                    </a:ext>
                  </a:extLst>
                </a:gridCol>
                <a:gridCol w="1091721">
                  <a:extLst>
                    <a:ext uri="{9D8B030D-6E8A-4147-A177-3AD203B41FA5}">
                      <a16:colId xmlns:a16="http://schemas.microsoft.com/office/drawing/2014/main" val="777177716"/>
                    </a:ext>
                  </a:extLst>
                </a:gridCol>
                <a:gridCol w="835664">
                  <a:extLst>
                    <a:ext uri="{9D8B030D-6E8A-4147-A177-3AD203B41FA5}">
                      <a16:colId xmlns:a16="http://schemas.microsoft.com/office/drawing/2014/main" val="1065413405"/>
                    </a:ext>
                  </a:extLst>
                </a:gridCol>
                <a:gridCol w="2837559">
                  <a:extLst>
                    <a:ext uri="{9D8B030D-6E8A-4147-A177-3AD203B41FA5}">
                      <a16:colId xmlns:a16="http://schemas.microsoft.com/office/drawing/2014/main" val="3018671395"/>
                    </a:ext>
                  </a:extLst>
                </a:gridCol>
              </a:tblGrid>
              <a:tr h="774600">
                <a:tc>
                  <a:txBody>
                    <a:bodyPr/>
                    <a:lstStyle/>
                    <a:p>
                      <a:pPr rtl="0" fontAlgn="t">
                        <a:spcBef>
                          <a:spcPts val="0"/>
                        </a:spcBef>
                        <a:spcAft>
                          <a:spcPts val="0"/>
                        </a:spcAft>
                      </a:pPr>
                      <a:r>
                        <a:rPr lang="en-AU" sz="1600" b="1" i="0" u="none" strike="noStrike" cap="none" spc="0" dirty="0">
                          <a:solidFill>
                            <a:schemeClr val="bg1"/>
                          </a:solidFill>
                          <a:effectLst/>
                          <a:latin typeface="Arial" panose="020B0604020202020204" pitchFamily="34" charset="0"/>
                        </a:rPr>
                        <a:t>Name</a:t>
                      </a:r>
                      <a:endParaRPr lang="en-AU" sz="1600" b="1" cap="none" spc="0" dirty="0">
                        <a:solidFill>
                          <a:schemeClr val="bg1"/>
                        </a:solidFill>
                        <a:effectLst/>
                      </a:endParaRPr>
                    </a:p>
                  </a:txBody>
                  <a:tcPr marL="71780" marR="51272" marT="102545" marB="102545" anchor="ctr">
                    <a:lnL w="12700" cmpd="sng">
                      <a:noFill/>
                    </a:lnL>
                    <a:lnR w="12700" cmpd="sng">
                      <a:noFill/>
                    </a:lnR>
                    <a:lnT w="19050" cap="flat" cmpd="sng" algn="ctr">
                      <a:noFill/>
                      <a:prstDash val="solid"/>
                    </a:lnT>
                    <a:lnB w="38100" cmpd="sng">
                      <a:noFill/>
                    </a:lnB>
                    <a:solidFill>
                      <a:schemeClr val="tx1"/>
                    </a:solidFill>
                  </a:tcPr>
                </a:tc>
                <a:tc>
                  <a:txBody>
                    <a:bodyPr/>
                    <a:lstStyle/>
                    <a:p>
                      <a:pPr rtl="0" fontAlgn="t">
                        <a:spcBef>
                          <a:spcPts val="0"/>
                        </a:spcBef>
                        <a:spcAft>
                          <a:spcPts val="0"/>
                        </a:spcAft>
                      </a:pPr>
                      <a:r>
                        <a:rPr lang="en-AU" sz="1600" b="1" i="0" u="none" strike="noStrike" cap="none" spc="0">
                          <a:solidFill>
                            <a:schemeClr val="bg1"/>
                          </a:solidFill>
                          <a:effectLst/>
                          <a:latin typeface="Arial" panose="020B0604020202020204" pitchFamily="34" charset="0"/>
                        </a:rPr>
                        <a:t>Data Type</a:t>
                      </a:r>
                      <a:endParaRPr lang="en-AU" sz="1600" b="1" cap="none" spc="0">
                        <a:solidFill>
                          <a:schemeClr val="bg1"/>
                        </a:solidFill>
                        <a:effectLst/>
                      </a:endParaRPr>
                    </a:p>
                  </a:txBody>
                  <a:tcPr marL="71780" marR="51272" marT="102545" marB="102545" anchor="ctr">
                    <a:lnL w="12700" cmpd="sng">
                      <a:noFill/>
                    </a:lnL>
                    <a:lnR w="12700" cmpd="sng">
                      <a:noFill/>
                    </a:lnR>
                    <a:lnT w="19050" cap="flat" cmpd="sng" algn="ctr">
                      <a:noFill/>
                      <a:prstDash val="solid"/>
                    </a:lnT>
                    <a:lnB w="38100" cmpd="sng">
                      <a:noFill/>
                    </a:lnB>
                    <a:solidFill>
                      <a:schemeClr val="tx1"/>
                    </a:solidFill>
                  </a:tcPr>
                </a:tc>
                <a:tc>
                  <a:txBody>
                    <a:bodyPr/>
                    <a:lstStyle/>
                    <a:p>
                      <a:pPr rtl="0" fontAlgn="t">
                        <a:spcBef>
                          <a:spcPts val="0"/>
                        </a:spcBef>
                        <a:spcAft>
                          <a:spcPts val="0"/>
                        </a:spcAft>
                      </a:pPr>
                      <a:r>
                        <a:rPr lang="en-AU" sz="1600" b="1" i="0" u="none" strike="noStrike" cap="none" spc="0">
                          <a:solidFill>
                            <a:schemeClr val="bg1"/>
                          </a:solidFill>
                          <a:effectLst/>
                          <a:latin typeface="Arial" panose="020B0604020202020204" pitchFamily="34" charset="0"/>
                        </a:rPr>
                        <a:t>Size </a:t>
                      </a:r>
                      <a:endParaRPr lang="en-AU" sz="1600" b="1" cap="none" spc="0">
                        <a:solidFill>
                          <a:schemeClr val="bg1"/>
                        </a:solidFill>
                        <a:effectLst/>
                      </a:endParaRPr>
                    </a:p>
                  </a:txBody>
                  <a:tcPr marL="71780" marR="51272" marT="102545" marB="102545" anchor="ctr">
                    <a:lnL w="12700" cmpd="sng">
                      <a:noFill/>
                    </a:lnL>
                    <a:lnR w="12700" cmpd="sng">
                      <a:noFill/>
                    </a:lnR>
                    <a:lnT w="19050" cap="flat" cmpd="sng" algn="ctr">
                      <a:noFill/>
                      <a:prstDash val="solid"/>
                    </a:lnT>
                    <a:lnB w="38100" cmpd="sng">
                      <a:noFill/>
                    </a:lnB>
                    <a:solidFill>
                      <a:schemeClr val="tx1"/>
                    </a:solidFill>
                  </a:tcPr>
                </a:tc>
                <a:tc>
                  <a:txBody>
                    <a:bodyPr/>
                    <a:lstStyle/>
                    <a:p>
                      <a:pPr rtl="0" fontAlgn="t">
                        <a:spcBef>
                          <a:spcPts val="0"/>
                        </a:spcBef>
                        <a:spcAft>
                          <a:spcPts val="0"/>
                        </a:spcAft>
                      </a:pPr>
                      <a:r>
                        <a:rPr lang="en-AU" sz="1600" b="1" i="0" u="none" strike="noStrike" cap="none" spc="0">
                          <a:solidFill>
                            <a:schemeClr val="bg1"/>
                          </a:solidFill>
                          <a:effectLst/>
                          <a:latin typeface="Arial" panose="020B0604020202020204" pitchFamily="34" charset="0"/>
                        </a:rPr>
                        <a:t>Remarks </a:t>
                      </a:r>
                      <a:endParaRPr lang="en-AU" sz="1600" b="1" cap="none" spc="0">
                        <a:solidFill>
                          <a:schemeClr val="bg1"/>
                        </a:solidFill>
                        <a:effectLst/>
                      </a:endParaRPr>
                    </a:p>
                  </a:txBody>
                  <a:tcPr marL="71780" marR="51272" marT="102545" marB="102545"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4001067500"/>
                  </a:ext>
                </a:extLst>
              </a:tr>
              <a:tr h="841468">
                <a:tc>
                  <a:txBody>
                    <a:bodyPr/>
                    <a:lstStyle/>
                    <a:p>
                      <a:pPr rtl="0" fontAlgn="t">
                        <a:spcBef>
                          <a:spcPts val="0"/>
                        </a:spcBef>
                        <a:spcAft>
                          <a:spcPts val="0"/>
                        </a:spcAft>
                      </a:pPr>
                      <a:r>
                        <a:rPr lang="en-AU" sz="1300" b="0" i="0" u="none" strike="noStrike" cap="none" spc="0" dirty="0" err="1">
                          <a:solidFill>
                            <a:schemeClr val="tx1"/>
                          </a:solidFill>
                          <a:effectLst/>
                          <a:latin typeface="Arial" panose="020B0604020202020204" pitchFamily="34" charset="0"/>
                        </a:rPr>
                        <a:t>nAuthorizedPersonId</a:t>
                      </a:r>
                      <a:endParaRPr lang="en-AU" sz="1300" cap="none" spc="0" dirty="0">
                        <a:solidFill>
                          <a:schemeClr val="tx1"/>
                        </a:solidFill>
                        <a:effectLst/>
                      </a:endParaRPr>
                    </a:p>
                  </a:txBody>
                  <a:tcPr marL="71780" marR="51272" marT="67324" marB="102545">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VARCHAR</a:t>
                      </a:r>
                      <a:endParaRPr lang="en-AU" sz="1300" cap="none" spc="0">
                        <a:solidFill>
                          <a:schemeClr val="tx1"/>
                        </a:solidFill>
                        <a:effectLst/>
                      </a:endParaRPr>
                    </a:p>
                  </a:txBody>
                  <a:tcPr marL="71780" marR="51272" marT="67324" marB="102545">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13</a:t>
                      </a:r>
                      <a:endParaRPr lang="en-AU" sz="1300" cap="none" spc="0">
                        <a:solidFill>
                          <a:schemeClr val="tx1"/>
                        </a:solidFill>
                        <a:effectLst/>
                      </a:endParaRPr>
                    </a:p>
                  </a:txBody>
                  <a:tcPr marL="71780" marR="51272" marT="67324" marB="102545">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primary key for the Authorized Person table.E.g.:1123356</a:t>
                      </a:r>
                      <a:endParaRPr lang="en-US" sz="1300" cap="none" spc="0">
                        <a:solidFill>
                          <a:schemeClr val="tx1"/>
                        </a:solidFill>
                        <a:effectLst/>
                      </a:endParaRPr>
                    </a:p>
                  </a:txBody>
                  <a:tcPr marL="71780" marR="51272" marT="67324" marB="102545">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361181382"/>
                  </a:ext>
                </a:extLst>
              </a:tr>
              <a:tr h="634042">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cAuthorizedname</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VARCHAR</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50</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name of the authorized person.E.g.:”Halim”.</a:t>
                      </a:r>
                      <a:endParaRPr lang="en-US"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69689287"/>
                  </a:ext>
                </a:extLst>
              </a:tr>
              <a:tr h="634042">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cAuthorizedPresentAddress</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VARCHAR</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15</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Present Addressof the authorized person.E.g; A,B1212</a:t>
                      </a:r>
                      <a:endParaRPr lang="en-US"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153249075"/>
                  </a:ext>
                </a:extLst>
              </a:tr>
              <a:tr h="634042">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dAuthorizeddob</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DATE</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DD MM YYYY</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date of birth of the Authorized Person.E.g.:24/2/1971</a:t>
                      </a:r>
                      <a:endParaRPr lang="en-US"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99466922"/>
                  </a:ext>
                </a:extLst>
              </a:tr>
              <a:tr h="841468">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nAuthorizedmobile</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INTEGER</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fontAlgn="t"/>
                      <a:br>
                        <a:rPr lang="en-AU" sz="1300" cap="none" spc="0">
                          <a:solidFill>
                            <a:schemeClr val="tx1"/>
                          </a:solidFill>
                          <a:effectLst/>
                        </a:rPr>
                      </a:b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mobile number of the authorized person.E.g.:12345678910</a:t>
                      </a:r>
                      <a:endParaRPr lang="en-US"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851657597"/>
                  </a:ext>
                </a:extLst>
              </a:tr>
              <a:tr h="841468">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cAuthorizedemail</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VARCHAR</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25</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300" b="0" i="0" u="none" strike="noStrike" cap="none" spc="0">
                          <a:solidFill>
                            <a:schemeClr val="tx1"/>
                          </a:solidFill>
                          <a:effectLst/>
                          <a:latin typeface="Arial" panose="020B0604020202020204" pitchFamily="34" charset="0"/>
                        </a:rPr>
                        <a:t>This is the email address of the authorized person.E.g.:asdf@gmail.com</a:t>
                      </a:r>
                      <a:endParaRPr lang="en-US" sz="1300" cap="none" spc="0">
                        <a:solidFill>
                          <a:schemeClr val="tx1"/>
                        </a:solidFill>
                        <a:effectLst/>
                      </a:endParaRPr>
                    </a:p>
                  </a:txBody>
                  <a:tcPr marL="71780" marR="51272" marT="67324" marB="102545">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352246824"/>
                  </a:ext>
                </a:extLst>
              </a:tr>
              <a:tr h="634042">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cAuthorizedoccupation</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AU" sz="1300" b="0" i="0" u="none" strike="noStrike" cap="none" spc="0">
                          <a:solidFill>
                            <a:schemeClr val="tx1"/>
                          </a:solidFill>
                          <a:effectLst/>
                          <a:latin typeface="Arial" panose="020B0604020202020204" pitchFamily="34" charset="0"/>
                        </a:rPr>
                        <a:t>VARCHAR</a:t>
                      </a: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mpd="sng">
                      <a:noFill/>
                      <a:prstDash val="solid"/>
                    </a:lnB>
                    <a:noFill/>
                  </a:tcPr>
                </a:tc>
                <a:tc>
                  <a:txBody>
                    <a:bodyPr/>
                    <a:lstStyle/>
                    <a:p>
                      <a:pPr fontAlgn="t"/>
                      <a:br>
                        <a:rPr lang="en-AU" sz="1300" cap="none" spc="0">
                          <a:solidFill>
                            <a:schemeClr val="tx1"/>
                          </a:solidFill>
                          <a:effectLst/>
                        </a:rPr>
                      </a:br>
                      <a:endParaRPr lang="en-AU" sz="1300" cap="none" spc="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US" sz="1300" b="0" i="0" u="none" strike="noStrike" cap="none" spc="0" dirty="0">
                          <a:solidFill>
                            <a:schemeClr val="tx1"/>
                          </a:solidFill>
                          <a:effectLst/>
                          <a:latin typeface="Arial" panose="020B0604020202020204" pitchFamily="34" charset="0"/>
                        </a:rPr>
                        <a:t>This is the occupation of the authorized person.</a:t>
                      </a:r>
                      <a:endParaRPr lang="en-US" sz="1300" cap="none" spc="0" dirty="0">
                        <a:solidFill>
                          <a:schemeClr val="tx1"/>
                        </a:solidFill>
                        <a:effectLst/>
                      </a:endParaRPr>
                    </a:p>
                  </a:txBody>
                  <a:tcPr marL="71780" marR="51272" marT="67324" marB="10254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8518148"/>
                  </a:ext>
                </a:extLst>
              </a:tr>
            </a:tbl>
          </a:graphicData>
        </a:graphic>
      </p:graphicFrame>
    </p:spTree>
    <p:extLst>
      <p:ext uri="{BB962C8B-B14F-4D97-AF65-F5344CB8AC3E}">
        <p14:creationId xmlns:p14="http://schemas.microsoft.com/office/powerpoint/2010/main" val="1058723213"/>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05EAF-3514-EAA1-84CA-7E11981749C0}"/>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F89072B-B39E-D482-F81A-6D6830070899}"/>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Nominee_T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160AFA18-9C46-4358-638F-919ADA63D90B}"/>
              </a:ext>
            </a:extLst>
          </p:cNvPr>
          <p:cNvGraphicFramePr>
            <a:graphicFrameLocks noGrp="1"/>
          </p:cNvGraphicFramePr>
          <p:nvPr>
            <p:ph idx="1"/>
            <p:extLst>
              <p:ext uri="{D42A27DB-BD31-4B8C-83A1-F6EECF244321}">
                <p14:modId xmlns:p14="http://schemas.microsoft.com/office/powerpoint/2010/main" val="3682358777"/>
              </p:ext>
            </p:extLst>
          </p:nvPr>
        </p:nvGraphicFramePr>
        <p:xfrm>
          <a:off x="4739020" y="640080"/>
          <a:ext cx="6266771" cy="5853085"/>
        </p:xfrm>
        <a:graphic>
          <a:graphicData uri="http://schemas.openxmlformats.org/drawingml/2006/table">
            <a:tbl>
              <a:tblPr firstRow="1" bandRow="1">
                <a:solidFill>
                  <a:schemeClr val="bg1"/>
                </a:solidFill>
              </a:tblPr>
              <a:tblGrid>
                <a:gridCol w="1261063">
                  <a:extLst>
                    <a:ext uri="{9D8B030D-6E8A-4147-A177-3AD203B41FA5}">
                      <a16:colId xmlns:a16="http://schemas.microsoft.com/office/drawing/2014/main" val="3038121300"/>
                    </a:ext>
                  </a:extLst>
                </a:gridCol>
                <a:gridCol w="818352">
                  <a:extLst>
                    <a:ext uri="{9D8B030D-6E8A-4147-A177-3AD203B41FA5}">
                      <a16:colId xmlns:a16="http://schemas.microsoft.com/office/drawing/2014/main" val="3120605824"/>
                    </a:ext>
                  </a:extLst>
                </a:gridCol>
                <a:gridCol w="498565">
                  <a:extLst>
                    <a:ext uri="{9D8B030D-6E8A-4147-A177-3AD203B41FA5}">
                      <a16:colId xmlns:a16="http://schemas.microsoft.com/office/drawing/2014/main" val="2397097089"/>
                    </a:ext>
                  </a:extLst>
                </a:gridCol>
                <a:gridCol w="3688791">
                  <a:extLst>
                    <a:ext uri="{9D8B030D-6E8A-4147-A177-3AD203B41FA5}">
                      <a16:colId xmlns:a16="http://schemas.microsoft.com/office/drawing/2014/main" val="351236583"/>
                    </a:ext>
                  </a:extLst>
                </a:gridCol>
              </a:tblGrid>
              <a:tr h="181819">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Name</a:t>
                      </a:r>
                      <a:endParaRPr lang="en-AU" sz="700" b="0" cap="none" spc="0">
                        <a:solidFill>
                          <a:schemeClr val="bg1"/>
                        </a:solidFill>
                        <a:effectLst/>
                      </a:endParaRPr>
                    </a:p>
                  </a:txBody>
                  <a:tcPr marL="32395" marR="5294" marT="24919" marB="2491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Data Type</a:t>
                      </a:r>
                      <a:endParaRPr lang="en-AU" sz="700" b="0" cap="none" spc="0">
                        <a:solidFill>
                          <a:schemeClr val="bg1"/>
                        </a:solidFill>
                        <a:effectLst/>
                      </a:endParaRPr>
                    </a:p>
                  </a:txBody>
                  <a:tcPr marL="32395" marR="5294" marT="24919" marB="2491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Size </a:t>
                      </a:r>
                      <a:endParaRPr lang="en-AU" sz="700" b="0" cap="none" spc="0">
                        <a:solidFill>
                          <a:schemeClr val="bg1"/>
                        </a:solidFill>
                        <a:effectLst/>
                      </a:endParaRPr>
                    </a:p>
                  </a:txBody>
                  <a:tcPr marL="32395" marR="5294" marT="24919" marB="2491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700" b="0" i="0" u="none" strike="noStrike" cap="none" spc="0">
                          <a:solidFill>
                            <a:schemeClr val="bg1"/>
                          </a:solidFill>
                          <a:effectLst/>
                          <a:latin typeface="Arial" panose="020B0604020202020204" pitchFamily="34" charset="0"/>
                        </a:rPr>
                        <a:t>Remarks </a:t>
                      </a:r>
                      <a:endParaRPr lang="en-AU" sz="700" b="0" cap="none" spc="0">
                        <a:solidFill>
                          <a:schemeClr val="bg1"/>
                        </a:solidFill>
                        <a:effectLst/>
                      </a:endParaRPr>
                    </a:p>
                  </a:txBody>
                  <a:tcPr marL="32395" marR="5294" marT="24919" marB="2491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616789518"/>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nNomnid</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13</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primary key for the  Nominee table.E.g.:5624892</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254200548"/>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cNomname</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50</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name of the nominee.E.g.:”kamal”.</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56447297"/>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cNomaddress</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15</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address of the nominee.E.g; A,B1212</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834207579"/>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cNomcity</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city of the nominee.E.g.:”cumilla”</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70563204"/>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cNomCountry</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Country of the nominee.E.g.:”bangladesh”</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213379580"/>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cNomstate</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state of the nominee.E.g.:”Bangla”</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534487809"/>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nNompostcode</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postcode of the nominee.E.g.:26594</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946034207"/>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nmobile</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11</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mobile number of the nominee.E.g.:12345678910</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36872375"/>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cemail</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25</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email address of the nominee.</a:t>
                      </a:r>
                      <a:endParaRPr lang="en-US" sz="700" cap="none" spc="0">
                        <a:solidFill>
                          <a:schemeClr val="tx1"/>
                        </a:solidFill>
                        <a:effectLst/>
                      </a:endParaRPr>
                    </a:p>
                    <a:p>
                      <a:pPr rtl="0" fontAlgn="t">
                        <a:spcBef>
                          <a:spcPts val="0"/>
                        </a:spcBef>
                        <a:spcAft>
                          <a:spcPts val="0"/>
                        </a:spcAft>
                      </a:pPr>
                      <a:r>
                        <a:rPr lang="en-US" sz="700" b="0" i="0" u="none" strike="noStrike" cap="none" spc="0">
                          <a:solidFill>
                            <a:schemeClr val="tx1"/>
                          </a:solidFill>
                          <a:effectLst/>
                          <a:latin typeface="Arial" panose="020B0604020202020204" pitchFamily="34" charset="0"/>
                        </a:rPr>
                        <a:t>E.g.:asdf@gmail.com</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643498625"/>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dNomdob</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DATE</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date of birth of the nominee.E.g: 23/05/1993</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10013907"/>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 Nomcountrycode</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country code of the nominee.E.g.:088</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56573416"/>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cResidency</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Residency Of the nominee. E.g: Resident</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24776350"/>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cPriorityType</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PriorityType of the nominee. E,g: Platinum</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29124386"/>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cNomRelationship</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Relationship Of the nominee. E.g: Married</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397477569"/>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 signature</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signature of the nominee.E.g.:”arif”</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54648770"/>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nNomphoto</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BLOB</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100</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photo of the nominee.</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199157037"/>
                  </a:ext>
                </a:extLst>
              </a:tr>
              <a:tr h="181819">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 gender</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8</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gender of the nominee.E.g.:”male”</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164598367"/>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nNometin</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etin number of the nominee.E.g.:265461 </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942716581"/>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cNomnationality</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VARCHAR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nationality of the nominee.E.g.:”Bangladeshi”</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98217389"/>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cNo percentage</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percentage of the nominee.</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51853174"/>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nCustomerCode</a:t>
                      </a:r>
                      <a:endParaRPr lang="en-AU" sz="700" cap="none" spc="0">
                        <a:solidFill>
                          <a:schemeClr val="tx1"/>
                        </a:solidFill>
                        <a:effectLst/>
                      </a:endParaRPr>
                    </a:p>
                  </a:txBody>
                  <a:tcPr marL="32395" marR="5294" marT="24919" marB="24919">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700" b="0" i="0" u="none" strike="noStrike" cap="none" spc="0">
                          <a:solidFill>
                            <a:schemeClr val="tx1"/>
                          </a:solidFill>
                          <a:effectLst/>
                          <a:latin typeface="Arial" panose="020B0604020202020204" pitchFamily="34" charset="0"/>
                        </a:rPr>
                        <a:t>This is the foreign key from the table Customer.E.g. : 0123456</a:t>
                      </a:r>
                      <a:endParaRPr lang="en-US"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776016066"/>
                  </a:ext>
                </a:extLst>
              </a:tr>
              <a:tr h="286272">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nApplicationId</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700" b="0" i="0" u="none" strike="noStrike" cap="none" spc="0">
                          <a:solidFill>
                            <a:schemeClr val="tx1"/>
                          </a:solidFill>
                          <a:effectLst/>
                          <a:latin typeface="Arial" panose="020B0604020202020204" pitchFamily="34" charset="0"/>
                        </a:rPr>
                        <a:t>INTEGER</a:t>
                      </a: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700" cap="none" spc="0">
                          <a:solidFill>
                            <a:schemeClr val="tx1"/>
                          </a:solidFill>
                          <a:effectLst/>
                        </a:rPr>
                      </a:br>
                      <a:endParaRPr lang="en-AU" sz="700" cap="none" spc="0">
                        <a:solidFill>
                          <a:schemeClr val="tx1"/>
                        </a:solidFill>
                        <a:effectLst/>
                      </a:endParaRPr>
                    </a:p>
                  </a:txBody>
                  <a:tcPr marL="32395" marR="5294" marT="24919" marB="2491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700" b="0" i="0" u="none" strike="noStrike" cap="none" spc="0" dirty="0">
                          <a:solidFill>
                            <a:schemeClr val="tx1"/>
                          </a:solidFill>
                          <a:effectLst/>
                          <a:latin typeface="Arial" panose="020B0604020202020204" pitchFamily="34" charset="0"/>
                        </a:rPr>
                        <a:t>This is the foreign key from table BO_Account.E.g.:654321</a:t>
                      </a:r>
                      <a:endParaRPr lang="en-US" sz="700" cap="none" spc="0" dirty="0">
                        <a:solidFill>
                          <a:schemeClr val="tx1"/>
                        </a:solidFill>
                        <a:effectLst/>
                      </a:endParaRPr>
                    </a:p>
                  </a:txBody>
                  <a:tcPr marL="32395" marR="5294" marT="24919" marB="24919">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229772351"/>
                  </a:ext>
                </a:extLst>
              </a:tr>
            </a:tbl>
          </a:graphicData>
        </a:graphic>
      </p:graphicFrame>
    </p:spTree>
    <p:extLst>
      <p:ext uri="{BB962C8B-B14F-4D97-AF65-F5344CB8AC3E}">
        <p14:creationId xmlns:p14="http://schemas.microsoft.com/office/powerpoint/2010/main" val="134374970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E1D2C-4400-F36E-4ADC-C348805261AC}"/>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dirty="0"/>
              <a:t>Data Dictionary (Continued)</a:t>
            </a: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FC893CC-B63C-6890-4044-8E1E4A6B253D}"/>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rPr>
              <a:t>Head_OF_Sattlement_T</a:t>
            </a:r>
            <a:endParaRPr kumimoji="0" lang="en-US" altLang="en-US" sz="2400" b="0" i="0" u="none" strike="noStrike" cap="none" normalizeH="0" baseline="0" dirty="0">
              <a:ln>
                <a:noFill/>
              </a:ln>
              <a:effectLst/>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569F0A13-508D-4C44-BC9A-CDDD54B4BE24}"/>
              </a:ext>
            </a:extLst>
          </p:cNvPr>
          <p:cNvGraphicFramePr>
            <a:graphicFrameLocks noGrp="1"/>
          </p:cNvGraphicFramePr>
          <p:nvPr>
            <p:ph idx="1"/>
            <p:extLst>
              <p:ext uri="{D42A27DB-BD31-4B8C-83A1-F6EECF244321}">
                <p14:modId xmlns:p14="http://schemas.microsoft.com/office/powerpoint/2010/main" val="1173926268"/>
              </p:ext>
            </p:extLst>
          </p:nvPr>
        </p:nvGraphicFramePr>
        <p:xfrm>
          <a:off x="4479636" y="731993"/>
          <a:ext cx="7078382" cy="5696517"/>
        </p:xfrm>
        <a:graphic>
          <a:graphicData uri="http://schemas.openxmlformats.org/drawingml/2006/table">
            <a:tbl>
              <a:tblPr firstRow="1" bandRow="1">
                <a:noFill/>
              </a:tblPr>
              <a:tblGrid>
                <a:gridCol w="1408661">
                  <a:extLst>
                    <a:ext uri="{9D8B030D-6E8A-4147-A177-3AD203B41FA5}">
                      <a16:colId xmlns:a16="http://schemas.microsoft.com/office/drawing/2014/main" val="144452168"/>
                    </a:ext>
                  </a:extLst>
                </a:gridCol>
                <a:gridCol w="1055093">
                  <a:extLst>
                    <a:ext uri="{9D8B030D-6E8A-4147-A177-3AD203B41FA5}">
                      <a16:colId xmlns:a16="http://schemas.microsoft.com/office/drawing/2014/main" val="2585832817"/>
                    </a:ext>
                  </a:extLst>
                </a:gridCol>
                <a:gridCol w="903564">
                  <a:extLst>
                    <a:ext uri="{9D8B030D-6E8A-4147-A177-3AD203B41FA5}">
                      <a16:colId xmlns:a16="http://schemas.microsoft.com/office/drawing/2014/main" val="3686902751"/>
                    </a:ext>
                  </a:extLst>
                </a:gridCol>
                <a:gridCol w="3711064">
                  <a:extLst>
                    <a:ext uri="{9D8B030D-6E8A-4147-A177-3AD203B41FA5}">
                      <a16:colId xmlns:a16="http://schemas.microsoft.com/office/drawing/2014/main" val="3626945704"/>
                    </a:ext>
                  </a:extLst>
                </a:gridCol>
              </a:tblGrid>
              <a:tr h="726979">
                <a:tc>
                  <a:txBody>
                    <a:bodyPr/>
                    <a:lstStyle/>
                    <a:p>
                      <a:pPr algn="l" rtl="0" fontAlgn="t">
                        <a:spcBef>
                          <a:spcPts val="0"/>
                        </a:spcBef>
                        <a:spcAft>
                          <a:spcPts val="0"/>
                        </a:spcAft>
                      </a:pPr>
                      <a:r>
                        <a:rPr lang="en-AU" sz="1400" b="0" i="0" u="none" strike="noStrike" cap="all" spc="150">
                          <a:solidFill>
                            <a:schemeClr val="lt1"/>
                          </a:solidFill>
                          <a:effectLst/>
                          <a:latin typeface="Arial" panose="020B0604020202020204" pitchFamily="34" charset="0"/>
                        </a:rPr>
                        <a:t>Name</a:t>
                      </a:r>
                    </a:p>
                  </a:txBody>
                  <a:tcPr marL="118232" marR="118232" marT="118232" marB="118232">
                    <a:lnL w="12700" cmpd="sng">
                      <a:noFill/>
                    </a:lnL>
                    <a:lnR w="12700" cmpd="sng">
                      <a:noFill/>
                    </a:lnR>
                    <a:lnT w="12700" cmpd="sng">
                      <a:noFill/>
                    </a:lnT>
                    <a:lnB w="38100" cmpd="sng">
                      <a:noFill/>
                    </a:lnB>
                    <a:solidFill>
                      <a:srgbClr val="505356"/>
                    </a:solidFill>
                  </a:tcPr>
                </a:tc>
                <a:tc>
                  <a:txBody>
                    <a:bodyPr/>
                    <a:lstStyle/>
                    <a:p>
                      <a:pPr algn="l" rtl="0" fontAlgn="t">
                        <a:spcBef>
                          <a:spcPts val="0"/>
                        </a:spcBef>
                        <a:spcAft>
                          <a:spcPts val="0"/>
                        </a:spcAft>
                      </a:pPr>
                      <a:r>
                        <a:rPr lang="en-AU" sz="1400" b="0" i="0" u="none" strike="noStrike" cap="all" spc="150">
                          <a:solidFill>
                            <a:schemeClr val="lt1"/>
                          </a:solidFill>
                          <a:effectLst/>
                          <a:latin typeface="Arial" panose="020B0604020202020204" pitchFamily="34" charset="0"/>
                        </a:rPr>
                        <a:t>Data Type</a:t>
                      </a:r>
                    </a:p>
                  </a:txBody>
                  <a:tcPr marL="118232" marR="118232" marT="118232" marB="118232">
                    <a:lnL w="12700" cmpd="sng">
                      <a:noFill/>
                    </a:lnL>
                    <a:lnR w="12700" cmpd="sng">
                      <a:noFill/>
                    </a:lnR>
                    <a:lnT w="12700" cmpd="sng">
                      <a:noFill/>
                    </a:lnT>
                    <a:lnB w="38100" cmpd="sng">
                      <a:noFill/>
                    </a:lnB>
                    <a:solidFill>
                      <a:srgbClr val="505356"/>
                    </a:solidFill>
                  </a:tcPr>
                </a:tc>
                <a:tc>
                  <a:txBody>
                    <a:bodyPr/>
                    <a:lstStyle/>
                    <a:p>
                      <a:pPr algn="l" rtl="0" fontAlgn="t">
                        <a:spcBef>
                          <a:spcPts val="0"/>
                        </a:spcBef>
                        <a:spcAft>
                          <a:spcPts val="0"/>
                        </a:spcAft>
                      </a:pPr>
                      <a:r>
                        <a:rPr lang="en-AU" sz="1400" b="0" i="0" u="none" strike="noStrike" cap="all" spc="150">
                          <a:solidFill>
                            <a:schemeClr val="lt1"/>
                          </a:solidFill>
                          <a:effectLst/>
                          <a:latin typeface="Arial" panose="020B0604020202020204" pitchFamily="34" charset="0"/>
                        </a:rPr>
                        <a:t>Size </a:t>
                      </a:r>
                    </a:p>
                  </a:txBody>
                  <a:tcPr marL="118232" marR="118232" marT="118232" marB="118232">
                    <a:lnL w="12700" cmpd="sng">
                      <a:noFill/>
                    </a:lnL>
                    <a:lnR w="12700" cmpd="sng">
                      <a:noFill/>
                    </a:lnR>
                    <a:lnT w="12700" cmpd="sng">
                      <a:noFill/>
                    </a:lnT>
                    <a:lnB w="38100" cmpd="sng">
                      <a:noFill/>
                    </a:lnB>
                    <a:solidFill>
                      <a:srgbClr val="505356"/>
                    </a:solidFill>
                  </a:tcPr>
                </a:tc>
                <a:tc>
                  <a:txBody>
                    <a:bodyPr/>
                    <a:lstStyle/>
                    <a:p>
                      <a:pPr algn="l" rtl="0" fontAlgn="t">
                        <a:spcBef>
                          <a:spcPts val="0"/>
                        </a:spcBef>
                        <a:spcAft>
                          <a:spcPts val="0"/>
                        </a:spcAft>
                      </a:pPr>
                      <a:r>
                        <a:rPr lang="en-AU" sz="1400" b="0" i="0" u="none" strike="noStrike" cap="all" spc="150">
                          <a:solidFill>
                            <a:schemeClr val="lt1"/>
                          </a:solidFill>
                          <a:effectLst/>
                          <a:latin typeface="Arial" panose="020B0604020202020204" pitchFamily="34" charset="0"/>
                        </a:rPr>
                        <a:t>Remarks </a:t>
                      </a:r>
                    </a:p>
                  </a:txBody>
                  <a:tcPr marL="118232" marR="118232" marT="118232" marB="118232">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73348970"/>
                  </a:ext>
                </a:extLst>
              </a:tr>
              <a:tr h="643737">
                <a:tc>
                  <a:txBody>
                    <a:bodyPr/>
                    <a:lstStyle/>
                    <a:p>
                      <a:pPr algn="l" rtl="0" fontAlgn="t">
                        <a:spcBef>
                          <a:spcPts val="0"/>
                        </a:spcBef>
                        <a:spcAft>
                          <a:spcPts val="0"/>
                        </a:spcAft>
                      </a:pPr>
                      <a:r>
                        <a:rPr lang="en-AU" sz="1100" b="0" i="0" u="none" strike="noStrike" cap="none" spc="0" dirty="0" err="1">
                          <a:solidFill>
                            <a:schemeClr val="tx1"/>
                          </a:solidFill>
                          <a:effectLst/>
                          <a:latin typeface="Arial" panose="020B0604020202020204" pitchFamily="34" charset="0"/>
                        </a:rPr>
                        <a:t>nSattlementId</a:t>
                      </a:r>
                      <a:endParaRPr lang="en-AU" sz="1100" b="0" i="0" u="none" strike="noStrike" cap="none" spc="0" dirty="0">
                        <a:solidFill>
                          <a:schemeClr val="tx1"/>
                        </a:solidFill>
                        <a:effectLst/>
                        <a:latin typeface="Arial" panose="020B0604020202020204" pitchFamily="34" charset="0"/>
                      </a:endParaRPr>
                    </a:p>
                  </a:txBody>
                  <a:tcPr marL="118232" marR="118232" marT="118232" marB="118232">
                    <a:lnL w="12700" cmpd="sng">
                      <a:noFill/>
                      <a:prstDash val="solid"/>
                    </a:lnL>
                    <a:lnR w="12700" cmpd="sng">
                      <a:noFill/>
                      <a:prstDash val="solid"/>
                    </a:lnR>
                    <a:lnT w="38100" cmpd="sng">
                      <a:noFill/>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INTEGER</a:t>
                      </a:r>
                    </a:p>
                  </a:txBody>
                  <a:tcPr marL="118232" marR="118232" marT="118232" marB="118232">
                    <a:lnL w="12700" cmpd="sng">
                      <a:noFill/>
                      <a:prstDash val="solid"/>
                    </a:lnL>
                    <a:lnR w="12700" cmpd="sng">
                      <a:noFill/>
                      <a:prstDash val="solid"/>
                    </a:lnR>
                    <a:lnT w="38100" cmpd="sng">
                      <a:noFill/>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15</a:t>
                      </a:r>
                    </a:p>
                  </a:txBody>
                  <a:tcPr marL="118232" marR="118232" marT="118232" marB="118232">
                    <a:lnL w="12700" cmpd="sng">
                      <a:noFill/>
                      <a:prstDash val="solid"/>
                    </a:lnL>
                    <a:lnR w="12700" cmpd="sng">
                      <a:noFill/>
                      <a:prstDash val="solid"/>
                    </a:lnR>
                    <a:lnT w="38100" cmpd="sng">
                      <a:noFill/>
                    </a:lnT>
                    <a:lnB w="12700" cmpd="sng">
                      <a:noFill/>
                      <a:prstDash val="solid"/>
                    </a:lnB>
                    <a:no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primary key for the Head OF Sattlemen table.E.g.:154236</a:t>
                      </a:r>
                    </a:p>
                  </a:txBody>
                  <a:tcPr marL="118232" marR="118232" marT="118232" marB="11823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578477784"/>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cName</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VARCHAR</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50</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name of the head of settlement.E.g.:”Kamrul”</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941417034"/>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cAddress</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VARCHAR</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15</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address of the head of settlement .E.g; A,B1212</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65838326"/>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dApproveDate</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DATE</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fontAlgn="t">
                        <a:spcBef>
                          <a:spcPts val="0"/>
                        </a:spcBef>
                        <a:spcAft>
                          <a:spcPts val="0"/>
                        </a:spcAft>
                      </a:pPr>
                      <a:br>
                        <a:rPr lang="en-AU" sz="1100" b="0" i="0" u="none" strike="noStrike" cap="none" spc="0">
                          <a:solidFill>
                            <a:schemeClr val="tx1"/>
                          </a:solidFill>
                          <a:effectLst/>
                          <a:latin typeface="Arial" panose="020B0604020202020204" pitchFamily="34" charset="0"/>
                        </a:rPr>
                      </a:br>
                      <a:endParaRPr lang="en-AU" sz="1100" b="0" i="0" u="none" strike="noStrike" cap="none" spc="0">
                        <a:solidFill>
                          <a:schemeClr val="tx1"/>
                        </a:solidFill>
                        <a:effectLst/>
                        <a:latin typeface="Arial" panose="020B0604020202020204" pitchFamily="34" charset="0"/>
                      </a:endParaRP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date of approval of the head of settlement. E.g.: 22/3/2020</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96603350"/>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nMobile</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INTEGER</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11</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mobile number of the head of settlement. E.g.:12345678910</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33466152"/>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cEmail</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VARCHAR</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25</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email address of the head of settlement.</a:t>
                      </a:r>
                    </a:p>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E.g.:asdf@gmail.com</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182128425"/>
                  </a:ext>
                </a:extLst>
              </a:tr>
              <a:tr h="463379">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cFax</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VARCHAR</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25</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t">
                        <a:spcBef>
                          <a:spcPts val="0"/>
                        </a:spcBef>
                        <a:spcAft>
                          <a:spcPts val="0"/>
                        </a:spcAft>
                      </a:pPr>
                      <a:r>
                        <a:rPr lang="en-US" sz="1100" b="0" i="0" u="none" strike="noStrike" cap="none" spc="0">
                          <a:solidFill>
                            <a:schemeClr val="tx1"/>
                          </a:solidFill>
                          <a:effectLst/>
                          <a:latin typeface="Arial" panose="020B0604020202020204" pitchFamily="34" charset="0"/>
                        </a:rPr>
                        <a:t>This is the FAX of the head of settlemen. E.g: +880</a:t>
                      </a:r>
                    </a:p>
                  </a:txBody>
                  <a:tcPr marL="118232" marR="118232" marT="118232" marB="11823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88997501"/>
                  </a:ext>
                </a:extLst>
              </a:tr>
              <a:tr h="643737">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nCustomerCode</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INTEGER</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AU" sz="1100" b="0" i="0" u="none" strike="noStrike" cap="none" spc="0">
                          <a:solidFill>
                            <a:schemeClr val="tx1"/>
                          </a:solidFill>
                          <a:effectLst/>
                          <a:latin typeface="Arial" panose="020B0604020202020204" pitchFamily="34" charset="0"/>
                        </a:rPr>
                        <a:t>20</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t">
                        <a:spcBef>
                          <a:spcPts val="0"/>
                        </a:spcBef>
                        <a:spcAft>
                          <a:spcPts val="0"/>
                        </a:spcAft>
                      </a:pPr>
                      <a:r>
                        <a:rPr lang="en-US" sz="1100" b="0" i="0" u="none" strike="noStrike" cap="none" spc="0" dirty="0">
                          <a:solidFill>
                            <a:schemeClr val="tx1"/>
                          </a:solidFill>
                          <a:effectLst/>
                          <a:latin typeface="Arial" panose="020B0604020202020204" pitchFamily="34" charset="0"/>
                        </a:rPr>
                        <a:t>This is the foreign key from the table </a:t>
                      </a:r>
                      <a:r>
                        <a:rPr lang="en-US" sz="1100" b="0" i="0" u="none" strike="noStrike" cap="none" spc="0" dirty="0" err="1">
                          <a:solidFill>
                            <a:schemeClr val="tx1"/>
                          </a:solidFill>
                          <a:effectLst/>
                          <a:latin typeface="Arial" panose="020B0604020202020204" pitchFamily="34" charset="0"/>
                        </a:rPr>
                        <a:t>Customer.E.g</a:t>
                      </a:r>
                      <a:r>
                        <a:rPr lang="en-US" sz="1100" b="0" i="0" u="none" strike="noStrike" cap="none" spc="0" dirty="0">
                          <a:solidFill>
                            <a:schemeClr val="tx1"/>
                          </a:solidFill>
                          <a:effectLst/>
                          <a:latin typeface="Arial" panose="020B0604020202020204" pitchFamily="34" charset="0"/>
                        </a:rPr>
                        <a:t>. : 0123456</a:t>
                      </a:r>
                    </a:p>
                  </a:txBody>
                  <a:tcPr marL="118232" marR="118232" marT="118232" marB="118232">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09930440"/>
                  </a:ext>
                </a:extLst>
              </a:tr>
            </a:tbl>
          </a:graphicData>
        </a:graphic>
      </p:graphicFrame>
    </p:spTree>
    <p:extLst>
      <p:ext uri="{BB962C8B-B14F-4D97-AF65-F5344CB8AC3E}">
        <p14:creationId xmlns:p14="http://schemas.microsoft.com/office/powerpoint/2010/main" val="383023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11533-9A2A-8D21-DF6F-0D40F319E47A}"/>
              </a:ext>
            </a:extLst>
          </p:cNvPr>
          <p:cNvSpPr>
            <a:spLocks noGrp="1"/>
          </p:cNvSpPr>
          <p:nvPr>
            <p:ph type="title"/>
          </p:nvPr>
        </p:nvSpPr>
        <p:spPr>
          <a:xfrm>
            <a:off x="630936" y="630936"/>
            <a:ext cx="3419856" cy="1463040"/>
          </a:xfrm>
        </p:spPr>
        <p:txBody>
          <a:bodyPr anchor="ctr">
            <a:normAutofit/>
          </a:bodyPr>
          <a:lstStyle/>
          <a:p>
            <a:pPr>
              <a:lnSpc>
                <a:spcPct val="90000"/>
              </a:lnSpc>
            </a:pPr>
            <a:r>
              <a:rPr lang="en-US" sz="3000"/>
              <a:t>Data Dictionary (Continued)</a:t>
            </a:r>
            <a:endParaRPr lang="en-AU" sz="3000"/>
          </a:p>
        </p:txBody>
      </p:sp>
      <p:sp>
        <p:nvSpPr>
          <p:cNvPr id="3" name="Content Placeholder 2">
            <a:extLst>
              <a:ext uri="{FF2B5EF4-FFF2-40B4-BE49-F238E27FC236}">
                <a16:creationId xmlns:a16="http://schemas.microsoft.com/office/drawing/2014/main" id="{8D665E2E-1351-F39F-434A-058D5F9669E4}"/>
              </a:ext>
            </a:extLst>
          </p:cNvPr>
          <p:cNvSpPr>
            <a:spLocks noGrp="1"/>
          </p:cNvSpPr>
          <p:nvPr>
            <p:ph idx="1"/>
          </p:nvPr>
        </p:nvSpPr>
        <p:spPr>
          <a:xfrm>
            <a:off x="4314992" y="630936"/>
            <a:ext cx="7233879" cy="1463040"/>
          </a:xfrm>
        </p:spPr>
        <p:txBody>
          <a:bodyPr anchor="ctr">
            <a:normAutofit/>
          </a:bodyPr>
          <a:lstStyle/>
          <a:p>
            <a:pPr marL="0" indent="0">
              <a:buNone/>
            </a:pPr>
            <a:endParaRPr lang="en-US" sz="2000" dirty="0"/>
          </a:p>
          <a:p>
            <a:pPr marL="0" indent="0">
              <a:buNone/>
            </a:pPr>
            <a:endParaRPr lang="en-AU" sz="2000" dirty="0"/>
          </a:p>
        </p:txBody>
      </p:sp>
      <mc:AlternateContent xmlns:mc="http://schemas.openxmlformats.org/markup-compatibility/2006" xmlns:p14="http://schemas.microsoft.com/office/powerpoint/2010/main">
        <mc:Choice Requires="p14">
          <p:contentPart p14:bwMode="auto" r:id="rId2">
            <p14:nvContentPartPr>
              <p14:cNvPr id="17"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BDCF1FA8-A6C6-009E-1B9F-1D6038D37CFB}"/>
              </a:ext>
            </a:extLst>
          </p:cNvPr>
          <p:cNvSpPr>
            <a:spLocks noChangeArrowheads="1"/>
          </p:cNvSpPr>
          <p:nvPr/>
        </p:nvSpPr>
        <p:spPr bwMode="auto">
          <a:xfrm>
            <a:off x="4459215" y="650227"/>
            <a:ext cx="358143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err="1">
                <a:ln>
                  <a:noFill/>
                </a:ln>
                <a:solidFill>
                  <a:srgbClr val="000000"/>
                </a:solidFill>
                <a:effectLst/>
                <a:latin typeface="Abadi" panose="020B0604020104020204" pitchFamily="34" charset="0"/>
                <a:cs typeface="Arial" panose="020B0604020202020204" pitchFamily="34" charset="0"/>
              </a:rPr>
              <a:t>Customer_Relatlonship_Manager_T</a:t>
            </a:r>
            <a:endParaRPr kumimoji="0" lang="en-US" altLang="en-US" b="0"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17CF508-F2E2-AAF3-A24F-9E7E2B43E5F6}"/>
              </a:ext>
            </a:extLst>
          </p:cNvPr>
          <p:cNvGraphicFramePr>
            <a:graphicFrameLocks noGrp="1"/>
          </p:cNvGraphicFramePr>
          <p:nvPr>
            <p:extLst>
              <p:ext uri="{D42A27DB-BD31-4B8C-83A1-F6EECF244321}">
                <p14:modId xmlns:p14="http://schemas.microsoft.com/office/powerpoint/2010/main" val="942461013"/>
              </p:ext>
            </p:extLst>
          </p:nvPr>
        </p:nvGraphicFramePr>
        <p:xfrm>
          <a:off x="903062" y="2290936"/>
          <a:ext cx="10282173" cy="3959355"/>
        </p:xfrm>
        <a:graphic>
          <a:graphicData uri="http://schemas.openxmlformats.org/drawingml/2006/table">
            <a:tbl>
              <a:tblPr firstRow="1" bandRow="1">
                <a:solidFill>
                  <a:schemeClr val="bg1"/>
                </a:solidFill>
              </a:tblPr>
              <a:tblGrid>
                <a:gridCol w="2959677">
                  <a:extLst>
                    <a:ext uri="{9D8B030D-6E8A-4147-A177-3AD203B41FA5}">
                      <a16:colId xmlns:a16="http://schemas.microsoft.com/office/drawing/2014/main" val="1225015689"/>
                    </a:ext>
                  </a:extLst>
                </a:gridCol>
                <a:gridCol w="1608981">
                  <a:extLst>
                    <a:ext uri="{9D8B030D-6E8A-4147-A177-3AD203B41FA5}">
                      <a16:colId xmlns:a16="http://schemas.microsoft.com/office/drawing/2014/main" val="1326113035"/>
                    </a:ext>
                  </a:extLst>
                </a:gridCol>
                <a:gridCol w="1020365">
                  <a:extLst>
                    <a:ext uri="{9D8B030D-6E8A-4147-A177-3AD203B41FA5}">
                      <a16:colId xmlns:a16="http://schemas.microsoft.com/office/drawing/2014/main" val="4119581725"/>
                    </a:ext>
                  </a:extLst>
                </a:gridCol>
                <a:gridCol w="4693150">
                  <a:extLst>
                    <a:ext uri="{9D8B030D-6E8A-4147-A177-3AD203B41FA5}">
                      <a16:colId xmlns:a16="http://schemas.microsoft.com/office/drawing/2014/main" val="480826922"/>
                    </a:ext>
                  </a:extLst>
                </a:gridCol>
              </a:tblGrid>
              <a:tr h="378350">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Name</a:t>
                      </a:r>
                      <a:endParaRPr lang="en-AU" sz="1200" b="0" cap="none" spc="0">
                        <a:solidFill>
                          <a:schemeClr val="bg1"/>
                        </a:solidFill>
                        <a:effectLst/>
                      </a:endParaRPr>
                    </a:p>
                  </a:txBody>
                  <a:tcPr marL="103913" marR="54061" marT="79933" marB="799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Data Type</a:t>
                      </a:r>
                      <a:endParaRPr lang="en-AU" sz="1200" b="0" cap="none" spc="0">
                        <a:solidFill>
                          <a:schemeClr val="bg1"/>
                        </a:solidFill>
                        <a:effectLst/>
                      </a:endParaRPr>
                    </a:p>
                  </a:txBody>
                  <a:tcPr marL="103913" marR="54061" marT="79933" marB="799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Size </a:t>
                      </a:r>
                      <a:endParaRPr lang="en-AU" sz="1200" b="0" cap="none" spc="0">
                        <a:solidFill>
                          <a:schemeClr val="bg1"/>
                        </a:solidFill>
                        <a:effectLst/>
                      </a:endParaRPr>
                    </a:p>
                  </a:txBody>
                  <a:tcPr marL="103913" marR="54061" marT="79933" marB="799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200" b="0" i="0" u="none" strike="noStrike" cap="none" spc="0">
                          <a:solidFill>
                            <a:schemeClr val="bg1"/>
                          </a:solidFill>
                          <a:effectLst/>
                          <a:latin typeface="Arial" panose="020B0604020202020204" pitchFamily="34" charset="0"/>
                        </a:rPr>
                        <a:t>Remarks </a:t>
                      </a:r>
                      <a:endParaRPr lang="en-AU" sz="1200" b="0" cap="none" spc="0">
                        <a:solidFill>
                          <a:schemeClr val="bg1"/>
                        </a:solidFill>
                        <a:effectLst/>
                      </a:endParaRPr>
                    </a:p>
                  </a:txBody>
                  <a:tcPr marL="103913" marR="54061" marT="79933" marB="7993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694017608"/>
                  </a:ext>
                </a:extLst>
              </a:tr>
              <a:tr h="564861">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nRelationshipManagerId</a:t>
                      </a:r>
                      <a:endParaRPr lang="en-AU" sz="1200" cap="none" spc="0">
                        <a:solidFill>
                          <a:schemeClr val="tx1"/>
                        </a:solidFill>
                        <a:effectLst/>
                      </a:endParaRPr>
                    </a:p>
                  </a:txBody>
                  <a:tcPr marL="103913" marR="54061" marT="79933" marB="79933">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15</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primary key for the Customer Relationship Manager table..E.g.:558899.</a:t>
                      </a:r>
                      <a:endParaRPr lang="en-US"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369688685"/>
                  </a:ext>
                </a:extLst>
              </a:tr>
              <a:tr h="37835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cManagerName</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VARCHAR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50</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name of the C.R.Manager.E.g.:”abdul karim”</a:t>
                      </a:r>
                      <a:endParaRPr lang="en-US"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1994450"/>
                  </a:ext>
                </a:extLst>
              </a:tr>
              <a:tr h="564861">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nMobile</a:t>
                      </a:r>
                      <a:endParaRPr lang="en-AU" sz="1200" cap="none" spc="0">
                        <a:solidFill>
                          <a:schemeClr val="tx1"/>
                        </a:solidFill>
                        <a:effectLst/>
                      </a:endParaRPr>
                    </a:p>
                  </a:txBody>
                  <a:tcPr marL="103913" marR="54061" marT="79933" marB="79933">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11</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200" b="0" i="0" u="none" strike="noStrike" cap="none" spc="0" dirty="0">
                          <a:solidFill>
                            <a:schemeClr val="tx1"/>
                          </a:solidFill>
                          <a:effectLst/>
                          <a:latin typeface="Arial" panose="020B0604020202020204" pitchFamily="34" charset="0"/>
                        </a:rPr>
                        <a:t>This is the mobile number of the Customer Relationship Manage.E.g.12345678910</a:t>
                      </a:r>
                      <a:endParaRPr lang="en-US" sz="1200" cap="none" spc="0" dirty="0">
                        <a:solidFill>
                          <a:schemeClr val="tx1"/>
                        </a:solidFill>
                        <a:effectLst/>
                      </a:endParaRPr>
                    </a:p>
                  </a:txBody>
                  <a:tcPr marL="103913" marR="54061" marT="79933" marB="79933">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020434091"/>
                  </a:ext>
                </a:extLst>
              </a:tr>
              <a:tr h="564861">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cEmail</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VARCHAR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25</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email address of the Customer Relationship Manage.</a:t>
                      </a:r>
                      <a:endParaRPr lang="en-US" sz="1200" cap="none" spc="0">
                        <a:solidFill>
                          <a:schemeClr val="tx1"/>
                        </a:solidFill>
                        <a:effectLst/>
                      </a:endParaRPr>
                    </a:p>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E.g.:asdf@gmail.com</a:t>
                      </a:r>
                      <a:endParaRPr lang="en-US"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20365897"/>
                  </a:ext>
                </a:extLst>
              </a:tr>
              <a:tr h="564861">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Information Verification Date</a:t>
                      </a:r>
                      <a:endParaRPr lang="en-AU" sz="1200" cap="none" spc="0">
                        <a:solidFill>
                          <a:schemeClr val="tx1"/>
                        </a:solidFill>
                        <a:effectLst/>
                      </a:endParaRPr>
                    </a:p>
                  </a:txBody>
                  <a:tcPr marL="103913" marR="54061" marT="79933" marB="79933">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DATE</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1200" cap="none" spc="0">
                          <a:solidFill>
                            <a:schemeClr val="tx1"/>
                          </a:solidFill>
                          <a:effectLst/>
                        </a:rPr>
                      </a:b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date of birth of the Information Verification.E.g.:22/03/2020</a:t>
                      </a:r>
                      <a:endParaRPr lang="en-US"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445452580"/>
                  </a:ext>
                </a:extLst>
              </a:tr>
              <a:tr h="378350">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nCustomerCode</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15</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200" b="0" i="0" u="none" strike="noStrike" cap="none" spc="0">
                          <a:solidFill>
                            <a:schemeClr val="tx1"/>
                          </a:solidFill>
                          <a:effectLst/>
                          <a:latin typeface="Arial" panose="020B0604020202020204" pitchFamily="34" charset="0"/>
                        </a:rPr>
                        <a:t>This is the foreign key from the table Customer.E.g. : 0123456</a:t>
                      </a:r>
                      <a:endParaRPr lang="en-US"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06395643"/>
                  </a:ext>
                </a:extLst>
              </a:tr>
              <a:tr h="564861">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nSattlementId</a:t>
                      </a:r>
                      <a:endParaRPr lang="en-AU" sz="1200" cap="none" spc="0">
                        <a:solidFill>
                          <a:schemeClr val="tx1"/>
                        </a:solidFill>
                        <a:effectLst/>
                      </a:endParaRPr>
                    </a:p>
                  </a:txBody>
                  <a:tcPr marL="103913" marR="54061" marT="79933" marB="79933">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INTEGER</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200" b="0" i="0" u="none" strike="noStrike" cap="none" spc="0">
                          <a:solidFill>
                            <a:schemeClr val="tx1"/>
                          </a:solidFill>
                          <a:effectLst/>
                          <a:latin typeface="Arial" panose="020B0604020202020204" pitchFamily="34" charset="0"/>
                        </a:rPr>
                        <a:t>15</a:t>
                      </a:r>
                      <a:endParaRPr lang="en-AU" sz="1200" cap="none" spc="0">
                        <a:solidFill>
                          <a:schemeClr val="tx1"/>
                        </a:solidFill>
                        <a:effectLst/>
                      </a:endParaRPr>
                    </a:p>
                  </a:txBody>
                  <a:tcPr marL="103913" marR="54061" marT="79933" marB="79933">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200" b="0" i="0" u="none" strike="noStrike" cap="none" spc="0" dirty="0">
                          <a:solidFill>
                            <a:schemeClr val="tx1"/>
                          </a:solidFill>
                          <a:effectLst/>
                          <a:latin typeface="Arial" panose="020B0604020202020204" pitchFamily="34" charset="0"/>
                        </a:rPr>
                        <a:t>This is the foreign key from the table </a:t>
                      </a:r>
                      <a:r>
                        <a:rPr lang="en-US" sz="1200" b="0" i="0" u="none" strike="noStrike" cap="none" spc="0" dirty="0" err="1">
                          <a:solidFill>
                            <a:schemeClr val="tx1"/>
                          </a:solidFill>
                          <a:effectLst/>
                          <a:latin typeface="Arial" panose="020B0604020202020204" pitchFamily="34" charset="0"/>
                        </a:rPr>
                        <a:t>Head_OF_Sattlement.E.g</a:t>
                      </a:r>
                      <a:r>
                        <a:rPr lang="en-US" sz="1200" b="0" i="0" u="none" strike="noStrike" cap="none" spc="0" dirty="0">
                          <a:solidFill>
                            <a:schemeClr val="tx1"/>
                          </a:solidFill>
                          <a:effectLst/>
                          <a:latin typeface="Arial" panose="020B0604020202020204" pitchFamily="34" charset="0"/>
                        </a:rPr>
                        <a:t>: 154236</a:t>
                      </a:r>
                      <a:endParaRPr lang="en-US" sz="1200" cap="none" spc="0" dirty="0">
                        <a:solidFill>
                          <a:schemeClr val="tx1"/>
                        </a:solidFill>
                        <a:effectLst/>
                      </a:endParaRPr>
                    </a:p>
                  </a:txBody>
                  <a:tcPr marL="103913" marR="54061" marT="79933" marB="79933">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08713337"/>
                  </a:ext>
                </a:extLst>
              </a:tr>
            </a:tbl>
          </a:graphicData>
        </a:graphic>
      </p:graphicFrame>
    </p:spTree>
    <p:extLst>
      <p:ext uri="{BB962C8B-B14F-4D97-AF65-F5344CB8AC3E}">
        <p14:creationId xmlns:p14="http://schemas.microsoft.com/office/powerpoint/2010/main" val="325966653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428C5-7CFB-9A80-E307-D5201E634E1A}"/>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dirty="0"/>
              <a:t>Data Dictionary (Continued)</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CBB968EE-AF5D-7415-A6CF-DB2EE04CC09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BO_Account_T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45A9B2C5-1500-3FF9-853A-26175D118A5B}"/>
              </a:ext>
            </a:extLst>
          </p:cNvPr>
          <p:cNvGraphicFramePr>
            <a:graphicFrameLocks noGrp="1"/>
          </p:cNvGraphicFramePr>
          <p:nvPr>
            <p:ph idx="1"/>
            <p:extLst>
              <p:ext uri="{D42A27DB-BD31-4B8C-83A1-F6EECF244321}">
                <p14:modId xmlns:p14="http://schemas.microsoft.com/office/powerpoint/2010/main" val="1507758919"/>
              </p:ext>
            </p:extLst>
          </p:nvPr>
        </p:nvGraphicFramePr>
        <p:xfrm>
          <a:off x="4654296" y="667784"/>
          <a:ext cx="6903722" cy="5522434"/>
        </p:xfrm>
        <a:graphic>
          <a:graphicData uri="http://schemas.openxmlformats.org/drawingml/2006/table">
            <a:tbl>
              <a:tblPr firstRow="1" bandRow="1">
                <a:solidFill>
                  <a:schemeClr val="bg1"/>
                </a:solidFill>
              </a:tblPr>
              <a:tblGrid>
                <a:gridCol w="2288924">
                  <a:extLst>
                    <a:ext uri="{9D8B030D-6E8A-4147-A177-3AD203B41FA5}">
                      <a16:colId xmlns:a16="http://schemas.microsoft.com/office/drawing/2014/main" val="1024739844"/>
                    </a:ext>
                  </a:extLst>
                </a:gridCol>
                <a:gridCol w="1223790">
                  <a:extLst>
                    <a:ext uri="{9D8B030D-6E8A-4147-A177-3AD203B41FA5}">
                      <a16:colId xmlns:a16="http://schemas.microsoft.com/office/drawing/2014/main" val="2605949473"/>
                    </a:ext>
                  </a:extLst>
                </a:gridCol>
                <a:gridCol w="728542">
                  <a:extLst>
                    <a:ext uri="{9D8B030D-6E8A-4147-A177-3AD203B41FA5}">
                      <a16:colId xmlns:a16="http://schemas.microsoft.com/office/drawing/2014/main" val="3162759737"/>
                    </a:ext>
                  </a:extLst>
                </a:gridCol>
                <a:gridCol w="2662466">
                  <a:extLst>
                    <a:ext uri="{9D8B030D-6E8A-4147-A177-3AD203B41FA5}">
                      <a16:colId xmlns:a16="http://schemas.microsoft.com/office/drawing/2014/main" val="1303920803"/>
                    </a:ext>
                  </a:extLst>
                </a:gridCol>
              </a:tblGrid>
              <a:tr h="462920">
                <a:tc>
                  <a:txBody>
                    <a:bodyPr/>
                    <a:lstStyle/>
                    <a:p>
                      <a:pPr rtl="0" fontAlgn="t">
                        <a:spcBef>
                          <a:spcPts val="0"/>
                        </a:spcBef>
                        <a:spcAft>
                          <a:spcPts val="0"/>
                        </a:spcAft>
                      </a:pPr>
                      <a:r>
                        <a:rPr lang="en-AU" sz="1500" b="0" i="0" u="none" strike="noStrike" cap="none" spc="0">
                          <a:solidFill>
                            <a:schemeClr val="bg1"/>
                          </a:solidFill>
                          <a:effectLst/>
                          <a:latin typeface="Arial" panose="020B0604020202020204" pitchFamily="34" charset="0"/>
                        </a:rPr>
                        <a:t>Name</a:t>
                      </a:r>
                      <a:endParaRPr lang="en-AU" sz="1500" b="0" cap="none" spc="0">
                        <a:solidFill>
                          <a:schemeClr val="bg1"/>
                        </a:solidFill>
                        <a:effectLst/>
                      </a:endParaRPr>
                    </a:p>
                  </a:txBody>
                  <a:tcPr marL="127140" marR="67917" marT="97800" marB="9780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500" b="0" i="0" u="none" strike="noStrike" cap="none" spc="0">
                          <a:solidFill>
                            <a:schemeClr val="bg1"/>
                          </a:solidFill>
                          <a:effectLst/>
                          <a:latin typeface="Arial" panose="020B0604020202020204" pitchFamily="34" charset="0"/>
                        </a:rPr>
                        <a:t>Data Type</a:t>
                      </a:r>
                      <a:endParaRPr lang="en-AU" sz="1500" b="0" cap="none" spc="0">
                        <a:solidFill>
                          <a:schemeClr val="bg1"/>
                        </a:solidFill>
                        <a:effectLst/>
                      </a:endParaRPr>
                    </a:p>
                  </a:txBody>
                  <a:tcPr marL="127140" marR="67917" marT="97800" marB="9780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500" b="0" i="0" u="none" strike="noStrike" cap="none" spc="0">
                          <a:solidFill>
                            <a:schemeClr val="bg1"/>
                          </a:solidFill>
                          <a:effectLst/>
                          <a:latin typeface="Arial" panose="020B0604020202020204" pitchFamily="34" charset="0"/>
                        </a:rPr>
                        <a:t>Size </a:t>
                      </a:r>
                      <a:endParaRPr lang="en-AU" sz="1500" b="0" cap="none" spc="0">
                        <a:solidFill>
                          <a:schemeClr val="bg1"/>
                        </a:solidFill>
                        <a:effectLst/>
                      </a:endParaRPr>
                    </a:p>
                  </a:txBody>
                  <a:tcPr marL="127140" marR="67917" marT="97800" marB="97800"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1500" b="0" i="0" u="none" strike="noStrike" cap="none" spc="0">
                          <a:solidFill>
                            <a:schemeClr val="bg1"/>
                          </a:solidFill>
                          <a:effectLst/>
                          <a:latin typeface="Arial" panose="020B0604020202020204" pitchFamily="34" charset="0"/>
                        </a:rPr>
                        <a:t>Remarks </a:t>
                      </a:r>
                      <a:endParaRPr lang="en-AU" sz="1500" b="0" cap="none" spc="0">
                        <a:solidFill>
                          <a:schemeClr val="bg1"/>
                        </a:solidFill>
                        <a:effectLst/>
                      </a:endParaRPr>
                    </a:p>
                  </a:txBody>
                  <a:tcPr marL="127140" marR="67917" marT="97800" marB="9780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228363909"/>
                  </a:ext>
                </a:extLst>
              </a:tr>
              <a:tr h="9193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nApplicationId</a:t>
                      </a:r>
                      <a:endParaRPr lang="en-AU" sz="1500" cap="none" spc="0">
                        <a:solidFill>
                          <a:schemeClr val="tx1"/>
                        </a:solidFill>
                        <a:effectLst/>
                      </a:endParaRPr>
                    </a:p>
                  </a:txBody>
                  <a:tcPr marL="127140" marR="67917" marT="97800" marB="9780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INTEGER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15</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primary key for the BO Account table.E.g.:654321</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153843921"/>
                  </a:ext>
                </a:extLst>
              </a:tr>
              <a:tr h="9193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nBOApplicationNumber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INTEGER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10</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BO Application Number of the BO_Account.E.g.:115496</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115504568"/>
                  </a:ext>
                </a:extLst>
              </a:tr>
              <a:tr h="9193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nCDB Participantid</a:t>
                      </a:r>
                      <a:endParaRPr lang="en-AU" sz="1500" cap="none" spc="0">
                        <a:solidFill>
                          <a:schemeClr val="tx1"/>
                        </a:solidFill>
                        <a:effectLst/>
                      </a:endParaRPr>
                    </a:p>
                  </a:txBody>
                  <a:tcPr marL="127140" marR="67917" marT="97800" marB="9780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INTEGER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15</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CDBLParticipantid of the BO_Account.E.g.:4486259</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6737514"/>
                  </a:ext>
                </a:extLst>
              </a:tr>
              <a:tr h="9193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nPassportNumber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INTEGER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8</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passport number of the BO_Account.E.g.:25761983</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40511388"/>
                  </a:ext>
                </a:extLst>
              </a:tr>
              <a:tr h="6911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cAccountStatus</a:t>
                      </a:r>
                      <a:endParaRPr lang="en-AU" sz="1500" cap="none" spc="0">
                        <a:solidFill>
                          <a:schemeClr val="tx1"/>
                        </a:solidFill>
                        <a:effectLst/>
                      </a:endParaRPr>
                    </a:p>
                  </a:txBody>
                  <a:tcPr marL="127140" marR="67917" marT="97800" marB="97800">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TEXT</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100</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Account Status of the BO_Account. E.g: </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477474093"/>
                  </a:ext>
                </a:extLst>
              </a:tr>
              <a:tr h="691119">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cSecuritySettings</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VARCHAR</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1500" b="0" i="0" u="none" strike="noStrike" cap="none" spc="0">
                          <a:solidFill>
                            <a:schemeClr val="tx1"/>
                          </a:solidFill>
                          <a:effectLst/>
                          <a:latin typeface="Arial" panose="020B0604020202020204" pitchFamily="34" charset="0"/>
                        </a:rPr>
                        <a:t>20</a:t>
                      </a:r>
                      <a:endParaRPr lang="en-AU"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1500" b="0" i="0" u="none" strike="noStrike" cap="none" spc="0">
                          <a:solidFill>
                            <a:schemeClr val="tx1"/>
                          </a:solidFill>
                          <a:effectLst/>
                          <a:latin typeface="Arial" panose="020B0604020202020204" pitchFamily="34" charset="0"/>
                        </a:rPr>
                        <a:t>This is the Security Settings of the BO_Account.</a:t>
                      </a:r>
                      <a:endParaRPr lang="en-US" sz="1500" cap="none" spc="0">
                        <a:solidFill>
                          <a:schemeClr val="tx1"/>
                        </a:solidFill>
                        <a:effectLst/>
                      </a:endParaRPr>
                    </a:p>
                  </a:txBody>
                  <a:tcPr marL="127140" marR="67917" marT="97800" marB="97800">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00711230"/>
                  </a:ext>
                </a:extLst>
              </a:tr>
            </a:tbl>
          </a:graphicData>
        </a:graphic>
      </p:graphicFrame>
    </p:spTree>
    <p:extLst>
      <p:ext uri="{BB962C8B-B14F-4D97-AF65-F5344CB8AC3E}">
        <p14:creationId xmlns:p14="http://schemas.microsoft.com/office/powerpoint/2010/main" val="9555908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DA41F-1E96-EEAA-1F19-B56911AB30A0}"/>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5800" dirty="0"/>
              <a:t>               Rich Picture (AS IS)</a:t>
            </a:r>
          </a:p>
        </p:txBody>
      </p:sp>
      <p:sp>
        <p:nvSpPr>
          <p:cNvPr id="2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EE40F"/>
          </a:solidFill>
          <a:ln w="38100" cap="rnd">
            <a:solidFill>
              <a:srgbClr val="FEE40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diagram of a company&#10;&#10;Description automatically generated">
            <a:extLst>
              <a:ext uri="{FF2B5EF4-FFF2-40B4-BE49-F238E27FC236}">
                <a16:creationId xmlns:a16="http://schemas.microsoft.com/office/drawing/2014/main" id="{78A583E1-F2CF-8F59-E9D2-79BE012CC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692" y="942956"/>
            <a:ext cx="7214616" cy="5023735"/>
          </a:xfrm>
          <a:prstGeom prst="rect">
            <a:avLst/>
          </a:prstGeom>
        </p:spPr>
      </p:pic>
    </p:spTree>
    <p:extLst>
      <p:ext uri="{BB962C8B-B14F-4D97-AF65-F5344CB8AC3E}">
        <p14:creationId xmlns:p14="http://schemas.microsoft.com/office/powerpoint/2010/main" val="2989695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9D975-E67C-B936-05CF-7FEB32C7BA7F}"/>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3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5977A99-083B-E8FD-A09D-1A1C707E1FB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KYC_Profile_T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0" name="Ink 3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CB332F50-0BA0-5439-6184-F5E353D19EF5}"/>
              </a:ext>
            </a:extLst>
          </p:cNvPr>
          <p:cNvGraphicFramePr>
            <a:graphicFrameLocks noGrp="1"/>
          </p:cNvGraphicFramePr>
          <p:nvPr>
            <p:ph idx="1"/>
            <p:extLst>
              <p:ext uri="{D42A27DB-BD31-4B8C-83A1-F6EECF244321}">
                <p14:modId xmlns:p14="http://schemas.microsoft.com/office/powerpoint/2010/main" val="1715306216"/>
              </p:ext>
            </p:extLst>
          </p:nvPr>
        </p:nvGraphicFramePr>
        <p:xfrm>
          <a:off x="4654296" y="1437439"/>
          <a:ext cx="6903722" cy="3983127"/>
        </p:xfrm>
        <a:graphic>
          <a:graphicData uri="http://schemas.openxmlformats.org/drawingml/2006/table">
            <a:tbl>
              <a:tblPr firstRow="1" bandRow="1">
                <a:noFill/>
              </a:tblPr>
              <a:tblGrid>
                <a:gridCol w="2522600">
                  <a:extLst>
                    <a:ext uri="{9D8B030D-6E8A-4147-A177-3AD203B41FA5}">
                      <a16:colId xmlns:a16="http://schemas.microsoft.com/office/drawing/2014/main" val="4240709568"/>
                    </a:ext>
                  </a:extLst>
                </a:gridCol>
                <a:gridCol w="1178766">
                  <a:extLst>
                    <a:ext uri="{9D8B030D-6E8A-4147-A177-3AD203B41FA5}">
                      <a16:colId xmlns:a16="http://schemas.microsoft.com/office/drawing/2014/main" val="367961913"/>
                    </a:ext>
                  </a:extLst>
                </a:gridCol>
                <a:gridCol w="898129">
                  <a:extLst>
                    <a:ext uri="{9D8B030D-6E8A-4147-A177-3AD203B41FA5}">
                      <a16:colId xmlns:a16="http://schemas.microsoft.com/office/drawing/2014/main" val="3693719382"/>
                    </a:ext>
                  </a:extLst>
                </a:gridCol>
                <a:gridCol w="2304227">
                  <a:extLst>
                    <a:ext uri="{9D8B030D-6E8A-4147-A177-3AD203B41FA5}">
                      <a16:colId xmlns:a16="http://schemas.microsoft.com/office/drawing/2014/main" val="2751123722"/>
                    </a:ext>
                  </a:extLst>
                </a:gridCol>
              </a:tblGrid>
              <a:tr h="757923">
                <a:tc>
                  <a:txBody>
                    <a:bodyPr/>
                    <a:lstStyle/>
                    <a:p>
                      <a:pPr rtl="0" fontAlgn="t">
                        <a:spcBef>
                          <a:spcPts val="0"/>
                        </a:spcBef>
                        <a:spcAft>
                          <a:spcPts val="0"/>
                        </a:spcAft>
                      </a:pPr>
                      <a:r>
                        <a:rPr lang="en-AU" sz="1600" b="1" i="0" u="none" strike="noStrike">
                          <a:solidFill>
                            <a:schemeClr val="tx1">
                              <a:lumMod val="75000"/>
                              <a:lumOff val="25000"/>
                            </a:schemeClr>
                          </a:solidFill>
                          <a:effectLst/>
                          <a:latin typeface="Arial" panose="020B0604020202020204" pitchFamily="34" charset="0"/>
                        </a:rPr>
                        <a:t>Name</a:t>
                      </a:r>
                      <a:endParaRPr lang="en-AU" sz="1600" b="1">
                        <a:solidFill>
                          <a:schemeClr val="tx1">
                            <a:lumMod val="75000"/>
                            <a:lumOff val="25000"/>
                          </a:schemeClr>
                        </a:solidFill>
                        <a:effectLst/>
                      </a:endParaRPr>
                    </a:p>
                  </a:txBody>
                  <a:tcPr marL="201575" marR="120945" marT="120945" marB="1209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600" b="1" i="0" u="none" strike="noStrike">
                          <a:solidFill>
                            <a:schemeClr val="tx1">
                              <a:lumMod val="75000"/>
                              <a:lumOff val="25000"/>
                            </a:schemeClr>
                          </a:solidFill>
                          <a:effectLst/>
                          <a:latin typeface="Arial" panose="020B0604020202020204" pitchFamily="34" charset="0"/>
                        </a:rPr>
                        <a:t>Data Type</a:t>
                      </a:r>
                      <a:endParaRPr lang="en-AU" sz="1600" b="1">
                        <a:solidFill>
                          <a:schemeClr val="tx1">
                            <a:lumMod val="75000"/>
                            <a:lumOff val="25000"/>
                          </a:schemeClr>
                        </a:solidFill>
                        <a:effectLst/>
                      </a:endParaRPr>
                    </a:p>
                  </a:txBody>
                  <a:tcPr marL="201575" marR="120945" marT="120945" marB="1209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600" b="1" i="0" u="none" strike="noStrike">
                          <a:solidFill>
                            <a:schemeClr val="tx1">
                              <a:lumMod val="75000"/>
                              <a:lumOff val="25000"/>
                            </a:schemeClr>
                          </a:solidFill>
                          <a:effectLst/>
                          <a:latin typeface="Arial" panose="020B0604020202020204" pitchFamily="34" charset="0"/>
                        </a:rPr>
                        <a:t>Size </a:t>
                      </a:r>
                      <a:endParaRPr lang="en-AU" sz="1600" b="1">
                        <a:solidFill>
                          <a:schemeClr val="tx1">
                            <a:lumMod val="75000"/>
                            <a:lumOff val="25000"/>
                          </a:schemeClr>
                        </a:solidFill>
                        <a:effectLst/>
                      </a:endParaRPr>
                    </a:p>
                  </a:txBody>
                  <a:tcPr marL="201575" marR="120945" marT="120945" marB="1209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rtl="0" fontAlgn="t">
                        <a:spcBef>
                          <a:spcPts val="0"/>
                        </a:spcBef>
                        <a:spcAft>
                          <a:spcPts val="0"/>
                        </a:spcAft>
                      </a:pPr>
                      <a:r>
                        <a:rPr lang="en-AU" sz="1600" b="1" i="0" u="none" strike="noStrike">
                          <a:solidFill>
                            <a:schemeClr val="tx1">
                              <a:lumMod val="75000"/>
                              <a:lumOff val="25000"/>
                            </a:schemeClr>
                          </a:solidFill>
                          <a:effectLst/>
                          <a:latin typeface="Arial" panose="020B0604020202020204" pitchFamily="34" charset="0"/>
                        </a:rPr>
                        <a:t>Remarks </a:t>
                      </a:r>
                      <a:endParaRPr lang="en-AU" sz="1600" b="1">
                        <a:solidFill>
                          <a:schemeClr val="tx1">
                            <a:lumMod val="75000"/>
                            <a:lumOff val="25000"/>
                          </a:schemeClr>
                        </a:solidFill>
                        <a:effectLst/>
                      </a:endParaRPr>
                    </a:p>
                  </a:txBody>
                  <a:tcPr marL="201575" marR="120945" marT="120945" marB="120945">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894147221"/>
                  </a:ext>
                </a:extLst>
              </a:tr>
              <a:tr h="806301">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KYC Profile id</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INTEGER</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20</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200" b="0" i="0" u="none" strike="noStrike">
                          <a:solidFill>
                            <a:schemeClr val="tx1">
                              <a:lumMod val="75000"/>
                              <a:lumOff val="25000"/>
                            </a:schemeClr>
                          </a:solidFill>
                          <a:effectLst/>
                          <a:latin typeface="Arial" panose="020B0604020202020204" pitchFamily="34" charset="0"/>
                        </a:rPr>
                        <a:t>This is the primary key for the KYC_Profile table.E.g.:115566</a:t>
                      </a:r>
                      <a:endParaRPr lang="en-US"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282208967"/>
                  </a:ext>
                </a:extLst>
              </a:tr>
              <a:tr h="806301">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cAccountType</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VARCHAR</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15</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200" b="0" i="0" u="none" strike="noStrike">
                          <a:solidFill>
                            <a:schemeClr val="tx1">
                              <a:lumMod val="75000"/>
                              <a:lumOff val="25000"/>
                            </a:schemeClr>
                          </a:solidFill>
                          <a:effectLst/>
                          <a:latin typeface="Arial" panose="020B0604020202020204" pitchFamily="34" charset="0"/>
                        </a:rPr>
                        <a:t>This is the Account Type of the KYC Profile.E.g.:”Premium”</a:t>
                      </a:r>
                      <a:endParaRPr lang="en-US"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01927433"/>
                  </a:ext>
                </a:extLst>
              </a:tr>
              <a:tr h="806301">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cAccountOpeningOfficerName</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VARCHAR</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50</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200" b="0" i="0" u="none" strike="noStrike">
                          <a:solidFill>
                            <a:schemeClr val="tx1">
                              <a:lumMod val="75000"/>
                              <a:lumOff val="25000"/>
                            </a:schemeClr>
                          </a:solidFill>
                          <a:effectLst/>
                          <a:latin typeface="Arial" panose="020B0604020202020204" pitchFamily="34" charset="0"/>
                        </a:rPr>
                        <a:t>This is the Account Opening Officer Name of the KYC Profile.E.g.:”Kuddus”</a:t>
                      </a:r>
                      <a:endParaRPr lang="en-US"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32379004"/>
                  </a:ext>
                </a:extLst>
              </a:tr>
              <a:tr h="806301">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nNationalIdNumber</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INTEGER</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AU" sz="1200" b="0" i="0" u="none" strike="noStrike">
                          <a:solidFill>
                            <a:schemeClr val="tx1">
                              <a:lumMod val="75000"/>
                              <a:lumOff val="25000"/>
                            </a:schemeClr>
                          </a:solidFill>
                          <a:effectLst/>
                          <a:latin typeface="Arial" panose="020B0604020202020204" pitchFamily="34" charset="0"/>
                        </a:rPr>
                        <a:t>13</a:t>
                      </a:r>
                      <a:endParaRPr lang="en-AU"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rtl="0" fontAlgn="t">
                        <a:spcBef>
                          <a:spcPts val="0"/>
                        </a:spcBef>
                        <a:spcAft>
                          <a:spcPts val="0"/>
                        </a:spcAft>
                      </a:pPr>
                      <a:r>
                        <a:rPr lang="en-US" sz="1200" b="0" i="0" u="none" strike="noStrike">
                          <a:solidFill>
                            <a:schemeClr val="tx1">
                              <a:lumMod val="75000"/>
                              <a:lumOff val="25000"/>
                            </a:schemeClr>
                          </a:solidFill>
                          <a:effectLst/>
                          <a:latin typeface="Arial" panose="020B0604020202020204" pitchFamily="34" charset="0"/>
                        </a:rPr>
                        <a:t>This is the National Id Number of the KYC ProfileE.g.:1864925731648</a:t>
                      </a:r>
                      <a:endParaRPr lang="en-US" sz="1200">
                        <a:solidFill>
                          <a:schemeClr val="tx1">
                            <a:lumMod val="75000"/>
                            <a:lumOff val="25000"/>
                          </a:schemeClr>
                        </a:solidFill>
                        <a:effectLst/>
                      </a:endParaRPr>
                    </a:p>
                  </a:txBody>
                  <a:tcPr marL="201575" marR="104819" marT="104819" marB="104819">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859006597"/>
                  </a:ext>
                </a:extLst>
              </a:tr>
            </a:tbl>
          </a:graphicData>
        </a:graphic>
      </p:graphicFrame>
    </p:spTree>
    <p:extLst>
      <p:ext uri="{BB962C8B-B14F-4D97-AF65-F5344CB8AC3E}">
        <p14:creationId xmlns:p14="http://schemas.microsoft.com/office/powerpoint/2010/main" val="278411934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F8FF1-E923-FADF-76B8-DDF068D1E4E5}"/>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8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26B3BFDE-99D1-B4E8-C6C8-35C40EFD437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Value_Addder_Service_T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89" name="Ink 8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89" name="Ink 8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66AD040C-AF00-B1B8-F417-1655150E617A}"/>
              </a:ext>
            </a:extLst>
          </p:cNvPr>
          <p:cNvGraphicFramePr>
            <a:graphicFrameLocks noGrp="1"/>
          </p:cNvGraphicFramePr>
          <p:nvPr>
            <p:ph idx="1"/>
            <p:extLst>
              <p:ext uri="{D42A27DB-BD31-4B8C-83A1-F6EECF244321}">
                <p14:modId xmlns:p14="http://schemas.microsoft.com/office/powerpoint/2010/main" val="3301246768"/>
              </p:ext>
            </p:extLst>
          </p:nvPr>
        </p:nvGraphicFramePr>
        <p:xfrm>
          <a:off x="4572000" y="817764"/>
          <a:ext cx="6986018" cy="5222475"/>
        </p:xfrm>
        <a:graphic>
          <a:graphicData uri="http://schemas.openxmlformats.org/drawingml/2006/table">
            <a:tbl>
              <a:tblPr firstRow="1" bandRow="1">
                <a:solidFill>
                  <a:schemeClr val="bg1">
                    <a:lumMod val="95000"/>
                  </a:schemeClr>
                </a:solidFill>
                <a:tableStyleId>{9D7B26C5-4107-4FEC-AEDC-1716B250A1EF}</a:tableStyleId>
              </a:tblPr>
              <a:tblGrid>
                <a:gridCol w="1418206">
                  <a:extLst>
                    <a:ext uri="{9D8B030D-6E8A-4147-A177-3AD203B41FA5}">
                      <a16:colId xmlns:a16="http://schemas.microsoft.com/office/drawing/2014/main" val="2306392163"/>
                    </a:ext>
                  </a:extLst>
                </a:gridCol>
                <a:gridCol w="1386340">
                  <a:extLst>
                    <a:ext uri="{9D8B030D-6E8A-4147-A177-3AD203B41FA5}">
                      <a16:colId xmlns:a16="http://schemas.microsoft.com/office/drawing/2014/main" val="2046742213"/>
                    </a:ext>
                  </a:extLst>
                </a:gridCol>
                <a:gridCol w="843044">
                  <a:extLst>
                    <a:ext uri="{9D8B030D-6E8A-4147-A177-3AD203B41FA5}">
                      <a16:colId xmlns:a16="http://schemas.microsoft.com/office/drawing/2014/main" val="3539487245"/>
                    </a:ext>
                  </a:extLst>
                </a:gridCol>
                <a:gridCol w="3338428">
                  <a:extLst>
                    <a:ext uri="{9D8B030D-6E8A-4147-A177-3AD203B41FA5}">
                      <a16:colId xmlns:a16="http://schemas.microsoft.com/office/drawing/2014/main" val="2405063320"/>
                    </a:ext>
                  </a:extLst>
                </a:gridCol>
              </a:tblGrid>
              <a:tr h="511975">
                <a:tc>
                  <a:txBody>
                    <a:bodyPr/>
                    <a:lstStyle/>
                    <a:p>
                      <a:pPr rtl="0" fontAlgn="t">
                        <a:spcBef>
                          <a:spcPts val="0"/>
                        </a:spcBef>
                        <a:spcAft>
                          <a:spcPts val="0"/>
                        </a:spcAft>
                      </a:pPr>
                      <a:r>
                        <a:rPr lang="en-AU" sz="1900" b="1" u="none" strike="noStrike" cap="none" spc="0" dirty="0">
                          <a:solidFill>
                            <a:schemeClr val="bg1"/>
                          </a:solidFill>
                          <a:effectLst/>
                          <a:latin typeface="Century" panose="02040604050505020304" pitchFamily="18" charset="0"/>
                        </a:rPr>
                        <a:t>Name</a:t>
                      </a:r>
                      <a:endParaRPr lang="en-AU" sz="1900" b="1" cap="none" spc="0" dirty="0">
                        <a:solidFill>
                          <a:schemeClr val="bg1"/>
                        </a:solidFill>
                        <a:effectLst/>
                        <a:latin typeface="Century" panose="02040604050505020304" pitchFamily="18" charset="0"/>
                      </a:endParaRPr>
                    </a:p>
                  </a:txBody>
                  <a:tcPr marL="117174" marR="84950" marT="103049" marB="90133" anchor="ctr">
                    <a:lnL w="12700" cmpd="sng">
                      <a:noFill/>
                    </a:lnL>
                    <a:lnR w="12700" cmpd="sng">
                      <a:noFill/>
                    </a:lnR>
                    <a:lnT w="1905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rtl="0" fontAlgn="t">
                        <a:spcBef>
                          <a:spcPts val="0"/>
                        </a:spcBef>
                        <a:spcAft>
                          <a:spcPts val="0"/>
                        </a:spcAft>
                      </a:pPr>
                      <a:r>
                        <a:rPr lang="en-AU" sz="1900" b="1" u="none" strike="noStrike" cap="none" spc="0">
                          <a:solidFill>
                            <a:schemeClr val="bg1"/>
                          </a:solidFill>
                          <a:effectLst/>
                          <a:latin typeface="Century" panose="02040604050505020304" pitchFamily="18" charset="0"/>
                        </a:rPr>
                        <a:t>Data Type</a:t>
                      </a:r>
                      <a:endParaRPr lang="en-AU" sz="1900" b="1" cap="none" spc="0">
                        <a:solidFill>
                          <a:schemeClr val="bg1"/>
                        </a:solidFill>
                        <a:effectLst/>
                        <a:latin typeface="Century" panose="02040604050505020304" pitchFamily="18" charset="0"/>
                      </a:endParaRPr>
                    </a:p>
                  </a:txBody>
                  <a:tcPr marL="117174" marR="84950" marT="103049" marB="90133" anchor="ctr">
                    <a:lnL w="12700" cmpd="sng">
                      <a:noFill/>
                    </a:lnL>
                    <a:lnR w="12700" cmpd="sng">
                      <a:noFill/>
                    </a:lnR>
                    <a:lnT w="1905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rtl="0" fontAlgn="t">
                        <a:spcBef>
                          <a:spcPts val="0"/>
                        </a:spcBef>
                        <a:spcAft>
                          <a:spcPts val="0"/>
                        </a:spcAft>
                      </a:pPr>
                      <a:r>
                        <a:rPr lang="en-AU" sz="1900" b="1" u="none" strike="noStrike" cap="none" spc="0">
                          <a:solidFill>
                            <a:schemeClr val="bg1"/>
                          </a:solidFill>
                          <a:effectLst/>
                          <a:latin typeface="Century" panose="02040604050505020304" pitchFamily="18" charset="0"/>
                        </a:rPr>
                        <a:t>Size </a:t>
                      </a:r>
                      <a:endParaRPr lang="en-AU" sz="1900" b="1" cap="none" spc="0">
                        <a:solidFill>
                          <a:schemeClr val="bg1"/>
                        </a:solidFill>
                        <a:effectLst/>
                        <a:latin typeface="Century" panose="02040604050505020304" pitchFamily="18" charset="0"/>
                      </a:endParaRPr>
                    </a:p>
                  </a:txBody>
                  <a:tcPr marL="117174" marR="84950" marT="103049" marB="90133" anchor="ctr">
                    <a:lnL w="12700" cmpd="sng">
                      <a:noFill/>
                    </a:lnL>
                    <a:lnR w="12700" cmpd="sng">
                      <a:noFill/>
                    </a:lnR>
                    <a:lnT w="1905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rtl="0" fontAlgn="t">
                        <a:spcBef>
                          <a:spcPts val="0"/>
                        </a:spcBef>
                        <a:spcAft>
                          <a:spcPts val="0"/>
                        </a:spcAft>
                      </a:pPr>
                      <a:r>
                        <a:rPr lang="en-AU" sz="1900" b="1" u="none" strike="noStrike" cap="none" spc="0" dirty="0">
                          <a:solidFill>
                            <a:schemeClr val="bg1"/>
                          </a:solidFill>
                          <a:effectLst/>
                          <a:latin typeface="Century" panose="02040604050505020304" pitchFamily="18" charset="0"/>
                        </a:rPr>
                        <a:t>Remarks </a:t>
                      </a:r>
                      <a:endParaRPr lang="en-AU" sz="1900" b="1" cap="none" spc="0" dirty="0">
                        <a:solidFill>
                          <a:schemeClr val="bg1"/>
                        </a:solidFill>
                        <a:effectLst/>
                        <a:latin typeface="Century" panose="02040604050505020304" pitchFamily="18" charset="0"/>
                      </a:endParaRPr>
                    </a:p>
                  </a:txBody>
                  <a:tcPr marL="117174" marR="84950" marT="103049" marB="90133" anchor="ctr">
                    <a:lnL w="12700" cmpd="sng">
                      <a:noFill/>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2061085424"/>
                  </a:ext>
                </a:extLst>
              </a:tr>
              <a:tr h="854602">
                <a:tc>
                  <a:txBody>
                    <a:bodyPr/>
                    <a:lstStyle/>
                    <a:p>
                      <a:pPr rtl="0" fontAlgn="t">
                        <a:spcBef>
                          <a:spcPts val="0"/>
                        </a:spcBef>
                        <a:spcAft>
                          <a:spcPts val="0"/>
                        </a:spcAft>
                      </a:pPr>
                      <a:r>
                        <a:rPr lang="en-AU" sz="1400" b="1" u="none" strike="noStrike" cap="none" spc="0" dirty="0" err="1">
                          <a:solidFill>
                            <a:schemeClr val="tx1"/>
                          </a:solidFill>
                          <a:effectLst/>
                          <a:latin typeface="Batang" panose="02030600000101010101" pitchFamily="18" charset="-127"/>
                          <a:ea typeface="Batang" panose="02030600000101010101" pitchFamily="18" charset="-127"/>
                        </a:rPr>
                        <a:t>nInvestorId</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INTEGER</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20</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This is the primary key for the </a:t>
                      </a:r>
                      <a:r>
                        <a:rPr lang="en-US" sz="1400" b="1" u="none" strike="noStrike" cap="none" spc="0" dirty="0" err="1">
                          <a:solidFill>
                            <a:schemeClr val="tx1"/>
                          </a:solidFill>
                          <a:effectLst/>
                          <a:latin typeface="Batang" panose="02030600000101010101" pitchFamily="18" charset="-127"/>
                          <a:ea typeface="Batang" panose="02030600000101010101" pitchFamily="18" charset="-127"/>
                        </a:rPr>
                        <a:t>Value_Addder_Service</a:t>
                      </a:r>
                      <a:r>
                        <a:rPr lang="en-US" sz="1400" b="1" u="none" strike="noStrike" cap="none" spc="0" dirty="0">
                          <a:solidFill>
                            <a:schemeClr val="tx1"/>
                          </a:solidFill>
                          <a:effectLst/>
                          <a:latin typeface="Batang" panose="02030600000101010101" pitchFamily="18" charset="-127"/>
                          <a:ea typeface="Batang" panose="02030600000101010101" pitchFamily="18" charset="-127"/>
                        </a:rPr>
                        <a:t> table.E.g.:12345</a:t>
                      </a:r>
                      <a:endParaRPr lang="en-US"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43377071"/>
                  </a:ext>
                </a:extLst>
              </a:tr>
              <a:tr h="646046">
                <a:tc>
                  <a:txBody>
                    <a:bodyPr/>
                    <a:lstStyle/>
                    <a:p>
                      <a:pPr rtl="0" fontAlgn="t">
                        <a:spcBef>
                          <a:spcPts val="0"/>
                        </a:spcBef>
                        <a:spcAft>
                          <a:spcPts val="0"/>
                        </a:spcAft>
                      </a:pPr>
                      <a:r>
                        <a:rPr lang="en-AU" sz="1400" b="1" u="none" strike="noStrike" cap="none" spc="0" dirty="0" err="1">
                          <a:solidFill>
                            <a:schemeClr val="tx1"/>
                          </a:solidFill>
                          <a:effectLst/>
                          <a:latin typeface="Batang" panose="02030600000101010101" pitchFamily="18" charset="-127"/>
                          <a:ea typeface="Batang" panose="02030600000101010101" pitchFamily="18" charset="-127"/>
                        </a:rPr>
                        <a:t>cInvestorname</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dirty="0">
                          <a:solidFill>
                            <a:schemeClr val="tx1"/>
                          </a:solidFill>
                          <a:effectLst/>
                          <a:latin typeface="Batang" panose="02030600000101010101" pitchFamily="18" charset="-127"/>
                          <a:ea typeface="Batang" panose="02030600000101010101" pitchFamily="18" charset="-127"/>
                        </a:rPr>
                        <a:t>VARCHAR</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50</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a:solidFill>
                            <a:schemeClr val="tx1"/>
                          </a:solidFill>
                          <a:effectLst/>
                          <a:latin typeface="Batang" panose="02030600000101010101" pitchFamily="18" charset="-127"/>
                          <a:ea typeface="Batang" panose="02030600000101010101" pitchFamily="18" charset="-127"/>
                        </a:rPr>
                        <a:t>This is the name of the value adder.E.g.:”yusuf”</a:t>
                      </a:r>
                      <a:endParaRPr lang="en-US"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49689959"/>
                  </a:ext>
                </a:extLst>
              </a:tr>
              <a:tr h="854602">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cEmail</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dirty="0">
                          <a:solidFill>
                            <a:schemeClr val="tx1"/>
                          </a:solidFill>
                          <a:effectLst/>
                          <a:latin typeface="Batang" panose="02030600000101010101" pitchFamily="18" charset="-127"/>
                          <a:ea typeface="Batang" panose="02030600000101010101" pitchFamily="18" charset="-127"/>
                        </a:rPr>
                        <a:t>VARCHAR</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25</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a:solidFill>
                            <a:schemeClr val="tx1"/>
                          </a:solidFill>
                          <a:effectLst/>
                          <a:latin typeface="Batang" panose="02030600000101010101" pitchFamily="18" charset="-127"/>
                          <a:ea typeface="Batang" panose="02030600000101010101" pitchFamily="18" charset="-127"/>
                        </a:rPr>
                        <a:t>This is the email address of the value adder.</a:t>
                      </a:r>
                      <a:endParaRPr lang="en-US" sz="1400" b="1" cap="none" spc="0">
                        <a:solidFill>
                          <a:schemeClr val="tx1"/>
                        </a:solidFill>
                        <a:effectLst/>
                        <a:latin typeface="Batang" panose="02030600000101010101" pitchFamily="18" charset="-127"/>
                        <a:ea typeface="Batang" panose="02030600000101010101" pitchFamily="18" charset="-127"/>
                      </a:endParaRPr>
                    </a:p>
                    <a:p>
                      <a:pPr rtl="0" fontAlgn="t">
                        <a:spcBef>
                          <a:spcPts val="0"/>
                        </a:spcBef>
                        <a:spcAft>
                          <a:spcPts val="0"/>
                        </a:spcAft>
                      </a:pPr>
                      <a:r>
                        <a:rPr lang="en-US" sz="1400" b="1" u="none" strike="noStrike" cap="none" spc="0">
                          <a:solidFill>
                            <a:schemeClr val="tx1"/>
                          </a:solidFill>
                          <a:effectLst/>
                          <a:latin typeface="Batang" panose="02030600000101010101" pitchFamily="18" charset="-127"/>
                          <a:ea typeface="Batang" panose="02030600000101010101" pitchFamily="18" charset="-127"/>
                        </a:rPr>
                        <a:t>E.g.:asdf@gmail.com</a:t>
                      </a:r>
                      <a:endParaRPr lang="en-US"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51110786"/>
                  </a:ext>
                </a:extLst>
              </a:tr>
              <a:tr h="854602">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nMobileno</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INTEGER</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dirty="0">
                          <a:solidFill>
                            <a:schemeClr val="tx1"/>
                          </a:solidFill>
                          <a:effectLst/>
                          <a:latin typeface="Batang" panose="02030600000101010101" pitchFamily="18" charset="-127"/>
                          <a:ea typeface="Batang" panose="02030600000101010101" pitchFamily="18" charset="-127"/>
                        </a:rPr>
                        <a:t>11</a:t>
                      </a:r>
                      <a:endParaRPr lang="en-AU"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This is the mobile number of the value adder.</a:t>
                      </a:r>
                      <a:endParaRPr lang="en-US" sz="1400" b="1" cap="none" spc="0" dirty="0">
                        <a:solidFill>
                          <a:schemeClr val="tx1"/>
                        </a:solidFill>
                        <a:effectLst/>
                        <a:latin typeface="Batang" panose="02030600000101010101" pitchFamily="18" charset="-127"/>
                        <a:ea typeface="Batang" panose="02030600000101010101" pitchFamily="18" charset="-127"/>
                      </a:endParaRPr>
                    </a:p>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E.g.:12345678910</a:t>
                      </a:r>
                      <a:endParaRPr lang="en-US"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12137695"/>
                  </a:ext>
                </a:extLst>
              </a:tr>
              <a:tr h="646046">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cSMSService</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VARCHAR</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50</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This is the SMS Service of the value adder.</a:t>
                      </a:r>
                      <a:endParaRPr lang="en-US"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30419141"/>
                  </a:ext>
                </a:extLst>
              </a:tr>
              <a:tr h="854602">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cEmailService</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VARCHAR</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AU" sz="1400" b="1" u="none" strike="noStrike" cap="none" spc="0">
                          <a:solidFill>
                            <a:schemeClr val="tx1"/>
                          </a:solidFill>
                          <a:effectLst/>
                          <a:latin typeface="Batang" panose="02030600000101010101" pitchFamily="18" charset="-127"/>
                          <a:ea typeface="Batang" panose="02030600000101010101" pitchFamily="18" charset="-127"/>
                        </a:rPr>
                        <a:t>50</a:t>
                      </a:r>
                      <a:endParaRPr lang="en-AU" sz="1400" b="1" cap="none" spc="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This is the Email Service of the value adder.</a:t>
                      </a:r>
                      <a:endParaRPr lang="en-US" sz="1400" b="1" cap="none" spc="0" dirty="0">
                        <a:solidFill>
                          <a:schemeClr val="tx1"/>
                        </a:solidFill>
                        <a:effectLst/>
                        <a:latin typeface="Batang" panose="02030600000101010101" pitchFamily="18" charset="-127"/>
                        <a:ea typeface="Batang" panose="02030600000101010101" pitchFamily="18" charset="-127"/>
                      </a:endParaRPr>
                    </a:p>
                    <a:p>
                      <a:pPr rtl="0" fontAlgn="t">
                        <a:spcBef>
                          <a:spcPts val="0"/>
                        </a:spcBef>
                        <a:spcAft>
                          <a:spcPts val="0"/>
                        </a:spcAft>
                      </a:pPr>
                      <a:r>
                        <a:rPr lang="en-US" sz="1400" b="1" u="none" strike="noStrike" cap="none" spc="0" dirty="0">
                          <a:solidFill>
                            <a:schemeClr val="tx1"/>
                          </a:solidFill>
                          <a:effectLst/>
                          <a:latin typeface="Batang" panose="02030600000101010101" pitchFamily="18" charset="-127"/>
                          <a:ea typeface="Batang" panose="02030600000101010101" pitchFamily="18" charset="-127"/>
                        </a:rPr>
                        <a:t>E.g.: </a:t>
                      </a:r>
                      <a:endParaRPr lang="en-US" sz="1400" b="1" cap="none" spc="0" dirty="0">
                        <a:solidFill>
                          <a:schemeClr val="tx1"/>
                        </a:solidFill>
                        <a:effectLst/>
                        <a:latin typeface="Batang" panose="02030600000101010101" pitchFamily="18" charset="-127"/>
                        <a:ea typeface="Batang" panose="02030600000101010101" pitchFamily="18" charset="-127"/>
                      </a:endParaRPr>
                    </a:p>
                  </a:txBody>
                  <a:tcPr marL="117174" marR="84950" marT="103049" marB="90133">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13945502"/>
                  </a:ext>
                </a:extLst>
              </a:tr>
            </a:tbl>
          </a:graphicData>
        </a:graphic>
      </p:graphicFrame>
    </p:spTree>
    <p:extLst>
      <p:ext uri="{BB962C8B-B14F-4D97-AF65-F5344CB8AC3E}">
        <p14:creationId xmlns:p14="http://schemas.microsoft.com/office/powerpoint/2010/main" val="3849117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13B25-3709-DE38-6E14-0996413A93C6}"/>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Data Dictionary (Continued)</a:t>
            </a:r>
          </a:p>
        </p:txBody>
      </p:sp>
      <p:sp>
        <p:nvSpPr>
          <p:cNvPr id="3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DA1A7D7-DBB3-89EB-4AC9-87CB8BBF70B8}"/>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sz="2400" b="0" i="0" u="none" strike="noStrike" cap="none" normalizeH="0" baseline="0" dirty="0">
                <a:ln>
                  <a:noFill/>
                </a:ln>
                <a:effectLst/>
              </a:rPr>
            </a:br>
            <a:endParaRPr kumimoji="0" lang="en-US" altLang="en-US" sz="2400"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sz="2400" b="1" i="0" u="none" strike="noStrike" cap="none" normalizeH="0" baseline="0" dirty="0" err="1">
                <a:ln>
                  <a:noFill/>
                </a:ln>
                <a:effectLst/>
                <a:latin typeface="Abadi" panose="020B0604020104020204" pitchFamily="34" charset="0"/>
              </a:rPr>
              <a:t>Card_T</a:t>
            </a:r>
            <a:endParaRPr kumimoji="0" lang="en-US" altLang="en-US" sz="2400"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sz="2400"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41" name="Ink 4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1" name="Ink 4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1E7B664D-B02A-589F-E602-D04EB624FE0D}"/>
              </a:ext>
            </a:extLst>
          </p:cNvPr>
          <p:cNvGraphicFramePr>
            <a:graphicFrameLocks noGrp="1"/>
          </p:cNvGraphicFramePr>
          <p:nvPr>
            <p:ph idx="1"/>
            <p:extLst>
              <p:ext uri="{D42A27DB-BD31-4B8C-83A1-F6EECF244321}">
                <p14:modId xmlns:p14="http://schemas.microsoft.com/office/powerpoint/2010/main" val="3732713759"/>
              </p:ext>
            </p:extLst>
          </p:nvPr>
        </p:nvGraphicFramePr>
        <p:xfrm>
          <a:off x="4664364" y="640080"/>
          <a:ext cx="6828688" cy="5577842"/>
        </p:xfrm>
        <a:graphic>
          <a:graphicData uri="http://schemas.openxmlformats.org/drawingml/2006/table">
            <a:tbl>
              <a:tblPr firstRow="1" bandRow="1">
                <a:tableStyleId>{8799B23B-EC83-4686-B30A-512413B5E67A}</a:tableStyleId>
              </a:tblPr>
              <a:tblGrid>
                <a:gridCol w="2184595">
                  <a:extLst>
                    <a:ext uri="{9D8B030D-6E8A-4147-A177-3AD203B41FA5}">
                      <a16:colId xmlns:a16="http://schemas.microsoft.com/office/drawing/2014/main" val="2688687177"/>
                    </a:ext>
                  </a:extLst>
                </a:gridCol>
                <a:gridCol w="1110498">
                  <a:extLst>
                    <a:ext uri="{9D8B030D-6E8A-4147-A177-3AD203B41FA5}">
                      <a16:colId xmlns:a16="http://schemas.microsoft.com/office/drawing/2014/main" val="879648099"/>
                    </a:ext>
                  </a:extLst>
                </a:gridCol>
                <a:gridCol w="684541">
                  <a:extLst>
                    <a:ext uri="{9D8B030D-6E8A-4147-A177-3AD203B41FA5}">
                      <a16:colId xmlns:a16="http://schemas.microsoft.com/office/drawing/2014/main" val="2536009708"/>
                    </a:ext>
                  </a:extLst>
                </a:gridCol>
                <a:gridCol w="2849054">
                  <a:extLst>
                    <a:ext uri="{9D8B030D-6E8A-4147-A177-3AD203B41FA5}">
                      <a16:colId xmlns:a16="http://schemas.microsoft.com/office/drawing/2014/main" val="3000108689"/>
                    </a:ext>
                  </a:extLst>
                </a:gridCol>
              </a:tblGrid>
              <a:tr h="400209">
                <a:tc>
                  <a:txBody>
                    <a:bodyPr/>
                    <a:lstStyle/>
                    <a:p>
                      <a:pPr rtl="0" fontAlgn="t">
                        <a:spcBef>
                          <a:spcPts val="0"/>
                        </a:spcBef>
                        <a:spcAft>
                          <a:spcPts val="0"/>
                        </a:spcAft>
                      </a:pPr>
                      <a:r>
                        <a:rPr lang="en-AU" sz="1300" b="1" u="none" strike="noStrike" dirty="0">
                          <a:solidFill>
                            <a:srgbClr val="000000"/>
                          </a:solidFill>
                          <a:effectLst/>
                          <a:latin typeface="Abadi" panose="020B0604020104020204" pitchFamily="34" charset="0"/>
                        </a:rPr>
                        <a:t>Name</a:t>
                      </a: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300" b="1" u="none" strike="noStrike">
                          <a:solidFill>
                            <a:srgbClr val="000000"/>
                          </a:solidFill>
                          <a:effectLst/>
                          <a:latin typeface="Abadi" panose="020B0604020104020204" pitchFamily="34" charset="0"/>
                        </a:rPr>
                        <a:t>Data Type</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300" b="1" u="none" strike="noStrike">
                          <a:solidFill>
                            <a:srgbClr val="000000"/>
                          </a:solidFill>
                          <a:effectLst/>
                          <a:latin typeface="Abadi" panose="020B0604020104020204" pitchFamily="34" charset="0"/>
                        </a:rPr>
                        <a:t>Size </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300" b="1" u="none" strike="noStrike">
                          <a:solidFill>
                            <a:srgbClr val="000000"/>
                          </a:solidFill>
                          <a:effectLst/>
                          <a:latin typeface="Abadi" panose="020B0604020104020204" pitchFamily="34" charset="0"/>
                        </a:rPr>
                        <a:t>Remarks </a:t>
                      </a:r>
                      <a:endParaRPr lang="en-AU" sz="2300">
                        <a:effectLst/>
                        <a:latin typeface="Abadi" panose="020B0604020104020204" pitchFamily="34" charset="0"/>
                      </a:endParaRPr>
                    </a:p>
                  </a:txBody>
                  <a:tcPr marL="77640" marR="77640" marT="77640" marB="77640"/>
                </a:tc>
                <a:extLst>
                  <a:ext uri="{0D108BD9-81ED-4DB2-BD59-A6C34878D82A}">
                    <a16:rowId xmlns:a16="http://schemas.microsoft.com/office/drawing/2014/main" val="3198380504"/>
                  </a:ext>
                </a:extLst>
              </a:tr>
              <a:tr h="637826">
                <a:tc>
                  <a:txBody>
                    <a:bodyPr/>
                    <a:lstStyle/>
                    <a:p>
                      <a:pPr rtl="0" fontAlgn="t">
                        <a:spcBef>
                          <a:spcPts val="0"/>
                        </a:spcBef>
                        <a:spcAft>
                          <a:spcPts val="0"/>
                        </a:spcAft>
                      </a:pPr>
                      <a:r>
                        <a:rPr lang="en-AU" sz="1300" b="0" u="none" strike="noStrike" dirty="0" err="1">
                          <a:solidFill>
                            <a:srgbClr val="000000"/>
                          </a:solidFill>
                          <a:effectLst/>
                          <a:latin typeface="Abadi" panose="020B0604020104020204" pitchFamily="34" charset="0"/>
                        </a:rPr>
                        <a:t>Card_No</a:t>
                      </a: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INTEGER</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20</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400" b="0" u="none" strike="noStrike">
                          <a:solidFill>
                            <a:srgbClr val="000000"/>
                          </a:solidFill>
                          <a:effectLst/>
                          <a:latin typeface="Abadi" panose="020B0604020104020204" pitchFamily="34" charset="0"/>
                        </a:rPr>
                        <a:t>This is the primary key for the Card  table.  </a:t>
                      </a:r>
                      <a:r>
                        <a:rPr lang="en-US" sz="1300" b="0" u="none" strike="noStrike">
                          <a:solidFill>
                            <a:srgbClr val="000000"/>
                          </a:solidFill>
                          <a:effectLst/>
                          <a:latin typeface="Abadi" panose="020B0604020104020204" pitchFamily="34" charset="0"/>
                        </a:rPr>
                        <a:t>E.g.:456239</a:t>
                      </a:r>
                      <a:endParaRPr lang="en-US" sz="2300">
                        <a:effectLst/>
                        <a:latin typeface="Abadi" panose="020B0604020104020204" pitchFamily="34" charset="0"/>
                      </a:endParaRPr>
                    </a:p>
                  </a:txBody>
                  <a:tcPr marL="77640" marR="77640" marT="77640" marB="77640"/>
                </a:tc>
                <a:extLst>
                  <a:ext uri="{0D108BD9-81ED-4DB2-BD59-A6C34878D82A}">
                    <a16:rowId xmlns:a16="http://schemas.microsoft.com/office/drawing/2014/main" val="1526626015"/>
                  </a:ext>
                </a:extLst>
              </a:tr>
              <a:tr h="601270">
                <a:tc>
                  <a:txBody>
                    <a:bodyPr/>
                    <a:lstStyle/>
                    <a:p>
                      <a:pPr rtl="0" fontAlgn="t">
                        <a:spcBef>
                          <a:spcPts val="0"/>
                        </a:spcBef>
                        <a:spcAft>
                          <a:spcPts val="0"/>
                        </a:spcAft>
                      </a:pPr>
                      <a:r>
                        <a:rPr lang="en-AU" sz="1400" b="0" u="none" strike="noStrike" dirty="0" err="1">
                          <a:solidFill>
                            <a:srgbClr val="000000"/>
                          </a:solidFill>
                          <a:effectLst/>
                          <a:latin typeface="Abadi" panose="020B0604020104020204" pitchFamily="34" charset="0"/>
                        </a:rPr>
                        <a:t>nCard_Holder_Name</a:t>
                      </a: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VARCHAR</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50</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a:solidFill>
                            <a:srgbClr val="000000"/>
                          </a:solidFill>
                          <a:effectLst/>
                          <a:latin typeface="Abadi" panose="020B0604020104020204" pitchFamily="34" charset="0"/>
                        </a:rPr>
                        <a:t>This is the name of the Card_Holder.E.g.:”Jalil”</a:t>
                      </a:r>
                      <a:endParaRPr lang="en-US" sz="2300">
                        <a:effectLst/>
                        <a:latin typeface="Abadi" panose="020B0604020104020204" pitchFamily="34" charset="0"/>
                      </a:endParaRPr>
                    </a:p>
                  </a:txBody>
                  <a:tcPr marL="77640" marR="77640" marT="77640" marB="77640"/>
                </a:tc>
                <a:extLst>
                  <a:ext uri="{0D108BD9-81ED-4DB2-BD59-A6C34878D82A}">
                    <a16:rowId xmlns:a16="http://schemas.microsoft.com/office/drawing/2014/main" val="851918712"/>
                  </a:ext>
                </a:extLst>
              </a:tr>
              <a:tr h="601270">
                <a:tc>
                  <a:txBody>
                    <a:bodyPr/>
                    <a:lstStyle/>
                    <a:p>
                      <a:pPr rtl="0" fontAlgn="t">
                        <a:spcBef>
                          <a:spcPts val="0"/>
                        </a:spcBef>
                        <a:spcAft>
                          <a:spcPts val="0"/>
                        </a:spcAft>
                      </a:pPr>
                      <a:r>
                        <a:rPr lang="en-AU" sz="1400" b="0" u="none" strike="noStrike" dirty="0" err="1">
                          <a:solidFill>
                            <a:srgbClr val="000000"/>
                          </a:solidFill>
                          <a:effectLst/>
                          <a:latin typeface="Abadi" panose="020B0604020104020204" pitchFamily="34" charset="0"/>
                        </a:rPr>
                        <a:t>cCard_Holder_Sign</a:t>
                      </a: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dirty="0">
                          <a:solidFill>
                            <a:srgbClr val="000000"/>
                          </a:solidFill>
                          <a:effectLst/>
                          <a:latin typeface="Abadi" panose="020B0604020104020204" pitchFamily="34" charset="0"/>
                        </a:rPr>
                        <a:t>VARCHAR</a:t>
                      </a: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25</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a:solidFill>
                            <a:srgbClr val="000000"/>
                          </a:solidFill>
                          <a:effectLst/>
                          <a:latin typeface="Abadi" panose="020B0604020104020204" pitchFamily="34" charset="0"/>
                        </a:rPr>
                        <a:t>This is  Sign of the Card_Holder</a:t>
                      </a:r>
                      <a:endParaRPr lang="en-US" sz="2300">
                        <a:effectLst/>
                        <a:latin typeface="Abadi" panose="020B0604020104020204" pitchFamily="34" charset="0"/>
                      </a:endParaRPr>
                    </a:p>
                    <a:p>
                      <a:pPr rtl="0" fontAlgn="t">
                        <a:spcBef>
                          <a:spcPts val="0"/>
                        </a:spcBef>
                        <a:spcAft>
                          <a:spcPts val="0"/>
                        </a:spcAft>
                      </a:pPr>
                      <a:r>
                        <a:rPr lang="en-US" sz="1300" b="0" u="none" strike="noStrike">
                          <a:solidFill>
                            <a:srgbClr val="000000"/>
                          </a:solidFill>
                          <a:effectLst/>
                          <a:latin typeface="Abadi" panose="020B0604020104020204" pitchFamily="34" charset="0"/>
                        </a:rPr>
                        <a:t>E.g.:Jalil</a:t>
                      </a:r>
                      <a:endParaRPr lang="en-US" sz="2300">
                        <a:effectLst/>
                        <a:latin typeface="Abadi" panose="020B0604020104020204" pitchFamily="34" charset="0"/>
                      </a:endParaRPr>
                    </a:p>
                  </a:txBody>
                  <a:tcPr marL="77640" marR="77640" marT="77640" marB="77640"/>
                </a:tc>
                <a:extLst>
                  <a:ext uri="{0D108BD9-81ED-4DB2-BD59-A6C34878D82A}">
                    <a16:rowId xmlns:a16="http://schemas.microsoft.com/office/drawing/2014/main" val="3327401502"/>
                  </a:ext>
                </a:extLst>
              </a:tr>
              <a:tr h="893721">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nCard_Expiry_Date</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dirty="0">
                          <a:solidFill>
                            <a:srgbClr val="000000"/>
                          </a:solidFill>
                          <a:effectLst/>
                          <a:latin typeface="Abadi" panose="020B0604020104020204" pitchFamily="34" charset="0"/>
                        </a:rPr>
                        <a:t>DATETIME</a:t>
                      </a:r>
                      <a:endParaRPr lang="en-AU" sz="2300" dirty="0">
                        <a:effectLst/>
                        <a:latin typeface="Abadi" panose="020B0604020104020204" pitchFamily="34" charset="0"/>
                      </a:endParaRPr>
                    </a:p>
                  </a:txBody>
                  <a:tcPr marL="77640" marR="77640" marT="77640" marB="77640"/>
                </a:tc>
                <a:tc>
                  <a:txBody>
                    <a:bodyPr/>
                    <a:lstStyle/>
                    <a:p>
                      <a:pPr fontAlgn="t"/>
                      <a:br>
                        <a:rPr lang="en-AU" sz="2300" dirty="0">
                          <a:effectLst/>
                          <a:latin typeface="Abadi" panose="020B0604020104020204" pitchFamily="34" charset="0"/>
                        </a:rPr>
                      </a:br>
                      <a:endParaRPr lang="en-AU" sz="2300" dirty="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a:solidFill>
                            <a:srgbClr val="000000"/>
                          </a:solidFill>
                          <a:effectLst/>
                          <a:latin typeface="Abadi" panose="020B0604020104020204" pitchFamily="34" charset="0"/>
                        </a:rPr>
                        <a:t>This is the </a:t>
                      </a:r>
                      <a:r>
                        <a:rPr lang="en-US" sz="1400" b="0" u="none" strike="noStrike">
                          <a:solidFill>
                            <a:srgbClr val="000000"/>
                          </a:solidFill>
                          <a:effectLst/>
                          <a:latin typeface="Abadi" panose="020B0604020104020204" pitchFamily="34" charset="0"/>
                        </a:rPr>
                        <a:t>Card_Expiry_Date </a:t>
                      </a:r>
                      <a:r>
                        <a:rPr lang="en-US" sz="1300" b="0" u="none" strike="noStrike">
                          <a:solidFill>
                            <a:srgbClr val="000000"/>
                          </a:solidFill>
                          <a:effectLst/>
                          <a:latin typeface="Abadi" panose="020B0604020104020204" pitchFamily="34" charset="0"/>
                        </a:rPr>
                        <a:t>of Card_Holder</a:t>
                      </a:r>
                      <a:endParaRPr lang="en-US" sz="2300">
                        <a:effectLst/>
                        <a:latin typeface="Abadi" panose="020B0604020104020204" pitchFamily="34" charset="0"/>
                      </a:endParaRPr>
                    </a:p>
                    <a:p>
                      <a:pPr rtl="0" fontAlgn="t">
                        <a:spcBef>
                          <a:spcPts val="0"/>
                        </a:spcBef>
                        <a:spcAft>
                          <a:spcPts val="0"/>
                        </a:spcAft>
                      </a:pPr>
                      <a:r>
                        <a:rPr lang="en-US" sz="1300" b="0" u="none" strike="noStrike">
                          <a:solidFill>
                            <a:srgbClr val="000000"/>
                          </a:solidFill>
                          <a:effectLst/>
                          <a:latin typeface="Abadi" panose="020B0604020104020204" pitchFamily="34" charset="0"/>
                        </a:rPr>
                        <a:t>E.g.:23/7/2021</a:t>
                      </a:r>
                      <a:endParaRPr lang="en-US" sz="2300">
                        <a:effectLst/>
                        <a:latin typeface="Abadi" panose="020B0604020104020204" pitchFamily="34" charset="0"/>
                      </a:endParaRPr>
                    </a:p>
                  </a:txBody>
                  <a:tcPr marL="77640" marR="77640" marT="77640" marB="77640"/>
                </a:tc>
                <a:extLst>
                  <a:ext uri="{0D108BD9-81ED-4DB2-BD59-A6C34878D82A}">
                    <a16:rowId xmlns:a16="http://schemas.microsoft.com/office/drawing/2014/main" val="1290039470"/>
                  </a:ext>
                </a:extLst>
              </a:tr>
              <a:tr h="820608">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cCard_Holder_PassportNo</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INTEGER</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20</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dirty="0">
                          <a:solidFill>
                            <a:srgbClr val="000000"/>
                          </a:solidFill>
                          <a:effectLst/>
                          <a:latin typeface="Abadi" panose="020B0604020104020204" pitchFamily="34" charset="0"/>
                        </a:rPr>
                        <a:t>This is the </a:t>
                      </a:r>
                      <a:r>
                        <a:rPr lang="en-US" sz="1400" b="0" u="none" strike="noStrike" dirty="0" err="1">
                          <a:solidFill>
                            <a:srgbClr val="000000"/>
                          </a:solidFill>
                          <a:effectLst/>
                          <a:latin typeface="Abadi" panose="020B0604020104020204" pitchFamily="34" charset="0"/>
                        </a:rPr>
                        <a:t>PassportNo</a:t>
                      </a:r>
                      <a:r>
                        <a:rPr lang="en-US" sz="1400" b="0" u="none" strike="noStrike" dirty="0">
                          <a:solidFill>
                            <a:srgbClr val="000000"/>
                          </a:solidFill>
                          <a:effectLst/>
                          <a:latin typeface="Abadi" panose="020B0604020104020204" pitchFamily="34" charset="0"/>
                        </a:rPr>
                        <a:t> of the </a:t>
                      </a:r>
                      <a:r>
                        <a:rPr lang="en-US" sz="1300" b="0" u="none" strike="noStrike" dirty="0" err="1">
                          <a:solidFill>
                            <a:srgbClr val="000000"/>
                          </a:solidFill>
                          <a:effectLst/>
                          <a:latin typeface="Abadi" panose="020B0604020104020204" pitchFamily="34" charset="0"/>
                        </a:rPr>
                        <a:t>Card_Holder</a:t>
                      </a:r>
                      <a:endParaRPr lang="en-US" sz="2300" dirty="0">
                        <a:effectLst/>
                        <a:latin typeface="Abadi" panose="020B0604020104020204" pitchFamily="34" charset="0"/>
                      </a:endParaRPr>
                    </a:p>
                    <a:p>
                      <a:pPr rtl="0" fontAlgn="t">
                        <a:spcBef>
                          <a:spcPts val="0"/>
                        </a:spcBef>
                        <a:spcAft>
                          <a:spcPts val="0"/>
                        </a:spcAft>
                      </a:pPr>
                      <a:r>
                        <a:rPr lang="en-US" sz="1300" b="0" u="none" strike="noStrike" dirty="0" err="1">
                          <a:solidFill>
                            <a:srgbClr val="000000"/>
                          </a:solidFill>
                          <a:effectLst/>
                          <a:latin typeface="Abadi" panose="020B0604020104020204" pitchFamily="34" charset="0"/>
                        </a:rPr>
                        <a:t>E.g</a:t>
                      </a:r>
                      <a:r>
                        <a:rPr lang="en-US" sz="1300" b="0" u="none" strike="noStrike" dirty="0">
                          <a:solidFill>
                            <a:srgbClr val="000000"/>
                          </a:solidFill>
                          <a:effectLst/>
                          <a:latin typeface="Abadi" panose="020B0604020104020204" pitchFamily="34" charset="0"/>
                        </a:rPr>
                        <a:t>: 74244728</a:t>
                      </a:r>
                      <a:endParaRPr lang="en-US" sz="2300" dirty="0">
                        <a:effectLst/>
                        <a:latin typeface="Abadi" panose="020B0604020104020204" pitchFamily="34" charset="0"/>
                      </a:endParaRPr>
                    </a:p>
                  </a:txBody>
                  <a:tcPr marL="77640" marR="77640" marT="77640" marB="77640"/>
                </a:tc>
                <a:extLst>
                  <a:ext uri="{0D108BD9-81ED-4DB2-BD59-A6C34878D82A}">
                    <a16:rowId xmlns:a16="http://schemas.microsoft.com/office/drawing/2014/main" val="146131892"/>
                  </a:ext>
                </a:extLst>
              </a:tr>
              <a:tr h="820608">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nSmartChip</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INETEGER</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50</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dirty="0">
                          <a:solidFill>
                            <a:srgbClr val="000000"/>
                          </a:solidFill>
                          <a:effectLst/>
                          <a:latin typeface="Abadi" panose="020B0604020104020204" pitchFamily="34" charset="0"/>
                        </a:rPr>
                        <a:t>This is the </a:t>
                      </a:r>
                      <a:r>
                        <a:rPr lang="en-US" sz="1400" b="0" u="none" strike="noStrike" dirty="0" err="1">
                          <a:solidFill>
                            <a:srgbClr val="000000"/>
                          </a:solidFill>
                          <a:effectLst/>
                          <a:latin typeface="Abadi" panose="020B0604020104020204" pitchFamily="34" charset="0"/>
                        </a:rPr>
                        <a:t>SmartChip</a:t>
                      </a:r>
                      <a:r>
                        <a:rPr lang="en-US" sz="1400" b="0" u="none" strike="noStrike" dirty="0">
                          <a:solidFill>
                            <a:srgbClr val="000000"/>
                          </a:solidFill>
                          <a:effectLst/>
                          <a:latin typeface="Abadi" panose="020B0604020104020204" pitchFamily="34" charset="0"/>
                        </a:rPr>
                        <a:t> </a:t>
                      </a:r>
                      <a:r>
                        <a:rPr lang="en-US" sz="1300" b="0" u="none" strike="noStrike" dirty="0">
                          <a:solidFill>
                            <a:srgbClr val="000000"/>
                          </a:solidFill>
                          <a:effectLst/>
                          <a:latin typeface="Abadi" panose="020B0604020104020204" pitchFamily="34" charset="0"/>
                        </a:rPr>
                        <a:t> of the </a:t>
                      </a:r>
                      <a:r>
                        <a:rPr lang="en-US" sz="1300" b="0" u="none" strike="noStrike" dirty="0" err="1">
                          <a:solidFill>
                            <a:srgbClr val="000000"/>
                          </a:solidFill>
                          <a:effectLst/>
                          <a:latin typeface="Abadi" panose="020B0604020104020204" pitchFamily="34" charset="0"/>
                        </a:rPr>
                        <a:t>Card_Holder</a:t>
                      </a:r>
                      <a:endParaRPr lang="en-US" sz="2300" dirty="0">
                        <a:effectLst/>
                        <a:latin typeface="Abadi" panose="020B0604020104020204" pitchFamily="34" charset="0"/>
                      </a:endParaRPr>
                    </a:p>
                    <a:p>
                      <a:pPr rtl="0" fontAlgn="t">
                        <a:spcBef>
                          <a:spcPts val="0"/>
                        </a:spcBef>
                        <a:spcAft>
                          <a:spcPts val="0"/>
                        </a:spcAft>
                      </a:pPr>
                      <a:r>
                        <a:rPr lang="en-US" sz="1300" b="0" u="none" strike="noStrike" dirty="0">
                          <a:solidFill>
                            <a:srgbClr val="000000"/>
                          </a:solidFill>
                          <a:effectLst/>
                          <a:latin typeface="Abadi" panose="020B0604020104020204" pitchFamily="34" charset="0"/>
                        </a:rPr>
                        <a:t>E.g.: 1234-5678-9012-3456</a:t>
                      </a:r>
                      <a:endParaRPr lang="en-US" sz="2300" dirty="0">
                        <a:effectLst/>
                        <a:latin typeface="Abadi" panose="020B0604020104020204" pitchFamily="34" charset="0"/>
                      </a:endParaRPr>
                    </a:p>
                  </a:txBody>
                  <a:tcPr marL="77640" marR="77640" marT="77640" marB="77640"/>
                </a:tc>
                <a:extLst>
                  <a:ext uri="{0D108BD9-81ED-4DB2-BD59-A6C34878D82A}">
                    <a16:rowId xmlns:a16="http://schemas.microsoft.com/office/drawing/2014/main" val="1942604563"/>
                  </a:ext>
                </a:extLst>
              </a:tr>
              <a:tr h="802330">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nCustomer_Code</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INTEGER</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AU" sz="1400" b="0" u="none" strike="noStrike">
                          <a:solidFill>
                            <a:srgbClr val="000000"/>
                          </a:solidFill>
                          <a:effectLst/>
                          <a:latin typeface="Abadi" panose="020B0604020104020204" pitchFamily="34" charset="0"/>
                        </a:rPr>
                        <a:t>50</a:t>
                      </a:r>
                      <a:endParaRPr lang="en-AU" sz="2300">
                        <a:effectLst/>
                        <a:latin typeface="Abadi" panose="020B0604020104020204" pitchFamily="34" charset="0"/>
                      </a:endParaRPr>
                    </a:p>
                  </a:txBody>
                  <a:tcPr marL="77640" marR="77640" marT="77640" marB="77640"/>
                </a:tc>
                <a:tc>
                  <a:txBody>
                    <a:bodyPr/>
                    <a:lstStyle/>
                    <a:p>
                      <a:pPr rtl="0" fontAlgn="t">
                        <a:spcBef>
                          <a:spcPts val="0"/>
                        </a:spcBef>
                        <a:spcAft>
                          <a:spcPts val="0"/>
                        </a:spcAft>
                      </a:pPr>
                      <a:r>
                        <a:rPr lang="en-US" sz="1300" b="0" u="none" strike="noStrike" dirty="0">
                          <a:solidFill>
                            <a:srgbClr val="000000"/>
                          </a:solidFill>
                          <a:effectLst/>
                          <a:latin typeface="Abadi" panose="020B0604020104020204" pitchFamily="34" charset="0"/>
                        </a:rPr>
                        <a:t>This is the foreign key of the Customer table. </a:t>
                      </a:r>
                      <a:endParaRPr lang="en-US" sz="2300" dirty="0">
                        <a:effectLst/>
                        <a:latin typeface="Abadi" panose="020B0604020104020204" pitchFamily="34" charset="0"/>
                      </a:endParaRPr>
                    </a:p>
                    <a:p>
                      <a:pPr rtl="0" fontAlgn="t">
                        <a:spcBef>
                          <a:spcPts val="0"/>
                        </a:spcBef>
                        <a:spcAft>
                          <a:spcPts val="0"/>
                        </a:spcAft>
                      </a:pPr>
                      <a:r>
                        <a:rPr lang="en-US" sz="1300" b="0" u="none" strike="noStrike" dirty="0" err="1">
                          <a:solidFill>
                            <a:srgbClr val="000000"/>
                          </a:solidFill>
                          <a:effectLst/>
                          <a:latin typeface="Abadi" panose="020B0604020104020204" pitchFamily="34" charset="0"/>
                        </a:rPr>
                        <a:t>E.g</a:t>
                      </a:r>
                      <a:r>
                        <a:rPr lang="en-US" sz="1300" b="0" u="none" strike="noStrike" dirty="0">
                          <a:solidFill>
                            <a:srgbClr val="000000"/>
                          </a:solidFill>
                          <a:effectLst/>
                          <a:latin typeface="Abadi" panose="020B0604020104020204" pitchFamily="34" charset="0"/>
                        </a:rPr>
                        <a:t>: : 0123456</a:t>
                      </a:r>
                      <a:endParaRPr lang="en-US" sz="2300" dirty="0">
                        <a:effectLst/>
                        <a:latin typeface="Abadi" panose="020B0604020104020204" pitchFamily="34" charset="0"/>
                      </a:endParaRPr>
                    </a:p>
                  </a:txBody>
                  <a:tcPr marL="77640" marR="77640" marT="77640" marB="77640"/>
                </a:tc>
                <a:extLst>
                  <a:ext uri="{0D108BD9-81ED-4DB2-BD59-A6C34878D82A}">
                    <a16:rowId xmlns:a16="http://schemas.microsoft.com/office/drawing/2014/main" val="158475061"/>
                  </a:ext>
                </a:extLst>
              </a:tr>
            </a:tbl>
          </a:graphicData>
        </a:graphic>
      </p:graphicFrame>
    </p:spTree>
    <p:extLst>
      <p:ext uri="{BB962C8B-B14F-4D97-AF65-F5344CB8AC3E}">
        <p14:creationId xmlns:p14="http://schemas.microsoft.com/office/powerpoint/2010/main" val="4003134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E21D-A009-AE39-5112-4D02008936CB}"/>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lnSpc>
                <a:spcPct val="90000"/>
              </a:lnSpc>
            </a:pPr>
            <a:r>
              <a:rPr lang="en-US" sz="4300"/>
              <a:t>Data Dictionary (Continued)</a:t>
            </a:r>
          </a:p>
        </p:txBody>
      </p:sp>
      <p:sp>
        <p:nvSpPr>
          <p:cNvPr id="2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9BBE488D-A686-7B39-967C-10D8CE2DF8B7}"/>
              </a:ext>
            </a:extLst>
          </p:cNvPr>
          <p:cNvSpPr>
            <a:spLocks noChangeArrowheads="1"/>
          </p:cNvSpPr>
          <p:nvPr/>
        </p:nvSpPr>
        <p:spPr bwMode="auto">
          <a:xfrm>
            <a:off x="630936" y="2660904"/>
            <a:ext cx="4818888"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110000"/>
              </a:lnSpc>
              <a:spcBef>
                <a:spcPct val="0"/>
              </a:spcBef>
              <a:spcAft>
                <a:spcPts val="600"/>
              </a:spcAft>
              <a:buClrTx/>
              <a:buSzTx/>
              <a:tabLst/>
            </a:pP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a:p>
            <a:pPr marR="0" lvl="0" fontAlgn="base">
              <a:lnSpc>
                <a:spcPct val="110000"/>
              </a:lnSpc>
              <a:spcBef>
                <a:spcPct val="0"/>
              </a:spcBef>
              <a:spcAft>
                <a:spcPts val="600"/>
              </a:spcAft>
              <a:buClrTx/>
              <a:buSzTx/>
              <a:tabLst/>
            </a:pPr>
            <a:r>
              <a:rPr kumimoji="0" lang="en-US" altLang="en-US" b="1" i="0" u="none" strike="noStrike" cap="none" normalizeH="0" baseline="0" dirty="0" err="1">
                <a:ln>
                  <a:noFill/>
                </a:ln>
                <a:effectLst/>
                <a:latin typeface="Abadi" panose="020B0604020104020204" pitchFamily="34" charset="0"/>
              </a:rPr>
              <a:t>Power_Of_Attorney_T</a:t>
            </a:r>
            <a:endParaRPr kumimoji="0" lang="en-US" altLang="en-US" b="0" i="0" u="none" strike="noStrike" cap="none" normalizeH="0" baseline="0" dirty="0">
              <a:ln>
                <a:noFill/>
              </a:ln>
              <a:effectLst/>
              <a:latin typeface="Abadi" panose="020B0604020104020204" pitchFamily="34" charset="0"/>
            </a:endParaRPr>
          </a:p>
          <a:p>
            <a:pPr marL="0" marR="0" lvl="0" indent="-228600" fontAlgn="base">
              <a:lnSpc>
                <a:spcPct val="11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4" name="Content Placeholder 3">
            <a:extLst>
              <a:ext uri="{FF2B5EF4-FFF2-40B4-BE49-F238E27FC236}">
                <a16:creationId xmlns:a16="http://schemas.microsoft.com/office/drawing/2014/main" id="{22F16865-8711-14CE-4226-47239A6CD540}"/>
              </a:ext>
            </a:extLst>
          </p:cNvPr>
          <p:cNvGraphicFramePr>
            <a:graphicFrameLocks noGrp="1"/>
          </p:cNvGraphicFramePr>
          <p:nvPr>
            <p:ph idx="1"/>
            <p:extLst>
              <p:ext uri="{D42A27DB-BD31-4B8C-83A1-F6EECF244321}">
                <p14:modId xmlns:p14="http://schemas.microsoft.com/office/powerpoint/2010/main" val="3902781080"/>
              </p:ext>
            </p:extLst>
          </p:nvPr>
        </p:nvGraphicFramePr>
        <p:xfrm>
          <a:off x="5532582" y="904609"/>
          <a:ext cx="6197601" cy="5304166"/>
        </p:xfrm>
        <a:graphic>
          <a:graphicData uri="http://schemas.openxmlformats.org/drawingml/2006/table">
            <a:tbl>
              <a:tblPr firstRow="1" bandRow="1">
                <a:solidFill>
                  <a:schemeClr val="bg1"/>
                </a:solidFill>
              </a:tblPr>
              <a:tblGrid>
                <a:gridCol w="1924959">
                  <a:extLst>
                    <a:ext uri="{9D8B030D-6E8A-4147-A177-3AD203B41FA5}">
                      <a16:colId xmlns:a16="http://schemas.microsoft.com/office/drawing/2014/main" val="4009932183"/>
                    </a:ext>
                  </a:extLst>
                </a:gridCol>
                <a:gridCol w="885580">
                  <a:extLst>
                    <a:ext uri="{9D8B030D-6E8A-4147-A177-3AD203B41FA5}">
                      <a16:colId xmlns:a16="http://schemas.microsoft.com/office/drawing/2014/main" val="4214683341"/>
                    </a:ext>
                  </a:extLst>
                </a:gridCol>
                <a:gridCol w="509594">
                  <a:extLst>
                    <a:ext uri="{9D8B030D-6E8A-4147-A177-3AD203B41FA5}">
                      <a16:colId xmlns:a16="http://schemas.microsoft.com/office/drawing/2014/main" val="904691278"/>
                    </a:ext>
                  </a:extLst>
                </a:gridCol>
                <a:gridCol w="2877468">
                  <a:extLst>
                    <a:ext uri="{9D8B030D-6E8A-4147-A177-3AD203B41FA5}">
                      <a16:colId xmlns:a16="http://schemas.microsoft.com/office/drawing/2014/main" val="3945173102"/>
                    </a:ext>
                  </a:extLst>
                </a:gridCol>
              </a:tblGrid>
              <a:tr h="323259">
                <a:tc>
                  <a:txBody>
                    <a:bodyPr/>
                    <a:lstStyle/>
                    <a:p>
                      <a:pPr rtl="0" fontAlgn="t">
                        <a:spcBef>
                          <a:spcPts val="0"/>
                        </a:spcBef>
                        <a:spcAft>
                          <a:spcPts val="0"/>
                        </a:spcAft>
                      </a:pPr>
                      <a:r>
                        <a:rPr lang="en-AU" sz="900" b="0" i="0" u="none" strike="noStrike" cap="none" spc="0">
                          <a:solidFill>
                            <a:schemeClr val="bg1"/>
                          </a:solidFill>
                          <a:effectLst/>
                          <a:latin typeface="Arial" panose="020B0604020202020204" pitchFamily="34" charset="0"/>
                        </a:rPr>
                        <a:t>Name</a:t>
                      </a:r>
                      <a:endParaRPr lang="en-AU" sz="900" b="0" cap="none" spc="0">
                        <a:solidFill>
                          <a:schemeClr val="bg1"/>
                        </a:solidFill>
                        <a:effectLst/>
                      </a:endParaRPr>
                    </a:p>
                  </a:txBody>
                  <a:tcPr marL="80337" marR="31425" marT="61798" marB="61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900" b="0" i="0" u="none" strike="noStrike" cap="none" spc="0">
                          <a:solidFill>
                            <a:schemeClr val="bg1"/>
                          </a:solidFill>
                          <a:effectLst/>
                          <a:latin typeface="Arial" panose="020B0604020202020204" pitchFamily="34" charset="0"/>
                        </a:rPr>
                        <a:t>Data Type</a:t>
                      </a:r>
                      <a:endParaRPr lang="en-AU" sz="900" b="0" cap="none" spc="0">
                        <a:solidFill>
                          <a:schemeClr val="bg1"/>
                        </a:solidFill>
                        <a:effectLst/>
                      </a:endParaRPr>
                    </a:p>
                  </a:txBody>
                  <a:tcPr marL="80337" marR="31425" marT="61798" marB="61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900" b="0" i="0" u="none" strike="noStrike" cap="none" spc="0">
                          <a:solidFill>
                            <a:schemeClr val="bg1"/>
                          </a:solidFill>
                          <a:effectLst/>
                          <a:latin typeface="Arial" panose="020B0604020202020204" pitchFamily="34" charset="0"/>
                        </a:rPr>
                        <a:t>Size </a:t>
                      </a:r>
                      <a:endParaRPr lang="en-AU" sz="900" b="0" cap="none" spc="0">
                        <a:solidFill>
                          <a:schemeClr val="bg1"/>
                        </a:solidFill>
                        <a:effectLst/>
                      </a:endParaRPr>
                    </a:p>
                  </a:txBody>
                  <a:tcPr marL="80337" marR="31425" marT="61798" marB="6179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rtl="0" fontAlgn="t">
                        <a:spcBef>
                          <a:spcPts val="0"/>
                        </a:spcBef>
                        <a:spcAft>
                          <a:spcPts val="0"/>
                        </a:spcAft>
                      </a:pPr>
                      <a:r>
                        <a:rPr lang="en-AU" sz="900" b="0" i="0" u="none" strike="noStrike" cap="none" spc="0">
                          <a:solidFill>
                            <a:schemeClr val="bg1"/>
                          </a:solidFill>
                          <a:effectLst/>
                          <a:latin typeface="Arial" panose="020B0604020202020204" pitchFamily="34" charset="0"/>
                        </a:rPr>
                        <a:t>Remarks </a:t>
                      </a:r>
                      <a:endParaRPr lang="en-AU" sz="900" b="0" cap="none" spc="0">
                        <a:solidFill>
                          <a:schemeClr val="bg1"/>
                        </a:solidFill>
                        <a:effectLst/>
                      </a:endParaRPr>
                    </a:p>
                  </a:txBody>
                  <a:tcPr marL="80337" marR="31425" marT="61798" marB="6179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884196425"/>
                  </a:ext>
                </a:extLst>
              </a:tr>
              <a:tr h="482611">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POA_Id</a:t>
                      </a:r>
                      <a:endParaRPr lang="en-AU" sz="900" cap="none" spc="0">
                        <a:solidFill>
                          <a:schemeClr val="tx1"/>
                        </a:solidFill>
                        <a:effectLst/>
                      </a:endParaRPr>
                    </a:p>
                  </a:txBody>
                  <a:tcPr marL="80337" marR="31425" marT="61798" marB="61798">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INTEGER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20</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primary key for the Power_Of_Attorney Table.  E.g.:73483</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793894113"/>
                  </a:ext>
                </a:extLst>
              </a:tr>
              <a:tr h="482611">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nPOA_Address</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VARCHAR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50</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Address of the Power Of attorney, E.g.:”Banani, Rd. no. 6.”</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94135588"/>
                  </a:ext>
                </a:extLst>
              </a:tr>
              <a:tr h="482611">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cPOA_PostCode</a:t>
                      </a:r>
                      <a:endParaRPr lang="en-AU" sz="900" cap="none" spc="0">
                        <a:solidFill>
                          <a:schemeClr val="tx1"/>
                        </a:solidFill>
                        <a:effectLst/>
                      </a:endParaRPr>
                    </a:p>
                  </a:txBody>
                  <a:tcPr marL="80337" marR="31425" marT="61798" marB="6179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VARCHAR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25</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post code of the power of attorney.</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 1213</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729812825"/>
                  </a:ext>
                </a:extLst>
              </a:tr>
              <a:tr h="641963">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nPOA_Phone </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VARCHAR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35</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phone number of the Power of attorney </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E.g.:019635223**</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69306662"/>
                  </a:ext>
                </a:extLst>
              </a:tr>
              <a:tr h="641963">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cPOA_Passport_No</a:t>
                      </a:r>
                      <a:endParaRPr lang="en-AU" sz="900" cap="none" spc="0">
                        <a:solidFill>
                          <a:schemeClr val="tx1"/>
                        </a:solidFill>
                        <a:effectLst/>
                      </a:endParaRPr>
                    </a:p>
                  </a:txBody>
                  <a:tcPr marL="80337" marR="31425" marT="61798" marB="6179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dirty="0">
                          <a:solidFill>
                            <a:schemeClr val="tx1"/>
                          </a:solidFill>
                          <a:effectLst/>
                          <a:latin typeface="Arial" panose="020B0604020202020204" pitchFamily="34" charset="0"/>
                        </a:rPr>
                        <a:t>INTEGER</a:t>
                      </a:r>
                      <a:endParaRPr lang="en-AU" sz="900" cap="none" spc="0" dirty="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20</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passport number of the Power Of attorney</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 93224727</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727548183"/>
                  </a:ext>
                </a:extLst>
              </a:tr>
              <a:tr h="641963">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nPOA_passport_IssueDate</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DATETIME</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50</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issue date  of the Power of attorney Passport</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 8-5-2022</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91903700"/>
                  </a:ext>
                </a:extLst>
              </a:tr>
              <a:tr h="641963">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nPOA_Passport_IssuePlace</a:t>
                      </a:r>
                      <a:endParaRPr lang="en-AU" sz="900" cap="none" spc="0">
                        <a:solidFill>
                          <a:schemeClr val="tx1"/>
                        </a:solidFill>
                        <a:effectLst/>
                      </a:endParaRPr>
                    </a:p>
                  </a:txBody>
                  <a:tcPr marL="80337" marR="31425" marT="61798" marB="6179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INTEGER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50</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issue place of the Power of attorney passport. </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 : Mohakhali</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798873341"/>
                  </a:ext>
                </a:extLst>
              </a:tr>
              <a:tr h="482611">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cPOA_dob</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DATETIME</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br>
                        <a:rPr lang="en-AU" sz="900" cap="none" spc="0">
                          <a:solidFill>
                            <a:schemeClr val="tx1"/>
                          </a:solidFill>
                          <a:effectLst/>
                        </a:rPr>
                      </a:b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rtl="0" fontAlgn="t">
                        <a:spcBef>
                          <a:spcPts val="0"/>
                        </a:spcBef>
                        <a:spcAft>
                          <a:spcPts val="0"/>
                        </a:spcAft>
                      </a:pPr>
                      <a:r>
                        <a:rPr lang="en-US" sz="900" b="0" i="0" u="none" strike="noStrike" cap="none" spc="0">
                          <a:solidFill>
                            <a:schemeClr val="tx1"/>
                          </a:solidFill>
                          <a:effectLst/>
                          <a:latin typeface="Arial" panose="020B0604020202020204" pitchFamily="34" charset="0"/>
                        </a:rPr>
                        <a:t>This is the birthdate of the Power of attorney</a:t>
                      </a:r>
                      <a:endParaRPr lang="en-US" sz="900" cap="none" spc="0">
                        <a:solidFill>
                          <a:schemeClr val="tx1"/>
                        </a:solidFill>
                        <a:effectLst/>
                      </a:endParaRPr>
                    </a:p>
                    <a:p>
                      <a:pPr rtl="0" fontAlgn="t">
                        <a:spcBef>
                          <a:spcPts val="0"/>
                        </a:spcBef>
                        <a:spcAft>
                          <a:spcPts val="0"/>
                        </a:spcAft>
                      </a:pPr>
                      <a:r>
                        <a:rPr lang="en-US" sz="900" b="0" i="0" u="none" strike="noStrike" cap="none" spc="0">
                          <a:solidFill>
                            <a:schemeClr val="tx1"/>
                          </a:solidFill>
                          <a:effectLst/>
                          <a:latin typeface="Arial" panose="020B0604020202020204" pitchFamily="34" charset="0"/>
                        </a:rPr>
                        <a:t>E.g: 01-05-1985</a:t>
                      </a:r>
                      <a:endParaRPr lang="en-US"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618469"/>
                  </a:ext>
                </a:extLst>
              </a:tr>
              <a:tr h="482611">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nApplication_Id</a:t>
                      </a:r>
                      <a:endParaRPr lang="en-AU" sz="900" cap="none" spc="0">
                        <a:solidFill>
                          <a:schemeClr val="tx1"/>
                        </a:solidFill>
                        <a:effectLst/>
                      </a:endParaRPr>
                    </a:p>
                  </a:txBody>
                  <a:tcPr marL="80337" marR="31425" marT="61798" marB="6179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AU" sz="900" b="0" i="0" u="none" strike="noStrike" cap="none" spc="0">
                          <a:solidFill>
                            <a:schemeClr val="tx1"/>
                          </a:solidFill>
                          <a:effectLst/>
                          <a:latin typeface="Arial" panose="020B0604020202020204" pitchFamily="34" charset="0"/>
                        </a:rPr>
                        <a:t>INTEGER</a:t>
                      </a: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br>
                        <a:rPr lang="en-AU" sz="900" cap="none" spc="0">
                          <a:solidFill>
                            <a:schemeClr val="tx1"/>
                          </a:solidFill>
                          <a:effectLst/>
                        </a:rPr>
                      </a:br>
                      <a:endParaRPr lang="en-AU" sz="900" cap="none" spc="0">
                        <a:solidFill>
                          <a:schemeClr val="tx1"/>
                        </a:solidFill>
                        <a:effectLst/>
                      </a:endParaRPr>
                    </a:p>
                  </a:txBody>
                  <a:tcPr marL="80337" marR="31425" marT="61798" marB="6179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rtl="0" fontAlgn="t">
                        <a:spcBef>
                          <a:spcPts val="0"/>
                        </a:spcBef>
                        <a:spcAft>
                          <a:spcPts val="0"/>
                        </a:spcAft>
                      </a:pPr>
                      <a:r>
                        <a:rPr lang="en-US" sz="900" b="0" i="0" u="none" strike="noStrike" cap="none" spc="0" dirty="0">
                          <a:solidFill>
                            <a:schemeClr val="tx1"/>
                          </a:solidFill>
                          <a:effectLst/>
                          <a:latin typeface="Arial" panose="020B0604020202020204" pitchFamily="34" charset="0"/>
                        </a:rPr>
                        <a:t>This is the Application ID of the BO account table. </a:t>
                      </a:r>
                      <a:r>
                        <a:rPr lang="en-US" sz="900" b="0" i="0" u="none" strike="noStrike" cap="none" spc="0" dirty="0" err="1">
                          <a:solidFill>
                            <a:schemeClr val="tx1"/>
                          </a:solidFill>
                          <a:effectLst/>
                          <a:latin typeface="Arial" panose="020B0604020202020204" pitchFamily="34" charset="0"/>
                        </a:rPr>
                        <a:t>E.g</a:t>
                      </a:r>
                      <a:r>
                        <a:rPr lang="en-US" sz="900" b="0" i="0" u="none" strike="noStrike" cap="none" spc="0" dirty="0">
                          <a:solidFill>
                            <a:schemeClr val="tx1"/>
                          </a:solidFill>
                          <a:effectLst/>
                          <a:latin typeface="Arial" panose="020B0604020202020204" pitchFamily="34" charset="0"/>
                        </a:rPr>
                        <a:t>: :654321</a:t>
                      </a:r>
                      <a:endParaRPr lang="en-US" sz="900" cap="none" spc="0" dirty="0">
                        <a:solidFill>
                          <a:schemeClr val="tx1"/>
                        </a:solidFill>
                        <a:effectLst/>
                      </a:endParaRPr>
                    </a:p>
                  </a:txBody>
                  <a:tcPr marL="80337" marR="31425" marT="61798" marB="6179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633863106"/>
                  </a:ext>
                </a:extLst>
              </a:tr>
            </a:tbl>
          </a:graphicData>
        </a:graphic>
      </p:graphicFrame>
    </p:spTree>
    <p:extLst>
      <p:ext uri="{BB962C8B-B14F-4D97-AF65-F5344CB8AC3E}">
        <p14:creationId xmlns:p14="http://schemas.microsoft.com/office/powerpoint/2010/main" val="37502439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1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FEEFF1-D1F9-79F3-6FE8-58D8D07508AC}"/>
              </a:ext>
            </a:extLst>
          </p:cNvPr>
          <p:cNvSpPr txBox="1"/>
          <p:nvPr/>
        </p:nvSpPr>
        <p:spPr>
          <a:xfrm>
            <a:off x="638882" y="3577456"/>
            <a:ext cx="10909640" cy="1687814"/>
          </a:xfrm>
          <a:prstGeom prst="rect">
            <a:avLst/>
          </a:prstGeom>
        </p:spPr>
        <p:txBody>
          <a:bodyPr vert="horz" lIns="91440" tIns="45720" rIns="91440" bIns="45720" rtlCol="0" anchor="b">
            <a:normAutofit/>
          </a:bodyPr>
          <a:lstStyle/>
          <a:p>
            <a:pPr algn="ctr">
              <a:spcBef>
                <a:spcPct val="0"/>
              </a:spcBef>
              <a:spcAft>
                <a:spcPts val="600"/>
              </a:spcAft>
            </a:pPr>
            <a:r>
              <a:rPr lang="en-US" sz="10000">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F6044024-C9CA-E55F-FDA4-AC8D58A896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32"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4"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5"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741686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8F210-6F86-2BE3-DE3B-F80F2096BA7B}"/>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5800"/>
              <a:t>                  Rich Picture (TO BE)</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00D8F3"/>
          </a:solidFill>
          <a:ln w="38100" cap="rnd">
            <a:solidFill>
              <a:srgbClr val="00D8F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diagram of a system&#10;&#10;Description automatically generated">
            <a:extLst>
              <a:ext uri="{FF2B5EF4-FFF2-40B4-BE49-F238E27FC236}">
                <a16:creationId xmlns:a16="http://schemas.microsoft.com/office/drawing/2014/main" id="{8AFD6101-A7E0-7B5C-19BE-95A06BE3E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651" y="266267"/>
            <a:ext cx="6883731" cy="5910011"/>
          </a:xfrm>
        </p:spPr>
      </p:pic>
    </p:spTree>
    <p:extLst>
      <p:ext uri="{BB962C8B-B14F-4D97-AF65-F5344CB8AC3E}">
        <p14:creationId xmlns:p14="http://schemas.microsoft.com/office/powerpoint/2010/main" val="5616334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87D0-A4CB-2087-C39E-4A95E3CFEF4F}"/>
              </a:ext>
            </a:extLst>
          </p:cNvPr>
          <p:cNvSpPr>
            <a:spLocks noGrp="1"/>
          </p:cNvSpPr>
          <p:nvPr>
            <p:ph type="title"/>
          </p:nvPr>
        </p:nvSpPr>
        <p:spPr>
          <a:xfrm>
            <a:off x="838200" y="310101"/>
            <a:ext cx="10515600" cy="1030730"/>
          </a:xfrm>
        </p:spPr>
        <p:txBody>
          <a:bodyPr/>
          <a:lstStyle/>
          <a:p>
            <a:r>
              <a:rPr lang="en-AU" sz="3600" dirty="0"/>
              <a:t>Existing Problem &amp; Analysis of the Problem</a:t>
            </a:r>
          </a:p>
        </p:txBody>
      </p:sp>
      <p:graphicFrame>
        <p:nvGraphicFramePr>
          <p:cNvPr id="7" name="Table 7">
            <a:extLst>
              <a:ext uri="{FF2B5EF4-FFF2-40B4-BE49-F238E27FC236}">
                <a16:creationId xmlns:a16="http://schemas.microsoft.com/office/drawing/2014/main" id="{915765A4-4ADB-9E13-770F-333699644504}"/>
              </a:ext>
            </a:extLst>
          </p:cNvPr>
          <p:cNvGraphicFramePr>
            <a:graphicFrameLocks noGrp="1"/>
          </p:cNvGraphicFramePr>
          <p:nvPr>
            <p:ph idx="1"/>
            <p:extLst>
              <p:ext uri="{D42A27DB-BD31-4B8C-83A1-F6EECF244321}">
                <p14:modId xmlns:p14="http://schemas.microsoft.com/office/powerpoint/2010/main" val="1543315261"/>
              </p:ext>
            </p:extLst>
          </p:nvPr>
        </p:nvGraphicFramePr>
        <p:xfrm>
          <a:off x="838202" y="1340831"/>
          <a:ext cx="10515596" cy="4846320"/>
        </p:xfrm>
        <a:graphic>
          <a:graphicData uri="http://schemas.openxmlformats.org/drawingml/2006/table">
            <a:tbl>
              <a:tblPr firstRow="1" bandRow="1">
                <a:tableStyleId>{616DA210-FB5B-4158-B5E0-FEB733F419BA}</a:tableStyleId>
              </a:tblPr>
              <a:tblGrid>
                <a:gridCol w="2956528">
                  <a:extLst>
                    <a:ext uri="{9D8B030D-6E8A-4147-A177-3AD203B41FA5}">
                      <a16:colId xmlns:a16="http://schemas.microsoft.com/office/drawing/2014/main" val="1651968631"/>
                    </a:ext>
                  </a:extLst>
                </a:gridCol>
                <a:gridCol w="3779534">
                  <a:extLst>
                    <a:ext uri="{9D8B030D-6E8A-4147-A177-3AD203B41FA5}">
                      <a16:colId xmlns:a16="http://schemas.microsoft.com/office/drawing/2014/main" val="4128892165"/>
                    </a:ext>
                  </a:extLst>
                </a:gridCol>
                <a:gridCol w="3779534">
                  <a:extLst>
                    <a:ext uri="{9D8B030D-6E8A-4147-A177-3AD203B41FA5}">
                      <a16:colId xmlns:a16="http://schemas.microsoft.com/office/drawing/2014/main" val="1531404220"/>
                    </a:ext>
                  </a:extLst>
                </a:gridCol>
              </a:tblGrid>
              <a:tr h="3440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400" dirty="0">
                          <a:solidFill>
                            <a:schemeClr val="tx1">
                              <a:lumMod val="95000"/>
                              <a:lumOff val="5000"/>
                            </a:schemeClr>
                          </a:solidFill>
                          <a:latin typeface="Amasis MT Pro Medium" panose="02040604050005020304" pitchFamily="18" charset="0"/>
                        </a:rPr>
                        <a:t>PROCESS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a:t>
                      </a:r>
                      <a:r>
                        <a:rPr lang="en-US" sz="1400" dirty="0">
                          <a:solidFill>
                            <a:schemeClr val="tx1">
                              <a:lumMod val="95000"/>
                              <a:lumOff val="5000"/>
                            </a:schemeClr>
                          </a:solidFill>
                          <a:latin typeface="Amasis MT Pro Medium" panose="02040604050005020304" pitchFamily="18" charset="0"/>
                        </a:rPr>
                        <a:t>EXISTING SYSTEM PROBLEMS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95000"/>
                              <a:lumOff val="5000"/>
                            </a:schemeClr>
                          </a:solidFill>
                        </a:rPr>
                        <a:t>                </a:t>
                      </a:r>
                      <a:r>
                        <a:rPr lang="en-US" sz="1400" dirty="0">
                          <a:solidFill>
                            <a:schemeClr val="tx1">
                              <a:lumMod val="95000"/>
                              <a:lumOff val="5000"/>
                            </a:schemeClr>
                          </a:solidFill>
                          <a:latin typeface="Amasis MT Pro Medium" panose="02040604050005020304" pitchFamily="18" charset="0"/>
                        </a:rPr>
                        <a:t>PROPOSED SOLUTION</a:t>
                      </a:r>
                    </a:p>
                  </a:txBody>
                  <a:tcPr/>
                </a:tc>
                <a:extLst>
                  <a:ext uri="{0D108BD9-81ED-4DB2-BD59-A6C34878D82A}">
                    <a16:rowId xmlns:a16="http://schemas.microsoft.com/office/drawing/2014/main" val="768176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chemeClr val="tx1">
                              <a:lumMod val="95000"/>
                              <a:lumOff val="5000"/>
                            </a:schemeClr>
                          </a:solidFill>
                          <a:effectLst/>
                          <a:latin typeface="+mn-lt"/>
                          <a:cs typeface="Times New Roman" pitchFamily="18" charset="0"/>
                        </a:rPr>
                        <a:t>         </a:t>
                      </a:r>
                      <a:r>
                        <a:rPr lang="en-US" sz="1400" b="1" i="0" u="none" strike="noStrike" dirty="0">
                          <a:solidFill>
                            <a:schemeClr val="tx1">
                              <a:lumMod val="95000"/>
                              <a:lumOff val="5000"/>
                            </a:schemeClr>
                          </a:solidFill>
                          <a:effectLst/>
                          <a:latin typeface="Abadi" panose="020B0604020104020204" pitchFamily="34" charset="0"/>
                          <a:cs typeface="Times New Roman" pitchFamily="18" charset="0"/>
                        </a:rPr>
                        <a:t>Customer Account Opening</a:t>
                      </a:r>
                      <a:endParaRPr lang="en-US" sz="1400" dirty="0">
                        <a:solidFill>
                          <a:schemeClr val="tx1">
                            <a:lumMod val="95000"/>
                            <a:lumOff val="5000"/>
                          </a:schemeClr>
                        </a:solidFill>
                        <a:effectLst/>
                        <a:latin typeface="Abadi" panose="020B0604020104020204" pitchFamily="34" charset="0"/>
                        <a:cs typeface="Times New Roman" pitchFamily="18" charset="0"/>
                      </a:endParaRPr>
                    </a:p>
                  </a:txBody>
                  <a:tcPr/>
                </a:tc>
                <a:tc>
                  <a:txBody>
                    <a:bodyPr/>
                    <a:lstStyle/>
                    <a:p>
                      <a:r>
                        <a:rPr lang="en-US" sz="1200" dirty="0">
                          <a:solidFill>
                            <a:schemeClr val="tx1">
                              <a:lumMod val="95000"/>
                              <a:lumOff val="5000"/>
                            </a:schemeClr>
                          </a:solidFill>
                          <a:latin typeface="Abadi" panose="020B0604020104020204" pitchFamily="34" charset="0"/>
                        </a:rPr>
                        <a:t>Manual data input for client account creation in the present system causes mistakes, inconsistencies, and inefficiencies. Unintegrated departments and systems delay client data verification and increase errors. Customer onboarding without strong identity verification risks data breaches</a:t>
                      </a:r>
                      <a:endParaRPr lang="en-AU" sz="1200"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badi" panose="020B0604020104020204" pitchFamily="34" charset="0"/>
                        </a:rPr>
                        <a:t>Integrate digital forms to reduce manual data entry mistakes.</a:t>
                      </a:r>
                      <a:r>
                        <a:rPr lang="en-US" sz="1200" baseline="0" dirty="0">
                          <a:solidFill>
                            <a:schemeClr val="tx1">
                              <a:lumMod val="95000"/>
                              <a:lumOff val="5000"/>
                            </a:schemeClr>
                          </a:solidFill>
                          <a:latin typeface="Abadi" panose="020B0604020104020204" pitchFamily="34" charset="0"/>
                        </a:rPr>
                        <a:t> </a:t>
                      </a:r>
                      <a:r>
                        <a:rPr lang="en-US" sz="1200" dirty="0" err="1">
                          <a:solidFill>
                            <a:schemeClr val="tx1">
                              <a:lumMod val="95000"/>
                              <a:lumOff val="5000"/>
                            </a:schemeClr>
                          </a:solidFill>
                          <a:latin typeface="Abadi" panose="020B0604020104020204" pitchFamily="34" charset="0"/>
                        </a:rPr>
                        <a:t>Centralised</a:t>
                      </a:r>
                      <a:r>
                        <a:rPr lang="en-US" sz="1200" dirty="0">
                          <a:solidFill>
                            <a:schemeClr val="tx1">
                              <a:lumMod val="95000"/>
                              <a:lumOff val="5000"/>
                            </a:schemeClr>
                          </a:solidFill>
                          <a:latin typeface="Abadi" panose="020B0604020104020204" pitchFamily="34" charset="0"/>
                        </a:rPr>
                        <a:t> Database: Create a </a:t>
                      </a:r>
                      <a:r>
                        <a:rPr lang="en-US" sz="1200" dirty="0" err="1">
                          <a:solidFill>
                            <a:schemeClr val="tx1">
                              <a:lumMod val="95000"/>
                              <a:lumOff val="5000"/>
                            </a:schemeClr>
                          </a:solidFill>
                          <a:latin typeface="Abadi" panose="020B0604020104020204" pitchFamily="34" charset="0"/>
                        </a:rPr>
                        <a:t>centralised</a:t>
                      </a:r>
                      <a:r>
                        <a:rPr lang="en-US" sz="1200" dirty="0">
                          <a:solidFill>
                            <a:schemeClr val="tx1">
                              <a:lumMod val="95000"/>
                              <a:lumOff val="5000"/>
                            </a:schemeClr>
                          </a:solidFill>
                          <a:latin typeface="Abadi" panose="020B0604020104020204" pitchFamily="34" charset="0"/>
                        </a:rPr>
                        <a:t> database for real-time data exchange across departments to streamline verification and improve accuracy.</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Biometric or two-factor authentication for client identification verification.</a:t>
                      </a:r>
                    </a:p>
                    <a:p>
                      <a:endParaRPr lang="en-AU" dirty="0"/>
                    </a:p>
                  </a:txBody>
                  <a:tcPr/>
                </a:tc>
                <a:extLst>
                  <a:ext uri="{0D108BD9-81ED-4DB2-BD59-A6C34878D82A}">
                    <a16:rowId xmlns:a16="http://schemas.microsoft.com/office/drawing/2014/main" val="22533270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dirty="0">
                          <a:solidFill>
                            <a:schemeClr val="tx1">
                              <a:lumMod val="95000"/>
                              <a:lumOff val="5000"/>
                            </a:schemeClr>
                          </a:solidFill>
                          <a:effectLst/>
                          <a:latin typeface="+mn-lt"/>
                          <a:ea typeface="+mn-ea"/>
                          <a:cs typeface="+mn-cs"/>
                        </a:rPr>
                        <a:t>               </a:t>
                      </a:r>
                      <a:r>
                        <a:rPr kumimoji="0" lang="en-US" sz="1400" b="1" i="0" u="none" strike="noStrike" kern="1200" dirty="0">
                          <a:solidFill>
                            <a:schemeClr val="tx1">
                              <a:lumMod val="95000"/>
                              <a:lumOff val="5000"/>
                            </a:schemeClr>
                          </a:solidFill>
                          <a:effectLst/>
                          <a:latin typeface="Abadi" panose="020B0604020104020204" pitchFamily="34" charset="0"/>
                          <a:ea typeface="+mn-ea"/>
                          <a:cs typeface="+mn-cs"/>
                        </a:rPr>
                        <a:t>Trade Execution</a:t>
                      </a:r>
                      <a:endParaRPr lang="en-US" sz="1400" dirty="0">
                        <a:solidFill>
                          <a:schemeClr val="tx1">
                            <a:lumMod val="95000"/>
                            <a:lumOff val="5000"/>
                          </a:schemeClr>
                        </a:solidFill>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masis MT Pro Medium" panose="02040604050005020304" pitchFamily="18" charset="0"/>
                        </a:rPr>
                        <a:t>Latency and delays in the trade execution system cause lost trading opportunities and poor execution pricing.</a:t>
                      </a:r>
                      <a:r>
                        <a:rPr lang="en-US" sz="1200" baseline="0" dirty="0">
                          <a:solidFill>
                            <a:schemeClr val="tx1">
                              <a:lumMod val="95000"/>
                              <a:lumOff val="5000"/>
                            </a:schemeClr>
                          </a:solidFill>
                          <a:latin typeface="Amasis MT Pro Medium" panose="02040604050005020304" pitchFamily="18" charset="0"/>
                        </a:rPr>
                        <a:t> </a:t>
                      </a:r>
                      <a:r>
                        <a:rPr lang="en-US" sz="1200" dirty="0">
                          <a:solidFill>
                            <a:schemeClr val="tx1">
                              <a:lumMod val="95000"/>
                              <a:lumOff val="5000"/>
                            </a:schemeClr>
                          </a:solidFill>
                          <a:latin typeface="Amasis MT Pro Medium" panose="02040604050005020304" pitchFamily="18" charset="0"/>
                        </a:rPr>
                        <a:t>Traders sometimes lack real-time insight into market circumstances, order status, and execution performance, making decision-making difficult.</a:t>
                      </a:r>
                      <a:r>
                        <a:rPr lang="en-US" sz="1200" baseline="0" dirty="0">
                          <a:solidFill>
                            <a:schemeClr val="tx1">
                              <a:lumMod val="95000"/>
                              <a:lumOff val="5000"/>
                            </a:schemeClr>
                          </a:solidFill>
                          <a:latin typeface="Amasis MT Pro Medium" panose="02040604050005020304" pitchFamily="18" charset="0"/>
                        </a:rPr>
                        <a:t> </a:t>
                      </a:r>
                      <a:endParaRPr lang="en-US" sz="1200" dirty="0">
                        <a:solidFill>
                          <a:schemeClr val="tx1">
                            <a:lumMod val="95000"/>
                            <a:lumOff val="5000"/>
                          </a:schemeClr>
                        </a:solidFill>
                        <a:latin typeface="Amasis MT Pro Medium" panose="020406040500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badi" panose="020B0604020104020204" pitchFamily="34" charset="0"/>
                        </a:rPr>
                        <a:t>Reduce latency using high-speed infrastructure and </a:t>
                      </a:r>
                      <a:r>
                        <a:rPr lang="en-US" sz="1200" dirty="0" err="1">
                          <a:solidFill>
                            <a:schemeClr val="tx1">
                              <a:lumMod val="95000"/>
                              <a:lumOff val="5000"/>
                            </a:schemeClr>
                          </a:solidFill>
                          <a:latin typeface="Abadi" panose="020B0604020104020204" pitchFamily="34" charset="0"/>
                        </a:rPr>
                        <a:t>optimised</a:t>
                      </a:r>
                      <a:r>
                        <a:rPr lang="en-US" sz="1200" dirty="0">
                          <a:solidFill>
                            <a:schemeClr val="tx1">
                              <a:lumMod val="95000"/>
                              <a:lumOff val="5000"/>
                            </a:schemeClr>
                          </a:solidFill>
                          <a:latin typeface="Abadi" panose="020B0604020104020204" pitchFamily="34" charset="0"/>
                        </a:rPr>
                        <a:t> algorithms. Provide traders with market trends, order status, and execution indicators to improve decision-making.</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Unified</a:t>
                      </a:r>
                    </a:p>
                  </a:txBody>
                  <a:tcPr/>
                </a:tc>
                <a:extLst>
                  <a:ext uri="{0D108BD9-81ED-4DB2-BD59-A6C34878D82A}">
                    <a16:rowId xmlns:a16="http://schemas.microsoft.com/office/drawing/2014/main" val="351487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dirty="0">
                          <a:solidFill>
                            <a:schemeClr val="tx1">
                              <a:lumMod val="95000"/>
                              <a:lumOff val="5000"/>
                            </a:schemeClr>
                          </a:solidFill>
                          <a:effectLst/>
                          <a:latin typeface="+mn-lt"/>
                          <a:ea typeface="+mn-ea"/>
                          <a:cs typeface="+mn-cs"/>
                        </a:rPr>
                        <a:t>       </a:t>
                      </a:r>
                      <a:r>
                        <a:rPr kumimoji="0" lang="en-US" sz="1400" b="1" i="0" u="none" strike="noStrike" kern="1200" dirty="0">
                          <a:solidFill>
                            <a:schemeClr val="tx1">
                              <a:lumMod val="95000"/>
                              <a:lumOff val="5000"/>
                            </a:schemeClr>
                          </a:solidFill>
                          <a:effectLst/>
                          <a:latin typeface="Abadi" panose="020B0604020104020204" pitchFamily="34" charset="0"/>
                          <a:ea typeface="+mn-ea"/>
                          <a:cs typeface="+mn-cs"/>
                        </a:rPr>
                        <a:t>Data Backup and Security</a:t>
                      </a:r>
                      <a:endParaRPr lang="en-US" sz="1400" dirty="0">
                        <a:solidFill>
                          <a:schemeClr val="tx1">
                            <a:lumMod val="95000"/>
                            <a:lumOff val="5000"/>
                          </a:schemeClr>
                        </a:solidFill>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badi" panose="020B0604020104020204" pitchFamily="34" charset="0"/>
                        </a:rPr>
                        <a:t>The current system lacks effective backup methods, putting data at risk from hardware failures, human mistakes, and cyberattacks.</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Unsecured data leads to breaches and privacy violations.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badi" panose="020B0604020104020204" pitchFamily="34" charset="0"/>
                        </a:rPr>
                        <a:t>Implement an automatic backup solution that backs up vital data to secure offsite locations.</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Protect sensitive data using encryption, access restrictions, and intrusion detection.</a:t>
                      </a:r>
                    </a:p>
                  </a:txBody>
                  <a:tcPr/>
                </a:tc>
                <a:extLst>
                  <a:ext uri="{0D108BD9-81ED-4DB2-BD59-A6C34878D82A}">
                    <a16:rowId xmlns:a16="http://schemas.microsoft.com/office/drawing/2014/main" val="30303904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dirty="0">
                          <a:solidFill>
                            <a:schemeClr val="tx1">
                              <a:lumMod val="95000"/>
                              <a:lumOff val="5000"/>
                            </a:schemeClr>
                          </a:solidFill>
                          <a:effectLst/>
                          <a:latin typeface="+mn-lt"/>
                          <a:ea typeface="+mn-ea"/>
                          <a:cs typeface="+mn-cs"/>
                        </a:rPr>
                        <a:t>              </a:t>
                      </a:r>
                      <a:r>
                        <a:rPr kumimoji="0" lang="en-US" sz="1400" b="1" i="0" u="none" strike="noStrike" kern="1200" dirty="0">
                          <a:solidFill>
                            <a:schemeClr val="tx1">
                              <a:lumMod val="95000"/>
                              <a:lumOff val="5000"/>
                            </a:schemeClr>
                          </a:solidFill>
                          <a:effectLst/>
                          <a:latin typeface="Abadi" panose="020B0604020104020204" pitchFamily="34" charset="0"/>
                          <a:ea typeface="+mn-ea"/>
                          <a:cs typeface="+mn-cs"/>
                        </a:rPr>
                        <a:t>Customer Support</a:t>
                      </a:r>
                      <a:endParaRPr lang="en-US" sz="1400" dirty="0">
                        <a:solidFill>
                          <a:schemeClr val="tx1">
                            <a:lumMod val="95000"/>
                            <a:lumOff val="5000"/>
                          </a:schemeClr>
                        </a:solidFill>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95000"/>
                              <a:lumOff val="5000"/>
                            </a:schemeClr>
                          </a:solidFill>
                          <a:latin typeface="Abadi" panose="020B0604020104020204" pitchFamily="34" charset="0"/>
                        </a:rPr>
                        <a:t>Customers get impatient and dissatisfied owing to long wait times for customer service.</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Customer support agents provide conflicting information, confusing consumers and undermining confidence.</a:t>
                      </a:r>
                      <a:r>
                        <a:rPr lang="en-US" sz="1200" baseline="0" dirty="0">
                          <a:solidFill>
                            <a:schemeClr val="tx1">
                              <a:lumMod val="95000"/>
                              <a:lumOff val="5000"/>
                            </a:schemeClr>
                          </a:solidFill>
                          <a:latin typeface="Abadi" panose="020B0604020104020204" pitchFamily="34" charset="0"/>
                        </a:rPr>
                        <a:t> </a:t>
                      </a:r>
                      <a:r>
                        <a:rPr lang="en-US" sz="1200" dirty="0">
                          <a:solidFill>
                            <a:schemeClr val="tx1">
                              <a:lumMod val="95000"/>
                              <a:lumOff val="5000"/>
                            </a:schemeClr>
                          </a:solidFill>
                          <a:latin typeface="Abadi" panose="020B0604020104020204" pitchFamily="34" charset="0"/>
                        </a:rPr>
                        <a:t>Without self-service capabilities.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a:solidFill>
                            <a:schemeClr val="tx1">
                              <a:lumMod val="95000"/>
                              <a:lumOff val="5000"/>
                            </a:schemeClr>
                          </a:solidFill>
                          <a:effectLst/>
                          <a:latin typeface="Abadi" panose="020B0604020104020204" pitchFamily="34" charset="0"/>
                          <a:ea typeface="+mn-ea"/>
                          <a:cs typeface="+mn-cs"/>
                        </a:rPr>
                        <a:t>Integrate AI-powered chatbots to handle common inquiries and provide instant responses, reducing wait times and improving overall </a:t>
                      </a:r>
                      <a:r>
                        <a:rPr kumimoji="0" lang="en-US" sz="1200" b="0" i="0" kern="1200" dirty="0" err="1">
                          <a:solidFill>
                            <a:schemeClr val="tx1">
                              <a:lumMod val="95000"/>
                              <a:lumOff val="5000"/>
                            </a:schemeClr>
                          </a:solidFill>
                          <a:effectLst/>
                          <a:latin typeface="Abadi" panose="020B0604020104020204" pitchFamily="34" charset="0"/>
                          <a:ea typeface="+mn-ea"/>
                          <a:cs typeface="+mn-cs"/>
                        </a:rPr>
                        <a:t>efficiency.Develop</a:t>
                      </a:r>
                      <a:r>
                        <a:rPr kumimoji="0" lang="en-US" sz="1200" b="0" i="0" kern="1200" dirty="0">
                          <a:solidFill>
                            <a:schemeClr val="tx1">
                              <a:lumMod val="95000"/>
                              <a:lumOff val="5000"/>
                            </a:schemeClr>
                          </a:solidFill>
                          <a:effectLst/>
                          <a:latin typeface="Abadi" panose="020B0604020104020204" pitchFamily="34" charset="0"/>
                          <a:ea typeface="+mn-ea"/>
                          <a:cs typeface="+mn-cs"/>
                        </a:rPr>
                        <a:t> a comprehensive knowledge base accessible to all agents, ensuring consistent and accurate information.</a:t>
                      </a:r>
                      <a:endParaRPr lang="en-US" sz="1200" dirty="0">
                        <a:solidFill>
                          <a:schemeClr val="tx1">
                            <a:lumMod val="95000"/>
                            <a:lumOff val="5000"/>
                          </a:schemeClr>
                        </a:solidFill>
                        <a:latin typeface="Abadi" panose="020B0604020104020204" pitchFamily="34" charset="0"/>
                      </a:endParaRPr>
                    </a:p>
                  </a:txBody>
                  <a:tcPr/>
                </a:tc>
                <a:extLst>
                  <a:ext uri="{0D108BD9-81ED-4DB2-BD59-A6C34878D82A}">
                    <a16:rowId xmlns:a16="http://schemas.microsoft.com/office/drawing/2014/main" val="726643208"/>
                  </a:ext>
                </a:extLst>
              </a:tr>
            </a:tbl>
          </a:graphicData>
        </a:graphic>
      </p:graphicFrame>
    </p:spTree>
    <p:extLst>
      <p:ext uri="{BB962C8B-B14F-4D97-AF65-F5344CB8AC3E}">
        <p14:creationId xmlns:p14="http://schemas.microsoft.com/office/powerpoint/2010/main" val="35638249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F0B3F-AFCC-23E4-B894-6D3707C235C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                     EERD</a:t>
            </a:r>
          </a:p>
        </p:txBody>
      </p:sp>
      <p:sp>
        <p:nvSpPr>
          <p:cNvPr id="3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uter&#10;&#10;Description automatically generated">
            <a:extLst>
              <a:ext uri="{FF2B5EF4-FFF2-40B4-BE49-F238E27FC236}">
                <a16:creationId xmlns:a16="http://schemas.microsoft.com/office/drawing/2014/main" id="{CBD70916-6697-36BF-9841-E0665AA6C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8893" y="126459"/>
            <a:ext cx="6186554" cy="6595354"/>
          </a:xfrm>
          <a:prstGeom prst="rect">
            <a:avLst/>
          </a:prstGeom>
        </p:spPr>
      </p:pic>
    </p:spTree>
    <p:extLst>
      <p:ext uri="{BB962C8B-B14F-4D97-AF65-F5344CB8AC3E}">
        <p14:creationId xmlns:p14="http://schemas.microsoft.com/office/powerpoint/2010/main" val="70163300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568A6-A1A5-3419-6101-5D55102198E2}"/>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900"/>
              <a:t>                 Relational Schema</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sheet with black lines&#10;&#10;Description automatically generated">
            <a:extLst>
              <a:ext uri="{FF2B5EF4-FFF2-40B4-BE49-F238E27FC236}">
                <a16:creationId xmlns:a16="http://schemas.microsoft.com/office/drawing/2014/main" id="{9CE24417-9D1F-7595-43DB-718D0A6A1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0692" y="452581"/>
            <a:ext cx="7658220" cy="6179127"/>
          </a:xfrm>
          <a:prstGeom prst="rect">
            <a:avLst/>
          </a:prstGeom>
        </p:spPr>
      </p:pic>
    </p:spTree>
    <p:extLst>
      <p:ext uri="{BB962C8B-B14F-4D97-AF65-F5344CB8AC3E}">
        <p14:creationId xmlns:p14="http://schemas.microsoft.com/office/powerpoint/2010/main" val="70219569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7009A-8830-1196-91A5-E090EFFC20C9}"/>
              </a:ext>
            </a:extLst>
          </p:cNvPr>
          <p:cNvSpPr>
            <a:spLocks noGrp="1"/>
          </p:cNvSpPr>
          <p:nvPr>
            <p:ph type="title"/>
          </p:nvPr>
        </p:nvSpPr>
        <p:spPr>
          <a:xfrm>
            <a:off x="574121" y="307664"/>
            <a:ext cx="3419856" cy="1463040"/>
          </a:xfrm>
        </p:spPr>
        <p:txBody>
          <a:bodyPr vert="horz" lIns="91440" tIns="45720" rIns="91440" bIns="45720" rtlCol="0" anchor="ctr">
            <a:normAutofit/>
          </a:bodyPr>
          <a:lstStyle/>
          <a:p>
            <a:pPr>
              <a:lnSpc>
                <a:spcPct val="90000"/>
              </a:lnSpc>
            </a:pPr>
            <a:r>
              <a:rPr lang="en-US" sz="3400" dirty="0"/>
              <a:t>                     Normalization</a:t>
            </a:r>
          </a:p>
        </p:txBody>
      </p:sp>
      <p:pic>
        <p:nvPicPr>
          <p:cNvPr id="9" name="Content Placeholder 8" descr="A diagram of a table&#10;&#10;Description automatically generated">
            <a:extLst>
              <a:ext uri="{FF2B5EF4-FFF2-40B4-BE49-F238E27FC236}">
                <a16:creationId xmlns:a16="http://schemas.microsoft.com/office/drawing/2014/main" id="{E65FE272-A248-DE55-3662-23FC60C90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7086" y="630238"/>
            <a:ext cx="6308077" cy="1390586"/>
          </a:xfrm>
        </p:spPr>
      </p:pic>
      <mc:AlternateContent xmlns:mc="http://schemas.openxmlformats.org/markup-compatibility/2006" xmlns:p14="http://schemas.microsoft.com/office/powerpoint/2010/main">
        <mc:Choice Requires="p14">
          <p:contentPart p14:bwMode="auto" r:id="rId3">
            <p14:nvContentPartPr>
              <p14:cNvPr id="1055" name="Ink 105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055" name="Ink 105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05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B5369B-17A7-FBA0-B511-FE5041250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464" y="2078368"/>
            <a:ext cx="12192000" cy="470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1577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66" name="Rectangle 206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18DFE-DD39-6ADD-4A40-12CA063723F6}"/>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3600"/>
              <a:t>         Normalization (Continued)</a:t>
            </a:r>
          </a:p>
        </p:txBody>
      </p:sp>
      <p:sp>
        <p:nvSpPr>
          <p:cNvPr id="206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75E431B0-0AD1-FA21-7CC4-BAF8CE10FF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9575" y="640080"/>
            <a:ext cx="6574654" cy="566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38445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92" name="Rectangle 309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7F002-AAA1-6ECA-F39D-645E0D04B9B6}"/>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3600" dirty="0"/>
              <a:t>              Normalization (Continued)</a:t>
            </a:r>
          </a:p>
        </p:txBody>
      </p:sp>
      <p:sp>
        <p:nvSpPr>
          <p:cNvPr id="309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EE49E4E-F00F-C5F2-1EFB-8BC281C01E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665" y="449037"/>
            <a:ext cx="5592536" cy="5992584"/>
          </a:xfrm>
          <a:prstGeom prst="rect">
            <a:avLst/>
          </a:prstGeom>
        </p:spPr>
      </p:pic>
    </p:spTree>
    <p:extLst>
      <p:ext uri="{BB962C8B-B14F-4D97-AF65-F5344CB8AC3E}">
        <p14:creationId xmlns:p14="http://schemas.microsoft.com/office/powerpoint/2010/main" val="1800077005"/>
      </p:ext>
    </p:extLst>
  </p:cSld>
  <p:clrMapOvr>
    <a:masterClrMapping/>
  </p:clrMapOvr>
  <p:transition spd="slow">
    <p:wipe/>
  </p:transition>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2248</TotalTime>
  <Words>3305</Words>
  <Application>Microsoft Office PowerPoint</Application>
  <PresentationFormat>Widescreen</PresentationFormat>
  <Paragraphs>733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Batang</vt:lpstr>
      <vt:lpstr>Abadi</vt:lpstr>
      <vt:lpstr>Algerian</vt:lpstr>
      <vt:lpstr>Amasis MT Pro Medium</vt:lpstr>
      <vt:lpstr>Arial</vt:lpstr>
      <vt:lpstr>Bernard MT Condensed</vt:lpstr>
      <vt:lpstr>Century</vt:lpstr>
      <vt:lpstr>Modern Love</vt:lpstr>
      <vt:lpstr>The Hand</vt:lpstr>
      <vt:lpstr>SketchyVTI</vt:lpstr>
      <vt:lpstr>   LankaBangla Securities  Done by Team Registration Squad</vt:lpstr>
      <vt:lpstr>               Rich Picture (AS IS)</vt:lpstr>
      <vt:lpstr>                  Rich Picture (TO BE)</vt:lpstr>
      <vt:lpstr>Existing Problem &amp; Analysis of the Problem</vt:lpstr>
      <vt:lpstr>                     EERD</vt:lpstr>
      <vt:lpstr>                 Relational Schema</vt:lpstr>
      <vt:lpstr>                     Normalization</vt:lpstr>
      <vt:lpstr>         Normalization (Continued)</vt:lpstr>
      <vt:lpstr>              Normalization (Continued)</vt:lpstr>
      <vt:lpstr>                   Data Dictionary</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Data Dictionary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LankaBangla Securities  Done by Team Registration Squad</dc:title>
  <dc:creator>Ashrafur Rahman Asem</dc:creator>
  <cp:lastModifiedBy>Ashrafur Rahman Asem</cp:lastModifiedBy>
  <cp:revision>4</cp:revision>
  <dcterms:created xsi:type="dcterms:W3CDTF">2023-09-01T15:11:41Z</dcterms:created>
  <dcterms:modified xsi:type="dcterms:W3CDTF">2023-09-03T22:11:24Z</dcterms:modified>
</cp:coreProperties>
</file>