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60" r:id="rId4"/>
    <p:sldId id="257" r:id="rId5"/>
    <p:sldId id="258" r:id="rId6"/>
    <p:sldId id="259" r:id="rId7"/>
    <p:sldId id="262" r:id="rId8"/>
    <p:sldId id="263" r:id="rId9"/>
    <p:sldId id="264" r:id="rId10"/>
    <p:sldId id="261" r:id="rId11"/>
    <p:sldId id="265" r:id="rId13"/>
    <p:sldId id="266" r:id="rId14"/>
    <p:sldId id="280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943B1-4C5E-4370-A648-2B904B70006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4FC26-9D4F-4502-99F0-E7934A6A24B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2AA4-3584-4029-B335-766C48DE00E4}" type="datetime8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BY ABDULLAH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4331-C4E9-45D4-BD41-8725E5CE3A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5015-7D0D-422C-8736-3DCD1A9412DC}" type="datetime8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ABDULLAH MAHMOOD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4331-C4E9-45D4-BD41-8725E5CE3A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A8F4-E797-44A3-85E3-44611F30E9AC}" type="datetime8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ABDULLAH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4331-C4E9-45D4-BD41-8725E5CE3A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A586-E180-44F8-9FD4-6B5AE6FB9F7C}" type="datetime8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ABDULLAH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4331-C4E9-45D4-BD41-8725E5CE3A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A8F5-0B52-4D80-95F4-7ABFB787215E}" type="datetime8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ABDULLAH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4331-C4E9-45D4-BD41-8725E5CE3A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5A1A-FB61-45ED-AE7D-8B62E80746B4}" type="datetime8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ABDULLAH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4331-C4E9-45D4-BD41-8725E5CE3A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239F-8DB8-44B8-9A21-B4E965424B82}" type="datetime8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ABDULLAH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4331-C4E9-45D4-BD41-8725E5CE3A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FD73-5151-45F8-AD64-3028BB9C9DA4}" type="datetime8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ABDULLAH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4331-C4E9-45D4-BD41-8725E5CE3A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8D39-3D66-4314-A74F-21759FBE6634}" type="datetime8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ABDULLAH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4331-C4E9-45D4-BD41-8725E5CE3A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5414-5033-4A64-B5E4-2860CB303D8A}" type="datetime8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ABDULLAH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0644331-C4E9-45D4-BD41-8725E5CE3A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51F4-8D82-4510-8696-3BD4EFADBC87}" type="datetime8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ABDULLAH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4331-C4E9-45D4-BD41-8725E5CE3A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6F69-B568-4102-8AD2-D732CEE05AB9}" type="datetime8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ABDULLAH MAHMOOD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4331-C4E9-45D4-BD41-8725E5CE3A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6CF8-D56B-4189-A60B-D2000F0097D3}" type="datetime8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ABDULLAH MAHMOOD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4331-C4E9-45D4-BD41-8725E5CE3A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1A1F-7623-49E5-9B0D-CB06181CFECA}" type="datetime8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ABDULLAH MAHMOOD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4331-C4E9-45D4-BD41-8725E5CE3A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83E-0F02-4882-96AA-C1AA4285C6A5}" type="datetime8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ABDULLAH MAHMOOD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4331-C4E9-45D4-BD41-8725E5CE3A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A221-2101-402A-9497-B435A481D436}" type="datetime8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ABDULLAH MAHMOOD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4331-C4E9-45D4-BD41-8725E5CE3A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1210-D6EE-46CD-AEE4-501CEFDE7386}" type="datetime8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ABDULLAH MAHMOOD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4331-C4E9-45D4-BD41-8725E5CE3A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DE2DC3-54DA-4AD9-8CE5-756DB5F5DAF3}" type="datetime8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BY ABDULLAH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644331-C4E9-45D4-BD41-8725E5CE3A1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37281" y="165253"/>
            <a:ext cx="11171104" cy="3712684"/>
          </a:xfrm>
        </p:spPr>
        <p:txBody>
          <a:bodyPr>
            <a:noAutofit/>
          </a:bodyPr>
          <a:lstStyle/>
          <a:p>
            <a:r>
              <a:rPr lang="en-US" sz="19000" dirty="0"/>
              <a:t>HTML</a:t>
            </a:r>
            <a:endParaRPr lang="en-US" sz="19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257" y="3561202"/>
            <a:ext cx="7151485" cy="1616725"/>
          </a:xfrm>
        </p:spPr>
        <p:txBody>
          <a:bodyPr>
            <a:normAutofit/>
          </a:bodyPr>
          <a:lstStyle/>
          <a:p>
            <a:r>
              <a:rPr lang="en-US" sz="2800" dirty="0"/>
              <a:t>HYPER TEXT MARKUP LANGUAGE</a:t>
            </a:r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320270" y="6327622"/>
            <a:ext cx="5337597" cy="530378"/>
          </a:xfrm>
        </p:spPr>
        <p:txBody>
          <a:bodyPr/>
          <a:lstStyle/>
          <a:p>
            <a:r>
              <a:rPr lang="en-US" sz="1600" i="1" u="sng" dirty="0"/>
              <a:t>BY ABDULLAH MAHMOOD</a:t>
            </a:r>
            <a:endParaRPr lang="en-US" sz="1600" i="1" u="sng" dirty="0"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26265" y="-492546"/>
            <a:ext cx="10994834" cy="2574734"/>
          </a:xfrm>
        </p:spPr>
        <p:txBody>
          <a:bodyPr>
            <a:normAutofit/>
          </a:bodyPr>
          <a:lstStyle/>
          <a:p>
            <a:r>
              <a:rPr lang="en-US" sz="4800" dirty="0"/>
              <a:t>TAGS OR ELEMENTS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9014" y="1438201"/>
            <a:ext cx="8830748" cy="39815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63547" y="-514580"/>
            <a:ext cx="10994834" cy="2574734"/>
          </a:xfrm>
        </p:spPr>
        <p:txBody>
          <a:bodyPr>
            <a:normAutofit/>
          </a:bodyPr>
          <a:lstStyle/>
          <a:p>
            <a:r>
              <a:rPr lang="en-US" sz="4800" dirty="0"/>
              <a:t>HTML EDITORS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953895" y="1208405"/>
            <a:ext cx="8688070" cy="532066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2200" b="1" i="0" dirty="0">
                <a:solidFill>
                  <a:srgbClr val="0D0D0D"/>
                </a:solidFill>
                <a:effectLst/>
                <a:latin typeface="Söhne"/>
              </a:rPr>
              <a:t>Visual Studio Code</a:t>
            </a:r>
            <a:r>
              <a:rPr lang="en-US" sz="2200" b="0" i="0" dirty="0">
                <a:solidFill>
                  <a:srgbClr val="0D0D0D"/>
                </a:solidFill>
                <a:effectLst/>
                <a:latin typeface="Söhne"/>
              </a:rPr>
              <a:t>: Visual Studio Code (VS Code) is a free and open-source code editor developed by Microsoft. It has built-in support for HTML, CSS, and JavaScript, along with a wide range of extensions that enhance its functionality for web development.</a:t>
            </a:r>
            <a:endParaRPr lang="en-US" sz="22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200" b="1" i="0" dirty="0">
                <a:solidFill>
                  <a:srgbClr val="0D0D0D"/>
                </a:solidFill>
                <a:effectLst/>
                <a:latin typeface="Söhne"/>
              </a:rPr>
              <a:t>Sublime Text</a:t>
            </a:r>
            <a:r>
              <a:rPr lang="en-US" sz="2200" b="0" i="0" dirty="0">
                <a:solidFill>
                  <a:srgbClr val="0D0D0D"/>
                </a:solidFill>
                <a:effectLst/>
                <a:latin typeface="Söhne"/>
              </a:rPr>
              <a:t>: Sublime Text is a sophisticated text editor known for its speed and ease of use. It offers powerful features such as multiple selections, syntax highlighting, and a customizable interface. Sublime Text has a large community of users and supports various plugins for HTML development.</a:t>
            </a:r>
            <a:endParaRPr lang="en-US" sz="2200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sz="2200" b="1" i="0" dirty="0">
                <a:solidFill>
                  <a:srgbClr val="0D0D0D"/>
                </a:solidFill>
                <a:effectLst/>
                <a:latin typeface="Söhne"/>
              </a:rPr>
              <a:t>Notepad++</a:t>
            </a:r>
            <a:r>
              <a:rPr lang="en-US" sz="2200" b="0" i="0" dirty="0">
                <a:solidFill>
                  <a:srgbClr val="0D0D0D"/>
                </a:solidFill>
                <a:effectLst/>
                <a:latin typeface="Söhne"/>
              </a:rPr>
              <a:t>: Notepad++ is a free and open-source text editor for Windows. While it is a general-purpose editor, it offers features like syntax highlighting, auto-completion, and plugin support, making it suitable for HTML coding.</a:t>
            </a:r>
            <a:endParaRPr lang="en-US" sz="22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en-US" sz="22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63700" y="-514350"/>
            <a:ext cx="13147040" cy="2574925"/>
          </a:xfrm>
        </p:spPr>
        <p:txBody>
          <a:bodyPr>
            <a:normAutofit/>
          </a:bodyPr>
          <a:lstStyle/>
          <a:p>
            <a:r>
              <a:rPr lang="en-US" dirty="0"/>
              <a:t>                     INSTALL VS CODE BY THE GIVE LINK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53895" y="1208405"/>
            <a:ext cx="8688070" cy="532066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0" algn="l">
              <a:buFont typeface="+mj-lt"/>
              <a:buNone/>
            </a:pPr>
            <a:endParaRPr lang="en-US" sz="4800" i="0" dirty="0">
              <a:solidFill>
                <a:srgbClr val="0D0D0D"/>
              </a:solidFill>
              <a:effectLst/>
              <a:latin typeface="Söhne"/>
            </a:endParaRPr>
          </a:p>
          <a:p>
            <a:pPr indent="0" algn="l">
              <a:buFont typeface="+mj-lt"/>
              <a:buNone/>
            </a:pPr>
            <a:r>
              <a:rPr lang="en-US" sz="4800" i="0" dirty="0">
                <a:solidFill>
                  <a:srgbClr val="0D0D0D"/>
                </a:solidFill>
                <a:effectLst/>
                <a:latin typeface="Söhne"/>
              </a:rPr>
              <a:t>https://code.visualstudio.com/download</a:t>
            </a:r>
            <a:endParaRPr lang="en-US" sz="480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63547" y="-514580"/>
            <a:ext cx="10994834" cy="2574734"/>
          </a:xfrm>
        </p:spPr>
        <p:txBody>
          <a:bodyPr>
            <a:normAutofit/>
          </a:bodyPr>
          <a:lstStyle/>
          <a:p>
            <a:r>
              <a:rPr lang="en-US" sz="4800" dirty="0"/>
              <a:t>                       HTML FORMATTING TAGS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953895" y="1208405"/>
            <a:ext cx="8688070" cy="532066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2800" i="0" dirty="0">
                <a:solidFill>
                  <a:srgbClr val="0D0D0D"/>
                </a:solidFill>
                <a:effectLst/>
                <a:latin typeface="Söhne"/>
              </a:rPr>
              <a:t>&lt;b&gt; - Bold text</a:t>
            </a:r>
            <a:endParaRPr lang="en-US" sz="280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800" i="0" dirty="0">
                <a:solidFill>
                  <a:srgbClr val="0D0D0D"/>
                </a:solidFill>
                <a:effectLst/>
                <a:latin typeface="Söhne"/>
              </a:rPr>
              <a:t>&lt;strong&gt; - Important text</a:t>
            </a:r>
            <a:endParaRPr lang="en-US" sz="280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800" i="0" dirty="0">
                <a:solidFill>
                  <a:srgbClr val="0D0D0D"/>
                </a:solidFill>
                <a:effectLst/>
                <a:latin typeface="Söhne"/>
              </a:rPr>
              <a:t>&lt;i&gt; - Italic text</a:t>
            </a:r>
            <a:endParaRPr lang="en-US" sz="280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800" i="0" dirty="0">
                <a:solidFill>
                  <a:srgbClr val="0D0D0D"/>
                </a:solidFill>
                <a:effectLst/>
                <a:latin typeface="Söhne"/>
              </a:rPr>
              <a:t>&lt;em&gt; - Emphasized text</a:t>
            </a:r>
            <a:endParaRPr lang="en-US" sz="280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800" i="0" dirty="0">
                <a:solidFill>
                  <a:srgbClr val="0D0D0D"/>
                </a:solidFill>
                <a:effectLst/>
                <a:latin typeface="Söhne"/>
              </a:rPr>
              <a:t>&lt;mark&gt; - Marked text</a:t>
            </a:r>
            <a:endParaRPr lang="en-US" sz="280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800" i="0" dirty="0">
                <a:solidFill>
                  <a:srgbClr val="0D0D0D"/>
                </a:solidFill>
                <a:effectLst/>
                <a:latin typeface="Söhne"/>
              </a:rPr>
              <a:t>&lt;small&gt; - Smaller text</a:t>
            </a:r>
            <a:endParaRPr lang="en-US" sz="280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800" i="0" dirty="0">
                <a:solidFill>
                  <a:srgbClr val="0D0D0D"/>
                </a:solidFill>
                <a:effectLst/>
                <a:latin typeface="Söhne"/>
              </a:rPr>
              <a:t>&lt;del&gt; - Deleted text</a:t>
            </a:r>
            <a:endParaRPr lang="en-US" sz="280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800" i="0" dirty="0">
                <a:solidFill>
                  <a:srgbClr val="0D0D0D"/>
                </a:solidFill>
                <a:effectLst/>
                <a:latin typeface="Söhne"/>
              </a:rPr>
              <a:t>&lt;ins&gt; - Inserted text</a:t>
            </a:r>
            <a:endParaRPr lang="en-US" sz="280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800" i="0" dirty="0">
                <a:solidFill>
                  <a:srgbClr val="0D0D0D"/>
                </a:solidFill>
                <a:effectLst/>
                <a:latin typeface="Söhne"/>
              </a:rPr>
              <a:t>&lt;sub&gt; - Subscript text</a:t>
            </a:r>
            <a:endParaRPr lang="en-US" sz="280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800" i="0" dirty="0">
                <a:solidFill>
                  <a:srgbClr val="0D0D0D"/>
                </a:solidFill>
                <a:effectLst/>
                <a:latin typeface="Söhne"/>
              </a:rPr>
              <a:t>&lt;sup&gt; - Superscript text</a:t>
            </a:r>
            <a:endParaRPr lang="en-US" sz="280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800" i="0" dirty="0">
                <a:solidFill>
                  <a:srgbClr val="0D0D0D"/>
                </a:solidFill>
                <a:effectLst/>
                <a:latin typeface="Söhne"/>
              </a:rPr>
              <a:t>&lt;BR&gt;- For line break</a:t>
            </a:r>
            <a:endParaRPr lang="en-US" sz="280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800" i="0" dirty="0">
                <a:solidFill>
                  <a:srgbClr val="0D0D0D"/>
                </a:solidFill>
                <a:effectLst/>
                <a:latin typeface="Söhne"/>
              </a:rPr>
              <a:t>bg color= “Anycolor” for background color</a:t>
            </a:r>
            <a:endParaRPr lang="en-US" sz="280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63547" y="-514580"/>
            <a:ext cx="10994834" cy="2574734"/>
          </a:xfrm>
        </p:spPr>
        <p:txBody>
          <a:bodyPr>
            <a:normAutofit/>
          </a:bodyPr>
          <a:lstStyle/>
          <a:p>
            <a:r>
              <a:rPr lang="en-US" sz="4800" dirty="0"/>
              <a:t>                 HTML HEADING TAGS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953895" y="1208405"/>
            <a:ext cx="8688070" cy="532066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>
              <a:lnSpc>
                <a:spcPct val="180000"/>
              </a:lnSpc>
              <a:buFont typeface="+mj-lt"/>
              <a:buAutoNum type="arabicPeriod"/>
            </a:pPr>
            <a:r>
              <a:rPr lang="en-US" sz="3200" i="0" dirty="0">
                <a:solidFill>
                  <a:srgbClr val="0D0D0D"/>
                </a:solidFill>
                <a:effectLst/>
                <a:latin typeface="Söhne"/>
              </a:rPr>
              <a:t>&lt;h1&gt;Heading 1&lt;/h1&gt;</a:t>
            </a:r>
            <a:endParaRPr lang="en-US" sz="320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lnSpc>
                <a:spcPct val="180000"/>
              </a:lnSpc>
              <a:buFont typeface="+mj-lt"/>
              <a:buAutoNum type="arabicPeriod"/>
            </a:pPr>
            <a:r>
              <a:rPr lang="en-US" sz="3200" i="0" dirty="0">
                <a:solidFill>
                  <a:srgbClr val="0D0D0D"/>
                </a:solidFill>
                <a:effectLst/>
                <a:latin typeface="Söhne"/>
              </a:rPr>
              <a:t>&lt;h2&gt;Heading 2&lt;/h2&gt;</a:t>
            </a:r>
            <a:endParaRPr lang="en-US" sz="320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lnSpc>
                <a:spcPct val="180000"/>
              </a:lnSpc>
              <a:buFont typeface="+mj-lt"/>
              <a:buAutoNum type="arabicPeriod"/>
            </a:pPr>
            <a:r>
              <a:rPr lang="en-US" sz="3200" i="0" dirty="0">
                <a:solidFill>
                  <a:srgbClr val="0D0D0D"/>
                </a:solidFill>
                <a:effectLst/>
                <a:latin typeface="Söhne"/>
              </a:rPr>
              <a:t>&lt;h3&gt;Heading 3&lt;/h3&gt;</a:t>
            </a:r>
            <a:endParaRPr lang="en-US" sz="320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lnSpc>
                <a:spcPct val="180000"/>
              </a:lnSpc>
              <a:buFont typeface="+mj-lt"/>
              <a:buAutoNum type="arabicPeriod"/>
            </a:pPr>
            <a:r>
              <a:rPr lang="en-US" sz="3200" i="0" dirty="0">
                <a:solidFill>
                  <a:srgbClr val="0D0D0D"/>
                </a:solidFill>
                <a:effectLst/>
                <a:latin typeface="Söhne"/>
              </a:rPr>
              <a:t>&lt;h4&gt;Heading 4&lt;/h4&gt;</a:t>
            </a:r>
            <a:endParaRPr lang="en-US" sz="320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lnSpc>
                <a:spcPct val="180000"/>
              </a:lnSpc>
              <a:buFont typeface="+mj-lt"/>
              <a:buAutoNum type="arabicPeriod"/>
            </a:pPr>
            <a:r>
              <a:rPr lang="en-US" sz="3200" i="0" dirty="0">
                <a:solidFill>
                  <a:srgbClr val="0D0D0D"/>
                </a:solidFill>
                <a:effectLst/>
                <a:latin typeface="Söhne"/>
              </a:rPr>
              <a:t>&lt;h5&gt;Heading 5&lt;/h5&gt;</a:t>
            </a:r>
            <a:endParaRPr lang="en-US" sz="320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lnSpc>
                <a:spcPct val="180000"/>
              </a:lnSpc>
              <a:buFont typeface="+mj-lt"/>
              <a:buAutoNum type="arabicPeriod"/>
            </a:pPr>
            <a:r>
              <a:rPr lang="en-US" sz="3200" i="0" dirty="0">
                <a:solidFill>
                  <a:srgbClr val="0D0D0D"/>
                </a:solidFill>
                <a:effectLst/>
                <a:latin typeface="Söhne"/>
              </a:rPr>
              <a:t>&lt;h6&gt;Heading 6&lt;/h6&gt;</a:t>
            </a:r>
            <a:endParaRPr lang="en-US" sz="320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HTML COMMENTS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751965" y="2023745"/>
            <a:ext cx="8688070" cy="532066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>
              <a:lnSpc>
                <a:spcPct val="180000"/>
              </a:lnSpc>
              <a:buFont typeface="+mj-lt"/>
              <a:buAutoNum type="arabicPeriod"/>
            </a:pPr>
            <a:endParaRPr lang="en-US" sz="3200" i="0" dirty="0">
              <a:solidFill>
                <a:srgbClr val="0D0D0D"/>
              </a:solidFill>
              <a:effectLst/>
              <a:latin typeface="Söhne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04770" y="2088515"/>
            <a:ext cx="8117205" cy="4130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63547" y="-514580"/>
            <a:ext cx="10994834" cy="2574734"/>
          </a:xfrm>
        </p:spPr>
        <p:txBody>
          <a:bodyPr>
            <a:normAutofit/>
          </a:bodyPr>
          <a:lstStyle/>
          <a:p>
            <a:r>
              <a:rPr lang="en-US" sz="4800" dirty="0"/>
              <a:t>                 HTML PARAGRAPH TAGS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953895" y="1208405"/>
            <a:ext cx="8688070" cy="532066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0" algn="l">
              <a:lnSpc>
                <a:spcPct val="180000"/>
              </a:lnSpc>
              <a:buFont typeface="+mj-lt"/>
              <a:buNone/>
            </a:pPr>
            <a:r>
              <a:rPr lang="en-US" sz="3200" i="0" dirty="0">
                <a:solidFill>
                  <a:srgbClr val="0D0D0D"/>
                </a:solidFill>
                <a:effectLst/>
                <a:latin typeface="Söhne"/>
              </a:rPr>
              <a:t>&lt;p&gt; This paragraph</a:t>
            </a:r>
            <a:endParaRPr lang="en-US" sz="3200" i="0" dirty="0">
              <a:solidFill>
                <a:srgbClr val="0D0D0D"/>
              </a:solidFill>
              <a:effectLst/>
              <a:latin typeface="Söhne"/>
            </a:endParaRPr>
          </a:p>
          <a:p>
            <a:pPr indent="0" algn="l">
              <a:lnSpc>
                <a:spcPct val="180000"/>
              </a:lnSpc>
              <a:buFont typeface="+mj-lt"/>
              <a:buNone/>
            </a:pPr>
            <a:r>
              <a:rPr lang="en-US" sz="3200" i="0" dirty="0">
                <a:solidFill>
                  <a:srgbClr val="0D0D0D"/>
                </a:solidFill>
                <a:effectLst/>
                <a:latin typeface="Söhne"/>
              </a:rPr>
              <a:t>   contains         a lot of spaces</a:t>
            </a:r>
            <a:endParaRPr lang="en-US" sz="3200" i="0" dirty="0">
              <a:solidFill>
                <a:srgbClr val="0D0D0D"/>
              </a:solidFill>
              <a:effectLst/>
              <a:latin typeface="Söhne"/>
            </a:endParaRPr>
          </a:p>
          <a:p>
            <a:pPr indent="0" algn="l">
              <a:lnSpc>
                <a:spcPct val="180000"/>
              </a:lnSpc>
              <a:buFont typeface="+mj-lt"/>
              <a:buNone/>
            </a:pPr>
            <a:r>
              <a:rPr lang="en-US" sz="3200" i="0" dirty="0">
                <a:solidFill>
                  <a:srgbClr val="0D0D0D"/>
                </a:solidFill>
                <a:effectLst/>
                <a:latin typeface="Söhne"/>
              </a:rPr>
              <a:t>   in the source         code,</a:t>
            </a:r>
            <a:endParaRPr lang="en-US" sz="3200" i="0" dirty="0">
              <a:solidFill>
                <a:srgbClr val="0D0D0D"/>
              </a:solidFill>
              <a:effectLst/>
              <a:latin typeface="Söhne"/>
            </a:endParaRPr>
          </a:p>
          <a:p>
            <a:pPr indent="0" algn="l">
              <a:lnSpc>
                <a:spcPct val="180000"/>
              </a:lnSpc>
              <a:buFont typeface="+mj-lt"/>
              <a:buNone/>
            </a:pPr>
            <a:r>
              <a:rPr lang="en-US" sz="3200" i="0" dirty="0">
                <a:solidFill>
                  <a:srgbClr val="0D0D0D"/>
                </a:solidFill>
                <a:effectLst/>
                <a:latin typeface="Söhne"/>
              </a:rPr>
              <a:t>   but the        browser</a:t>
            </a:r>
            <a:endParaRPr lang="en-US" sz="3200" i="0" dirty="0">
              <a:solidFill>
                <a:srgbClr val="0D0D0D"/>
              </a:solidFill>
              <a:effectLst/>
              <a:latin typeface="Söhne"/>
            </a:endParaRPr>
          </a:p>
          <a:p>
            <a:pPr indent="0" algn="l">
              <a:lnSpc>
                <a:spcPct val="180000"/>
              </a:lnSpc>
              <a:buFont typeface="+mj-lt"/>
              <a:buNone/>
            </a:pPr>
            <a:r>
              <a:rPr lang="en-US" sz="3200" i="0" dirty="0">
                <a:solidFill>
                  <a:srgbClr val="0D0D0D"/>
                </a:solidFill>
                <a:effectLst/>
                <a:latin typeface="Söhne"/>
              </a:rPr>
              <a:t>   ignores it.</a:t>
            </a:r>
            <a:endParaRPr lang="en-US" sz="3200" i="0" dirty="0">
              <a:solidFill>
                <a:srgbClr val="0D0D0D"/>
              </a:solidFill>
              <a:effectLst/>
              <a:latin typeface="Söhne"/>
            </a:endParaRPr>
          </a:p>
          <a:p>
            <a:pPr indent="0" algn="l">
              <a:lnSpc>
                <a:spcPct val="180000"/>
              </a:lnSpc>
              <a:buFont typeface="+mj-lt"/>
              <a:buNone/>
            </a:pPr>
            <a:r>
              <a:rPr lang="en-US" sz="3200" i="0" dirty="0">
                <a:solidFill>
                  <a:srgbClr val="0D0D0D"/>
                </a:solidFill>
                <a:effectLst/>
                <a:latin typeface="Söhne"/>
              </a:rPr>
              <a:t> &lt;/p&gt;</a:t>
            </a:r>
            <a:endParaRPr lang="en-US" sz="320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63547" y="-514580"/>
            <a:ext cx="10994834" cy="2574734"/>
          </a:xfrm>
        </p:spPr>
        <p:txBody>
          <a:bodyPr>
            <a:normAutofit/>
          </a:bodyPr>
          <a:lstStyle/>
          <a:p>
            <a:r>
              <a:rPr lang="en-US" sz="4800" dirty="0"/>
              <a:t>                 HTML PARAGRAPH TAGS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953895" y="1208405"/>
            <a:ext cx="8688070" cy="532066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0" algn="l">
              <a:lnSpc>
                <a:spcPct val="180000"/>
              </a:lnSpc>
              <a:buFont typeface="+mj-lt"/>
              <a:buNone/>
            </a:pPr>
            <a:r>
              <a:rPr lang="en-US" sz="3200" i="0" dirty="0">
                <a:solidFill>
                  <a:srgbClr val="0D0D0D"/>
                </a:solidFill>
                <a:effectLst/>
                <a:latin typeface="Söhne"/>
              </a:rPr>
              <a:t>&lt;p&gt; This paragraph</a:t>
            </a:r>
            <a:endParaRPr lang="en-US" sz="3200" i="0" dirty="0">
              <a:solidFill>
                <a:srgbClr val="0D0D0D"/>
              </a:solidFill>
              <a:effectLst/>
              <a:latin typeface="Söhne"/>
            </a:endParaRPr>
          </a:p>
          <a:p>
            <a:pPr indent="0" algn="l">
              <a:lnSpc>
                <a:spcPct val="180000"/>
              </a:lnSpc>
              <a:buFont typeface="+mj-lt"/>
              <a:buNone/>
            </a:pPr>
            <a:r>
              <a:rPr lang="en-US" sz="3200" i="0" dirty="0">
                <a:solidFill>
                  <a:srgbClr val="0D0D0D"/>
                </a:solidFill>
                <a:effectLst/>
                <a:latin typeface="Söhne"/>
              </a:rPr>
              <a:t>   contains         a lot of spaces</a:t>
            </a:r>
            <a:endParaRPr lang="en-US" sz="3200" i="0" dirty="0">
              <a:solidFill>
                <a:srgbClr val="0D0D0D"/>
              </a:solidFill>
              <a:effectLst/>
              <a:latin typeface="Söhne"/>
            </a:endParaRPr>
          </a:p>
          <a:p>
            <a:pPr indent="0" algn="l">
              <a:lnSpc>
                <a:spcPct val="180000"/>
              </a:lnSpc>
              <a:buFont typeface="+mj-lt"/>
              <a:buNone/>
            </a:pPr>
            <a:r>
              <a:rPr lang="en-US" sz="3200" i="0" dirty="0">
                <a:solidFill>
                  <a:srgbClr val="0D0D0D"/>
                </a:solidFill>
                <a:effectLst/>
                <a:latin typeface="Söhne"/>
              </a:rPr>
              <a:t>   in the source         code,</a:t>
            </a:r>
            <a:endParaRPr lang="en-US" sz="3200" i="0" dirty="0">
              <a:solidFill>
                <a:srgbClr val="0D0D0D"/>
              </a:solidFill>
              <a:effectLst/>
              <a:latin typeface="Söhne"/>
            </a:endParaRPr>
          </a:p>
          <a:p>
            <a:pPr indent="0" algn="l">
              <a:lnSpc>
                <a:spcPct val="180000"/>
              </a:lnSpc>
              <a:buFont typeface="+mj-lt"/>
              <a:buNone/>
            </a:pPr>
            <a:r>
              <a:rPr lang="en-US" sz="3200" i="0" dirty="0">
                <a:solidFill>
                  <a:srgbClr val="0D0D0D"/>
                </a:solidFill>
                <a:effectLst/>
                <a:latin typeface="Söhne"/>
              </a:rPr>
              <a:t>   but the        browser</a:t>
            </a:r>
            <a:endParaRPr lang="en-US" sz="3200" i="0" dirty="0">
              <a:solidFill>
                <a:srgbClr val="0D0D0D"/>
              </a:solidFill>
              <a:effectLst/>
              <a:latin typeface="Söhne"/>
            </a:endParaRPr>
          </a:p>
          <a:p>
            <a:pPr indent="0" algn="l">
              <a:lnSpc>
                <a:spcPct val="180000"/>
              </a:lnSpc>
              <a:buFont typeface="+mj-lt"/>
              <a:buNone/>
            </a:pPr>
            <a:r>
              <a:rPr lang="en-US" sz="3200" i="0" dirty="0">
                <a:solidFill>
                  <a:srgbClr val="0D0D0D"/>
                </a:solidFill>
                <a:effectLst/>
                <a:latin typeface="Söhne"/>
              </a:rPr>
              <a:t>   ignores it.</a:t>
            </a:r>
            <a:endParaRPr lang="en-US" sz="3200" i="0" dirty="0">
              <a:solidFill>
                <a:srgbClr val="0D0D0D"/>
              </a:solidFill>
              <a:effectLst/>
              <a:latin typeface="Söhne"/>
            </a:endParaRPr>
          </a:p>
          <a:p>
            <a:pPr indent="0" algn="l">
              <a:lnSpc>
                <a:spcPct val="180000"/>
              </a:lnSpc>
              <a:buFont typeface="+mj-lt"/>
              <a:buNone/>
            </a:pPr>
            <a:r>
              <a:rPr lang="en-US" sz="3200" i="0" dirty="0">
                <a:solidFill>
                  <a:srgbClr val="0D0D0D"/>
                </a:solidFill>
                <a:effectLst/>
                <a:latin typeface="Söhne"/>
              </a:rPr>
              <a:t> &lt;/p&gt;</a:t>
            </a:r>
            <a:endParaRPr lang="en-US" sz="320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63547" y="-514580"/>
            <a:ext cx="10994834" cy="2574734"/>
          </a:xfrm>
        </p:spPr>
        <p:txBody>
          <a:bodyPr>
            <a:normAutofit/>
          </a:bodyPr>
          <a:lstStyle/>
          <a:p>
            <a:r>
              <a:rPr lang="en-US" sz="4800" dirty="0"/>
              <a:t>SOLUTION.....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953895" y="1208405"/>
            <a:ext cx="8688070" cy="532066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0" algn="l">
              <a:lnSpc>
                <a:spcPct val="180000"/>
              </a:lnSpc>
              <a:buFont typeface="+mj-lt"/>
              <a:buNone/>
            </a:pPr>
            <a:r>
              <a:rPr lang="en-US" sz="3200" i="0" dirty="0">
                <a:solidFill>
                  <a:srgbClr val="0D0D0D"/>
                </a:solidFill>
                <a:effectLst/>
                <a:latin typeface="Söhne"/>
              </a:rPr>
              <a:t>&lt;pre&gt;</a:t>
            </a:r>
            <a:r>
              <a:rPr lang="en-US" sz="3200" dirty="0">
                <a:solidFill>
                  <a:srgbClr val="0D0D0D"/>
                </a:solidFill>
                <a:effectLst/>
                <a:latin typeface="Söhne"/>
                <a:sym typeface="+mn-ea"/>
              </a:rPr>
              <a:t>This paragraph</a:t>
            </a:r>
            <a:endParaRPr lang="en-US" sz="3200" i="0" dirty="0">
              <a:solidFill>
                <a:srgbClr val="0D0D0D"/>
              </a:solidFill>
              <a:effectLst/>
              <a:latin typeface="Söhne"/>
            </a:endParaRPr>
          </a:p>
          <a:p>
            <a:pPr indent="0" algn="l">
              <a:lnSpc>
                <a:spcPct val="180000"/>
              </a:lnSpc>
              <a:buFont typeface="+mj-lt"/>
              <a:buNone/>
            </a:pPr>
            <a:r>
              <a:rPr lang="en-US" sz="3200" dirty="0">
                <a:solidFill>
                  <a:srgbClr val="0D0D0D"/>
                </a:solidFill>
                <a:effectLst/>
                <a:latin typeface="Söhne"/>
                <a:sym typeface="+mn-ea"/>
              </a:rPr>
              <a:t>   contains         a lot of spaces</a:t>
            </a:r>
            <a:endParaRPr lang="en-US" sz="3200" i="0" dirty="0">
              <a:solidFill>
                <a:srgbClr val="0D0D0D"/>
              </a:solidFill>
              <a:effectLst/>
              <a:latin typeface="Söhne"/>
            </a:endParaRPr>
          </a:p>
          <a:p>
            <a:pPr indent="0" algn="l">
              <a:lnSpc>
                <a:spcPct val="180000"/>
              </a:lnSpc>
              <a:buFont typeface="+mj-lt"/>
              <a:buNone/>
            </a:pPr>
            <a:r>
              <a:rPr lang="en-US" sz="3200" dirty="0">
                <a:solidFill>
                  <a:srgbClr val="0D0D0D"/>
                </a:solidFill>
                <a:effectLst/>
                <a:latin typeface="Söhne"/>
                <a:sym typeface="+mn-ea"/>
              </a:rPr>
              <a:t>   in the source         code,</a:t>
            </a:r>
            <a:endParaRPr lang="en-US" sz="3200" i="0" dirty="0">
              <a:solidFill>
                <a:srgbClr val="0D0D0D"/>
              </a:solidFill>
              <a:effectLst/>
              <a:latin typeface="Söhne"/>
            </a:endParaRPr>
          </a:p>
          <a:p>
            <a:pPr indent="0" algn="l">
              <a:lnSpc>
                <a:spcPct val="180000"/>
              </a:lnSpc>
              <a:buFont typeface="+mj-lt"/>
              <a:buNone/>
            </a:pPr>
            <a:r>
              <a:rPr lang="en-US" sz="3200" dirty="0">
                <a:solidFill>
                  <a:srgbClr val="0D0D0D"/>
                </a:solidFill>
                <a:effectLst/>
                <a:latin typeface="Söhne"/>
                <a:sym typeface="+mn-ea"/>
              </a:rPr>
              <a:t>   but the        browser</a:t>
            </a:r>
            <a:endParaRPr lang="en-US" sz="3200" i="0" dirty="0">
              <a:solidFill>
                <a:srgbClr val="0D0D0D"/>
              </a:solidFill>
              <a:effectLst/>
              <a:latin typeface="Söhne"/>
            </a:endParaRPr>
          </a:p>
          <a:p>
            <a:pPr indent="0" algn="l">
              <a:lnSpc>
                <a:spcPct val="180000"/>
              </a:lnSpc>
              <a:buFont typeface="+mj-lt"/>
              <a:buNone/>
            </a:pPr>
            <a:r>
              <a:rPr lang="en-US" sz="3200" dirty="0">
                <a:solidFill>
                  <a:srgbClr val="0D0D0D"/>
                </a:solidFill>
                <a:effectLst/>
                <a:latin typeface="Söhne"/>
                <a:sym typeface="+mn-ea"/>
              </a:rPr>
              <a:t>   ignores it.</a:t>
            </a:r>
            <a:endParaRPr lang="en-US" sz="3200" i="0" dirty="0">
              <a:solidFill>
                <a:srgbClr val="0D0D0D"/>
              </a:solidFill>
              <a:effectLst/>
              <a:latin typeface="Söhne"/>
            </a:endParaRPr>
          </a:p>
          <a:p>
            <a:pPr indent="0" algn="l">
              <a:lnSpc>
                <a:spcPct val="110000"/>
              </a:lnSpc>
              <a:buFont typeface="+mj-lt"/>
              <a:buNone/>
            </a:pPr>
            <a:endParaRPr lang="en-US" sz="3200" i="0" dirty="0">
              <a:solidFill>
                <a:srgbClr val="0D0D0D"/>
              </a:solidFill>
              <a:effectLst/>
              <a:latin typeface="Söhne"/>
            </a:endParaRPr>
          </a:p>
          <a:p>
            <a:pPr indent="0" algn="l">
              <a:lnSpc>
                <a:spcPct val="110000"/>
              </a:lnSpc>
              <a:buFont typeface="+mj-lt"/>
              <a:buNone/>
            </a:pPr>
            <a:r>
              <a:rPr lang="en-US" sz="3200" i="0" dirty="0">
                <a:solidFill>
                  <a:srgbClr val="0D0D0D"/>
                </a:solidFill>
                <a:effectLst/>
                <a:latin typeface="Söhne"/>
              </a:rPr>
              <a:t>  &lt;/pre&gt;</a:t>
            </a:r>
            <a:endParaRPr lang="en-US" sz="320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63547" y="-514580"/>
            <a:ext cx="10994834" cy="2574734"/>
          </a:xfrm>
        </p:spPr>
        <p:txBody>
          <a:bodyPr>
            <a:normAutofit/>
          </a:bodyPr>
          <a:lstStyle/>
          <a:p>
            <a:r>
              <a:rPr lang="en-US" sz="4800" dirty="0"/>
              <a:t>SOLUTION.....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953895" y="1208405"/>
            <a:ext cx="8688070" cy="532066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0" algn="l">
              <a:lnSpc>
                <a:spcPct val="180000"/>
              </a:lnSpc>
              <a:buFont typeface="+mj-lt"/>
              <a:buNone/>
            </a:pPr>
            <a:r>
              <a:rPr lang="en-US" sz="3200" i="0" dirty="0">
                <a:solidFill>
                  <a:srgbClr val="0D0D0D"/>
                </a:solidFill>
                <a:effectLst/>
                <a:latin typeface="Söhne"/>
              </a:rPr>
              <a:t>&lt;pre&gt;</a:t>
            </a:r>
            <a:r>
              <a:rPr lang="en-US" sz="3200" dirty="0">
                <a:solidFill>
                  <a:srgbClr val="0D0D0D"/>
                </a:solidFill>
                <a:effectLst/>
                <a:latin typeface="Söhne"/>
                <a:sym typeface="+mn-ea"/>
              </a:rPr>
              <a:t>This paragraph</a:t>
            </a:r>
            <a:endParaRPr lang="en-US" sz="3200" i="0" dirty="0">
              <a:solidFill>
                <a:srgbClr val="0D0D0D"/>
              </a:solidFill>
              <a:effectLst/>
              <a:latin typeface="Söhne"/>
            </a:endParaRPr>
          </a:p>
          <a:p>
            <a:pPr indent="0" algn="l">
              <a:lnSpc>
                <a:spcPct val="180000"/>
              </a:lnSpc>
              <a:buFont typeface="+mj-lt"/>
              <a:buNone/>
            </a:pPr>
            <a:r>
              <a:rPr lang="en-US" sz="3200" dirty="0">
                <a:solidFill>
                  <a:srgbClr val="0D0D0D"/>
                </a:solidFill>
                <a:effectLst/>
                <a:latin typeface="Söhne"/>
                <a:sym typeface="+mn-ea"/>
              </a:rPr>
              <a:t>   contains         a lot of spaces</a:t>
            </a:r>
            <a:endParaRPr lang="en-US" sz="3200" i="0" dirty="0">
              <a:solidFill>
                <a:srgbClr val="0D0D0D"/>
              </a:solidFill>
              <a:effectLst/>
              <a:latin typeface="Söhne"/>
            </a:endParaRPr>
          </a:p>
          <a:p>
            <a:pPr indent="0" algn="l">
              <a:lnSpc>
                <a:spcPct val="180000"/>
              </a:lnSpc>
              <a:buFont typeface="+mj-lt"/>
              <a:buNone/>
            </a:pPr>
            <a:r>
              <a:rPr lang="en-US" sz="3200" dirty="0">
                <a:solidFill>
                  <a:srgbClr val="0D0D0D"/>
                </a:solidFill>
                <a:effectLst/>
                <a:latin typeface="Söhne"/>
                <a:sym typeface="+mn-ea"/>
              </a:rPr>
              <a:t>   in the source         code,</a:t>
            </a:r>
            <a:endParaRPr lang="en-US" sz="3200" i="0" dirty="0">
              <a:solidFill>
                <a:srgbClr val="0D0D0D"/>
              </a:solidFill>
              <a:effectLst/>
              <a:latin typeface="Söhne"/>
            </a:endParaRPr>
          </a:p>
          <a:p>
            <a:pPr indent="0" algn="l">
              <a:lnSpc>
                <a:spcPct val="180000"/>
              </a:lnSpc>
              <a:buFont typeface="+mj-lt"/>
              <a:buNone/>
            </a:pPr>
            <a:r>
              <a:rPr lang="en-US" sz="3200" dirty="0">
                <a:solidFill>
                  <a:srgbClr val="0D0D0D"/>
                </a:solidFill>
                <a:effectLst/>
                <a:latin typeface="Söhne"/>
                <a:sym typeface="+mn-ea"/>
              </a:rPr>
              <a:t>   but the        browser</a:t>
            </a:r>
            <a:endParaRPr lang="en-US" sz="3200" i="0" dirty="0">
              <a:solidFill>
                <a:srgbClr val="0D0D0D"/>
              </a:solidFill>
              <a:effectLst/>
              <a:latin typeface="Söhne"/>
            </a:endParaRPr>
          </a:p>
          <a:p>
            <a:pPr indent="0" algn="l">
              <a:lnSpc>
                <a:spcPct val="180000"/>
              </a:lnSpc>
              <a:buFont typeface="+mj-lt"/>
              <a:buNone/>
            </a:pPr>
            <a:r>
              <a:rPr lang="en-US" sz="3200" dirty="0">
                <a:solidFill>
                  <a:srgbClr val="0D0D0D"/>
                </a:solidFill>
                <a:effectLst/>
                <a:latin typeface="Söhne"/>
                <a:sym typeface="+mn-ea"/>
              </a:rPr>
              <a:t>   ignores it.</a:t>
            </a:r>
            <a:endParaRPr lang="en-US" sz="3200" i="0" dirty="0">
              <a:solidFill>
                <a:srgbClr val="0D0D0D"/>
              </a:solidFill>
              <a:effectLst/>
              <a:latin typeface="Söhne"/>
            </a:endParaRPr>
          </a:p>
          <a:p>
            <a:pPr indent="0" algn="l">
              <a:lnSpc>
                <a:spcPct val="110000"/>
              </a:lnSpc>
              <a:buFont typeface="+mj-lt"/>
              <a:buNone/>
            </a:pPr>
            <a:endParaRPr lang="en-US" sz="3200" i="0" dirty="0">
              <a:solidFill>
                <a:srgbClr val="0D0D0D"/>
              </a:solidFill>
              <a:effectLst/>
              <a:latin typeface="Söhne"/>
            </a:endParaRPr>
          </a:p>
          <a:p>
            <a:pPr indent="0" algn="l">
              <a:lnSpc>
                <a:spcPct val="110000"/>
              </a:lnSpc>
              <a:buFont typeface="+mj-lt"/>
              <a:buNone/>
            </a:pPr>
            <a:r>
              <a:rPr lang="en-US" sz="3200" i="0" dirty="0">
                <a:solidFill>
                  <a:srgbClr val="0D0D0D"/>
                </a:solidFill>
                <a:effectLst/>
                <a:latin typeface="Söhne"/>
              </a:rPr>
              <a:t>  &lt;/pre&gt;</a:t>
            </a:r>
            <a:endParaRPr lang="en-US" sz="320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46325" y="-1233889"/>
            <a:ext cx="6665206" cy="2060154"/>
          </a:xfrm>
        </p:spPr>
        <p:txBody>
          <a:bodyPr>
            <a:noAutofit/>
          </a:bodyPr>
          <a:lstStyle/>
          <a:p>
            <a:r>
              <a:rPr lang="en-US" sz="4000" b="1" i="1" dirty="0"/>
              <a:t>HTML VERSIONS</a:t>
            </a:r>
            <a:endParaRPr lang="en-US" sz="40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4371" y="826265"/>
            <a:ext cx="6169446" cy="4594034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HTML                                       1991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HTML 2.0                                 1995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HTML 3.2                                 1997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HTML 4.01                               1999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XHTML                                     2000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HTML-5 (Latest).                      2014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320270" y="6327622"/>
            <a:ext cx="5337597" cy="530378"/>
          </a:xfrm>
        </p:spPr>
        <p:txBody>
          <a:bodyPr/>
          <a:lstStyle/>
          <a:p>
            <a:r>
              <a:rPr lang="en-US" sz="1600" i="1" u="sng" dirty="0"/>
              <a:t>BY ABDULLAH MAHMOOD</a:t>
            </a:r>
            <a:endParaRPr lang="en-US" sz="1600" i="1" u="sn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07354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dirty="0"/>
              <a:t>HTML LIST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629410" y="1846580"/>
            <a:ext cx="8688070" cy="532066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0" algn="l">
              <a:lnSpc>
                <a:spcPct val="180000"/>
              </a:lnSpc>
              <a:buFont typeface="+mj-lt"/>
              <a:buNone/>
            </a:pPr>
            <a:endParaRPr lang="en-US" sz="3200" i="0" dirty="0">
              <a:solidFill>
                <a:srgbClr val="0D0D0D"/>
              </a:solidFill>
              <a:effectLst/>
              <a:latin typeface="Söhne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49755" y="1567180"/>
            <a:ext cx="9557385" cy="2949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 LIST CONTINUE...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619250" y="1846580"/>
            <a:ext cx="8688070" cy="532066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0" algn="l">
              <a:lnSpc>
                <a:spcPct val="180000"/>
              </a:lnSpc>
              <a:buFont typeface="+mj-lt"/>
              <a:buNone/>
            </a:pPr>
            <a:endParaRPr lang="en-US" sz="3200" i="0" dirty="0">
              <a:solidFill>
                <a:srgbClr val="0D0D0D"/>
              </a:solidFill>
              <a:effectLst/>
              <a:latin typeface="Söhne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19250" y="2439035"/>
            <a:ext cx="3912870" cy="268478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9520" y="2404110"/>
            <a:ext cx="3987800" cy="2719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2099" y="152400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dirty="0"/>
              <a:t> LIST CONTINUE...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619250" y="1846580"/>
            <a:ext cx="8688070" cy="532066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0" algn="l">
              <a:lnSpc>
                <a:spcPct val="180000"/>
              </a:lnSpc>
              <a:buFont typeface="+mj-lt"/>
              <a:buNone/>
            </a:pPr>
            <a:endParaRPr lang="en-US" sz="3200" i="0" dirty="0">
              <a:solidFill>
                <a:srgbClr val="0D0D0D"/>
              </a:solidFill>
              <a:effectLst/>
              <a:latin typeface="Söhne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69490" y="1743075"/>
            <a:ext cx="9273540" cy="4622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26686" y="-294243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dirty="0"/>
              <a:t>INTRODUCTION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652531" y="582056"/>
            <a:ext cx="957365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Hyper Text Markup Language (HTML): HTML is the standard markup language used to create web pages. It provides a structure for content on the web.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Markup:  HTML uses markup tags to describe the structure of web documents. Tags are enclosed in angle brackets `&lt; &gt;`, and most tags come in pairs: an opening tag and a closing tag. For example, `&lt;p&gt;` is the opening tag for a paragraph, and `&lt;/p&gt;` is the closing tag.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Elements: Tags, along with their content, form HTML elements. Each element can have attributes that provide additional information about the element. For instance, the `&lt;a&gt;` tag creates a hyperlink, and its `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attribute specifies the URL the link points to.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26686" y="-294243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dirty="0"/>
              <a:t>CONTIN…..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784734" y="1046601"/>
            <a:ext cx="95736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Document Structure: HTML documents have a hierarchical structure. They typically start with a `&lt;!DOCTYPE html&gt;` declaration to specify the HTML version, followed by an `&lt;html&gt;` element that contains `&lt;head&gt;` and `&lt;body&gt;` sections.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Head Section: The `&lt;head&gt;` section contains meta-information about the document, such as the page title, character encoding, stylesheets, scripts, and metadata.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Body Section: The `&lt;body&gt;` section contains the content visible to users, including text, images, links, multimedia elements, and more.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26686" y="-294243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dirty="0"/>
              <a:t>CONTIN…..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784734" y="1046601"/>
            <a:ext cx="95736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Attributes: Attributes provide additional information about elements and are specified within the opening tag. Common attributes include `class`, `id`, `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`, `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`, `alt`, `style`, etc.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Comments: HTML allows developers to add comments within the code using `&lt;!-- --&gt;` tags. Comments are ignored by browsers and are useful for documenting code or temporarily excluding parts of code from rendering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097" y="-184074"/>
            <a:ext cx="10018713" cy="1752599"/>
          </a:xfrm>
        </p:spPr>
        <p:txBody>
          <a:bodyPr>
            <a:normAutofit/>
          </a:bodyPr>
          <a:lstStyle/>
          <a:p>
            <a:r>
              <a:rPr lang="en-US" sz="2800" b="1" dirty="0"/>
              <a:t>DIFFERENCE BETWEEN PAIRED &amp; UNPAIRED TAGS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80483" y="3198167"/>
            <a:ext cx="957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41512" y="1385455"/>
            <a:ext cx="10018713" cy="43084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Paired Tags (or Opening and Closing Tags)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Paired tags come in pairs, consisting of an opening tag and a closing tag.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The opening tag is used to indicate the beginning of an element and contains the element name enclosed in angle brackets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&lt; 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The closing tag is used to indicate the end of the element and consists of the element name preceded by a forward slash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and enclosed in angle brackets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&lt; 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Paired tags enclose content between the opening and closing tags, defining a specific element and its content within the document.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Example: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&lt;p&gt;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is the opening tag for a paragraph,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&lt;/p&gt;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is the closing tag.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097" y="-184074"/>
            <a:ext cx="10018713" cy="1752599"/>
          </a:xfrm>
        </p:spPr>
        <p:txBody>
          <a:bodyPr>
            <a:normAutofit/>
          </a:bodyPr>
          <a:lstStyle/>
          <a:p>
            <a:r>
              <a:rPr lang="en-US" sz="2800" b="1" dirty="0"/>
              <a:t>DIFFERENCE BETWEEN PAIRED &amp; UNPAIRED TAGS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80483" y="3198167"/>
            <a:ext cx="957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3095" y="1075055"/>
            <a:ext cx="9757410" cy="51923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Paired Tags (or Opening and Closing Tags)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Paired tags come in pairs, consisting of an opening tag and a closing tag.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The opening tag is used to indicate the beginning of an element and contains the element name enclosed in angle brackets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&lt; 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The closing tag is used to indicate the end of the element and consists of the element name preceded by a forward slash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and enclosed in angle brackets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&lt; 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Paired tags enclose content between the opening and closing tags, defining a specific element and its content within the document.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Example: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&lt;p&gt;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is the opening tag for a paragraph,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&lt;/p&gt;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is the closing tag.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097" y="-184074"/>
            <a:ext cx="10018713" cy="1752599"/>
          </a:xfrm>
        </p:spPr>
        <p:txBody>
          <a:bodyPr>
            <a:normAutofit/>
          </a:bodyPr>
          <a:lstStyle/>
          <a:p>
            <a:r>
              <a:rPr lang="en-US" sz="2800" b="1" dirty="0"/>
              <a:t>DIFFERENCE BETWEEN PAIRED &amp; UNPAIRED TAGS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80483" y="3198167"/>
            <a:ext cx="957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41512" y="1339091"/>
            <a:ext cx="1001871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Unpaired Tags (or Self-Closing Tags)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Unpaired tags, also known as self-closing tags, do not require a separate closing tag.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They consist of a single tag that stands alone and does not enclose any content.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Unpaired tags typically end with a forward slash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/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before the closing angle bracket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&lt; &gt;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These tags are used for elements that do not contain content or do not require separate opening and closing tags.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Example: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&lt;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img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&gt;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is a self-closing tag used to insert an image into a document. It does not require a closing tag because it does not enclose any content.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2209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dirty="0"/>
              <a:t>HTML BASIC STRUCTURE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000" y="1046480"/>
            <a:ext cx="7562850" cy="540067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6002</Words>
  <Application>WPS Presentation</Application>
  <PresentationFormat>Widescreen</PresentationFormat>
  <Paragraphs>164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SimSun</vt:lpstr>
      <vt:lpstr>Wingdings</vt:lpstr>
      <vt:lpstr>Arial</vt:lpstr>
      <vt:lpstr>Times New Roman</vt:lpstr>
      <vt:lpstr>Söhne</vt:lpstr>
      <vt:lpstr>Segoe Print</vt:lpstr>
      <vt:lpstr>Söhne Mono</vt:lpstr>
      <vt:lpstr>Corbel</vt:lpstr>
      <vt:lpstr>Microsoft YaHei</vt:lpstr>
      <vt:lpstr>Arial Unicode MS</vt:lpstr>
      <vt:lpstr>Calibri</vt:lpstr>
      <vt:lpstr>Parallax</vt:lpstr>
      <vt:lpstr>HTML</vt:lpstr>
      <vt:lpstr>HTML VERSIONS</vt:lpstr>
      <vt:lpstr>INTRODUCTION</vt:lpstr>
      <vt:lpstr>CONTIN…..</vt:lpstr>
      <vt:lpstr>CONTIN…..</vt:lpstr>
      <vt:lpstr>DIFFERENCE BETWEEN PAIRED &amp; UNPAIRED TAGS</vt:lpstr>
      <vt:lpstr>DIFFERENCE BETWEEN PAIRED &amp; UNPAIRED TAGS</vt:lpstr>
      <vt:lpstr>DIFFERENCE BETWEEN PAIRED &amp; UNPAIRED TAGS</vt:lpstr>
      <vt:lpstr>HTML BASIC STRUCTURE</vt:lpstr>
      <vt:lpstr>TAGS OR ELEMENTS</vt:lpstr>
      <vt:lpstr>HTML EDITORS</vt:lpstr>
      <vt:lpstr>                     INSTALL VS CODE BY THE GIVE LINK</vt:lpstr>
      <vt:lpstr>                       HTML FORMATTING TAGS</vt:lpstr>
      <vt:lpstr>                 HTML HEADING TAGS</vt:lpstr>
      <vt:lpstr>HTML COMMENTS</vt:lpstr>
      <vt:lpstr>                 HTML PARAGRAPH TAGS</vt:lpstr>
      <vt:lpstr>                 HTML PARAGRAPH TAGS</vt:lpstr>
      <vt:lpstr>SOLUTION.....</vt:lpstr>
      <vt:lpstr>SOLUTION.....</vt:lpstr>
      <vt:lpstr>HTML LIST</vt:lpstr>
      <vt:lpstr> LIST CONTINUE...</vt:lpstr>
      <vt:lpstr> LIST CONTINUE...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 10</dc:creator>
  <cp:lastModifiedBy>Abdullah Mahmood</cp:lastModifiedBy>
  <cp:revision>65</cp:revision>
  <dcterms:created xsi:type="dcterms:W3CDTF">2024-05-07T03:24:00Z</dcterms:created>
  <dcterms:modified xsi:type="dcterms:W3CDTF">2024-06-23T08:46:09Z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0B9D4437AF964C9ABFA257699821A5AF_12</vt:lpwstr>
  </property>
  <property fmtid="{D5CDD505-2E9C-101B-9397-08002B2CF9AE}" pid="3" name="KSOProductBuildVer">
    <vt:lpwstr>1033-12.2.0.17119</vt:lpwstr>
  </property>
</Properties>
</file>