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4" r:id="rId14"/>
    <p:sldId id="277" r:id="rId15"/>
    <p:sldId id="278" r:id="rId16"/>
    <p:sldId id="279" r:id="rId17"/>
    <p:sldId id="292" r:id="rId18"/>
    <p:sldId id="293" r:id="rId19"/>
    <p:sldId id="294" r:id="rId20"/>
    <p:sldId id="268" r:id="rId21"/>
    <p:sldId id="269" r:id="rId22"/>
    <p:sldId id="270" r:id="rId23"/>
    <p:sldId id="271" r:id="rId24"/>
    <p:sldId id="272" r:id="rId25"/>
    <p:sldId id="289" r:id="rId26"/>
    <p:sldId id="290" r:id="rId27"/>
    <p:sldId id="291" r:id="rId28"/>
    <p:sldId id="284" r:id="rId29"/>
    <p:sldId id="285" r:id="rId30"/>
    <p:sldId id="286" r:id="rId31"/>
    <p:sldId id="287" r:id="rId32"/>
    <p:sldId id="288" r:id="rId33"/>
    <p:sldId id="273" r:id="rId34"/>
    <p:sldId id="296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C22AF-A513-4103-8E08-C4FB280FCBD2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780B3-F068-4242-BB40-9C522B9F43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2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TOMS </a:t>
            </a:r>
            <a:r>
              <a:rPr lang="en-US" dirty="0" err="1" smtClean="0"/>
              <a:t>Shoes:Founded</a:t>
            </a:r>
            <a:r>
              <a:rPr lang="en-US" dirty="0" smtClean="0"/>
              <a:t> by Blake </a:t>
            </a:r>
            <a:r>
              <a:rPr lang="en-US" dirty="0" err="1" smtClean="0"/>
              <a:t>Mycoskie</a:t>
            </a:r>
            <a:r>
              <a:rPr lang="en-US" dirty="0" smtClean="0"/>
              <a:t> in 2006, TOMS operates with a "One for One" model. For every pair of shoes sold, the company donates a pair to a child in need.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80B3-F068-4242-BB40-9C522B9F439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800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Fintech Trends include: Block chain and Crypto currencies, Digital Payments, like Apple Pay, Google Wallet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780B3-F068-4242-BB40-9C522B9F439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66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3035-2FEE-422D-A812-BF727D3B63A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5B51-9CF3-4456-8EC0-C33B10FF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9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3035-2FEE-422D-A812-BF727D3B63A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5B51-9CF3-4456-8EC0-C33B10FF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02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3035-2FEE-422D-A812-BF727D3B63A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5B51-9CF3-4456-8EC0-C33B10FF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03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3035-2FEE-422D-A812-BF727D3B63A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5B51-9CF3-4456-8EC0-C33B10FF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3035-2FEE-422D-A812-BF727D3B63A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5B51-9CF3-4456-8EC0-C33B10FF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2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3035-2FEE-422D-A812-BF727D3B63A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5B51-9CF3-4456-8EC0-C33B10FF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0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3035-2FEE-422D-A812-BF727D3B63A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5B51-9CF3-4456-8EC0-C33B10FF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26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3035-2FEE-422D-A812-BF727D3B63A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5B51-9CF3-4456-8EC0-C33B10FF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8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3035-2FEE-422D-A812-BF727D3B63A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5B51-9CF3-4456-8EC0-C33B10FF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9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3035-2FEE-422D-A812-BF727D3B63A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5B51-9CF3-4456-8EC0-C33B10FF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6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3035-2FEE-422D-A812-BF727D3B63A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C5B51-9CF3-4456-8EC0-C33B10FF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1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E3035-2FEE-422D-A812-BF727D3B63A8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C5B51-9CF3-4456-8EC0-C33B10FF8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34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br.org/2013/07/innovation-isnt-an-idea-proble" TargetMode="External"/><Relationship Id="rId2" Type="http://schemas.openxmlformats.org/officeDocument/2006/relationships/hyperlink" Target="http://www.hbsp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Intro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en-US" sz="3600" dirty="0" smtClean="0"/>
          </a:p>
          <a:p>
            <a:pPr marL="0" indent="0" algn="r">
              <a:buNone/>
            </a:pPr>
            <a:r>
              <a:rPr lang="en-US" altLang="en-US" sz="4000" b="1" dirty="0" smtClean="0"/>
              <a:t>Kafait Hussain</a:t>
            </a:r>
          </a:p>
          <a:p>
            <a:pPr marL="0" indent="0" algn="r">
              <a:buNone/>
            </a:pPr>
            <a:r>
              <a:rPr lang="en-US" altLang="en-US" sz="3600" dirty="0" smtClean="0"/>
              <a:t>MSMS-HR</a:t>
            </a:r>
          </a:p>
          <a:p>
            <a:pPr marL="0" indent="0" algn="r">
              <a:buNone/>
            </a:pPr>
            <a:r>
              <a:rPr lang="en-US" altLang="en-US" sz="3600" dirty="0" smtClean="0"/>
              <a:t>03337854407</a:t>
            </a:r>
          </a:p>
          <a:p>
            <a:pPr marL="0" indent="0" algn="r">
              <a:buNone/>
            </a:pPr>
            <a:r>
              <a:rPr lang="en-US" altLang="en-US" sz="3600" dirty="0" smtClean="0"/>
              <a:t>kafaitraja@yahoo.com</a:t>
            </a:r>
          </a:p>
          <a:p>
            <a:pPr marL="0" indent="0" algn="r">
              <a:buNone/>
            </a:pPr>
            <a:r>
              <a:rPr lang="en-US" b="1" i="1" dirty="0"/>
              <a:t>https://www.linkedin.com/in/kafait-raja12155</a:t>
            </a:r>
            <a:r>
              <a:rPr lang="en-US" dirty="0"/>
              <a:t>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897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What is Entrepreneurship?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word “entrepreneur” derives from the French words “</a:t>
            </a:r>
            <a:r>
              <a:rPr lang="en-US" b="1" dirty="0" smtClean="0">
                <a:solidFill>
                  <a:srgbClr val="FF0000"/>
                </a:solidFill>
              </a:rPr>
              <a:t>entre,</a:t>
            </a:r>
            <a:r>
              <a:rPr lang="en-US" dirty="0" smtClean="0"/>
              <a:t> meaning between, and </a:t>
            </a:r>
            <a:r>
              <a:rPr lang="en-US" b="1" dirty="0" err="1" smtClean="0">
                <a:solidFill>
                  <a:srgbClr val="FF0000"/>
                </a:solidFill>
              </a:rPr>
              <a:t>prendre</a:t>
            </a:r>
            <a:r>
              <a:rPr lang="en-US" b="1" dirty="0" smtClean="0">
                <a:solidFill>
                  <a:srgbClr val="FF0000"/>
                </a:solidFill>
              </a:rPr>
              <a:t>, </a:t>
            </a:r>
            <a:r>
              <a:rPr lang="en-US" dirty="0" smtClean="0"/>
              <a:t>meaning “to take.” </a:t>
            </a:r>
          </a:p>
          <a:p>
            <a:r>
              <a:rPr lang="en-US" dirty="0" smtClean="0"/>
              <a:t>The word was originally used to describe people who </a:t>
            </a:r>
            <a:r>
              <a:rPr lang="en-US" dirty="0" smtClean="0">
                <a:solidFill>
                  <a:srgbClr val="FF0000"/>
                </a:solidFill>
              </a:rPr>
              <a:t>“take on the risk”</a:t>
            </a:r>
            <a:r>
              <a:rPr lang="en-US" dirty="0" smtClean="0"/>
              <a:t> between buyers and sellers or who “undertake” a task such as starting a new venture.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3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Definition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Entrepreneurship is the art of turning an idea into a business. </a:t>
            </a:r>
          </a:p>
          <a:p>
            <a:pPr marL="0" indent="0" algn="r">
              <a:buNone/>
            </a:pPr>
            <a:r>
              <a:rPr lang="en-US" dirty="0" smtClean="0"/>
              <a:t>By Fred Wilson</a:t>
            </a:r>
          </a:p>
          <a:p>
            <a:pPr marL="127000" marR="5080" indent="0">
              <a:lnSpc>
                <a:spcPct val="100000"/>
              </a:lnSpc>
              <a:spcBef>
                <a:spcPts val="700"/>
              </a:spcBef>
              <a:buNone/>
            </a:pPr>
            <a:endParaRPr lang="en-US" dirty="0"/>
          </a:p>
          <a:p>
            <a:pPr marL="584200" marR="5080" indent="-457200">
              <a:lnSpc>
                <a:spcPct val="100000"/>
              </a:lnSpc>
              <a:spcBef>
                <a:spcPts val="700"/>
              </a:spcBef>
            </a:pPr>
            <a:r>
              <a:rPr lang="en-US" dirty="0" smtClean="0">
                <a:cs typeface="Verdana"/>
              </a:rPr>
              <a:t>P</a:t>
            </a:r>
            <a:r>
              <a:rPr lang="en-US" spc="-5" dirty="0" smtClean="0">
                <a:cs typeface="Verdana"/>
              </a:rPr>
              <a:t>r</a:t>
            </a:r>
            <a:r>
              <a:rPr lang="en-US" spc="-10" dirty="0" smtClean="0">
                <a:cs typeface="Verdana"/>
              </a:rPr>
              <a:t>oc</a:t>
            </a:r>
            <a:r>
              <a:rPr lang="en-US" dirty="0" smtClean="0">
                <a:cs typeface="Verdana"/>
              </a:rPr>
              <a:t>e</a:t>
            </a:r>
            <a:r>
              <a:rPr lang="en-US" spc="-10" dirty="0" smtClean="0">
                <a:cs typeface="Verdana"/>
              </a:rPr>
              <a:t>s</a:t>
            </a:r>
            <a:r>
              <a:rPr lang="en-US" dirty="0" smtClean="0">
                <a:cs typeface="Verdana"/>
              </a:rPr>
              <a:t>s</a:t>
            </a:r>
            <a:r>
              <a:rPr lang="en-US" spc="-5" dirty="0" smtClean="0">
                <a:cs typeface="Verdana"/>
              </a:rPr>
              <a:t> </a:t>
            </a:r>
            <a:r>
              <a:rPr lang="en-US" spc="-10" dirty="0">
                <a:cs typeface="Verdana"/>
              </a:rPr>
              <a:t>o</a:t>
            </a:r>
            <a:r>
              <a:rPr lang="en-US" dirty="0">
                <a:cs typeface="Verdana"/>
              </a:rPr>
              <a:t>f </a:t>
            </a:r>
            <a:r>
              <a:rPr lang="en-US" spc="-10" dirty="0">
                <a:cs typeface="Verdana"/>
              </a:rPr>
              <a:t>c</a:t>
            </a:r>
            <a:r>
              <a:rPr lang="en-US" spc="-5" dirty="0">
                <a:cs typeface="Verdana"/>
              </a:rPr>
              <a:t>r</a:t>
            </a:r>
            <a:r>
              <a:rPr lang="en-US" spc="-10" dirty="0">
                <a:cs typeface="Verdana"/>
              </a:rPr>
              <a:t>e</a:t>
            </a:r>
            <a:r>
              <a:rPr lang="en-US" spc="5" dirty="0">
                <a:cs typeface="Verdana"/>
              </a:rPr>
              <a:t>a</a:t>
            </a:r>
            <a:r>
              <a:rPr lang="en-US" spc="-5" dirty="0">
                <a:cs typeface="Verdana"/>
              </a:rPr>
              <a:t>t</a:t>
            </a:r>
            <a:r>
              <a:rPr lang="en-US" dirty="0">
                <a:cs typeface="Verdana"/>
              </a:rPr>
              <a:t>i</a:t>
            </a:r>
            <a:r>
              <a:rPr lang="en-US" spc="-15" dirty="0">
                <a:cs typeface="Verdana"/>
              </a:rPr>
              <a:t>n</a:t>
            </a:r>
            <a:r>
              <a:rPr lang="en-US" dirty="0">
                <a:cs typeface="Verdana"/>
              </a:rPr>
              <a:t>g</a:t>
            </a:r>
            <a:r>
              <a:rPr lang="en-US" spc="-15" dirty="0">
                <a:cs typeface="Verdana"/>
              </a:rPr>
              <a:t> </a:t>
            </a:r>
            <a:r>
              <a:rPr lang="en-US" dirty="0">
                <a:cs typeface="Verdana"/>
              </a:rPr>
              <a:t>s</a:t>
            </a:r>
            <a:r>
              <a:rPr lang="en-US" spc="-10" dirty="0">
                <a:cs typeface="Verdana"/>
              </a:rPr>
              <a:t>o</a:t>
            </a:r>
            <a:r>
              <a:rPr lang="en-US" spc="-5" dirty="0">
                <a:cs typeface="Verdana"/>
              </a:rPr>
              <a:t>m</a:t>
            </a:r>
            <a:r>
              <a:rPr lang="en-US" dirty="0">
                <a:cs typeface="Verdana"/>
              </a:rPr>
              <a:t>e</a:t>
            </a:r>
            <a:r>
              <a:rPr lang="en-US" spc="-5" dirty="0">
                <a:cs typeface="Verdana"/>
              </a:rPr>
              <a:t>th</a:t>
            </a:r>
            <a:r>
              <a:rPr lang="en-US" dirty="0">
                <a:cs typeface="Verdana"/>
              </a:rPr>
              <a:t>i</a:t>
            </a:r>
            <a:r>
              <a:rPr lang="en-US" spc="-15" dirty="0">
                <a:cs typeface="Verdana"/>
              </a:rPr>
              <a:t>n</a:t>
            </a:r>
            <a:r>
              <a:rPr lang="en-US" dirty="0">
                <a:cs typeface="Verdana"/>
              </a:rPr>
              <a:t>g</a:t>
            </a:r>
            <a:r>
              <a:rPr lang="en-US" spc="-15" dirty="0">
                <a:cs typeface="Verdana"/>
              </a:rPr>
              <a:t> </a:t>
            </a:r>
            <a:r>
              <a:rPr lang="en-US" spc="-5" dirty="0">
                <a:cs typeface="Verdana"/>
              </a:rPr>
              <a:t>n</a:t>
            </a:r>
            <a:r>
              <a:rPr lang="en-US" dirty="0">
                <a:cs typeface="Verdana"/>
              </a:rPr>
              <a:t>ew</a:t>
            </a:r>
            <a:r>
              <a:rPr lang="en-US" spc="-10" dirty="0">
                <a:cs typeface="Verdana"/>
              </a:rPr>
              <a:t> </a:t>
            </a:r>
            <a:r>
              <a:rPr lang="en-US" spc="-5" dirty="0">
                <a:cs typeface="Verdana"/>
              </a:rPr>
              <a:t>and  </a:t>
            </a:r>
            <a:r>
              <a:rPr lang="en-US" spc="-10" dirty="0">
                <a:cs typeface="Verdana"/>
              </a:rPr>
              <a:t>assuming</a:t>
            </a:r>
            <a:r>
              <a:rPr lang="en-US" spc="-5" dirty="0">
                <a:cs typeface="Verdana"/>
              </a:rPr>
              <a:t> </a:t>
            </a:r>
            <a:r>
              <a:rPr lang="en-US" spc="-10" dirty="0">
                <a:cs typeface="Verdana"/>
              </a:rPr>
              <a:t>the </a:t>
            </a:r>
            <a:r>
              <a:rPr lang="en-US" spc="-5" dirty="0">
                <a:cs typeface="Verdana"/>
              </a:rPr>
              <a:t>risks </a:t>
            </a:r>
            <a:r>
              <a:rPr lang="en-US" spc="-10" dirty="0">
                <a:cs typeface="Verdana"/>
              </a:rPr>
              <a:t>and</a:t>
            </a:r>
            <a:r>
              <a:rPr lang="en-US" spc="-15" dirty="0">
                <a:cs typeface="Verdana"/>
              </a:rPr>
              <a:t> </a:t>
            </a:r>
            <a:r>
              <a:rPr lang="en-US" spc="-5" dirty="0">
                <a:cs typeface="Verdana"/>
              </a:rPr>
              <a:t>rewards.</a:t>
            </a:r>
            <a:endParaRPr lang="en-US" dirty="0">
              <a:cs typeface="Verdana"/>
            </a:endParaRPr>
          </a:p>
          <a:p>
            <a:pPr marL="2257425" indent="0" algn="r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pc="-5" dirty="0" smtClean="0">
                <a:cs typeface="Verdana"/>
              </a:rPr>
              <a:t>Robert </a:t>
            </a:r>
            <a:r>
              <a:rPr lang="en-US" dirty="0" err="1" smtClean="0">
                <a:cs typeface="Verdana"/>
              </a:rPr>
              <a:t>D.Hisrich</a:t>
            </a:r>
            <a:r>
              <a:rPr lang="en-US" dirty="0" smtClean="0">
                <a:cs typeface="Verdana"/>
              </a:rPr>
              <a:t>,</a:t>
            </a:r>
            <a:r>
              <a:rPr lang="en-US" spc="-5" dirty="0" smtClean="0">
                <a:cs typeface="Verdana"/>
              </a:rPr>
              <a:t> </a:t>
            </a:r>
            <a:r>
              <a:rPr lang="en-US" spc="-5" dirty="0" err="1" smtClean="0">
                <a:cs typeface="Verdana"/>
              </a:rPr>
              <a:t>M.P.Peters</a:t>
            </a:r>
            <a:r>
              <a:rPr lang="en-US" spc="5" dirty="0" smtClean="0">
                <a:cs typeface="Verdana"/>
              </a:rPr>
              <a:t> </a:t>
            </a:r>
            <a:r>
              <a:rPr lang="en-US" dirty="0" smtClean="0">
                <a:cs typeface="Verdana"/>
              </a:rPr>
              <a:t>&amp; </a:t>
            </a:r>
            <a:r>
              <a:rPr lang="en-US" spc="-5" dirty="0" err="1" smtClean="0">
                <a:cs typeface="Verdana"/>
              </a:rPr>
              <a:t>D.A.Shepherd</a:t>
            </a:r>
            <a:endParaRPr lang="en-US" dirty="0" smtClean="0">
              <a:cs typeface="Verdan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31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Who are Entrepreneurs?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Entrepreneurs are individuals who…. </a:t>
            </a:r>
          </a:p>
          <a:p>
            <a:pPr lvl="1"/>
            <a:r>
              <a:rPr lang="en-US" sz="3200" dirty="0" smtClean="0"/>
              <a:t>identify opportunities in the market, </a:t>
            </a:r>
          </a:p>
          <a:p>
            <a:pPr lvl="1"/>
            <a:r>
              <a:rPr lang="en-US" sz="3200" dirty="0" smtClean="0"/>
              <a:t>take the initiative to create a business or enterprise, </a:t>
            </a:r>
          </a:p>
          <a:p>
            <a:pPr lvl="1"/>
            <a:r>
              <a:rPr lang="en-US" sz="3200" dirty="0" smtClean="0"/>
              <a:t>assume the risks involved in starting and running it. </a:t>
            </a:r>
          </a:p>
          <a:p>
            <a:pPr lvl="1"/>
            <a:r>
              <a:rPr lang="en-US" sz="3200" dirty="0" smtClean="0"/>
              <a:t>They innovate by developing new products or services and strive to bring value by solving problems, improving efficiency, or creating something unique that meets customer demands.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11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</a:rPr>
              <a:t>Why Become an Entrepreneur?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>
                <a:latin typeface="Times New Roman" panose="02020603050405020304" pitchFamily="18" charset="0"/>
              </a:rPr>
              <a:t>The three primary reasons that people become entrepreneurs and start their own </a:t>
            </a:r>
            <a:r>
              <a:rPr lang="en-US" altLang="en-US" sz="3200" dirty="0" smtClean="0">
                <a:latin typeface="Times New Roman" panose="02020603050405020304" pitchFamily="18" charset="0"/>
              </a:rPr>
              <a:t>firms</a:t>
            </a: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Desire to be their own </a:t>
            </a:r>
            <a:r>
              <a:rPr lang="en-US" altLang="en-US" sz="3200" dirty="0" smtClean="0">
                <a:latin typeface="Times New Roman" panose="02020603050405020304" pitchFamily="18" charset="0"/>
              </a:rPr>
              <a:t>boss</a:t>
            </a:r>
          </a:p>
          <a:p>
            <a:r>
              <a:rPr lang="en-US" altLang="en-US" sz="3200" dirty="0" smtClean="0">
                <a:latin typeface="Times New Roman" panose="02020603050405020304" pitchFamily="18" charset="0"/>
              </a:rPr>
              <a:t>Desire </a:t>
            </a:r>
            <a:r>
              <a:rPr lang="en-US" altLang="en-US" sz="3200" dirty="0">
                <a:latin typeface="Times New Roman" panose="02020603050405020304" pitchFamily="18" charset="0"/>
              </a:rPr>
              <a:t>to pursue </a:t>
            </a:r>
            <a:r>
              <a:rPr lang="en-US" altLang="en-US" sz="3200" dirty="0" smtClean="0">
                <a:latin typeface="Times New Roman" panose="02020603050405020304" pitchFamily="18" charset="0"/>
              </a:rPr>
              <a:t>their own ideas</a:t>
            </a:r>
          </a:p>
          <a:p>
            <a:r>
              <a:rPr lang="en-US" altLang="en-US" sz="3200" dirty="0">
                <a:latin typeface="Times New Roman" panose="02020603050405020304" pitchFamily="18" charset="0"/>
              </a:rPr>
              <a:t>Financial </a:t>
            </a:r>
            <a:r>
              <a:rPr lang="en-US" altLang="en-US" sz="3200" dirty="0" smtClean="0">
                <a:latin typeface="Times New Roman" panose="02020603050405020304" pitchFamily="18" charset="0"/>
              </a:rPr>
              <a:t>rewards</a:t>
            </a:r>
            <a:endParaRPr lang="en-US" altLang="en-US" sz="3200" dirty="0">
              <a:latin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444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Desire to be their own boss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98818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Steve Jobs is perhaps America’s best-known entrepreneur. He cofounded Apple Inc. in 1976, and has since built the company into a premier entrepreneurial firm. Apple’s latest innovations include the widely popular iPhone, iPad, iPod, and Apple’s App Store and its iTunes music store.</a:t>
            </a:r>
          </a:p>
        </p:txBody>
      </p:sp>
      <p:pic>
        <p:nvPicPr>
          <p:cNvPr id="4" name="Picture 2" descr="Steve Jobs | Biography, Education, Apple, &amp; Facts | Britannic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575" y="1749245"/>
            <a:ext cx="3181970" cy="407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757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493"/>
          </a:xfrm>
        </p:spPr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Desire to pursue their own ideas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3291" cy="4351338"/>
          </a:xfrm>
        </p:spPr>
        <p:txBody>
          <a:bodyPr/>
          <a:lstStyle/>
          <a:p>
            <a:r>
              <a:rPr lang="en-US" dirty="0" smtClean="0"/>
              <a:t>An example of a person who left a job to pursue an idea is Kevin Mann, the founder of </a:t>
            </a:r>
            <a:r>
              <a:rPr lang="en-US" b="1" dirty="0" smtClean="0"/>
              <a:t>Graphic.ly, </a:t>
            </a:r>
            <a:r>
              <a:rPr lang="en-US" dirty="0" smtClean="0"/>
              <a:t>a social digital distribution platform for comic books publishers and fans. </a:t>
            </a:r>
          </a:p>
          <a:p>
            <a:endParaRPr lang="en-US" dirty="0"/>
          </a:p>
        </p:txBody>
      </p:sp>
      <p:pic>
        <p:nvPicPr>
          <p:cNvPr id="4" name="Picture 2" descr="Kevin Mann: Co-founder of Graphic.ly &amp; Audacious, via the Official  Pinterest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773" y="1825625"/>
            <a:ext cx="3681954" cy="399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81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>
                <a:latin typeface="Algerian" panose="04020705040A02060702" pitchFamily="82" charset="0"/>
              </a:rPr>
              <a:t>Financial rewards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6033655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Mark. Zuckerberg  CEO of Facebook</a:t>
            </a:r>
          </a:p>
          <a:p>
            <a:r>
              <a:rPr lang="en-US" dirty="0" smtClean="0"/>
              <a:t>Finally, people start their own firms to pursue financial rewards. Money is primary motivation for all entrepreneurs.</a:t>
            </a:r>
          </a:p>
          <a:p>
            <a:r>
              <a:rPr lang="en-US" dirty="0" smtClean="0"/>
              <a:t>The money made from business is the thrill of building the business and of seeing the success of initial idea.</a:t>
            </a:r>
          </a:p>
          <a:p>
            <a:endParaRPr lang="en-US" dirty="0"/>
          </a:p>
        </p:txBody>
      </p:sp>
      <p:pic>
        <p:nvPicPr>
          <p:cNvPr id="4" name="Picture 2" descr="Mark Zuckerberg F8 2019 Keynote (32830578717) (cropped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292" y="1610237"/>
            <a:ext cx="3016326" cy="396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048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>
                <a:solidFill>
                  <a:srgbClr val="464646"/>
                </a:solidFill>
                <a:latin typeface="Georgia" panose="02040502050405020303" pitchFamily="18" charset="0"/>
                <a:ea typeface="ＭＳ Ｐゴシック" pitchFamily="-103" charset="-128"/>
              </a:rPr>
              <a:t>The World of the Entrepreneur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2023, around </a:t>
            </a:r>
            <a:r>
              <a:rPr lang="en-US" b="1" dirty="0"/>
              <a:t>5.5 million new business applications</a:t>
            </a:r>
            <a:r>
              <a:rPr lang="en-US" dirty="0"/>
              <a:t> were filed in the U.S., reflecting a strong entrepreneurial trend that has remained elevated since the COVID-19 pandemic. This number translates to an average of roughly </a:t>
            </a:r>
            <a:r>
              <a:rPr lang="en-US" b="1" dirty="0"/>
              <a:t>458,000 new businesses launched each month</a:t>
            </a:r>
            <a:r>
              <a:rPr lang="en-US" dirty="0" smtClean="0"/>
              <a:t>.</a:t>
            </a:r>
          </a:p>
          <a:p>
            <a:r>
              <a:rPr lang="en-US" dirty="0"/>
              <a:t>As of 2023, approximately </a:t>
            </a:r>
            <a:r>
              <a:rPr lang="en-US" b="1" dirty="0"/>
              <a:t>16.5%</a:t>
            </a:r>
            <a:r>
              <a:rPr lang="en-US" dirty="0"/>
              <a:t> of the adult population in the United States is involved in starting or running a new business, according to data from the Global Entrepreneurship Monitor (GEM). This means roughly </a:t>
            </a:r>
            <a:r>
              <a:rPr lang="en-US" b="1" dirty="0"/>
              <a:t>one in six adults in the U.S</a:t>
            </a:r>
            <a:r>
              <a:rPr lang="en-US" dirty="0"/>
              <a:t>. is actively engaged in entrepreneurial activities, either launching a new business or managing one that was started within the past few years​</a:t>
            </a:r>
          </a:p>
        </p:txBody>
      </p:sp>
    </p:spTree>
    <p:extLst>
      <p:ext uri="{BB962C8B-B14F-4D97-AF65-F5344CB8AC3E}">
        <p14:creationId xmlns:p14="http://schemas.microsoft.com/office/powerpoint/2010/main" val="3030998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457"/>
          </a:xfrm>
        </p:spPr>
        <p:txBody>
          <a:bodyPr/>
          <a:lstStyle/>
          <a:p>
            <a:r>
              <a:rPr lang="en-US" b="1" dirty="0">
                <a:solidFill>
                  <a:srgbClr val="464646"/>
                </a:solidFill>
                <a:latin typeface="Georgia" panose="02040502050405020303" pitchFamily="18" charset="0"/>
                <a:ea typeface="ＭＳ Ｐゴシック" pitchFamily="-103" charset="-128"/>
              </a:rPr>
              <a:t>Entrepreneurship-Friendly Nations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709" y="1634836"/>
            <a:ext cx="8714509" cy="472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3341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9654" y="365126"/>
            <a:ext cx="10910455" cy="881784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Difference </a:t>
            </a:r>
            <a:r>
              <a:rPr lang="en-US" sz="4000" b="1" dirty="0">
                <a:latin typeface="Andalus" panose="02020603050405020304" pitchFamily="18" charset="-78"/>
                <a:cs typeface="Andalus" panose="02020603050405020304" pitchFamily="18" charset="-78"/>
              </a:rPr>
              <a:t>between businessman </a:t>
            </a:r>
            <a:r>
              <a:rPr lang="en-US" sz="4000" b="1" dirty="0" smtClean="0">
                <a:latin typeface="Andalus" panose="02020603050405020304" pitchFamily="18" charset="-78"/>
                <a:cs typeface="Andalus" panose="02020603050405020304" pitchFamily="18" charset="-78"/>
              </a:rPr>
              <a:t>and entrepreneur</a:t>
            </a:r>
            <a:endParaRPr lang="en-US" sz="4000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416090"/>
              </p:ext>
            </p:extLst>
          </p:nvPr>
        </p:nvGraphicFramePr>
        <p:xfrm>
          <a:off x="838200" y="1108075"/>
          <a:ext cx="10515600" cy="532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273">
                  <a:extLst>
                    <a:ext uri="{9D8B030D-6E8A-4147-A177-3AD203B41FA5}">
                      <a16:colId xmlns:a16="http://schemas.microsoft.com/office/drawing/2014/main" val="1467192036"/>
                    </a:ext>
                  </a:extLst>
                </a:gridCol>
                <a:gridCol w="4225636">
                  <a:extLst>
                    <a:ext uri="{9D8B030D-6E8A-4147-A177-3AD203B41FA5}">
                      <a16:colId xmlns:a16="http://schemas.microsoft.com/office/drawing/2014/main" val="827598384"/>
                    </a:ext>
                  </a:extLst>
                </a:gridCol>
                <a:gridCol w="4315691">
                  <a:extLst>
                    <a:ext uri="{9D8B030D-6E8A-4147-A177-3AD203B41FA5}">
                      <a16:colId xmlns:a16="http://schemas.microsoft.com/office/drawing/2014/main" val="1624758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Aspect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Businessman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Entrepreneur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39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Focus	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Operates within an existing, proven market.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Creates and innovates new products, services, or markets.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62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Innovation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Follows traditional business models.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Introduces disruptive or novel ideas.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Risk	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Takes calculated risks, preferring lower risk options.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Takes high risks with potential for high rewards.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00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Purpose	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Primarily profit-oriented.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Aims to create value and impact with innovative solutions.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33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Mindset		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Managerial, focused on maintaining and growing.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Visionary, focused on growth and change.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051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Growth Strategy	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Steady, controlled growth in established markets.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Rapid scaling, often exploring new or untested markets.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32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Market Approach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Operates in existing, established markets.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Operates in new or emerging markets.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058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Risk Tolerance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Risk-averse, prefers stability.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High-risk tolerance, embraces uncertainty.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605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Examples	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Franchise owners, traditional retail operators.	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Elon Musk (Tesla, </a:t>
                      </a:r>
                      <a:r>
                        <a:rPr lang="en-US" dirty="0" err="1" smtClean="0"/>
                        <a:t>SpaceX</a:t>
                      </a:r>
                      <a:r>
                        <a:rPr lang="en-US" dirty="0" smtClean="0"/>
                        <a:t>), Steve Jobs (Apple).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73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89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Course Title: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69673"/>
            <a:ext cx="10515600" cy="29072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latin typeface="Algerian" panose="04020705040A02060702" pitchFamily="82" charset="0"/>
              </a:rPr>
              <a:t>Entrepreneurship</a:t>
            </a:r>
            <a:endParaRPr lang="en-US" sz="4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145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Evolution of Entrepreneurship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1" y="1292861"/>
            <a:ext cx="9982200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Entrepreneurship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Originated in trade, craftsmanship, and agriculture.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Industrial Revolution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Large-scale production, technological advancements, and the rise of capital markets.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Era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digital age, global markets, and the rise of tech startups.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832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7311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Theories and Schools of Thought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97836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Classical Theories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Richard </a:t>
            </a:r>
            <a:r>
              <a:rPr lang="en-US" b="1" dirty="0" err="1" smtClean="0"/>
              <a:t>Cantillon</a:t>
            </a:r>
            <a:r>
              <a:rPr lang="en-US" b="1" dirty="0" smtClean="0"/>
              <a:t> (18th century)</a:t>
            </a:r>
            <a:r>
              <a:rPr lang="en-US" dirty="0" smtClean="0"/>
              <a:t>: Entrepreneur as a risk-bearer in uncertain markets.</a:t>
            </a:r>
          </a:p>
          <a:p>
            <a:pPr lvl="1"/>
            <a:r>
              <a:rPr lang="en-US" b="1" dirty="0" smtClean="0"/>
              <a:t>Adam Smith</a:t>
            </a:r>
            <a:r>
              <a:rPr lang="en-US" dirty="0" smtClean="0"/>
              <a:t>: Entrepreneurs contribute to economic growth through resource allocation.</a:t>
            </a:r>
          </a:p>
          <a:p>
            <a:r>
              <a:rPr lang="en-US" b="1" dirty="0" smtClean="0"/>
              <a:t>Modern Theories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Joseph Schumpeter</a:t>
            </a:r>
            <a:r>
              <a:rPr lang="en-US" dirty="0" smtClean="0"/>
              <a:t>: Innovation-driven entrepreneurship; "Creative Destruction."</a:t>
            </a:r>
          </a:p>
          <a:p>
            <a:pPr lvl="1"/>
            <a:r>
              <a:rPr lang="en-US" b="1" dirty="0" smtClean="0"/>
              <a:t>Peter Drucker</a:t>
            </a:r>
            <a:r>
              <a:rPr lang="en-US" dirty="0" smtClean="0"/>
              <a:t>: Entrepreneurship as the pursuit of opportunities, regardless of resources controlled.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6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Importance of Entrepreneurship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Economic Growth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Entrepreneurs create jobs, innovate, and drive GDP growth.</a:t>
            </a:r>
          </a:p>
          <a:p>
            <a:r>
              <a:rPr lang="en-US" b="1" dirty="0" smtClean="0"/>
              <a:t>Innovation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New products, services, and technologies are developed through entrepreneurial efforts.</a:t>
            </a:r>
          </a:p>
          <a:p>
            <a:r>
              <a:rPr lang="en-US" b="1" dirty="0" smtClean="0"/>
              <a:t>Social Impact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Entrepreneurs solve societal problems and improve quality of life through social entrepreneurship.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28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Key Drivers of Entrepreneurship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470838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Technological Advancements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The rise of digital technologies, automation, and AI create new business opportunities.</a:t>
            </a:r>
          </a:p>
          <a:p>
            <a:r>
              <a:rPr lang="en-US" b="1" dirty="0" smtClean="0"/>
              <a:t>Globalization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Entrepreneurs now have access to global markets, increasing scalability and reach.</a:t>
            </a:r>
          </a:p>
          <a:p>
            <a:r>
              <a:rPr lang="en-US" b="1" dirty="0" smtClean="0"/>
              <a:t>Access to Capital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Availability of venture capital, crowdfunding, and government grants encourages entrepreneurship.</a:t>
            </a:r>
          </a:p>
          <a:p>
            <a:r>
              <a:rPr lang="en-US" b="1" dirty="0" smtClean="0"/>
              <a:t>Changing Consumer Demands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Increasing demand for personalized, sustainable, and tech-driven products/services.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1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Algerian" panose="04020705040A02060702" pitchFamily="82" charset="0"/>
              </a:rPr>
              <a:t>Modern Trends in Entrepreneurship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Tech Startups</a:t>
            </a:r>
            <a:r>
              <a:rPr lang="en-US" dirty="0" smtClean="0"/>
              <a:t>:</a:t>
            </a:r>
          </a:p>
          <a:p>
            <a:pPr lvl="1"/>
            <a:r>
              <a:rPr lang="en-US" sz="2800" dirty="0" smtClean="0"/>
              <a:t>Focus on software, AI, data analytics, and platform-based business models.</a:t>
            </a:r>
            <a:endParaRPr lang="en-US" dirty="0" smtClean="0"/>
          </a:p>
          <a:p>
            <a:r>
              <a:rPr lang="en-US" b="1" dirty="0" smtClean="0"/>
              <a:t>Social Entrepreneurship</a:t>
            </a:r>
            <a:r>
              <a:rPr lang="en-US" dirty="0" smtClean="0"/>
              <a:t>:</a:t>
            </a:r>
          </a:p>
          <a:p>
            <a:pPr lvl="1"/>
            <a:r>
              <a:rPr lang="en-US" sz="2800" dirty="0" smtClean="0"/>
              <a:t>Businesses with a mission to create social or environmental impact alongside profit.</a:t>
            </a:r>
            <a:endParaRPr lang="en-US" sz="2800" dirty="0"/>
          </a:p>
          <a:p>
            <a:r>
              <a:rPr lang="en-US" b="1" dirty="0" smtClean="0"/>
              <a:t>Sustainable Entrepreneurship</a:t>
            </a:r>
            <a:r>
              <a:rPr lang="en-US" dirty="0" smtClean="0"/>
              <a:t>:</a:t>
            </a:r>
          </a:p>
          <a:p>
            <a:pPr lvl="1"/>
            <a:r>
              <a:rPr lang="en-US" sz="2800" dirty="0" smtClean="0"/>
              <a:t>Focus on eco-friendly solutions, sustainable practices, and renewable energy startups.</a:t>
            </a:r>
          </a:p>
          <a:p>
            <a:pPr marL="457200" lvl="1" indent="0">
              <a:buNone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78059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/>
          <a:lstStyle/>
          <a:p>
            <a:r>
              <a:rPr lang="en-US" sz="4000" b="1" dirty="0">
                <a:solidFill>
                  <a:prstClr val="black"/>
                </a:solidFill>
                <a:latin typeface="Algerian" panose="04020705040A02060702" pitchFamily="82" charset="0"/>
              </a:rPr>
              <a:t>Modern </a:t>
            </a:r>
            <a:r>
              <a:rPr lang="en-US" sz="4000" b="1" dirty="0" smtClean="0">
                <a:solidFill>
                  <a:prstClr val="black"/>
                </a:solidFill>
                <a:latin typeface="Algerian" panose="04020705040A02060702" pitchFamily="82" charset="0"/>
              </a:rPr>
              <a:t>Trends…..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4999327"/>
          </a:xfrm>
        </p:spPr>
        <p:txBody>
          <a:bodyPr>
            <a:normAutofit/>
          </a:bodyPr>
          <a:lstStyle/>
          <a:p>
            <a:r>
              <a:rPr lang="en-US" b="1" dirty="0"/>
              <a:t>Food Entrepreneurship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Starting and managing businesses in the food industry, such as restaurants, food trucks, or food product companies.</a:t>
            </a:r>
          </a:p>
          <a:p>
            <a:r>
              <a:rPr lang="en-US" b="1" dirty="0" err="1"/>
              <a:t>eCommerce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Building and operating online businesses that sell products or services over the internet.</a:t>
            </a:r>
          </a:p>
          <a:p>
            <a:r>
              <a:rPr lang="en-US" b="1" dirty="0"/>
              <a:t>Health Entrepreneurship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Developing new healthcare solutions, medical devices, or health-related services.</a:t>
            </a:r>
          </a:p>
          <a:p>
            <a:r>
              <a:rPr lang="en-US" b="1" dirty="0"/>
              <a:t>Sports Entrepreneurship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Creating businesses related to sports, such as sports equipment, training facilities, or sports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12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  <a:latin typeface="Algerian" panose="04020705040A02060702" pitchFamily="82" charset="0"/>
              </a:rPr>
              <a:t>Modern Trends…..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492"/>
            <a:ext cx="10515600" cy="4985471"/>
          </a:xfrm>
        </p:spPr>
        <p:txBody>
          <a:bodyPr>
            <a:normAutofit fontScale="92500" lnSpcReduction="10000"/>
          </a:bodyPr>
          <a:lstStyle/>
          <a:p>
            <a:r>
              <a:rPr lang="en-US" b="1" i="0" dirty="0" smtClean="0">
                <a:solidFill>
                  <a:srgbClr val="111111"/>
                </a:solidFill>
                <a:effectLst/>
              </a:rPr>
              <a:t>Fintech</a:t>
            </a:r>
            <a:r>
              <a:rPr lang="en-US" b="0" i="0" dirty="0" smtClean="0">
                <a:solidFill>
                  <a:srgbClr val="111111"/>
                </a:solidFill>
                <a:effectLst/>
              </a:rPr>
              <a:t>: </a:t>
            </a:r>
          </a:p>
          <a:p>
            <a:pPr lvl="1"/>
            <a:r>
              <a:rPr lang="en-US" b="0" i="0" dirty="0" smtClean="0">
                <a:solidFill>
                  <a:srgbClr val="111111"/>
                </a:solidFill>
                <a:effectLst/>
              </a:rPr>
              <a:t>Innovating in financial technology, offering new ways to manage finances, payments, or investments.</a:t>
            </a:r>
          </a:p>
          <a:p>
            <a:r>
              <a:rPr lang="en-US" b="1" i="0" dirty="0" smtClean="0">
                <a:solidFill>
                  <a:srgbClr val="111111"/>
                </a:solidFill>
                <a:effectLst/>
              </a:rPr>
              <a:t>SME (Small and Medium Enterprises)</a:t>
            </a:r>
            <a:r>
              <a:rPr lang="en-US" b="0" i="0" dirty="0" smtClean="0">
                <a:solidFill>
                  <a:srgbClr val="111111"/>
                </a:solidFill>
                <a:effectLst/>
              </a:rPr>
              <a:t>:</a:t>
            </a:r>
          </a:p>
          <a:p>
            <a:pPr lvl="1"/>
            <a:r>
              <a:rPr lang="en-US" b="0" i="0" dirty="0" smtClean="0">
                <a:solidFill>
                  <a:srgbClr val="111111"/>
                </a:solidFill>
                <a:effectLst/>
              </a:rPr>
              <a:t> Running small to medium-sized businesses across various industries.</a:t>
            </a:r>
          </a:p>
          <a:p>
            <a:r>
              <a:rPr lang="en-US" b="1" i="0" dirty="0" smtClean="0">
                <a:solidFill>
                  <a:srgbClr val="111111"/>
                </a:solidFill>
                <a:effectLst/>
              </a:rPr>
              <a:t>Intrapreneurship</a:t>
            </a:r>
            <a:r>
              <a:rPr lang="en-US" b="0" i="0" dirty="0" smtClean="0">
                <a:solidFill>
                  <a:srgbClr val="111111"/>
                </a:solidFill>
                <a:effectLst/>
              </a:rPr>
              <a:t>: </a:t>
            </a:r>
          </a:p>
          <a:p>
            <a:pPr lvl="1"/>
            <a:r>
              <a:rPr lang="en-US" b="0" i="0" dirty="0" smtClean="0">
                <a:solidFill>
                  <a:srgbClr val="111111"/>
                </a:solidFill>
                <a:effectLst/>
              </a:rPr>
              <a:t>Innovating within an existing organization to drive growth and development.</a:t>
            </a:r>
          </a:p>
          <a:p>
            <a:r>
              <a:rPr lang="en-US" b="1" i="0" dirty="0" smtClean="0">
                <a:solidFill>
                  <a:srgbClr val="111111"/>
                </a:solidFill>
                <a:effectLst/>
              </a:rPr>
              <a:t>Researcher</a:t>
            </a:r>
            <a:r>
              <a:rPr lang="en-US" b="0" i="0" dirty="0" smtClean="0">
                <a:solidFill>
                  <a:srgbClr val="111111"/>
                </a:solidFill>
                <a:effectLst/>
              </a:rPr>
              <a:t>: </a:t>
            </a:r>
          </a:p>
          <a:p>
            <a:pPr lvl="1"/>
            <a:r>
              <a:rPr lang="en-US" b="0" i="0" dirty="0" smtClean="0">
                <a:solidFill>
                  <a:srgbClr val="111111"/>
                </a:solidFill>
                <a:effectLst/>
              </a:rPr>
              <a:t>Conducting research to develop new knowledge or products, often leading to commercialization</a:t>
            </a:r>
            <a:r>
              <a:rPr lang="en-US" b="0" i="0" dirty="0" smtClean="0">
                <a:solidFill>
                  <a:srgbClr val="111111"/>
                </a:solidFill>
                <a:effectLst/>
              </a:rPr>
              <a:t>.</a:t>
            </a:r>
          </a:p>
          <a:p>
            <a:r>
              <a:rPr lang="en-US" b="1" dirty="0"/>
              <a:t>Hustler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Entrepreneurs who are highly driven, often starting multiple small ventures and working tirelessly to grow them.</a:t>
            </a:r>
          </a:p>
          <a:p>
            <a:pPr marL="457200" lvl="1" indent="0">
              <a:buNone/>
            </a:pPr>
            <a:endParaRPr lang="en-US" b="0" i="0" dirty="0" smtClean="0">
              <a:solidFill>
                <a:srgbClr val="111111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65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366"/>
          </a:xfrm>
        </p:spPr>
        <p:txBody>
          <a:bodyPr/>
          <a:lstStyle/>
          <a:p>
            <a:r>
              <a:rPr lang="en-US" b="1" dirty="0">
                <a:solidFill>
                  <a:prstClr val="black"/>
                </a:solidFill>
                <a:latin typeface="Algerian" panose="04020705040A02060702" pitchFamily="82" charset="0"/>
              </a:rPr>
              <a:t>Modern Trends…..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1492"/>
            <a:ext cx="10515600" cy="4985471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Social </a:t>
            </a:r>
            <a:r>
              <a:rPr lang="en-US" b="1" dirty="0"/>
              <a:t>Entrepreneurship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Creating </a:t>
            </a:r>
            <a:r>
              <a:rPr lang="en-US" dirty="0"/>
              <a:t>businesses that aim to solve social problems or improve communities.</a:t>
            </a:r>
          </a:p>
          <a:p>
            <a:r>
              <a:rPr lang="en-US" b="1" dirty="0"/>
              <a:t>FMCG (Fast-Moving Consumer Goods)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Developing </a:t>
            </a:r>
            <a:r>
              <a:rPr lang="en-US" dirty="0"/>
              <a:t>and selling products that are sold quickly and at relatively low cost, such as packaged foods, beverages, and toiletries.</a:t>
            </a:r>
          </a:p>
          <a:p>
            <a:r>
              <a:rPr lang="en-US" b="1" dirty="0"/>
              <a:t>B2B (Business-to-Business)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Providing </a:t>
            </a:r>
            <a:r>
              <a:rPr lang="en-US" dirty="0"/>
              <a:t>products or services to other businesses rather than individual consumers.</a:t>
            </a:r>
          </a:p>
          <a:p>
            <a:r>
              <a:rPr lang="en-US" b="1" dirty="0"/>
              <a:t>Information Services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Offering </a:t>
            </a:r>
            <a:r>
              <a:rPr lang="en-US" dirty="0"/>
              <a:t>services related to data, information management, and IT solutions.</a:t>
            </a:r>
          </a:p>
          <a:p>
            <a:r>
              <a:rPr lang="en-US" b="1" dirty="0"/>
              <a:t>Vendor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Supplying </a:t>
            </a:r>
            <a:r>
              <a:rPr lang="en-US" dirty="0"/>
              <a:t>goods or services to other businesses or consumers.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48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latin typeface="Algerian" panose="04020705040A02060702" pitchFamily="82" charset="0"/>
              </a:rPr>
              <a:t>Common Myths About Entrepreneurs</a:t>
            </a:r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b="1" dirty="0">
                <a:latin typeface="Times New Roman" panose="02020603050405020304" pitchFamily="18" charset="0"/>
              </a:rPr>
              <a:t>Myth 1: </a:t>
            </a:r>
            <a:endParaRPr lang="en-US" altLang="en-US" b="1" dirty="0" smtClean="0">
              <a:latin typeface="Times New Roman" panose="02020603050405020304" pitchFamily="18" charset="0"/>
            </a:endParaRPr>
          </a:p>
          <a:p>
            <a:r>
              <a:rPr lang="en-US" altLang="en-US" b="1" dirty="0" smtClean="0">
                <a:latin typeface="Times New Roman" panose="02020603050405020304" pitchFamily="18" charset="0"/>
              </a:rPr>
              <a:t>Entrepreneurs </a:t>
            </a:r>
            <a:r>
              <a:rPr lang="en-US" altLang="en-US" b="1" dirty="0">
                <a:latin typeface="Times New Roman" panose="02020603050405020304" pitchFamily="18" charset="0"/>
              </a:rPr>
              <a:t>Are Born, Not Made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This myth is based on the mistaken belief that some people are genetically predisposed to be entrepreneurs.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The consensus of many studies is that no one is “born” to be an entrepreneur; everyone has the potential to become one. 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Whether someone does or doesn’t become an entrepreneur is a function of their environment, life experiences, and personal choices.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071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altLang="en-US" b="1" dirty="0" smtClean="0">
                <a:latin typeface="Times New Roman" panose="02020603050405020304" pitchFamily="18" charset="0"/>
              </a:rPr>
              <a:t>Myth 2: </a:t>
            </a:r>
            <a:endParaRPr lang="en-US" dirty="0"/>
          </a:p>
        </p:txBody>
      </p:sp>
      <p:sp>
        <p:nvSpPr>
          <p:cNvPr id="4" name="Text Box 7"/>
          <p:cNvSpPr txBox="1">
            <a:spLocks noGrp="1" noChangeArrowheads="1"/>
          </p:cNvSpPr>
          <p:nvPr>
            <p:ph idx="1"/>
          </p:nvPr>
        </p:nvSpPr>
        <p:spPr bwMode="auto">
          <a:xfrm>
            <a:off x="838200" y="1080656"/>
            <a:ext cx="105156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Although no one is “born” to be an entrepreneur, there are common traits and characteristics of successful entrepreneurs</a:t>
            </a: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2126673" y="2133599"/>
            <a:ext cx="3352800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 A moderate risk taker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 A networker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 Achievement motivated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 Alert to opportunities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 Creative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Energetic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 Has a strong work ethic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 Lengthy attention span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7391400" y="2133600"/>
            <a:ext cx="3429000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 Optimistic disposition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 Persuasive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 Promoter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 Resource assembler/</a:t>
            </a:r>
            <a:r>
              <a:rPr lang="en-US" altLang="en-US" sz="2000" dirty="0" err="1">
                <a:latin typeface="Times New Roman" panose="02020603050405020304" pitchFamily="18" charset="0"/>
              </a:rPr>
              <a:t>leverager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 Self-confident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 Self-starter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 smtClean="0">
                <a:latin typeface="Times New Roman" panose="02020603050405020304" pitchFamily="18" charset="0"/>
              </a:rPr>
              <a:t>Tolerant </a:t>
            </a:r>
            <a:r>
              <a:rPr lang="en-US" altLang="en-US" sz="2000" dirty="0">
                <a:latin typeface="Times New Roman" panose="02020603050405020304" pitchFamily="18" charset="0"/>
              </a:rPr>
              <a:t>of ambiguity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Times New Roman" panose="02020603050405020304" pitchFamily="18" charset="0"/>
              </a:rPr>
              <a:t> Visionary</a:t>
            </a:r>
          </a:p>
        </p:txBody>
      </p:sp>
    </p:spTree>
    <p:extLst>
      <p:ext uri="{BB962C8B-B14F-4D97-AF65-F5344CB8AC3E}">
        <p14:creationId xmlns:p14="http://schemas.microsoft.com/office/powerpoint/2010/main" val="220034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b="1" dirty="0">
                <a:solidFill>
                  <a:prstClr val="black"/>
                </a:solidFill>
                <a:latin typeface="Algerian" panose="04020705040A02060702" pitchFamily="82" charset="0"/>
              </a:rPr>
              <a:t>COURSE CONTENTS</a:t>
            </a:r>
            <a:r>
              <a:rPr lang="en-US" b="1" dirty="0" smtClean="0">
                <a:solidFill>
                  <a:prstClr val="black"/>
                </a:solidFill>
              </a:rPr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Entrepreneurship </a:t>
            </a:r>
            <a:r>
              <a:rPr lang="en-US" dirty="0"/>
              <a:t>Background study, Introduction, Definitions, Various Principles, </a:t>
            </a:r>
            <a:r>
              <a:rPr lang="en-US" dirty="0" smtClean="0"/>
              <a:t>Myths</a:t>
            </a:r>
          </a:p>
          <a:p>
            <a:pPr lvl="0"/>
            <a:r>
              <a:rPr lang="en-US" dirty="0"/>
              <a:t>Characteristics of Entrepreneurs, Knowledge, skills required, Dark Side. </a:t>
            </a:r>
            <a:endParaRPr lang="en-US" dirty="0" smtClean="0"/>
          </a:p>
          <a:p>
            <a:pPr lvl="0"/>
            <a:r>
              <a:rPr lang="en-US" dirty="0"/>
              <a:t>Basic Management Principles: Plan, Organize, Lead and Control. Efficiency and </a:t>
            </a:r>
            <a:r>
              <a:rPr lang="en-US" dirty="0" smtClean="0"/>
              <a:t>Effectiveness</a:t>
            </a:r>
          </a:p>
          <a:p>
            <a:pPr lvl="0"/>
            <a:r>
              <a:rPr lang="en-US" dirty="0"/>
              <a:t>Marketing Analysis and design: Segmentation, Targeting and positioning. </a:t>
            </a:r>
            <a:endParaRPr lang="en-US" dirty="0" smtClean="0"/>
          </a:p>
          <a:p>
            <a:r>
              <a:rPr lang="en-US" dirty="0" smtClean="0"/>
              <a:t>Strategic Analysis: SWOT Analysis</a:t>
            </a:r>
          </a:p>
        </p:txBody>
      </p:sp>
    </p:spTree>
    <p:extLst>
      <p:ext uri="{BB962C8B-B14F-4D97-AF65-F5344CB8AC3E}">
        <p14:creationId xmlns:p14="http://schemas.microsoft.com/office/powerpoint/2010/main" val="32127359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altLang="en-US" b="1" dirty="0" smtClean="0">
                <a:latin typeface="Times New Roman" panose="02020603050405020304" pitchFamily="18" charset="0"/>
              </a:rPr>
              <a:t>Myth 3: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2327"/>
            <a:ext cx="10515600" cy="4874636"/>
          </a:xfrm>
        </p:spPr>
        <p:txBody>
          <a:bodyPr/>
          <a:lstStyle/>
          <a:p>
            <a:r>
              <a:rPr lang="en-US" altLang="en-US" b="1" dirty="0" smtClean="0">
                <a:latin typeface="Times New Roman" panose="02020603050405020304" pitchFamily="18" charset="0"/>
              </a:rPr>
              <a:t>Entrepreneurs </a:t>
            </a:r>
            <a:r>
              <a:rPr lang="en-US" altLang="en-US" b="1" dirty="0">
                <a:latin typeface="Times New Roman" panose="02020603050405020304" pitchFamily="18" charset="0"/>
              </a:rPr>
              <a:t>Are Gamblers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Most entrepreneurs are moderate </a:t>
            </a:r>
            <a:r>
              <a:rPr lang="en-US" altLang="en-US" dirty="0" smtClean="0">
                <a:latin typeface="Times New Roman" panose="02020603050405020304" pitchFamily="18" charset="0"/>
              </a:rPr>
              <a:t>risk-takers.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</a:rPr>
              <a:t>The idea that entrepreneurs are gamblers originates from two sources:</a:t>
            </a:r>
          </a:p>
          <a:p>
            <a:pPr lvl="2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Entrepreneurs typically have jobs that are less structured, and so they face a more uncertain set of possibilities than people in traditional jobs.</a:t>
            </a:r>
          </a:p>
          <a:p>
            <a:pPr lvl="2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Many entrepreneurs have a strong need to achieve and set challenging goals, a behavior that is often equated </a:t>
            </a:r>
            <a:r>
              <a:rPr lang="en-US" altLang="en-US" sz="2400" dirty="0" err="1" smtClean="0">
                <a:latin typeface="Times New Roman" panose="02020603050405020304" pitchFamily="18" charset="0"/>
              </a:rPr>
              <a:t>withrisk-takingg</a:t>
            </a:r>
            <a:r>
              <a:rPr lang="en-US" altLang="en-US" sz="2400" dirty="0" smtClean="0">
                <a:latin typeface="Times New Roman" panose="02020603050405020304" pitchFamily="18" charset="0"/>
              </a:rPr>
              <a:t>.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851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smtClean="0">
                <a:latin typeface="Times New Roman" panose="02020603050405020304" pitchFamily="18" charset="0"/>
              </a:rPr>
              <a:t>Myth 4: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>
                <a:latin typeface="Times New Roman" panose="02020603050405020304" pitchFamily="18" charset="0"/>
              </a:rPr>
              <a:t>Entrepreneurs </a:t>
            </a:r>
            <a:r>
              <a:rPr lang="en-US" altLang="en-US" b="1" dirty="0">
                <a:latin typeface="Times New Roman" panose="02020603050405020304" pitchFamily="18" charset="0"/>
              </a:rPr>
              <a:t>Are Motivated Primarily by Money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While it is naïve to think that entrepreneurs don’t seek financial rewards, money is rarely the reason entrepreneurs start new firms.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In fact, some entrepreneurs warn that the pursuit of money </a:t>
            </a:r>
            <a:r>
              <a:rPr lang="en-US" altLang="en-US" dirty="0">
                <a:latin typeface="Times New Roman" panose="02020603050405020304" pitchFamily="18" charset="0"/>
              </a:rPr>
              <a:t>can be distracting.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43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Myth </a:t>
            </a:r>
            <a:r>
              <a:rPr lang="en-US" altLang="en-US" b="1" dirty="0" smtClean="0">
                <a:latin typeface="Times New Roman" panose="02020603050405020304" pitchFamily="18" charset="0"/>
              </a:rPr>
              <a:t>5: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>
            <a:normAutofit lnSpcReduction="10000"/>
          </a:bodyPr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Entrepreneurs Should Be Young and Energetic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Entrepreneurial activity is fairly easily spread out over age ranges. </a:t>
            </a:r>
          </a:p>
          <a:p>
            <a:pPr lvl="1">
              <a:lnSpc>
                <a:spcPct val="15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While it is important to be energetic, investors often cite the strength of the entrepreneur as their most important criteria in making investment decisions.</a:t>
            </a:r>
          </a:p>
          <a:p>
            <a:pPr lvl="2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What makes an entrepreneur “strong” in the eyes of an investor is experience, maturity, a solid reputation, and a track record of success.</a:t>
            </a:r>
          </a:p>
          <a:p>
            <a:pPr lvl="2">
              <a:lnSpc>
                <a:spcPct val="150000"/>
              </a:lnSpc>
            </a:pPr>
            <a:r>
              <a:rPr lang="en-US" altLang="en-US" sz="2400" dirty="0">
                <a:latin typeface="Times New Roman" panose="02020603050405020304" pitchFamily="18" charset="0"/>
              </a:rPr>
              <a:t>These criteria favor older rather than younger entrepreneurs.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342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Challenges in Entrepreneurship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Key Challenges</a:t>
            </a:r>
            <a:r>
              <a:rPr lang="en-US" dirty="0" smtClean="0"/>
              <a:t>: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smtClean="0"/>
              <a:t>Access to funding.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smtClean="0"/>
              <a:t>Market competition.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smtClean="0"/>
              <a:t>Managing growth and scaling.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2800" dirty="0" smtClean="0"/>
              <a:t>Regulatory and legal hurdles.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851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81745"/>
            <a:ext cx="10515600" cy="1136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 smtClean="0"/>
              <a:t>Questions/Answers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797123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945" y="2452254"/>
            <a:ext cx="10515600" cy="1343891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b="1" dirty="0"/>
              <a:t>t</a:t>
            </a:r>
            <a:r>
              <a:rPr lang="en-US" sz="4800" b="1" dirty="0" smtClean="0"/>
              <a:t>he end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69274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1927"/>
            <a:ext cx="10515600" cy="4265036"/>
          </a:xfrm>
        </p:spPr>
        <p:txBody>
          <a:bodyPr/>
          <a:lstStyle/>
          <a:p>
            <a:r>
              <a:rPr lang="en-US" sz="3200" dirty="0" smtClean="0"/>
              <a:t>Social </a:t>
            </a:r>
            <a:r>
              <a:rPr lang="en-US" sz="3200" dirty="0"/>
              <a:t>Challenges faced by Entrepreneur and Scope of Operations. </a:t>
            </a:r>
            <a:endParaRPr lang="en-US" sz="3200" dirty="0" smtClean="0"/>
          </a:p>
          <a:p>
            <a:r>
              <a:rPr lang="en-US" sz="3200" dirty="0"/>
              <a:t>Sources of Creative </a:t>
            </a:r>
            <a:r>
              <a:rPr lang="en-US" sz="3200" dirty="0" smtClean="0"/>
              <a:t>Ideas, Nature </a:t>
            </a:r>
            <a:r>
              <a:rPr lang="en-US" sz="3200" dirty="0"/>
              <a:t>of Creative Process </a:t>
            </a:r>
            <a:endParaRPr lang="en-US" sz="3200" dirty="0" smtClean="0"/>
          </a:p>
          <a:p>
            <a:r>
              <a:rPr lang="en-US" sz="3200" dirty="0"/>
              <a:t>Legal Challenges Faced by an Entrepreneurship: Patents Copyright, Trademarks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Essentials of Contract, Formation of Company, Article of Partnership</a:t>
            </a:r>
            <a:r>
              <a:rPr lang="en-US" sz="3200" b="1" dirty="0"/>
              <a:t> </a:t>
            </a:r>
            <a:endParaRPr lang="en-US" sz="3200" dirty="0"/>
          </a:p>
          <a:p>
            <a:r>
              <a:rPr lang="en-US" sz="3200" dirty="0"/>
              <a:t>The Search for Entrepreneurial Capital </a:t>
            </a:r>
            <a:endParaRPr lang="en-US" sz="32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427774" y="611969"/>
            <a:ext cx="85197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prstClr val="black"/>
                </a:solidFill>
                <a:latin typeface="Algerian" panose="04020705040A02060702" pitchFamily="82" charset="0"/>
              </a:rPr>
              <a:t>COURSE </a:t>
            </a:r>
            <a:r>
              <a:rPr lang="en-US" sz="3600" b="1" dirty="0" smtClean="0">
                <a:solidFill>
                  <a:prstClr val="black"/>
                </a:solidFill>
                <a:latin typeface="Algerian" panose="04020705040A02060702" pitchFamily="82" charset="0"/>
              </a:rPr>
              <a:t>CONTENTS……</a:t>
            </a:r>
            <a:r>
              <a:rPr lang="en-US" b="1" dirty="0" smtClean="0">
                <a:solidFill>
                  <a:prstClr val="black"/>
                </a:solidFill>
              </a:rPr>
              <a:t>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905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7855"/>
            <a:ext cx="10515600" cy="4639108"/>
          </a:xfrm>
        </p:spPr>
        <p:txBody>
          <a:bodyPr/>
          <a:lstStyle/>
          <a:p>
            <a:r>
              <a:rPr lang="en-US" dirty="0" smtClean="0"/>
              <a:t>Basic Financial Statements</a:t>
            </a:r>
          </a:p>
          <a:p>
            <a:r>
              <a:rPr lang="en-US" dirty="0" smtClean="0"/>
              <a:t>Forecasted </a:t>
            </a:r>
            <a:r>
              <a:rPr lang="en-US" dirty="0"/>
              <a:t>Income Statement, Balance Sheet, Owner’s Equity, Cash Flow</a:t>
            </a:r>
          </a:p>
          <a:p>
            <a:r>
              <a:rPr lang="en-US" dirty="0"/>
              <a:t>Presentations Sessions on Business </a:t>
            </a:r>
            <a:r>
              <a:rPr lang="en-US" dirty="0" smtClean="0"/>
              <a:t>Plan</a:t>
            </a:r>
          </a:p>
          <a:p>
            <a:r>
              <a:rPr lang="en-US" dirty="0"/>
              <a:t>Opportunity Assessment </a:t>
            </a:r>
            <a:endParaRPr lang="en-US" dirty="0" smtClean="0"/>
          </a:p>
          <a:p>
            <a:r>
              <a:rPr lang="en-US" dirty="0"/>
              <a:t>Strategic Growth in Entrepreneurship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495044"/>
            <a:ext cx="873529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prstClr val="black"/>
                </a:solidFill>
                <a:latin typeface="Algerian" panose="04020705040A02060702" pitchFamily="82" charset="0"/>
                <a:ea typeface="+mj-ea"/>
                <a:cs typeface="+mj-cs"/>
              </a:rPr>
              <a:t>COURSE </a:t>
            </a:r>
            <a:r>
              <a:rPr lang="en-US" sz="4400" b="1" dirty="0" smtClean="0">
                <a:solidFill>
                  <a:prstClr val="black"/>
                </a:solidFill>
                <a:latin typeface="Algerian" panose="04020705040A02060702" pitchFamily="82" charset="0"/>
                <a:ea typeface="+mj-ea"/>
                <a:cs typeface="+mj-cs"/>
              </a:rPr>
              <a:t>CONTENTS</a:t>
            </a:r>
            <a:r>
              <a:rPr lang="en-US" sz="4400" b="1" dirty="0" smtClean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……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8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1057"/>
          </a:xfrm>
        </p:spPr>
        <p:txBody>
          <a:bodyPr/>
          <a:lstStyle/>
          <a:p>
            <a:r>
              <a:rPr lang="en-US" b="1" dirty="0"/>
              <a:t>Text/ Reference Materials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6073"/>
            <a:ext cx="10515600" cy="504089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</a:pPr>
            <a:r>
              <a:rPr lang="en-US" sz="32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Books: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endParaRPr lang="en-US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Technology Ventures: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From Idea to Enterprise by Thomas Byers, Richard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Dorf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Andrew Nelson, 4th Edition, McGraw Hill 2015, ISBN 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9780073523422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Startup Owner’s Manual: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Step-By-Step Guide for Building a Great Company by Steve Blank, Bob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Dorf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K&amp;S Ranch 2012, ISBN 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9780984999309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Lean Startup: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How Today’s Entrepreneurs Use Continuous Innovation to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creat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Radically Successful Business by Eric </a:t>
            </a:r>
            <a:r>
              <a:rPr lang="en-US" sz="22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Ries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Penguin Books 2011, ISBN 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9780307887894</a:t>
            </a:r>
          </a:p>
          <a:p>
            <a:pPr marL="0" marR="0" lvl="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2200" b="1" kern="1800" dirty="0">
                <a:solidFill>
                  <a:srgbClr val="2222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Essentials of Entrepreneurship </a:t>
            </a:r>
            <a:r>
              <a:rPr lang="en-US" sz="2200" kern="1800" dirty="0">
                <a:solidFill>
                  <a:srgbClr val="2222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and Small Business Management by Norman </a:t>
            </a:r>
            <a:r>
              <a:rPr lang="en-US" sz="2200" kern="1800" dirty="0" err="1">
                <a:solidFill>
                  <a:srgbClr val="2222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M.Scarborough</a:t>
            </a:r>
            <a:r>
              <a:rPr lang="en-US" sz="2200" kern="1800" dirty="0">
                <a:solidFill>
                  <a:srgbClr val="222233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and Jeffrey R. Cornwall, 8</a:t>
            </a:r>
            <a:r>
              <a:rPr lang="en-US" sz="2200" baseline="300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Edition, Pearson Education 2016, ISBN </a:t>
            </a:r>
            <a:r>
              <a:rPr lang="en-US" sz="2200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978-0-13-384962-2</a:t>
            </a:r>
            <a:endParaRPr lang="en-US" sz="22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591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911"/>
          </a:xfrm>
        </p:spPr>
        <p:txBody>
          <a:bodyPr/>
          <a:lstStyle/>
          <a:p>
            <a:r>
              <a:rPr lang="en-US" b="1" dirty="0"/>
              <a:t>Relevant </a:t>
            </a:r>
            <a:r>
              <a:rPr lang="en-US" b="1" dirty="0" smtClean="0"/>
              <a:t>articles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6291"/>
            <a:ext cx="10515600" cy="46806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Drucker, Peter “Discipline of Innovation” (available at </a:t>
            </a:r>
            <a:r>
              <a:rPr lang="en-US" u="sng" dirty="0">
                <a:hlinkClick r:id="rId2"/>
              </a:rPr>
              <a:t>www.hbsp.org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Iansiti</a:t>
            </a:r>
            <a:r>
              <a:rPr lang="en-US" dirty="0"/>
              <a:t> &amp; Lakhani, “Digital Ubiquity” (available at </a:t>
            </a:r>
            <a:r>
              <a:rPr lang="en-US" u="sng" dirty="0">
                <a:hlinkClick r:id="rId2"/>
              </a:rPr>
              <a:t>www.hbsp.org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3. Christensen et al.: “Marketing Malpractice” (available at </a:t>
            </a:r>
            <a:r>
              <a:rPr lang="en-US" u="sng" dirty="0">
                <a:hlinkClick r:id="rId2"/>
              </a:rPr>
              <a:t>www.hbsp.org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dirty="0" err="1"/>
              <a:t>Nohria</a:t>
            </a:r>
            <a:r>
              <a:rPr lang="en-US" dirty="0"/>
              <a:t>, Joyce, “What Really Works” (available at </a:t>
            </a:r>
            <a:r>
              <a:rPr lang="en-US" u="sng" dirty="0">
                <a:hlinkClick r:id="rId2"/>
              </a:rPr>
              <a:t>www.hbsp.org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5. Anthony, Scott et al.: “Innovation Isn’t the Answer to All Your Problems” (available at </a:t>
            </a:r>
            <a:br>
              <a:rPr lang="en-US" dirty="0"/>
            </a:br>
            <a:r>
              <a:rPr lang="en-US" u="sng" dirty="0">
                <a:hlinkClick r:id="rId3"/>
              </a:rPr>
              <a:t>https://hbr.org/2013/07/innovation-isnt-an-idea-proble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62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4184"/>
          </a:xfrm>
        </p:spPr>
        <p:txBody>
          <a:bodyPr/>
          <a:lstStyle/>
          <a:p>
            <a:r>
              <a:rPr lang="en-US" b="1" dirty="0" smtClean="0"/>
              <a:t>Course Outcomes: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0145"/>
            <a:ext cx="10515600" cy="46668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On the successful completion of the course you will be able to</a:t>
            </a:r>
            <a:r>
              <a:rPr 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lvl="1"/>
            <a:r>
              <a:rPr lang="en-US" sz="3200" dirty="0" smtClean="0"/>
              <a:t>Able </a:t>
            </a:r>
            <a:r>
              <a:rPr lang="en-US" sz="3200" dirty="0"/>
              <a:t>to learn and develop skills and insights for evaluating, articulating, refining, and as new </a:t>
            </a:r>
            <a:r>
              <a:rPr lang="en-US" sz="3200" i="1" dirty="0"/>
              <a:t>startup </a:t>
            </a:r>
            <a:r>
              <a:rPr lang="en-US" sz="3200" dirty="0"/>
              <a:t>launching a new product or service, either as a start-up business or a new initiative within an existing organization. </a:t>
            </a:r>
            <a:endParaRPr lang="en-US" sz="3200" dirty="0" smtClean="0"/>
          </a:p>
          <a:p>
            <a:pPr lvl="1"/>
            <a:r>
              <a:rPr lang="en-US" sz="3200" dirty="0"/>
              <a:t>Develop a business plan with an appropriate business </a:t>
            </a:r>
            <a:r>
              <a:rPr lang="en-US" sz="3200" dirty="0" smtClean="0"/>
              <a:t>model</a:t>
            </a:r>
          </a:p>
          <a:p>
            <a:pPr lvl="1"/>
            <a:r>
              <a:rPr lang="en-US" sz="3200" dirty="0" smtClean="0"/>
              <a:t>Show </a:t>
            </a:r>
            <a:r>
              <a:rPr lang="en-US" sz="3200" dirty="0"/>
              <a:t>the ability to provide a self-analysis in the context of an entrepreneurial </a:t>
            </a:r>
            <a:r>
              <a:rPr lang="en-US" sz="3200" dirty="0" smtClean="0"/>
              <a:t>career</a:t>
            </a:r>
          </a:p>
          <a:p>
            <a:pPr lvl="1"/>
            <a:r>
              <a:rPr lang="en-US" sz="3200" dirty="0" smtClean="0"/>
              <a:t>Have the </a:t>
            </a:r>
            <a:r>
              <a:rPr lang="en-US" sz="3200" dirty="0"/>
              <a:t>ability to find an attractive market that can </a:t>
            </a:r>
            <a:r>
              <a:rPr lang="en-US" sz="3200" dirty="0" smtClean="0"/>
              <a:t>be reached </a:t>
            </a:r>
            <a:r>
              <a:rPr lang="en-US" sz="3200" dirty="0"/>
              <a:t>economically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896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Algerian" panose="04020705040A02060702" pitchFamily="82" charset="0"/>
              </a:rPr>
              <a:t>Chapter 1:</a:t>
            </a:r>
            <a:r>
              <a:rPr lang="en-US" dirty="0" smtClean="0">
                <a:latin typeface="Algerian" panose="04020705040A02060702" pitchFamily="82" charset="0"/>
              </a:rPr>
              <a:t> 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Entrepreneurship </a:t>
            </a:r>
            <a:r>
              <a:rPr lang="en-US" dirty="0"/>
              <a:t>Background </a:t>
            </a: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Definitions</a:t>
            </a:r>
          </a:p>
          <a:p>
            <a:r>
              <a:rPr lang="en-US" dirty="0" smtClean="0"/>
              <a:t>Various Principles</a:t>
            </a:r>
          </a:p>
          <a:p>
            <a:r>
              <a:rPr lang="en-US" dirty="0" smtClean="0"/>
              <a:t>Myths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4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2043</Words>
  <Application>Microsoft Office PowerPoint</Application>
  <PresentationFormat>Widescreen</PresentationFormat>
  <Paragraphs>237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ＭＳ Ｐゴシック</vt:lpstr>
      <vt:lpstr>Algerian</vt:lpstr>
      <vt:lpstr>Andalus</vt:lpstr>
      <vt:lpstr>-apple-system</vt:lpstr>
      <vt:lpstr>Arial</vt:lpstr>
      <vt:lpstr>Calibri</vt:lpstr>
      <vt:lpstr>Calibri Light</vt:lpstr>
      <vt:lpstr>Georgia</vt:lpstr>
      <vt:lpstr>Times New Roman</vt:lpstr>
      <vt:lpstr>Verdana</vt:lpstr>
      <vt:lpstr>Wingdings</vt:lpstr>
      <vt:lpstr>Office Theme</vt:lpstr>
      <vt:lpstr>Intro </vt:lpstr>
      <vt:lpstr>Course Title: </vt:lpstr>
      <vt:lpstr>COURSE CONTENTS:</vt:lpstr>
      <vt:lpstr>PowerPoint Presentation</vt:lpstr>
      <vt:lpstr>PowerPoint Presentation</vt:lpstr>
      <vt:lpstr>Text/ Reference Materials:</vt:lpstr>
      <vt:lpstr>Relevant articles:</vt:lpstr>
      <vt:lpstr>Course Outcomes: </vt:lpstr>
      <vt:lpstr>Chapter 1: </vt:lpstr>
      <vt:lpstr>What is Entrepreneurship?</vt:lpstr>
      <vt:lpstr>Definition</vt:lpstr>
      <vt:lpstr>Who are Entrepreneurs?</vt:lpstr>
      <vt:lpstr>Why Become an Entrepreneur?</vt:lpstr>
      <vt:lpstr>Desire to be their own boss</vt:lpstr>
      <vt:lpstr>Desire to pursue their own ideas</vt:lpstr>
      <vt:lpstr> Financial rewards</vt:lpstr>
      <vt:lpstr>The World of the Entrepreneur</vt:lpstr>
      <vt:lpstr>Entrepreneurship-Friendly Nations</vt:lpstr>
      <vt:lpstr>Difference between businessman and entrepreneur</vt:lpstr>
      <vt:lpstr>Evolution of Entrepreneurship</vt:lpstr>
      <vt:lpstr>Theories and Schools of Thought</vt:lpstr>
      <vt:lpstr>Importance of Entrepreneurship </vt:lpstr>
      <vt:lpstr>Key Drivers of Entrepreneurship</vt:lpstr>
      <vt:lpstr>Modern Trends in Entrepreneurship</vt:lpstr>
      <vt:lpstr>Modern Trends…..</vt:lpstr>
      <vt:lpstr>Modern Trends…..</vt:lpstr>
      <vt:lpstr>Modern Trends…..</vt:lpstr>
      <vt:lpstr>Common Myths About Entrepreneurs</vt:lpstr>
      <vt:lpstr>Myth 2: </vt:lpstr>
      <vt:lpstr>Myth 3: </vt:lpstr>
      <vt:lpstr>Myth 4:</vt:lpstr>
      <vt:lpstr>Myth 5:</vt:lpstr>
      <vt:lpstr>Challenges in Entrepreneurship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</dc:creator>
  <cp:lastModifiedBy>Abi</cp:lastModifiedBy>
  <cp:revision>38</cp:revision>
  <dcterms:created xsi:type="dcterms:W3CDTF">2024-09-14T03:52:37Z</dcterms:created>
  <dcterms:modified xsi:type="dcterms:W3CDTF">2024-09-22T04:49:08Z</dcterms:modified>
</cp:coreProperties>
</file>