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A92B27-1D7B-430C-8B6C-548B3D64F311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47CD69-BC10-48C6-9EBD-5C91DA46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9690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minimum viable product*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7CD69-BC10-48C6-9EBD-5C91DA46ACB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798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tech stack is the set of technologies used to develop an application, including programming languages, frameworks, databases, front-end and back-end tools, and APIs.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7CD69-BC10-48C6-9EBD-5C91DA46ACB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2242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percentage of customers lost over the course of a month.*/the pace at which a new company that's not yet generating profits consumes its cash reserves.**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7CD69-BC10-48C6-9EBD-5C91DA46ACB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895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374CC-34AC-4F31-AA39-7382772E09D3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B9755-060A-4EAA-A3B1-44B9E14D3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891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374CC-34AC-4F31-AA39-7382772E09D3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B9755-060A-4EAA-A3B1-44B9E14D3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272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374CC-34AC-4F31-AA39-7382772E09D3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B9755-060A-4EAA-A3B1-44B9E14D3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986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374CC-34AC-4F31-AA39-7382772E09D3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B9755-060A-4EAA-A3B1-44B9E14D3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915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374CC-34AC-4F31-AA39-7382772E09D3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B9755-060A-4EAA-A3B1-44B9E14D3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680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374CC-34AC-4F31-AA39-7382772E09D3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B9755-060A-4EAA-A3B1-44B9E14D3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550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374CC-34AC-4F31-AA39-7382772E09D3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B9755-060A-4EAA-A3B1-44B9E14D3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069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374CC-34AC-4F31-AA39-7382772E09D3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B9755-060A-4EAA-A3B1-44B9E14D3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711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374CC-34AC-4F31-AA39-7382772E09D3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B9755-060A-4EAA-A3B1-44B9E14D3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905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374CC-34AC-4F31-AA39-7382772E09D3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B9755-060A-4EAA-A3B1-44B9E14D3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825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374CC-34AC-4F31-AA39-7382772E09D3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B9755-060A-4EAA-A3B1-44B9E14D3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93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8374CC-34AC-4F31-AA39-7382772E09D3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6B9755-060A-4EAA-A3B1-44B9E14D3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356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1925637"/>
          </a:xfrm>
        </p:spPr>
        <p:txBody>
          <a:bodyPr>
            <a:normAutofit/>
          </a:bodyPr>
          <a:lstStyle/>
          <a:p>
            <a:r>
              <a:rPr lang="en-US" dirty="0">
                <a:latin typeface="Algerian" panose="04020705040A02060702" pitchFamily="82" charset="0"/>
              </a:rPr>
              <a:t>Basic Management </a:t>
            </a:r>
            <a:r>
              <a:rPr lang="en-US" dirty="0" smtClean="0">
                <a:latin typeface="Algerian" panose="04020705040A02060702" pitchFamily="82" charset="0"/>
              </a:rPr>
              <a:t>Principles</a:t>
            </a:r>
            <a:endParaRPr lang="en-US" dirty="0">
              <a:latin typeface="Algerian" panose="04020705040A02060702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325091"/>
            <a:ext cx="9144000" cy="3415146"/>
          </a:xfrm>
        </p:spPr>
        <p:txBody>
          <a:bodyPr/>
          <a:lstStyle/>
          <a:p>
            <a:pPr algn="r"/>
            <a:r>
              <a:rPr lang="en-US" b="1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Chapter 3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Plan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Organize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 Lead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Control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Efficiency</a:t>
            </a:r>
            <a:r>
              <a:rPr lang="en-US" dirty="0"/>
              <a:t>, and Effectiveness</a:t>
            </a:r>
          </a:p>
        </p:txBody>
      </p:sp>
    </p:spTree>
    <p:extLst>
      <p:ext uri="{BB962C8B-B14F-4D97-AF65-F5344CB8AC3E}">
        <p14:creationId xmlns:p14="http://schemas.microsoft.com/office/powerpoint/2010/main" val="1757711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Algerian" panose="04020705040A02060702" pitchFamily="82" charset="0"/>
              </a:rPr>
              <a:t>Key Leadership Styles for </a:t>
            </a:r>
            <a:r>
              <a:rPr lang="en-US" b="1" dirty="0" smtClean="0">
                <a:latin typeface="Algerian" panose="04020705040A02060702" pitchFamily="82" charset="0"/>
              </a:rPr>
              <a:t>Entrepreneurs</a:t>
            </a:r>
            <a:endParaRPr lang="en-US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b="1" dirty="0" smtClean="0"/>
              <a:t>Transformational </a:t>
            </a:r>
            <a:r>
              <a:rPr lang="en-US" b="1" dirty="0"/>
              <a:t>Leadership</a:t>
            </a:r>
            <a:r>
              <a:rPr lang="en-US" dirty="0"/>
              <a:t>: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Inspires teams to innovate and exceed their own expectations.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Ideal for tech entrepreneurs driving breakthrough innovations.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Servant Leadership</a:t>
            </a:r>
            <a:r>
              <a:rPr lang="en-US" dirty="0"/>
              <a:t>: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Focuses on empowering team members and fostering creativity.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Effective in startups where employees have ownership and autonomy over their projects.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277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Algerian" panose="04020705040A02060702" pitchFamily="82" charset="0"/>
              </a:rPr>
              <a:t>Leading with Vision in Tech </a:t>
            </a:r>
            <a:r>
              <a:rPr lang="en-US" b="1" dirty="0" smtClean="0">
                <a:latin typeface="Algerian" panose="04020705040A02060702" pitchFamily="82" charset="0"/>
              </a:rPr>
              <a:t>Startups</a:t>
            </a:r>
            <a:endParaRPr lang="en-US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b="1" dirty="0" smtClean="0"/>
              <a:t>Visionary </a:t>
            </a:r>
            <a:r>
              <a:rPr lang="en-US" b="1" dirty="0"/>
              <a:t>Leadership</a:t>
            </a:r>
            <a:r>
              <a:rPr lang="en-US" dirty="0"/>
              <a:t>: Defining a </a:t>
            </a:r>
            <a:r>
              <a:rPr lang="en-US" b="1" dirty="0"/>
              <a:t>clear vision</a:t>
            </a:r>
            <a:r>
              <a:rPr lang="en-US" dirty="0"/>
              <a:t> for the company’s future (e.g., revolutionizing a particular industry).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Team Building</a:t>
            </a:r>
            <a:r>
              <a:rPr lang="en-US" dirty="0"/>
              <a:t>: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Hiring the right mix of technical and business talent.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Promoting collaboration between developers, product teams, and marketing.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9660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lgerian" panose="04020705040A02060702" pitchFamily="82" charset="0"/>
              </a:rPr>
              <a:t>Controlling Startup </a:t>
            </a:r>
            <a:r>
              <a:rPr lang="en-US" b="1" dirty="0" smtClean="0">
                <a:latin typeface="Algerian" panose="04020705040A02060702" pitchFamily="82" charset="0"/>
              </a:rPr>
              <a:t>Operations</a:t>
            </a:r>
            <a:endParaRPr lang="en-US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b="1" dirty="0" smtClean="0"/>
              <a:t>What </a:t>
            </a:r>
            <a:r>
              <a:rPr lang="en-US" b="1" dirty="0"/>
              <a:t>is Controlling in Entrepreneurship?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Controlling </a:t>
            </a:r>
            <a:r>
              <a:rPr lang="en-US" dirty="0"/>
              <a:t>is the process of monitoring performance and making adjustments to ensure that business goals are achieved.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Importance in Startups</a:t>
            </a:r>
            <a:r>
              <a:rPr lang="en-US" dirty="0"/>
              <a:t>: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Ensures the business stays on track with </a:t>
            </a:r>
            <a:r>
              <a:rPr lang="en-US" b="1" dirty="0"/>
              <a:t>budget, deadlines</a:t>
            </a:r>
            <a:r>
              <a:rPr lang="en-US" dirty="0"/>
              <a:t>, and </a:t>
            </a:r>
            <a:r>
              <a:rPr lang="en-US" b="1" dirty="0"/>
              <a:t>quality control</a:t>
            </a:r>
            <a:r>
              <a:rPr lang="en-US" dirty="0"/>
              <a:t>.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Allows quick identification and correction of issues.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6329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20330"/>
          </a:xfrm>
        </p:spPr>
        <p:txBody>
          <a:bodyPr/>
          <a:lstStyle/>
          <a:p>
            <a:r>
              <a:rPr lang="en-US" b="1" dirty="0">
                <a:latin typeface="Algerian" panose="04020705040A02060702" pitchFamily="82" charset="0"/>
              </a:rPr>
              <a:t>Control Mechanisms for </a:t>
            </a:r>
            <a:r>
              <a:rPr lang="en-US" b="1" dirty="0" smtClean="0">
                <a:latin typeface="Algerian" panose="04020705040A02060702" pitchFamily="82" charset="0"/>
              </a:rPr>
              <a:t>Startups</a:t>
            </a:r>
            <a:endParaRPr lang="en-US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85456"/>
            <a:ext cx="10515600" cy="4791507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b="1" dirty="0" smtClean="0"/>
              <a:t>KPIs </a:t>
            </a:r>
            <a:r>
              <a:rPr lang="en-US" b="1" dirty="0"/>
              <a:t>(Key Performance Indicators)</a:t>
            </a:r>
            <a:r>
              <a:rPr lang="en-US" dirty="0"/>
              <a:t>: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Metrics such as </a:t>
            </a:r>
            <a:r>
              <a:rPr lang="en-US" b="1" dirty="0"/>
              <a:t>customer acquisition rate</a:t>
            </a:r>
            <a:r>
              <a:rPr lang="en-US" dirty="0"/>
              <a:t>, </a:t>
            </a:r>
            <a:r>
              <a:rPr lang="en-US" b="1" dirty="0"/>
              <a:t>churn </a:t>
            </a:r>
            <a:r>
              <a:rPr lang="en-US" b="1" dirty="0" smtClean="0"/>
              <a:t>rate*</a:t>
            </a:r>
            <a:r>
              <a:rPr lang="en-US" dirty="0" smtClean="0"/>
              <a:t>, </a:t>
            </a:r>
            <a:r>
              <a:rPr lang="en-US" dirty="0"/>
              <a:t>and </a:t>
            </a:r>
            <a:r>
              <a:rPr lang="en-US" b="1" dirty="0"/>
              <a:t>revenue growth</a:t>
            </a:r>
            <a:r>
              <a:rPr lang="en-US" dirty="0"/>
              <a:t>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Financial Controls</a:t>
            </a:r>
            <a:r>
              <a:rPr lang="en-US" dirty="0"/>
              <a:t>: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Monitoring </a:t>
            </a:r>
            <a:r>
              <a:rPr lang="en-US" b="1" dirty="0"/>
              <a:t>cash flow</a:t>
            </a:r>
            <a:r>
              <a:rPr lang="en-US" dirty="0"/>
              <a:t>, controlling burn </a:t>
            </a:r>
            <a:r>
              <a:rPr lang="en-US" dirty="0" smtClean="0"/>
              <a:t>rates**, </a:t>
            </a:r>
            <a:r>
              <a:rPr lang="en-US" dirty="0"/>
              <a:t>and ensuring </a:t>
            </a:r>
            <a:r>
              <a:rPr lang="en-US" b="1" dirty="0"/>
              <a:t>financial sustainability</a:t>
            </a:r>
            <a:r>
              <a:rPr lang="en-US" dirty="0"/>
              <a:t>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Product Controls</a:t>
            </a:r>
            <a:r>
              <a:rPr lang="en-US" dirty="0"/>
              <a:t>: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Continuous testing and </a:t>
            </a:r>
            <a:r>
              <a:rPr lang="en-US" dirty="0" smtClean="0"/>
              <a:t>duplication </a:t>
            </a:r>
            <a:r>
              <a:rPr lang="en-US" dirty="0"/>
              <a:t>of the product to maintain </a:t>
            </a:r>
            <a:r>
              <a:rPr lang="en-US" b="1" dirty="0"/>
              <a:t>quality</a:t>
            </a:r>
            <a:r>
              <a:rPr lang="en-US" dirty="0"/>
              <a:t> and meet customer needs.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5932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Algerian" panose="04020705040A02060702" pitchFamily="82" charset="0"/>
              </a:rPr>
              <a:t>Controlling Through Feedback </a:t>
            </a:r>
            <a:r>
              <a:rPr lang="en-US" b="1" dirty="0" smtClean="0">
                <a:latin typeface="Algerian" panose="04020705040A02060702" pitchFamily="82" charset="0"/>
              </a:rPr>
              <a:t>Loops</a:t>
            </a:r>
            <a:endParaRPr lang="en-US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b="1" dirty="0" smtClean="0"/>
              <a:t>Customer </a:t>
            </a:r>
            <a:r>
              <a:rPr lang="en-US" b="1" dirty="0"/>
              <a:t>Feedback</a:t>
            </a:r>
            <a:r>
              <a:rPr lang="en-US" dirty="0"/>
              <a:t>: Continuous feedback from early users and beta testers.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Data-Driven Decisions</a:t>
            </a:r>
            <a:r>
              <a:rPr lang="en-US" dirty="0"/>
              <a:t>: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Using analytics and performance data (e.g., website traffic, app usage) to make product improvements.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0213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7927"/>
            <a:ext cx="10515600" cy="1302762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Algerian" panose="04020705040A02060702" pitchFamily="82" charset="0"/>
              </a:rPr>
              <a:t>Efficiency and Effectiveness in Tech </a:t>
            </a:r>
            <a:r>
              <a:rPr lang="en-US" b="1" dirty="0" smtClean="0">
                <a:latin typeface="Algerian" panose="04020705040A02060702" pitchFamily="82" charset="0"/>
              </a:rPr>
              <a:t>Startups</a:t>
            </a:r>
            <a:endParaRPr lang="en-US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48627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b="1" dirty="0" smtClean="0"/>
              <a:t>Efficiency </a:t>
            </a:r>
            <a:r>
              <a:rPr lang="en-US" b="1" dirty="0"/>
              <a:t>vs. Effectiveness</a:t>
            </a:r>
          </a:p>
          <a:p>
            <a:pPr lvl="1">
              <a:lnSpc>
                <a:spcPct val="150000"/>
              </a:lnSpc>
            </a:pPr>
            <a:r>
              <a:rPr lang="en-US" b="1" dirty="0"/>
              <a:t>Efficiency</a:t>
            </a:r>
            <a:r>
              <a:rPr lang="en-US" dirty="0"/>
              <a:t>: Doing things right; using resources (time, money, effort) wisely.</a:t>
            </a:r>
          </a:p>
          <a:p>
            <a:pPr lvl="1">
              <a:lnSpc>
                <a:spcPct val="150000"/>
              </a:lnSpc>
            </a:pPr>
            <a:r>
              <a:rPr lang="en-US" b="1" dirty="0"/>
              <a:t>Effectiveness</a:t>
            </a:r>
            <a:r>
              <a:rPr lang="en-US" dirty="0"/>
              <a:t>: Doing the right things; achieving the desired outcome.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Balance</a:t>
            </a:r>
            <a:r>
              <a:rPr lang="en-US" dirty="0"/>
              <a:t>: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A startup needs to be both efficient (to conserve resources) and effective (to meet goals and satisfy customers).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3272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lgerian" panose="04020705040A02060702" pitchFamily="82" charset="0"/>
              </a:rPr>
              <a:t>Efficiency in Tech </a:t>
            </a:r>
            <a:r>
              <a:rPr lang="en-US" b="1" dirty="0" smtClean="0">
                <a:latin typeface="Algerian" panose="04020705040A02060702" pitchFamily="82" charset="0"/>
              </a:rPr>
              <a:t>Startups</a:t>
            </a:r>
            <a:endParaRPr lang="en-US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b="1" dirty="0" smtClean="0"/>
              <a:t>Optimizing </a:t>
            </a:r>
            <a:r>
              <a:rPr lang="en-US" b="1" dirty="0"/>
              <a:t>Resources</a:t>
            </a:r>
            <a:r>
              <a:rPr lang="en-US" dirty="0"/>
              <a:t>: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Efficient use of </a:t>
            </a:r>
            <a:r>
              <a:rPr lang="en-US" b="1" dirty="0"/>
              <a:t>technology</a:t>
            </a:r>
            <a:r>
              <a:rPr lang="en-US" dirty="0"/>
              <a:t> (e.g., using cloud services) and </a:t>
            </a:r>
            <a:r>
              <a:rPr lang="en-US" b="1" dirty="0"/>
              <a:t>automation</a:t>
            </a:r>
            <a:r>
              <a:rPr lang="en-US" dirty="0"/>
              <a:t> (e.g., automated testing).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Lean Startup Methodology</a:t>
            </a:r>
            <a:r>
              <a:rPr lang="en-US" dirty="0"/>
              <a:t>:</a:t>
            </a:r>
          </a:p>
          <a:p>
            <a:pPr lvl="1">
              <a:lnSpc>
                <a:spcPct val="150000"/>
              </a:lnSpc>
            </a:pPr>
            <a:r>
              <a:rPr lang="en-US" b="1" dirty="0"/>
              <a:t>Build-Measure-Learn</a:t>
            </a:r>
            <a:r>
              <a:rPr lang="en-US" dirty="0"/>
              <a:t> cycle to iterate quickly and avoid wasting resources.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629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lgerian" panose="04020705040A02060702" pitchFamily="82" charset="0"/>
              </a:rPr>
              <a:t>Effectiveness in Tech </a:t>
            </a:r>
            <a:r>
              <a:rPr lang="en-US" b="1" dirty="0" smtClean="0">
                <a:latin typeface="Algerian" panose="04020705040A02060702" pitchFamily="82" charset="0"/>
              </a:rPr>
              <a:t>Startups</a:t>
            </a:r>
            <a:endParaRPr lang="en-US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b="1" dirty="0" smtClean="0"/>
              <a:t>Achieving </a:t>
            </a:r>
            <a:r>
              <a:rPr lang="en-US" b="1" dirty="0"/>
              <a:t>Product-Market Fit</a:t>
            </a:r>
            <a:r>
              <a:rPr lang="en-US" dirty="0"/>
              <a:t>: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Focus on building a product that </a:t>
            </a:r>
            <a:r>
              <a:rPr lang="en-US" b="1" dirty="0"/>
              <a:t>solves a real problem</a:t>
            </a:r>
            <a:r>
              <a:rPr lang="en-US" dirty="0"/>
              <a:t> for customers.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Customer-Centric Approach</a:t>
            </a:r>
            <a:r>
              <a:rPr lang="en-US" dirty="0"/>
              <a:t>: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Prioritizing features and solutions that have the highest impact on customer satisfaction and market demand.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3957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>
                <a:latin typeface="Algerian" panose="04020705040A02060702" pitchFamily="82" charset="0"/>
              </a:rPr>
              <a:t>Balancing Efficiency and </a:t>
            </a:r>
            <a:r>
              <a:rPr lang="en-US" b="1" dirty="0" smtClean="0">
                <a:latin typeface="Algerian" panose="04020705040A02060702" pitchFamily="82" charset="0"/>
              </a:rPr>
              <a:t>Effectiveness</a:t>
            </a:r>
            <a:endParaRPr lang="en-US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b="1" dirty="0" smtClean="0"/>
              <a:t>Challenges</a:t>
            </a:r>
            <a:r>
              <a:rPr lang="en-US" dirty="0"/>
              <a:t>: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Being overly focused on efficiency may limit innovation.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Being overly focused on effectiveness may lead to resource overuse.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Example</a:t>
            </a:r>
            <a:r>
              <a:rPr lang="en-US" dirty="0"/>
              <a:t>: Efficiently developing a </a:t>
            </a:r>
            <a:r>
              <a:rPr lang="en-US" b="1" dirty="0"/>
              <a:t>Minimum Viable Product (MVP)</a:t>
            </a:r>
            <a:r>
              <a:rPr lang="en-US" dirty="0"/>
              <a:t>, while ensuring it delivers enough value to the customer.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17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Algerian" panose="04020705040A02060702" pitchFamily="82" charset="0"/>
              </a:rPr>
              <a:t>Recap of Basic Management </a:t>
            </a:r>
            <a:r>
              <a:rPr lang="en-US" b="1" dirty="0" smtClean="0">
                <a:latin typeface="Algerian" panose="04020705040A02060702" pitchFamily="82" charset="0"/>
              </a:rPr>
              <a:t>Principles</a:t>
            </a:r>
            <a:endParaRPr lang="en-US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en-US" b="1" dirty="0" smtClean="0"/>
              <a:t>Planning</a:t>
            </a:r>
            <a:r>
              <a:rPr lang="en-US" dirty="0"/>
              <a:t>: Setting strategic and operational goals.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Organizing</a:t>
            </a:r>
            <a:r>
              <a:rPr lang="en-US" dirty="0"/>
              <a:t>: Structuring resources for maximum efficiency.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Leading</a:t>
            </a:r>
            <a:r>
              <a:rPr lang="en-US" dirty="0"/>
              <a:t>: Inspiring and guiding the team toward success.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Controlling</a:t>
            </a:r>
            <a:r>
              <a:rPr lang="en-US" dirty="0"/>
              <a:t>: Monitoring progress and adjusting where necessary.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Efficiency and Effectiveness in Entrepreneurship</a:t>
            </a:r>
          </a:p>
          <a:p>
            <a:pPr>
              <a:lnSpc>
                <a:spcPct val="150000"/>
              </a:lnSpc>
            </a:pPr>
            <a:r>
              <a:rPr lang="en-US" b="1" dirty="0"/>
              <a:t>Efficiency</a:t>
            </a:r>
            <a:r>
              <a:rPr lang="en-US" dirty="0"/>
              <a:t>: Minimizing waste and optimizing resources.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Effectiveness</a:t>
            </a:r>
            <a:r>
              <a:rPr lang="en-US" dirty="0"/>
              <a:t>: Focusing on achieving key business goals.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789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lgerian" panose="04020705040A02060702" pitchFamily="82" charset="0"/>
              </a:rPr>
              <a:t>Table of </a:t>
            </a:r>
            <a:r>
              <a:rPr lang="en-US" b="1" dirty="0" smtClean="0">
                <a:latin typeface="Algerian" panose="04020705040A02060702" pitchFamily="82" charset="0"/>
              </a:rPr>
              <a:t>Contents</a:t>
            </a:r>
            <a:endParaRPr lang="en-US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3272" y="1825625"/>
            <a:ext cx="9760527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Planning </a:t>
            </a:r>
            <a:r>
              <a:rPr lang="en-US" dirty="0"/>
              <a:t>for Tech Startups</a:t>
            </a:r>
          </a:p>
          <a:p>
            <a:pPr>
              <a:lnSpc>
                <a:spcPct val="150000"/>
              </a:lnSpc>
            </a:pPr>
            <a:r>
              <a:rPr lang="en-US" dirty="0"/>
              <a:t>Organizing Resources in a Startup</a:t>
            </a:r>
          </a:p>
          <a:p>
            <a:pPr>
              <a:lnSpc>
                <a:spcPct val="150000"/>
              </a:lnSpc>
            </a:pPr>
            <a:r>
              <a:rPr lang="en-US" dirty="0"/>
              <a:t>Leading Entrepreneurial Teams</a:t>
            </a:r>
          </a:p>
          <a:p>
            <a:pPr>
              <a:lnSpc>
                <a:spcPct val="150000"/>
              </a:lnSpc>
            </a:pPr>
            <a:r>
              <a:rPr lang="en-US" dirty="0"/>
              <a:t>Controlling Startup Operations</a:t>
            </a:r>
          </a:p>
          <a:p>
            <a:pPr>
              <a:lnSpc>
                <a:spcPct val="150000"/>
              </a:lnSpc>
            </a:pPr>
            <a:r>
              <a:rPr lang="en-US" dirty="0"/>
              <a:t>Efficiency and Effectiveness in Tech Startups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599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lgerian" panose="04020705040A02060702" pitchFamily="82" charset="0"/>
              </a:rPr>
              <a:t>Planning for Tech </a:t>
            </a:r>
            <a:r>
              <a:rPr lang="en-US" b="1" dirty="0" smtClean="0">
                <a:latin typeface="Algerian" panose="04020705040A02060702" pitchFamily="82" charset="0"/>
              </a:rPr>
              <a:t>Startups</a:t>
            </a:r>
            <a:endParaRPr lang="en-US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8472" y="1825625"/>
            <a:ext cx="10065327" cy="4351338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b="1" dirty="0" smtClean="0"/>
              <a:t>What </a:t>
            </a:r>
            <a:r>
              <a:rPr lang="en-US" b="1" dirty="0"/>
              <a:t>is Planning in Entrepreneurship?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Planning </a:t>
            </a:r>
            <a:r>
              <a:rPr lang="en-US" dirty="0"/>
              <a:t>is the process of defining business goals, determining resources, and outlining steps to achieve them.</a:t>
            </a:r>
          </a:p>
          <a:p>
            <a:pPr lvl="1">
              <a:lnSpc>
                <a:spcPct val="150000"/>
              </a:lnSpc>
            </a:pPr>
            <a:r>
              <a:rPr lang="en-US" b="1" dirty="0"/>
              <a:t>Importance in Startups</a:t>
            </a:r>
            <a:r>
              <a:rPr lang="en-US" dirty="0"/>
              <a:t>: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Critical for setting the </a:t>
            </a:r>
            <a:r>
              <a:rPr lang="en-US" b="1" dirty="0"/>
              <a:t>direction</a:t>
            </a:r>
            <a:r>
              <a:rPr lang="en-US" dirty="0"/>
              <a:t> of a tech venture.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Reduces </a:t>
            </a:r>
            <a:r>
              <a:rPr lang="en-US" b="1" dirty="0"/>
              <a:t>uncertainty</a:t>
            </a:r>
            <a:r>
              <a:rPr lang="en-US" dirty="0"/>
              <a:t> by preparing for market challenges.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Establishes clear </a:t>
            </a:r>
            <a:r>
              <a:rPr lang="en-US" b="1" dirty="0"/>
              <a:t>milestones</a:t>
            </a:r>
            <a:r>
              <a:rPr lang="en-US" dirty="0"/>
              <a:t> for product development and scaling.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009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51057"/>
          </a:xfrm>
        </p:spPr>
        <p:txBody>
          <a:bodyPr/>
          <a:lstStyle/>
          <a:p>
            <a:r>
              <a:rPr lang="en-US" b="1" dirty="0">
                <a:latin typeface="Algerian" panose="04020705040A02060702" pitchFamily="82" charset="0"/>
              </a:rPr>
              <a:t>Types of Planning in Tech </a:t>
            </a:r>
            <a:r>
              <a:rPr lang="en-US" b="1" dirty="0" smtClean="0">
                <a:latin typeface="Algerian" panose="04020705040A02060702" pitchFamily="82" charset="0"/>
              </a:rPr>
              <a:t>Startups</a:t>
            </a:r>
            <a:endParaRPr lang="en-US" b="1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5672" y="1316181"/>
            <a:ext cx="9608127" cy="4860781"/>
          </a:xfrm>
        </p:spPr>
        <p:txBody>
          <a:bodyPr>
            <a:normAutofit/>
          </a:bodyPr>
          <a:lstStyle/>
          <a:p>
            <a:r>
              <a:rPr lang="en-US" b="1" dirty="0" smtClean="0"/>
              <a:t>Strategic </a:t>
            </a:r>
            <a:r>
              <a:rPr lang="en-US" b="1" dirty="0"/>
              <a:t>Planning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Long-term goals (e.g., product-market fit, expanding market share).</a:t>
            </a:r>
          </a:p>
          <a:p>
            <a:pPr lvl="1"/>
            <a:r>
              <a:rPr lang="en-US" dirty="0"/>
              <a:t>Key Questions: What are our competitive advantages? </a:t>
            </a:r>
            <a:endParaRPr lang="en-US" dirty="0" smtClean="0"/>
          </a:p>
          <a:p>
            <a:pPr lvl="1"/>
            <a:r>
              <a:rPr lang="en-US" dirty="0" smtClean="0"/>
              <a:t>What </a:t>
            </a:r>
            <a:r>
              <a:rPr lang="en-US" dirty="0"/>
              <a:t>is our vision for 3-5 years?</a:t>
            </a:r>
          </a:p>
          <a:p>
            <a:r>
              <a:rPr lang="en-US" b="1" dirty="0"/>
              <a:t>Operational Planning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Short-term activities (e.g., </a:t>
            </a:r>
            <a:r>
              <a:rPr lang="en-US" dirty="0" smtClean="0"/>
              <a:t>MVP* </a:t>
            </a:r>
            <a:r>
              <a:rPr lang="en-US" dirty="0"/>
              <a:t>development, customer acquisition).</a:t>
            </a:r>
          </a:p>
          <a:p>
            <a:pPr lvl="1"/>
            <a:r>
              <a:rPr lang="en-US" dirty="0"/>
              <a:t>Focuses on day-to-day execution.</a:t>
            </a:r>
          </a:p>
          <a:p>
            <a:r>
              <a:rPr lang="en-US" b="1" dirty="0"/>
              <a:t>Contingency Planning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Preparing for uncertainties (e.g., tech failures, market changes).</a:t>
            </a:r>
          </a:p>
          <a:p>
            <a:pPr lvl="1"/>
            <a:r>
              <a:rPr lang="en-US" dirty="0"/>
              <a:t>Mitigates risk and ensures flexibility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54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0945" y="365125"/>
            <a:ext cx="11062855" cy="1588366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Algerian" panose="04020705040A02060702" pitchFamily="82" charset="0"/>
              </a:rPr>
              <a:t>Planning </a:t>
            </a:r>
            <a:r>
              <a:rPr lang="en-US" b="1" dirty="0" smtClean="0">
                <a:latin typeface="Algerian" panose="04020705040A02060702" pitchFamily="82" charset="0"/>
              </a:rPr>
              <a:t>Tools</a:t>
            </a:r>
            <a:r>
              <a:rPr lang="en-US" sz="6600" b="1" dirty="0" smtClean="0">
                <a:solidFill>
                  <a:srgbClr val="FF0000"/>
                </a:solidFill>
                <a:latin typeface="Algerian" panose="04020705040A02060702" pitchFamily="82" charset="0"/>
              </a:rPr>
              <a:t>*</a:t>
            </a:r>
            <a:r>
              <a:rPr lang="en-US" b="1" dirty="0" smtClean="0">
                <a:latin typeface="Algerian" panose="04020705040A02060702" pitchFamily="82" charset="0"/>
              </a:rPr>
              <a:t> </a:t>
            </a:r>
            <a:r>
              <a:rPr lang="en-US" b="1" dirty="0">
                <a:latin typeface="Algerian" panose="04020705040A02060702" pitchFamily="82" charset="0"/>
              </a:rPr>
              <a:t>for Tech </a:t>
            </a:r>
            <a:r>
              <a:rPr lang="en-US" b="1" dirty="0" smtClean="0">
                <a:latin typeface="Algerian" panose="04020705040A02060702" pitchFamily="82" charset="0"/>
              </a:rPr>
              <a:t>Entrepreneurs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3054" y="1953491"/>
            <a:ext cx="10287000" cy="4223471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b="1" dirty="0" smtClean="0"/>
              <a:t>Lean </a:t>
            </a:r>
            <a:r>
              <a:rPr lang="en-US" b="1" dirty="0"/>
              <a:t>Canvas</a:t>
            </a:r>
            <a:r>
              <a:rPr lang="en-US" dirty="0"/>
              <a:t>: Outlines the business model on a single page.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Agile Project Planning</a:t>
            </a:r>
            <a:r>
              <a:rPr lang="en-US" dirty="0"/>
              <a:t>: Iterative approach for software development and product launches.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Gantt Charts</a:t>
            </a:r>
            <a:r>
              <a:rPr lang="en-US" dirty="0"/>
              <a:t>: Scheduling tool to plan and track project milestones</a:t>
            </a:r>
            <a:r>
              <a:rPr lang="en-US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b="1" dirty="0" smtClean="0"/>
              <a:t>Idea Sketch Pad: </a:t>
            </a:r>
            <a:r>
              <a:rPr lang="en-US" dirty="0"/>
              <a:t>a brainstorming tool that provides detailed questions for you to plan and elaborate on your idea.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86679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lgerian" panose="04020705040A02060702" pitchFamily="82" charset="0"/>
              </a:rPr>
              <a:t>Organizing Resources in a </a:t>
            </a:r>
            <a:r>
              <a:rPr lang="en-US" b="1" dirty="0" smtClean="0">
                <a:latin typeface="Algerian" panose="04020705040A02060702" pitchFamily="82" charset="0"/>
              </a:rPr>
              <a:t>Startup</a:t>
            </a:r>
            <a:endParaRPr lang="en-US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64326" y="1825625"/>
            <a:ext cx="9289473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b="1" dirty="0" smtClean="0"/>
              <a:t>What </a:t>
            </a:r>
            <a:r>
              <a:rPr lang="en-US" b="1" dirty="0"/>
              <a:t>is Organizing in Entrepreneurship?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Organizing </a:t>
            </a:r>
            <a:r>
              <a:rPr lang="en-US" dirty="0"/>
              <a:t>is structuring your resources (people, technology, capital) to achieve business goals.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Relevance for Tech Startups</a:t>
            </a:r>
            <a:r>
              <a:rPr lang="en-US" dirty="0"/>
              <a:t>: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Essential for managing </a:t>
            </a:r>
            <a:r>
              <a:rPr lang="en-US" b="1" dirty="0"/>
              <a:t>teams, technology stacks</a:t>
            </a:r>
            <a:r>
              <a:rPr lang="en-US" dirty="0"/>
              <a:t>, and </a:t>
            </a:r>
            <a:r>
              <a:rPr lang="en-US" b="1" dirty="0"/>
              <a:t>investment</a:t>
            </a:r>
            <a:r>
              <a:rPr lang="en-US" dirty="0"/>
              <a:t>.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Helps in </a:t>
            </a:r>
            <a:r>
              <a:rPr lang="en-US" b="1" dirty="0"/>
              <a:t>scaling</a:t>
            </a:r>
            <a:r>
              <a:rPr lang="en-US" dirty="0"/>
              <a:t> the business and managing rapid growth.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225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46050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Algerian" panose="04020705040A02060702" pitchFamily="82" charset="0"/>
              </a:rPr>
              <a:t>Key Elements of Organizing in a </a:t>
            </a:r>
            <a:r>
              <a:rPr lang="en-US" sz="4000" b="1" dirty="0" smtClean="0">
                <a:latin typeface="Algerian" panose="04020705040A02060702" pitchFamily="82" charset="0"/>
              </a:rPr>
              <a:t>Startup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b="1" dirty="0" smtClean="0"/>
              <a:t>Human </a:t>
            </a:r>
            <a:r>
              <a:rPr lang="en-US" b="1" dirty="0"/>
              <a:t>Resources</a:t>
            </a:r>
            <a:r>
              <a:rPr lang="en-US" dirty="0"/>
              <a:t>: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Building agile and cross-functional teams (e.g., developers, marketing, operations).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Technical Resources</a:t>
            </a:r>
            <a:r>
              <a:rPr lang="en-US" dirty="0"/>
              <a:t>: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Managing cloud infrastructure, software tools, and development environments.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Financial Resources</a:t>
            </a:r>
            <a:r>
              <a:rPr lang="en-US" dirty="0"/>
              <a:t>: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Efficiently allocating seed funding and venture capital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249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Algerian" panose="04020705040A02060702" pitchFamily="82" charset="0"/>
              </a:rPr>
              <a:t>Organizational Structures for </a:t>
            </a:r>
            <a:r>
              <a:rPr lang="en-US" b="1" dirty="0" smtClean="0">
                <a:latin typeface="Algerian" panose="04020705040A02060702" pitchFamily="82" charset="0"/>
              </a:rPr>
              <a:t>Startups</a:t>
            </a:r>
            <a:endParaRPr lang="en-US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b="1" dirty="0" smtClean="0"/>
              <a:t>Flat </a:t>
            </a:r>
            <a:r>
              <a:rPr lang="en-US" b="1" dirty="0"/>
              <a:t>Structure</a:t>
            </a:r>
            <a:r>
              <a:rPr lang="en-US" dirty="0"/>
              <a:t>: Common in tech startups, </a:t>
            </a:r>
            <a:endParaRPr lang="en-US" dirty="0" smtClean="0"/>
          </a:p>
          <a:p>
            <a:pPr lvl="1">
              <a:lnSpc>
                <a:spcPct val="150000"/>
              </a:lnSpc>
            </a:pPr>
            <a:r>
              <a:rPr lang="en-US" dirty="0" smtClean="0"/>
              <a:t>where </a:t>
            </a:r>
            <a:r>
              <a:rPr lang="en-US" dirty="0"/>
              <a:t>employees report directly to founders or senior leaders.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Promotes innovation and quick decision-making.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Agile Teams</a:t>
            </a:r>
            <a:r>
              <a:rPr lang="en-US" dirty="0"/>
              <a:t>: Small, cross-functional teams (developers, designers, product managers) focused on rapid iteration.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288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9493"/>
          </a:xfrm>
        </p:spPr>
        <p:txBody>
          <a:bodyPr/>
          <a:lstStyle/>
          <a:p>
            <a:r>
              <a:rPr lang="en-US" b="1" dirty="0">
                <a:latin typeface="Algerian" panose="04020705040A02060702" pitchFamily="82" charset="0"/>
              </a:rPr>
              <a:t>Leading Entrepreneurial </a:t>
            </a:r>
            <a:r>
              <a:rPr lang="en-US" b="1" dirty="0" smtClean="0">
                <a:latin typeface="Algerian" panose="04020705040A02060702" pitchFamily="82" charset="0"/>
              </a:rPr>
              <a:t>Teams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99309"/>
            <a:ext cx="10515600" cy="4777654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b="1" dirty="0" smtClean="0"/>
              <a:t>What </a:t>
            </a:r>
            <a:r>
              <a:rPr lang="en-US" b="1" dirty="0"/>
              <a:t>is Leading in Entrepreneurship?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Leading </a:t>
            </a:r>
            <a:r>
              <a:rPr lang="en-US" dirty="0"/>
              <a:t>involves motivating and directing a team toward achieving the startup’s objectives.</a:t>
            </a:r>
          </a:p>
          <a:p>
            <a:pPr lvl="1">
              <a:lnSpc>
                <a:spcPct val="150000"/>
              </a:lnSpc>
            </a:pPr>
            <a:r>
              <a:rPr lang="en-US" b="1" dirty="0"/>
              <a:t>Importance for Entrepreneurs</a:t>
            </a:r>
            <a:r>
              <a:rPr lang="en-US" dirty="0"/>
              <a:t>:</a:t>
            </a:r>
          </a:p>
          <a:p>
            <a:pPr lvl="1">
              <a:lnSpc>
                <a:spcPct val="150000"/>
              </a:lnSpc>
            </a:pPr>
            <a:r>
              <a:rPr lang="en-US" b="1" dirty="0"/>
              <a:t>Inspires innovation</a:t>
            </a:r>
            <a:r>
              <a:rPr lang="en-US" dirty="0"/>
              <a:t> and collaboration.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Critical for building and maintaining a </a:t>
            </a:r>
            <a:r>
              <a:rPr lang="en-US" b="1" dirty="0"/>
              <a:t>startup culture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793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1546</TotalTime>
  <Words>998</Words>
  <Application>Microsoft Office PowerPoint</Application>
  <PresentationFormat>Widescreen</PresentationFormat>
  <Paragraphs>124</Paragraphs>
  <Slides>19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Algerian</vt:lpstr>
      <vt:lpstr>Arial</vt:lpstr>
      <vt:lpstr>Calibri</vt:lpstr>
      <vt:lpstr>Calibri Light</vt:lpstr>
      <vt:lpstr>Times New Roman</vt:lpstr>
      <vt:lpstr>Office Theme</vt:lpstr>
      <vt:lpstr>Basic Management Principles</vt:lpstr>
      <vt:lpstr>Table of Contents</vt:lpstr>
      <vt:lpstr>Planning for Tech Startups</vt:lpstr>
      <vt:lpstr>Types of Planning in Tech Startups</vt:lpstr>
      <vt:lpstr>Planning Tools* for Tech Entrepreneurs</vt:lpstr>
      <vt:lpstr>Organizing Resources in a Startup</vt:lpstr>
      <vt:lpstr>Key Elements of Organizing in a Startup</vt:lpstr>
      <vt:lpstr>Organizational Structures for Startups</vt:lpstr>
      <vt:lpstr>Leading Entrepreneurial Teams</vt:lpstr>
      <vt:lpstr>Key Leadership Styles for Entrepreneurs</vt:lpstr>
      <vt:lpstr>Leading with Vision in Tech Startups</vt:lpstr>
      <vt:lpstr>Controlling Startup Operations</vt:lpstr>
      <vt:lpstr>Control Mechanisms for Startups</vt:lpstr>
      <vt:lpstr>Controlling Through Feedback Loops</vt:lpstr>
      <vt:lpstr>Efficiency and Effectiveness in Tech Startups</vt:lpstr>
      <vt:lpstr>Efficiency in Tech Startups</vt:lpstr>
      <vt:lpstr>Effectiveness in Tech Startups</vt:lpstr>
      <vt:lpstr>Balancing Efficiency and Effectiveness</vt:lpstr>
      <vt:lpstr>Recap of Basic Management Principles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Management Principles</dc:title>
  <dc:creator>Abi</dc:creator>
  <cp:lastModifiedBy>Abi</cp:lastModifiedBy>
  <cp:revision>15</cp:revision>
  <dcterms:created xsi:type="dcterms:W3CDTF">2024-09-22T17:03:05Z</dcterms:created>
  <dcterms:modified xsi:type="dcterms:W3CDTF">2024-09-30T13:28:33Z</dcterms:modified>
</cp:coreProperties>
</file>