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2" r:id="rId7"/>
    <p:sldId id="273" r:id="rId8"/>
    <p:sldId id="274" r:id="rId9"/>
    <p:sldId id="275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F5A1-D17E-49ED-99C6-E8563CA401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6166-F050-4B13-AF6B-8B01FB159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0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F5A1-D17E-49ED-99C6-E8563CA401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6166-F050-4B13-AF6B-8B01FB159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1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F5A1-D17E-49ED-99C6-E8563CA401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6166-F050-4B13-AF6B-8B01FB159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5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F5A1-D17E-49ED-99C6-E8563CA401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6166-F050-4B13-AF6B-8B01FB159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7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F5A1-D17E-49ED-99C6-E8563CA401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6166-F050-4B13-AF6B-8B01FB159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6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F5A1-D17E-49ED-99C6-E8563CA401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6166-F050-4B13-AF6B-8B01FB159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1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F5A1-D17E-49ED-99C6-E8563CA401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6166-F050-4B13-AF6B-8B01FB159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8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F5A1-D17E-49ED-99C6-E8563CA401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6166-F050-4B13-AF6B-8B01FB159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F5A1-D17E-49ED-99C6-E8563CA401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6166-F050-4B13-AF6B-8B01FB159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08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F5A1-D17E-49ED-99C6-E8563CA401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6166-F050-4B13-AF6B-8B01FB159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4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F5A1-D17E-49ED-99C6-E8563CA401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6166-F050-4B13-AF6B-8B01FB159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9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0F5A1-D17E-49ED-99C6-E8563CA401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D6166-F050-4B13-AF6B-8B01FB159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69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s/swot.asp" TargetMode="External"/><Relationship Id="rId2" Type="http://schemas.openxmlformats.org/officeDocument/2006/relationships/hyperlink" Target="https://quantive.com/resources/articles/swot-analysi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pulse/mitigating-top-5-emerging-risks-engineering-industry-rajendran-m/" TargetMode="External"/><Relationship Id="rId4" Type="http://schemas.openxmlformats.org/officeDocument/2006/relationships/hyperlink" Target="https://www.techtarget.com/searchcio/definition/SWOT-analysis-strengths-weaknesses-opportunities-and-threats-analysi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28338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Strategic Analysis: </a:t>
            </a:r>
            <a:br>
              <a:rPr lang="en-US" dirty="0" smtClean="0">
                <a:latin typeface="Algerian" panose="04020705040A02060702" pitchFamily="82" charset="0"/>
              </a:rPr>
            </a:br>
            <a:r>
              <a:rPr lang="en-US" dirty="0" smtClean="0">
                <a:latin typeface="Algerian" panose="04020705040A02060702" pitchFamily="82" charset="0"/>
              </a:rPr>
              <a:t>SWOT,</a:t>
            </a:r>
            <a:br>
              <a:rPr lang="en-US" dirty="0" smtClean="0">
                <a:latin typeface="Algerian" panose="04020705040A02060702" pitchFamily="82" charset="0"/>
              </a:rPr>
            </a:br>
            <a:r>
              <a:rPr lang="en-US" dirty="0" smtClean="0">
                <a:latin typeface="Algerian" panose="04020705040A02060702" pitchFamily="82" charset="0"/>
              </a:rPr>
              <a:t> I/O Model, and RBV Model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79818"/>
            <a:ext cx="9144000" cy="10875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Understanding Strategic Tools for Competitive Advantage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43470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lgerian" panose="04020705040A02060702" pitchFamily="82" charset="0"/>
              </a:rPr>
              <a:t>The Industrial Organization (I/O) Model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8364"/>
            <a:ext cx="10515600" cy="50685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What is the I/O Model?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Focuses on the external environment as the primary determinant of strategy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Emphasizes the importance of industry structure.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Suggests that external factors influence profitability more than internal capabilities.</a:t>
            </a:r>
            <a:endParaRPr lang="en-US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16520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802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Key Components of the I/O Model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0764"/>
            <a:ext cx="10515600" cy="4916199"/>
          </a:xfrm>
        </p:spPr>
        <p:txBody>
          <a:bodyPr/>
          <a:lstStyle/>
          <a:p>
            <a:r>
              <a:rPr lang="en-US" dirty="0" smtClean="0"/>
              <a:t>Understanding the I/O Model</a:t>
            </a:r>
          </a:p>
          <a:p>
            <a:pPr marL="742950" lvl="1" indent="-285750"/>
            <a:r>
              <a:rPr lang="en-US" b="1" dirty="0" smtClean="0"/>
              <a:t>External Environment</a:t>
            </a:r>
            <a:r>
              <a:rPr lang="en-US" dirty="0" smtClean="0"/>
              <a:t>: Key drivers include competition, market trends, and regulations.</a:t>
            </a:r>
          </a:p>
          <a:p>
            <a:pPr marL="742950" lvl="1" indent="-285750"/>
            <a:r>
              <a:rPr lang="en-US" b="1" dirty="0" smtClean="0"/>
              <a:t>Five Forces Analysis</a:t>
            </a:r>
            <a:r>
              <a:rPr lang="en-US" dirty="0" smtClean="0"/>
              <a:t>: Competitive rivalry, supplier power, buyer power, threat of new entrants, and threat of substitutes.</a:t>
            </a:r>
          </a:p>
          <a:p>
            <a:pPr marL="742950" lvl="1" indent="-285750"/>
            <a:r>
              <a:rPr lang="en-US" b="1" dirty="0" smtClean="0"/>
              <a:t>Positioning Strategy</a:t>
            </a:r>
            <a:r>
              <a:rPr lang="en-US" dirty="0" smtClean="0"/>
              <a:t>: Finding the most advantageous position within the industry.</a:t>
            </a:r>
          </a:p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400" dirty="0" smtClean="0"/>
              <a:t>A retail business might use the Five Forces framework to analyze how customer buying power and supplier competition impact their pricing and market strategy.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242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9384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lgerian" panose="04020705040A02060702" pitchFamily="82" charset="0"/>
              </a:rPr>
              <a:t>Applying the I/O Model in SWOT Analysis</a:t>
            </a:r>
            <a:endParaRPr lang="en-US" sz="36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/>
              <a:t>I/O Model and External Factors in SWOT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b="1" dirty="0" smtClean="0"/>
              <a:t>Opportunities</a:t>
            </a:r>
            <a:r>
              <a:rPr lang="en-US" dirty="0" smtClean="0"/>
              <a:t>: Identifying favorable industry trends (e.g., technological shifts).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b="1" dirty="0" smtClean="0"/>
              <a:t>Threats</a:t>
            </a:r>
            <a:r>
              <a:rPr lang="en-US" dirty="0" smtClean="0"/>
              <a:t>: Assessing competitive pressures or market saturation.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b="1" dirty="0" smtClean="0"/>
              <a:t>Strategy Development</a:t>
            </a:r>
            <a:r>
              <a:rPr lang="en-US" dirty="0" smtClean="0"/>
              <a:t>: Aligning strengths with external opportunities and addressing threats.</a:t>
            </a:r>
          </a:p>
          <a:p>
            <a:pPr>
              <a:lnSpc>
                <a:spcPct val="100000"/>
              </a:lnSpc>
            </a:pPr>
            <a:r>
              <a:rPr lang="en-US" b="1" dirty="0" smtClean="0"/>
              <a:t>Example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400" dirty="0" smtClean="0"/>
              <a:t>A telecom company might see 5G technology as an opportunity (external environment) but face threats from increased competition from new entrants in the same space.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2611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511"/>
          </a:xfrm>
        </p:spPr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</a:rPr>
              <a:t>Resource-Based View (RBV) Model</a:t>
            </a:r>
            <a:endParaRPr lang="en-US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7636"/>
            <a:ext cx="10515600" cy="499932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/>
              <a:t>What is the RBV Model?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Resource-Based View (RBV) Explained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 smtClean="0"/>
              <a:t>Focuses on </a:t>
            </a:r>
            <a:r>
              <a:rPr lang="en-US" b="1" dirty="0" smtClean="0"/>
              <a:t>internal resources</a:t>
            </a:r>
            <a:r>
              <a:rPr lang="en-US" dirty="0" smtClean="0"/>
              <a:t> and capabilities.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 smtClean="0"/>
              <a:t>Suggests that a firm’s unique resources are the key to sustained competitive advantage.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dirty="0" smtClean="0"/>
              <a:t>Emphasizes the importance of </a:t>
            </a:r>
            <a:r>
              <a:rPr lang="en-US" b="1" dirty="0" smtClean="0"/>
              <a:t>valuable, rare, inimitable, and non-substitutable (VRIN) resources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b="1" dirty="0" smtClean="0"/>
              <a:t>Example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400" dirty="0" smtClean="0"/>
              <a:t>A software company with proprietary AI algorithms that are difficult for competitors to replicate has a strong competitive advantage.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2647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</p:spPr>
        <p:txBody>
          <a:bodyPr/>
          <a:lstStyle/>
          <a:p>
            <a:r>
              <a:rPr lang="en-US" sz="4000" b="1" dirty="0" smtClean="0">
                <a:latin typeface="Algerian" panose="04020705040A02060702" pitchFamily="82" charset="0"/>
              </a:rPr>
              <a:t>Key Components of the RBV Model</a:t>
            </a:r>
            <a:endParaRPr lang="en-US" sz="40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Understanding the RBV Model</a:t>
            </a:r>
          </a:p>
          <a:p>
            <a:pPr lvl="1">
              <a:lnSpc>
                <a:spcPct val="100000"/>
              </a:lnSpc>
            </a:pPr>
            <a:r>
              <a:rPr lang="en-US" b="1" dirty="0" smtClean="0"/>
              <a:t>Resources</a:t>
            </a:r>
            <a:r>
              <a:rPr lang="en-US" dirty="0" smtClean="0"/>
              <a:t>: Tangible and intangible assets (e.g., patents, brand reputation).</a:t>
            </a:r>
          </a:p>
          <a:p>
            <a:pPr lvl="1">
              <a:lnSpc>
                <a:spcPct val="100000"/>
              </a:lnSpc>
            </a:pPr>
            <a:r>
              <a:rPr lang="en-US" b="1" dirty="0" smtClean="0"/>
              <a:t>Capabilities</a:t>
            </a:r>
            <a:r>
              <a:rPr lang="en-US" dirty="0" smtClean="0"/>
              <a:t>: Skills or abilities that allow the firm to deploy resources effectively.</a:t>
            </a:r>
          </a:p>
          <a:p>
            <a:pPr lvl="1">
              <a:lnSpc>
                <a:spcPct val="100000"/>
              </a:lnSpc>
            </a:pPr>
            <a:r>
              <a:rPr lang="en-US" b="1" dirty="0" smtClean="0"/>
              <a:t>VRIN Framework</a:t>
            </a:r>
            <a:r>
              <a:rPr lang="en-US" dirty="0" smtClean="0"/>
              <a:t>: Ensuring resources are valuable, rare, inimitable, and non-substitutable.</a:t>
            </a:r>
          </a:p>
          <a:p>
            <a:pPr>
              <a:lnSpc>
                <a:spcPct val="100000"/>
              </a:lnSpc>
            </a:pPr>
            <a:r>
              <a:rPr lang="en-US" b="1" dirty="0" smtClean="0"/>
              <a:t>Example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400" dirty="0" smtClean="0"/>
              <a:t>A </a:t>
            </a:r>
            <a:r>
              <a:rPr lang="en-US" sz="2400" b="1" dirty="0" smtClean="0"/>
              <a:t>luxury brand</a:t>
            </a:r>
            <a:r>
              <a:rPr lang="en-US" sz="2400" dirty="0" smtClean="0"/>
              <a:t> in fashion may have a rare and valuable resource in its strong brand reputation, which is hard for competitors to imitate.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5205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51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lgerian" panose="04020705040A02060702" pitchFamily="82" charset="0"/>
              </a:rPr>
              <a:t>Applying the RBV Model in SWOT Analysis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3163"/>
            <a:ext cx="10515600" cy="476379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RBV Model and Internal Factors in SWOT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Strengths</a:t>
            </a:r>
            <a:r>
              <a:rPr lang="en-US" dirty="0" smtClean="0"/>
              <a:t>: Identifying unique internal resources (e.g., technology, skilled workforce).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Weaknesses</a:t>
            </a:r>
            <a:r>
              <a:rPr lang="en-US" dirty="0" smtClean="0"/>
              <a:t>: Addressing internal gaps that limit competitiveness.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Sustainable Advantage</a:t>
            </a:r>
            <a:r>
              <a:rPr lang="en-US" dirty="0" smtClean="0"/>
              <a:t>: Leveraging strengths that meet the VRIN criteria.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Example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400" dirty="0" smtClean="0"/>
              <a:t>A biotech company might use its patent portfolio (strength) to pursue new drug development while recognizing a lack of marketing capabilities (weakness).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1718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34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lgerian" panose="04020705040A02060702" pitchFamily="82" charset="0"/>
              </a:rPr>
              <a:t>Integrating I/O and RBV Models with SWOT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6291"/>
            <a:ext cx="10515600" cy="4680672"/>
          </a:xfrm>
        </p:spPr>
        <p:txBody>
          <a:bodyPr>
            <a:normAutofit/>
          </a:bodyPr>
          <a:lstStyle/>
          <a:p>
            <a:r>
              <a:rPr lang="en-US" b="1" dirty="0" smtClean="0"/>
              <a:t>Combining I/O and RBV with SWOT</a:t>
            </a:r>
          </a:p>
          <a:p>
            <a:r>
              <a:rPr lang="en-US" dirty="0" smtClean="0"/>
              <a:t>Strategic Integration of SWOT with I/O and RBV</a:t>
            </a:r>
          </a:p>
          <a:p>
            <a:pPr lvl="1"/>
            <a:r>
              <a:rPr lang="en-US" dirty="0" smtClean="0"/>
              <a:t>Use the I/O model to assess </a:t>
            </a:r>
            <a:r>
              <a:rPr lang="en-US" b="1" dirty="0" smtClean="0"/>
              <a:t>external factors</a:t>
            </a:r>
            <a:r>
              <a:rPr lang="en-US" dirty="0" smtClean="0"/>
              <a:t> (Opportunities and Threats).</a:t>
            </a:r>
          </a:p>
          <a:p>
            <a:pPr lvl="1"/>
            <a:r>
              <a:rPr lang="en-US" dirty="0" smtClean="0"/>
              <a:t>Use the RBV model to evaluate </a:t>
            </a:r>
            <a:r>
              <a:rPr lang="en-US" b="1" dirty="0" smtClean="0"/>
              <a:t>internal resources</a:t>
            </a:r>
            <a:r>
              <a:rPr lang="en-US" dirty="0" smtClean="0"/>
              <a:t> (Strengths and Weaknesses).</a:t>
            </a:r>
          </a:p>
          <a:p>
            <a:pPr lvl="1"/>
            <a:r>
              <a:rPr lang="en-US" dirty="0" smtClean="0"/>
              <a:t>Develop strategies that align internal capabilities with external opportunities.</a:t>
            </a:r>
          </a:p>
          <a:p>
            <a:pPr lvl="1"/>
            <a:r>
              <a:rPr lang="en-US" dirty="0" smtClean="0"/>
              <a:t>Mitigate risks by strengthening weaknesses and addressing external threats.</a:t>
            </a:r>
          </a:p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400" dirty="0" smtClean="0"/>
              <a:t>A tech company could use its internal strength in R&amp;D (RBV) to capitalize on an industry trend (I/O) such as the growing demand for artificial intelligence applications.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0508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511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Case Study Example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4618"/>
            <a:ext cx="10515600" cy="49023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Case Study: Tech Company X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Strengths</a:t>
            </a:r>
            <a:r>
              <a:rPr lang="en-US" dirty="0" smtClean="0"/>
              <a:t>: Proprietary AI technology (RBV).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Weaknesses</a:t>
            </a:r>
            <a:r>
              <a:rPr lang="en-US" dirty="0" smtClean="0"/>
              <a:t>: Lack of strong distribution channels (RBV).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Opportunities</a:t>
            </a:r>
            <a:r>
              <a:rPr lang="en-US" dirty="0" smtClean="0"/>
              <a:t>: Growing demand for AI-driven solutions in healthcare (I/O).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Threats</a:t>
            </a:r>
            <a:r>
              <a:rPr lang="en-US" dirty="0" smtClean="0"/>
              <a:t>: Competition from larger firms with better distribution (I/O).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153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https://quantive.com/resources/articles/swot-analysis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https://www.investopedia.com/terms/s/swot.asp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https://www.techtarget.com/searchcio/definition/SWOT-analysis-strengths-weaknesses-opportunities-and-threats-analysis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https://www.linkedin.com/pulse/mitigating-top-5-emerging-risks-engineering-industry-rajendran-m/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25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2620"/>
          </a:xfrm>
        </p:spPr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</a:rPr>
              <a:t>Conclusion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 smtClean="0"/>
              <a:t>The I/O model focuses on </a:t>
            </a:r>
            <a:r>
              <a:rPr lang="en-US" b="1" dirty="0" smtClean="0"/>
              <a:t>external factors</a:t>
            </a:r>
            <a:r>
              <a:rPr lang="en-US" dirty="0" smtClean="0"/>
              <a:t> that shape strategy.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The RBV model emphasizes </a:t>
            </a:r>
            <a:r>
              <a:rPr lang="en-US" b="1" dirty="0" smtClean="0"/>
              <a:t>internal resources</a:t>
            </a:r>
            <a:r>
              <a:rPr lang="en-US" dirty="0" smtClean="0"/>
              <a:t> as the key to long-term success.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Integrating both models in SWOT provides a balanced approach to strategic planning.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5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Today’s Topics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SWOT Analysis.</a:t>
            </a:r>
          </a:p>
          <a:p>
            <a:r>
              <a:rPr lang="en-US" dirty="0" smtClean="0"/>
              <a:t>Overview of the I/O Model.</a:t>
            </a:r>
          </a:p>
          <a:p>
            <a:r>
              <a:rPr lang="en-US" dirty="0" smtClean="0"/>
              <a:t>Overview of the RBV Model.</a:t>
            </a:r>
          </a:p>
          <a:p>
            <a:r>
              <a:rPr lang="en-US" dirty="0" smtClean="0"/>
              <a:t>Applying SWOT with I/O and RBV perspectives.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292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</a:rPr>
              <a:t>SWOT Analysis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0036"/>
            <a:ext cx="10515600" cy="484692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 smtClean="0"/>
              <a:t>What is SWOT Analysis?</a:t>
            </a:r>
          </a:p>
          <a:p>
            <a:pPr lvl="1">
              <a:lnSpc>
                <a:spcPct val="110000"/>
              </a:lnSpc>
            </a:pPr>
            <a:r>
              <a:rPr lang="en-US" sz="2800" b="1" dirty="0" smtClean="0">
                <a:solidFill>
                  <a:srgbClr val="FF0000"/>
                </a:solidFill>
              </a:rPr>
              <a:t>S</a:t>
            </a:r>
            <a:r>
              <a:rPr lang="en-US" b="1" dirty="0" smtClean="0"/>
              <a:t>trengths: </a:t>
            </a:r>
            <a:r>
              <a:rPr lang="en-US" dirty="0" smtClean="0"/>
              <a:t>Internal attributes that support success.</a:t>
            </a:r>
          </a:p>
          <a:p>
            <a:pPr lvl="1">
              <a:lnSpc>
                <a:spcPct val="110000"/>
              </a:lnSpc>
            </a:pPr>
            <a:r>
              <a:rPr lang="en-US" sz="2800" b="1" dirty="0" smtClean="0">
                <a:solidFill>
                  <a:srgbClr val="FF0000"/>
                </a:solidFill>
              </a:rPr>
              <a:t>W</a:t>
            </a:r>
            <a:r>
              <a:rPr lang="en-US" b="1" dirty="0" smtClean="0"/>
              <a:t>eaknesses</a:t>
            </a:r>
            <a:r>
              <a:rPr lang="en-US" dirty="0" smtClean="0"/>
              <a:t>: Internal factors that may hinder success.</a:t>
            </a:r>
          </a:p>
          <a:p>
            <a:pPr lvl="1">
              <a:lnSpc>
                <a:spcPct val="110000"/>
              </a:lnSpc>
            </a:pPr>
            <a:r>
              <a:rPr lang="en-US" sz="2800" b="1" dirty="0" smtClean="0">
                <a:solidFill>
                  <a:srgbClr val="FF0000"/>
                </a:solidFill>
              </a:rPr>
              <a:t>O</a:t>
            </a:r>
            <a:r>
              <a:rPr lang="en-US" sz="2800" b="1" dirty="0" smtClean="0"/>
              <a:t>pportunities</a:t>
            </a:r>
            <a:r>
              <a:rPr lang="en-US" b="1" dirty="0" smtClean="0"/>
              <a:t>: </a:t>
            </a:r>
            <a:r>
              <a:rPr lang="en-US" dirty="0" smtClean="0"/>
              <a:t>External factors that offer potential growth.</a:t>
            </a:r>
          </a:p>
          <a:p>
            <a:pPr lvl="1">
              <a:lnSpc>
                <a:spcPct val="110000"/>
              </a:lnSpc>
            </a:pPr>
            <a:r>
              <a:rPr lang="en-US" sz="2800" b="1" dirty="0" smtClean="0">
                <a:solidFill>
                  <a:srgbClr val="FF0000"/>
                </a:solidFill>
              </a:rPr>
              <a:t>T</a:t>
            </a:r>
            <a:r>
              <a:rPr lang="en-US" b="1" dirty="0" smtClean="0"/>
              <a:t>hreats: </a:t>
            </a:r>
            <a:r>
              <a:rPr lang="en-US" dirty="0" smtClean="0"/>
              <a:t>External factors that may harm the organization.</a:t>
            </a:r>
          </a:p>
          <a:p>
            <a:pPr>
              <a:lnSpc>
                <a:spcPct val="110000"/>
              </a:lnSpc>
            </a:pPr>
            <a:r>
              <a:rPr lang="en-US" b="1" dirty="0" smtClean="0"/>
              <a:t>Example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For a tech company, a strength might be having a highly skilled R&amp;D team, while a threat could be the fast pace of technological obsolescence in the industry.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67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802"/>
          </a:xfrm>
        </p:spPr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</a:rPr>
              <a:t>Why Use SWOT Analysis?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r>
              <a:rPr lang="en-US" b="1" dirty="0" smtClean="0"/>
              <a:t>Benefits of SWOT: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Helps in strategic planning and decision-making.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Assesses both internal and external factors.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Provides a clear picture of current and future business potential.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Example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A renewable energy firm might find an opportunity in the increasing demand for green energy, while recognizing a weakness in their outdated battery storage technology.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16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9464" y="858981"/>
            <a:ext cx="10542836" cy="450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80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472" y="546894"/>
            <a:ext cx="9143999" cy="609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98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964" y="329405"/>
            <a:ext cx="8354291" cy="600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57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810" y="623455"/>
            <a:ext cx="7971918" cy="585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79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086" y="512618"/>
            <a:ext cx="7592291" cy="569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91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603</Words>
  <Application>Microsoft Office PowerPoint</Application>
  <PresentationFormat>Widescreen</PresentationFormat>
  <Paragraphs>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Algerian</vt:lpstr>
      <vt:lpstr>Arial</vt:lpstr>
      <vt:lpstr>Calibri</vt:lpstr>
      <vt:lpstr>Calibri Light</vt:lpstr>
      <vt:lpstr>Office Theme</vt:lpstr>
      <vt:lpstr>Strategic Analysis:  SWOT,  I/O Model, and RBV Model:</vt:lpstr>
      <vt:lpstr>Today’s Topics</vt:lpstr>
      <vt:lpstr>SWOT Analysis</vt:lpstr>
      <vt:lpstr>Why Use SWOT Analysis?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Industrial Organization (I/O) Model</vt:lpstr>
      <vt:lpstr>Key Components of the I/O Model</vt:lpstr>
      <vt:lpstr>Applying the I/O Model in SWOT Analysis</vt:lpstr>
      <vt:lpstr>Resource-Based View (RBV) Model</vt:lpstr>
      <vt:lpstr>Key Components of the RBV Model</vt:lpstr>
      <vt:lpstr>Applying the RBV Model in SWOT Analysis</vt:lpstr>
      <vt:lpstr>Integrating I/O and RBV Models with SWOT</vt:lpstr>
      <vt:lpstr>Case Study Example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Analysis:  SWOT,  I/O Model, and RBV Model:</dc:title>
  <dc:creator>Abi</dc:creator>
  <cp:lastModifiedBy>Abi</cp:lastModifiedBy>
  <cp:revision>11</cp:revision>
  <dcterms:created xsi:type="dcterms:W3CDTF">2024-10-14T01:55:04Z</dcterms:created>
  <dcterms:modified xsi:type="dcterms:W3CDTF">2024-10-14T13:28:28Z</dcterms:modified>
</cp:coreProperties>
</file>