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6" r:id="rId4"/>
    <p:sldId id="268" r:id="rId5"/>
    <p:sldId id="267" r:id="rId6"/>
    <p:sldId id="258" r:id="rId7"/>
    <p:sldId id="259" r:id="rId8"/>
    <p:sldId id="260" r:id="rId9"/>
    <p:sldId id="261" r:id="rId10"/>
    <p:sldId id="262" r:id="rId11"/>
    <p:sldId id="263" r:id="rId12"/>
    <p:sldId id="276" r:id="rId13"/>
    <p:sldId id="269" r:id="rId14"/>
    <p:sldId id="270" r:id="rId15"/>
    <p:sldId id="271" r:id="rId16"/>
    <p:sldId id="273" r:id="rId17"/>
    <p:sldId id="272" r:id="rId18"/>
    <p:sldId id="274" r:id="rId19"/>
    <p:sldId id="265"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95730AD-BC3C-4412-91D2-C240034433E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47643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730AD-BC3C-4412-91D2-C240034433E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39859937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730AD-BC3C-4412-91D2-C240034433E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21624080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730AD-BC3C-4412-91D2-C240034433E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41917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95730AD-BC3C-4412-91D2-C240034433E9}" type="datetimeFigureOut">
              <a:rPr lang="en-US" smtClean="0"/>
              <a:t>10/21/2024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3655233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95730AD-BC3C-4412-91D2-C240034433E9}"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8203154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95730AD-BC3C-4412-91D2-C240034433E9}" type="datetimeFigureOut">
              <a:rPr lang="en-US" smtClean="0"/>
              <a:t>10/21/2024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3860795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95730AD-BC3C-4412-91D2-C240034433E9}" type="datetimeFigureOut">
              <a:rPr lang="en-US" smtClean="0"/>
              <a:t>10/21/2024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26493748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5730AD-BC3C-4412-91D2-C240034433E9}" type="datetimeFigureOut">
              <a:rPr lang="en-US" smtClean="0"/>
              <a:t>10/21/2024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11574319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5730AD-BC3C-4412-91D2-C240034433E9}"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22056161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95730AD-BC3C-4412-91D2-C240034433E9}" type="datetimeFigureOut">
              <a:rPr lang="en-US" smtClean="0"/>
              <a:t>10/21/2024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2C83B6D-622F-4490-8D9D-F2376BB8C8B9}" type="slidenum">
              <a:rPr lang="en-US" smtClean="0"/>
              <a:t>‹#›</a:t>
            </a:fld>
            <a:endParaRPr lang="en-US"/>
          </a:p>
        </p:txBody>
      </p:sp>
    </p:spTree>
    <p:extLst>
      <p:ext uri="{BB962C8B-B14F-4D97-AF65-F5344CB8AC3E}">
        <p14:creationId xmlns:p14="http://schemas.microsoft.com/office/powerpoint/2010/main" val="32055583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5730AD-BC3C-4412-91D2-C240034433E9}" type="datetimeFigureOut">
              <a:rPr lang="en-US" smtClean="0"/>
              <a:t>10/21/2024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2C83B6D-622F-4490-8D9D-F2376BB8C8B9}" type="slidenum">
              <a:rPr lang="en-US" smtClean="0"/>
              <a:t>‹#›</a:t>
            </a:fld>
            <a:endParaRPr lang="en-US"/>
          </a:p>
        </p:txBody>
      </p:sp>
    </p:spTree>
    <p:extLst>
      <p:ext uri="{BB962C8B-B14F-4D97-AF65-F5344CB8AC3E}">
        <p14:creationId xmlns:p14="http://schemas.microsoft.com/office/powerpoint/2010/main" val="3543810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978582"/>
          </a:xfrm>
        </p:spPr>
        <p:txBody>
          <a:bodyPr>
            <a:normAutofit/>
          </a:bodyPr>
          <a:lstStyle/>
          <a:p>
            <a:r>
              <a:rPr lang="en-US" sz="4400" dirty="0" smtClean="0">
                <a:latin typeface="Algerian" panose="04020705040A02060702" pitchFamily="82" charset="0"/>
              </a:rPr>
              <a:t>Social Challenges Faced by Entrepreneurs </a:t>
            </a:r>
            <a:br>
              <a:rPr lang="en-US" sz="4400" dirty="0" smtClean="0">
                <a:latin typeface="Algerian" panose="04020705040A02060702" pitchFamily="82" charset="0"/>
              </a:rPr>
            </a:br>
            <a:r>
              <a:rPr lang="en-US" sz="4400" dirty="0" smtClean="0">
                <a:latin typeface="Algerian" panose="04020705040A02060702" pitchFamily="82" charset="0"/>
              </a:rPr>
              <a:t>and </a:t>
            </a:r>
            <a:br>
              <a:rPr lang="en-US" sz="4400" dirty="0" smtClean="0">
                <a:latin typeface="Algerian" panose="04020705040A02060702" pitchFamily="82" charset="0"/>
              </a:rPr>
            </a:br>
            <a:r>
              <a:rPr lang="en-US" sz="4400" dirty="0" smtClean="0">
                <a:latin typeface="Algerian" panose="04020705040A02060702" pitchFamily="82" charset="0"/>
              </a:rPr>
              <a:t>Scope of Operations</a:t>
            </a:r>
            <a:endParaRPr lang="en-US" sz="4400" dirty="0">
              <a:latin typeface="Algerian" panose="04020705040A02060702" pitchFamily="82" charset="0"/>
            </a:endParaRPr>
          </a:p>
        </p:txBody>
      </p:sp>
      <p:sp>
        <p:nvSpPr>
          <p:cNvPr id="3" name="Subtitle 2"/>
          <p:cNvSpPr>
            <a:spLocks noGrp="1"/>
          </p:cNvSpPr>
          <p:nvPr>
            <p:ph type="subTitle" idx="1"/>
          </p:nvPr>
        </p:nvSpPr>
        <p:spPr>
          <a:xfrm>
            <a:off x="1524000" y="4682836"/>
            <a:ext cx="9144000" cy="1302327"/>
          </a:xfrm>
        </p:spPr>
        <p:txBody>
          <a:bodyPr>
            <a:normAutofit/>
          </a:bodyPr>
          <a:lstStyle/>
          <a:p>
            <a:r>
              <a:rPr lang="en-US" sz="3600" b="1" dirty="0" smtClean="0"/>
              <a:t>Key Considerations for Entrepreneurial Success</a:t>
            </a:r>
          </a:p>
          <a:p>
            <a:endParaRPr lang="en-US" sz="3600" b="1" dirty="0"/>
          </a:p>
        </p:txBody>
      </p:sp>
    </p:spTree>
    <p:extLst>
      <p:ext uri="{BB962C8B-B14F-4D97-AF65-F5344CB8AC3E}">
        <p14:creationId xmlns:p14="http://schemas.microsoft.com/office/powerpoint/2010/main" val="13421263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5639"/>
          </a:xfrm>
        </p:spPr>
        <p:txBody>
          <a:bodyPr/>
          <a:lstStyle/>
          <a:p>
            <a:r>
              <a:rPr lang="en-US" dirty="0" smtClean="0">
                <a:latin typeface="Algerian" panose="04020705040A02060702" pitchFamily="82" charset="0"/>
              </a:rPr>
              <a:t>Public Perception and Branding</a:t>
            </a:r>
            <a:endParaRPr lang="en-US" dirty="0">
              <a:latin typeface="Algerian" panose="04020705040A02060702" pitchFamily="82" charset="0"/>
            </a:endParaRPr>
          </a:p>
        </p:txBody>
      </p:sp>
      <p:sp>
        <p:nvSpPr>
          <p:cNvPr id="3" name="Content Placeholder 2"/>
          <p:cNvSpPr>
            <a:spLocks noGrp="1"/>
          </p:cNvSpPr>
          <p:nvPr>
            <p:ph idx="1"/>
          </p:nvPr>
        </p:nvSpPr>
        <p:spPr>
          <a:xfrm>
            <a:off x="838200" y="1163782"/>
            <a:ext cx="10515600" cy="5013181"/>
          </a:xfrm>
        </p:spPr>
        <p:txBody>
          <a:bodyPr>
            <a:normAutofit fontScale="92500"/>
          </a:bodyPr>
          <a:lstStyle/>
          <a:p>
            <a:pPr marL="742950" lvl="1" indent="-285750">
              <a:lnSpc>
                <a:spcPct val="150000"/>
              </a:lnSpc>
            </a:pPr>
            <a:r>
              <a:rPr lang="en-US" b="1" dirty="0" smtClean="0"/>
              <a:t>Reputation Management</a:t>
            </a:r>
            <a:r>
              <a:rPr lang="en-US" dirty="0" smtClean="0"/>
              <a:t>: Ensuring the brand is viewed positively by the public.</a:t>
            </a:r>
          </a:p>
          <a:p>
            <a:pPr marL="742950" lvl="1" indent="-285750">
              <a:lnSpc>
                <a:spcPct val="150000"/>
              </a:lnSpc>
            </a:pPr>
            <a:r>
              <a:rPr lang="en-US" b="1" dirty="0" smtClean="0"/>
              <a:t>Crisis Management</a:t>
            </a:r>
            <a:r>
              <a:rPr lang="en-US" dirty="0" smtClean="0"/>
              <a:t>: Handling negative publicity or social media backlash effectively.</a:t>
            </a:r>
          </a:p>
          <a:p>
            <a:pPr marL="742950" lvl="1" indent="-285750">
              <a:lnSpc>
                <a:spcPct val="150000"/>
              </a:lnSpc>
            </a:pPr>
            <a:r>
              <a:rPr lang="en-US" b="1" dirty="0" smtClean="0"/>
              <a:t>Authenticity</a:t>
            </a:r>
            <a:r>
              <a:rPr lang="en-US" dirty="0" smtClean="0"/>
              <a:t>: Consumers expect businesses to align with their values and act with transparency.</a:t>
            </a:r>
          </a:p>
          <a:p>
            <a:pPr>
              <a:lnSpc>
                <a:spcPct val="150000"/>
              </a:lnSpc>
            </a:pPr>
            <a:r>
              <a:rPr lang="en-US" b="1" dirty="0" smtClean="0"/>
              <a:t>Example</a:t>
            </a:r>
            <a:r>
              <a:rPr lang="en-US" dirty="0" smtClean="0"/>
              <a:t>:</a:t>
            </a:r>
            <a:br>
              <a:rPr lang="en-US" dirty="0" smtClean="0"/>
            </a:br>
            <a:r>
              <a:rPr lang="en-US" dirty="0" smtClean="0"/>
              <a:t>	</a:t>
            </a:r>
            <a:r>
              <a:rPr lang="en-US" sz="2400" dirty="0" smtClean="0"/>
              <a:t>A startup that faced backlash for a controversial social media post must</a:t>
            </a:r>
            <a:r>
              <a:rPr lang="en-US" sz="2400" dirty="0"/>
              <a:t> </a:t>
            </a:r>
            <a:r>
              <a:rPr lang="en-US" sz="2400" dirty="0" smtClean="0"/>
              <a:t>issue a timely apology and take steps to rectify the situation to maintain a positive public image.</a:t>
            </a:r>
          </a:p>
          <a:p>
            <a:endParaRPr lang="en-US" sz="2400" dirty="0"/>
          </a:p>
        </p:txBody>
      </p:sp>
    </p:spTree>
    <p:extLst>
      <p:ext uri="{BB962C8B-B14F-4D97-AF65-F5344CB8AC3E}">
        <p14:creationId xmlns:p14="http://schemas.microsoft.com/office/powerpoint/2010/main" val="42087468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57093"/>
          </a:xfrm>
        </p:spPr>
        <p:txBody>
          <a:bodyPr/>
          <a:lstStyle/>
          <a:p>
            <a:r>
              <a:rPr lang="en-US" dirty="0" smtClean="0">
                <a:latin typeface="Algerian" panose="04020705040A02060702" pitchFamily="82" charset="0"/>
              </a:rPr>
              <a:t>Work-Life Balance</a:t>
            </a:r>
            <a:endParaRPr lang="en-US" dirty="0">
              <a:latin typeface="Algerian" panose="04020705040A02060702" pitchFamily="82" charset="0"/>
            </a:endParaRPr>
          </a:p>
        </p:txBody>
      </p:sp>
      <p:sp>
        <p:nvSpPr>
          <p:cNvPr id="3" name="Content Placeholder 2"/>
          <p:cNvSpPr>
            <a:spLocks noGrp="1"/>
          </p:cNvSpPr>
          <p:nvPr>
            <p:ph idx="1"/>
          </p:nvPr>
        </p:nvSpPr>
        <p:spPr>
          <a:xfrm>
            <a:off x="838200" y="1122218"/>
            <a:ext cx="10515600" cy="5054745"/>
          </a:xfrm>
        </p:spPr>
        <p:txBody>
          <a:bodyPr>
            <a:normAutofit/>
          </a:bodyPr>
          <a:lstStyle/>
          <a:p>
            <a:pPr marL="742950" lvl="1" indent="-285750">
              <a:lnSpc>
                <a:spcPct val="100000"/>
              </a:lnSpc>
            </a:pPr>
            <a:r>
              <a:rPr lang="en-US" b="1" dirty="0" smtClean="0"/>
              <a:t>Personal Sacrifices</a:t>
            </a:r>
            <a:r>
              <a:rPr lang="en-US" dirty="0" smtClean="0"/>
              <a:t>: Entrepreneurs often work long hours, sacrificing personal time and relationships.</a:t>
            </a:r>
          </a:p>
          <a:p>
            <a:pPr marL="742950" lvl="1" indent="-285750">
              <a:lnSpc>
                <a:spcPct val="100000"/>
              </a:lnSpc>
            </a:pPr>
            <a:r>
              <a:rPr lang="en-US" b="1" dirty="0" smtClean="0"/>
              <a:t>Social Expectations</a:t>
            </a:r>
            <a:r>
              <a:rPr lang="en-US" dirty="0" smtClean="0"/>
              <a:t>: Balancing the pressure to succeed with maintaining a healthy lifestyle.</a:t>
            </a:r>
          </a:p>
          <a:p>
            <a:pPr marL="742950" lvl="1" indent="-285750">
              <a:lnSpc>
                <a:spcPct val="100000"/>
              </a:lnSpc>
            </a:pPr>
            <a:r>
              <a:rPr lang="en-US" b="1" dirty="0" smtClean="0"/>
              <a:t>Mental Health</a:t>
            </a:r>
            <a:r>
              <a:rPr lang="en-US" dirty="0" smtClean="0"/>
              <a:t>: Entrepreneurial stress can lead to burnout and mental health challenges.</a:t>
            </a:r>
          </a:p>
          <a:p>
            <a:pPr>
              <a:lnSpc>
                <a:spcPct val="100000"/>
              </a:lnSpc>
            </a:pPr>
            <a:r>
              <a:rPr lang="en-US" b="1" dirty="0" smtClean="0"/>
              <a:t>Example</a:t>
            </a:r>
            <a:r>
              <a:rPr lang="en-US" dirty="0" smtClean="0"/>
              <a:t>:</a:t>
            </a:r>
            <a:br>
              <a:rPr lang="en-US" dirty="0" smtClean="0"/>
            </a:br>
            <a:r>
              <a:rPr lang="en-US" dirty="0" smtClean="0"/>
              <a:t>	</a:t>
            </a:r>
            <a:r>
              <a:rPr lang="en-US" sz="2400" dirty="0" smtClean="0"/>
              <a:t>A young entrepreneur working on a </a:t>
            </a:r>
            <a:r>
              <a:rPr lang="en-US" sz="2400" b="1" dirty="0" smtClean="0"/>
              <a:t>tech startup</a:t>
            </a:r>
            <a:r>
              <a:rPr lang="en-US" sz="2400" dirty="0" smtClean="0"/>
              <a:t> may work 80-hour weeks, neglecting personal relationships and self-care. Over time, this can lead to burnout, making it harder to maintain the energy and passion needed to drive the business forward.</a:t>
            </a:r>
          </a:p>
          <a:p>
            <a:pPr>
              <a:lnSpc>
                <a:spcPct val="100000"/>
              </a:lnSpc>
            </a:pPr>
            <a:endParaRPr lang="en-US" sz="2400" dirty="0"/>
          </a:p>
        </p:txBody>
      </p:sp>
    </p:spTree>
    <p:extLst>
      <p:ext uri="{BB962C8B-B14F-4D97-AF65-F5344CB8AC3E}">
        <p14:creationId xmlns:p14="http://schemas.microsoft.com/office/powerpoint/2010/main" val="33608500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405231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37202"/>
          </a:xfrm>
        </p:spPr>
        <p:txBody>
          <a:bodyPr/>
          <a:lstStyle/>
          <a:p>
            <a:r>
              <a:rPr lang="en-US" dirty="0" smtClean="0">
                <a:latin typeface="Algerian" panose="04020705040A02060702" pitchFamily="82" charset="0"/>
              </a:rPr>
              <a:t>Access to Funding and Capital</a:t>
            </a:r>
            <a:endParaRPr lang="en-US" dirty="0">
              <a:latin typeface="Algerian" panose="04020705040A02060702" pitchFamily="82" charset="0"/>
            </a:endParaRPr>
          </a:p>
        </p:txBody>
      </p:sp>
      <p:sp>
        <p:nvSpPr>
          <p:cNvPr id="3" name="Content Placeholder 2"/>
          <p:cNvSpPr>
            <a:spLocks noGrp="1"/>
          </p:cNvSpPr>
          <p:nvPr>
            <p:ph idx="1"/>
          </p:nvPr>
        </p:nvSpPr>
        <p:spPr>
          <a:xfrm>
            <a:off x="838200" y="1440873"/>
            <a:ext cx="10515600" cy="4736090"/>
          </a:xfrm>
        </p:spPr>
        <p:txBody>
          <a:bodyPr>
            <a:normAutofit/>
          </a:bodyPr>
          <a:lstStyle/>
          <a:p>
            <a:pPr lvl="1">
              <a:lnSpc>
                <a:spcPct val="100000"/>
              </a:lnSpc>
            </a:pPr>
            <a:r>
              <a:rPr lang="en-US" b="1" dirty="0" smtClean="0"/>
              <a:t>Gender and Racial Disparities</a:t>
            </a:r>
            <a:r>
              <a:rPr lang="en-US" dirty="0" smtClean="0"/>
              <a:t>: Women and minority entrepreneurs often face more difficulty securing loans or venture capital.</a:t>
            </a:r>
          </a:p>
          <a:p>
            <a:pPr lvl="1">
              <a:lnSpc>
                <a:spcPct val="100000"/>
              </a:lnSpc>
            </a:pPr>
            <a:r>
              <a:rPr lang="en-US" b="1" dirty="0" smtClean="0"/>
              <a:t>Bias in Investor Networks</a:t>
            </a:r>
            <a:r>
              <a:rPr lang="en-US" dirty="0" smtClean="0"/>
              <a:t>: Investors may favor entrepreneurs from familiar socio-economic backgrounds.</a:t>
            </a:r>
          </a:p>
          <a:p>
            <a:pPr lvl="1">
              <a:lnSpc>
                <a:spcPct val="100000"/>
              </a:lnSpc>
            </a:pPr>
            <a:r>
              <a:rPr lang="en-US" b="1" dirty="0" smtClean="0"/>
              <a:t>Economic Inequality</a:t>
            </a:r>
            <a:r>
              <a:rPr lang="en-US" dirty="0" smtClean="0"/>
              <a:t>: Entrepreneurs from lower-income areas often lack access to financial resources and networks.</a:t>
            </a:r>
          </a:p>
          <a:p>
            <a:pPr>
              <a:lnSpc>
                <a:spcPct val="100000"/>
              </a:lnSpc>
            </a:pPr>
            <a:r>
              <a:rPr lang="en-US" sz="2400" b="1" dirty="0" smtClean="0"/>
              <a:t>Example</a:t>
            </a:r>
            <a:r>
              <a:rPr lang="en-US" sz="2400" dirty="0" smtClean="0"/>
              <a:t>:</a:t>
            </a:r>
            <a:br>
              <a:rPr lang="en-US" sz="2400" dirty="0" smtClean="0"/>
            </a:br>
            <a:r>
              <a:rPr lang="en-US" sz="2400" dirty="0" smtClean="0"/>
              <a:t>	A </a:t>
            </a:r>
            <a:r>
              <a:rPr lang="en-US" sz="2400" b="1" dirty="0" smtClean="0"/>
              <a:t>minority-owned small business</a:t>
            </a:r>
            <a:r>
              <a:rPr lang="en-US" sz="2400" dirty="0" smtClean="0"/>
              <a:t> may face challenges in obtaining loans 	due to a lack of connections in the traditional banking sector. In contrast, 	their counterparts from wealthier backgrounds may find easier access to 	investors and networks that accelerate business growth.</a:t>
            </a:r>
          </a:p>
          <a:p>
            <a:pPr marL="0" indent="0">
              <a:lnSpc>
                <a:spcPct val="100000"/>
              </a:lnSpc>
              <a:buNone/>
            </a:pPr>
            <a:endParaRPr lang="en-US" dirty="0"/>
          </a:p>
        </p:txBody>
      </p:sp>
    </p:spTree>
    <p:extLst>
      <p:ext uri="{BB962C8B-B14F-4D97-AF65-F5344CB8AC3E}">
        <p14:creationId xmlns:p14="http://schemas.microsoft.com/office/powerpoint/2010/main" val="177449351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600" dirty="0" smtClean="0">
                <a:latin typeface="Algerian" panose="04020705040A02060702" pitchFamily="82" charset="0"/>
              </a:rPr>
              <a:t>Navigating Regulatory and Bureaucratic Challenges</a:t>
            </a:r>
            <a:endParaRPr lang="en-US" sz="36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pPr marL="742950" lvl="1" indent="-285750">
              <a:lnSpc>
                <a:spcPct val="100000"/>
              </a:lnSpc>
            </a:pPr>
            <a:r>
              <a:rPr lang="en-US" b="1" dirty="0" smtClean="0"/>
              <a:t>Complex Regulations</a:t>
            </a:r>
            <a:r>
              <a:rPr lang="en-US" dirty="0" smtClean="0"/>
              <a:t>: Navigating business regulations, taxes, and licensing requirements can be challenging, especially for new entrepreneurs.</a:t>
            </a:r>
          </a:p>
          <a:p>
            <a:pPr marL="742950" lvl="1" indent="-285750">
              <a:lnSpc>
                <a:spcPct val="100000"/>
              </a:lnSpc>
            </a:pPr>
            <a:r>
              <a:rPr lang="en-US" b="1" dirty="0" smtClean="0"/>
              <a:t>Bureaucratic Red Tape</a:t>
            </a:r>
            <a:r>
              <a:rPr lang="en-US" dirty="0" smtClean="0"/>
              <a:t>: In many regions, starting a business involves slow processes and corruption, which can stifle growth.</a:t>
            </a:r>
          </a:p>
          <a:p>
            <a:pPr marL="742950" lvl="1" indent="-285750">
              <a:lnSpc>
                <a:spcPct val="100000"/>
              </a:lnSpc>
            </a:pPr>
            <a:r>
              <a:rPr lang="en-US" b="1" dirty="0" smtClean="0"/>
              <a:t>Lack of Support Systems</a:t>
            </a:r>
            <a:r>
              <a:rPr lang="en-US" dirty="0" smtClean="0"/>
              <a:t>: Lack of adequate government support in the form of mentorship, grants, or training for new entrepreneurs.</a:t>
            </a:r>
          </a:p>
          <a:p>
            <a:pPr>
              <a:lnSpc>
                <a:spcPct val="100000"/>
              </a:lnSpc>
            </a:pPr>
            <a:r>
              <a:rPr lang="en-US" sz="2400" b="1" dirty="0" smtClean="0"/>
              <a:t>Example</a:t>
            </a:r>
            <a:r>
              <a:rPr lang="en-US" sz="2400" dirty="0" smtClean="0"/>
              <a:t>:</a:t>
            </a:r>
            <a:br>
              <a:rPr lang="en-US" sz="2400" dirty="0" smtClean="0"/>
            </a:br>
            <a:r>
              <a:rPr lang="en-US" sz="2400" dirty="0" smtClean="0"/>
              <a:t>	In many developing countries, entrepreneurs face lengthy bureaucratic procedures to register their businesses, slowing down innovation and growth.</a:t>
            </a:r>
          </a:p>
          <a:p>
            <a:pPr marL="0" indent="0">
              <a:lnSpc>
                <a:spcPct val="100000"/>
              </a:lnSpc>
              <a:buNone/>
            </a:pPr>
            <a:endParaRPr lang="en-US" sz="2400" dirty="0"/>
          </a:p>
        </p:txBody>
      </p:sp>
    </p:spTree>
    <p:extLst>
      <p:ext uri="{BB962C8B-B14F-4D97-AF65-F5344CB8AC3E}">
        <p14:creationId xmlns:p14="http://schemas.microsoft.com/office/powerpoint/2010/main" val="162280868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0772" y="309706"/>
            <a:ext cx="10910455" cy="937203"/>
          </a:xfrm>
        </p:spPr>
        <p:txBody>
          <a:bodyPr>
            <a:noAutofit/>
          </a:bodyPr>
          <a:lstStyle/>
          <a:p>
            <a:r>
              <a:rPr lang="en-US" sz="4000" dirty="0" smtClean="0">
                <a:latin typeface="Algerian" panose="04020705040A02060702" pitchFamily="82" charset="0"/>
              </a:rPr>
              <a:t>Scope of Operations for Entrepreneurs</a:t>
            </a:r>
            <a:endParaRPr lang="en-US" sz="4000" dirty="0">
              <a:latin typeface="Algerian" panose="04020705040A02060702" pitchFamily="82" charset="0"/>
            </a:endParaRPr>
          </a:p>
        </p:txBody>
      </p:sp>
      <p:sp>
        <p:nvSpPr>
          <p:cNvPr id="3" name="Content Placeholder 2"/>
          <p:cNvSpPr>
            <a:spLocks noGrp="1"/>
          </p:cNvSpPr>
          <p:nvPr>
            <p:ph idx="1"/>
          </p:nvPr>
        </p:nvSpPr>
        <p:spPr>
          <a:xfrm>
            <a:off x="838200" y="1246909"/>
            <a:ext cx="10515600" cy="4930054"/>
          </a:xfrm>
        </p:spPr>
        <p:txBody>
          <a:bodyPr>
            <a:normAutofit/>
          </a:bodyPr>
          <a:lstStyle/>
          <a:p>
            <a:r>
              <a:rPr lang="en-US" sz="2400" dirty="0" smtClean="0"/>
              <a:t>The scope of operations refers to everything an entrepreneur manages to keep their business running. </a:t>
            </a:r>
          </a:p>
          <a:p>
            <a:r>
              <a:rPr lang="en-US" sz="2400" dirty="0" smtClean="0"/>
              <a:t>This includes</a:t>
            </a:r>
          </a:p>
          <a:p>
            <a:pPr lvl="1"/>
            <a:r>
              <a:rPr lang="en-US" dirty="0" smtClean="0"/>
              <a:t> Supply chain management</a:t>
            </a:r>
          </a:p>
          <a:p>
            <a:pPr lvl="1"/>
            <a:r>
              <a:rPr lang="en-US" dirty="0" smtClean="0"/>
              <a:t> Customer service</a:t>
            </a:r>
          </a:p>
          <a:p>
            <a:pPr lvl="1"/>
            <a:r>
              <a:rPr lang="en-US" dirty="0" smtClean="0"/>
              <a:t> Logistics</a:t>
            </a:r>
          </a:p>
          <a:p>
            <a:pPr lvl="1"/>
            <a:r>
              <a:rPr lang="en-US" dirty="0" smtClean="0"/>
              <a:t>Business Activities</a:t>
            </a:r>
          </a:p>
          <a:p>
            <a:pPr lvl="1"/>
            <a:r>
              <a:rPr lang="en-US" dirty="0" smtClean="0"/>
              <a:t>Internal and External Functions</a:t>
            </a:r>
          </a:p>
          <a:p>
            <a:pPr lvl="1"/>
            <a:r>
              <a:rPr lang="en-US" dirty="0" smtClean="0"/>
              <a:t>Strategic and Tactical Decisions</a:t>
            </a:r>
          </a:p>
        </p:txBody>
      </p:sp>
    </p:spTree>
    <p:extLst>
      <p:ext uri="{BB962C8B-B14F-4D97-AF65-F5344CB8AC3E}">
        <p14:creationId xmlns:p14="http://schemas.microsoft.com/office/powerpoint/2010/main" val="226796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5"/>
            <a:ext cx="10674927" cy="951057"/>
          </a:xfrm>
        </p:spPr>
        <p:txBody>
          <a:bodyPr>
            <a:normAutofit/>
          </a:bodyPr>
          <a:lstStyle/>
          <a:p>
            <a:r>
              <a:rPr lang="en-US" sz="4000" dirty="0" smtClean="0">
                <a:latin typeface="Algerian" panose="04020705040A02060702" pitchFamily="82" charset="0"/>
              </a:rPr>
              <a:t>Core Areas of Operations Management</a:t>
            </a:r>
            <a:endParaRPr lang="en-US" sz="4000" dirty="0">
              <a:latin typeface="Algerian" panose="04020705040A02060702" pitchFamily="82" charset="0"/>
            </a:endParaRPr>
          </a:p>
        </p:txBody>
      </p:sp>
      <p:sp>
        <p:nvSpPr>
          <p:cNvPr id="3" name="Content Placeholder 2"/>
          <p:cNvSpPr>
            <a:spLocks noGrp="1"/>
          </p:cNvSpPr>
          <p:nvPr>
            <p:ph idx="1"/>
          </p:nvPr>
        </p:nvSpPr>
        <p:spPr>
          <a:xfrm>
            <a:off x="838199" y="1316182"/>
            <a:ext cx="10515600" cy="4625254"/>
          </a:xfrm>
        </p:spPr>
        <p:txBody>
          <a:bodyPr>
            <a:normAutofit lnSpcReduction="10000"/>
          </a:bodyPr>
          <a:lstStyle/>
          <a:p>
            <a:pPr lvl="1">
              <a:lnSpc>
                <a:spcPct val="100000"/>
              </a:lnSpc>
            </a:pPr>
            <a:r>
              <a:rPr lang="en-US" b="1" dirty="0" smtClean="0"/>
              <a:t>Supply Chain Management</a:t>
            </a:r>
            <a:r>
              <a:rPr lang="en-US" dirty="0" smtClean="0"/>
              <a:t>: Coordinating suppliers, manufacturers, and distributors to ensure timely delivery of products or services.</a:t>
            </a:r>
          </a:p>
          <a:p>
            <a:pPr lvl="1">
              <a:lnSpc>
                <a:spcPct val="100000"/>
              </a:lnSpc>
            </a:pPr>
            <a:r>
              <a:rPr lang="en-US" b="1" dirty="0" smtClean="0"/>
              <a:t>Customer Service</a:t>
            </a:r>
            <a:r>
              <a:rPr lang="en-US" dirty="0" smtClean="0"/>
              <a:t>: Ensuring customer satisfaction through responsive service and addressing feedback.</a:t>
            </a:r>
          </a:p>
          <a:p>
            <a:pPr lvl="1">
              <a:lnSpc>
                <a:spcPct val="100000"/>
              </a:lnSpc>
            </a:pPr>
            <a:r>
              <a:rPr lang="en-US" b="1" dirty="0" smtClean="0"/>
              <a:t>Marketing and Sales</a:t>
            </a:r>
            <a:r>
              <a:rPr lang="en-US" dirty="0" smtClean="0"/>
              <a:t>: Driving business growth through strategic promotion, pricing, and customer acquisition.</a:t>
            </a:r>
          </a:p>
          <a:p>
            <a:pPr lvl="1">
              <a:lnSpc>
                <a:spcPct val="100000"/>
              </a:lnSpc>
            </a:pPr>
            <a:r>
              <a:rPr lang="en-US" b="1" dirty="0" smtClean="0"/>
              <a:t>Logistics</a:t>
            </a:r>
            <a:r>
              <a:rPr lang="en-US" dirty="0" smtClean="0"/>
              <a:t>: Managing the movement of goods or services from supplier to consumer.</a:t>
            </a:r>
          </a:p>
          <a:p>
            <a:pPr>
              <a:lnSpc>
                <a:spcPct val="100000"/>
              </a:lnSpc>
            </a:pPr>
            <a:r>
              <a:rPr lang="en-US" sz="2400" b="1" dirty="0" smtClean="0"/>
              <a:t>Example</a:t>
            </a:r>
            <a:r>
              <a:rPr lang="en-US" sz="2400" dirty="0" smtClean="0"/>
              <a:t>:</a:t>
            </a:r>
            <a:br>
              <a:rPr lang="en-US" sz="2400" dirty="0" smtClean="0"/>
            </a:br>
            <a:r>
              <a:rPr lang="en-US" sz="2400" dirty="0" smtClean="0"/>
              <a:t>	An e-commerce business must efficiently manage warehousing, packaging, 	shipping, and customer returns as part of its operational scope to ensure 	customer satisfaction and cost-effectiveness</a:t>
            </a:r>
            <a:r>
              <a:rPr lang="en-US" dirty="0" smtClean="0"/>
              <a:t>.</a:t>
            </a:r>
          </a:p>
          <a:p>
            <a:endParaRPr lang="en-US" dirty="0"/>
          </a:p>
        </p:txBody>
      </p:sp>
    </p:spTree>
    <p:extLst>
      <p:ext uri="{BB962C8B-B14F-4D97-AF65-F5344CB8AC3E}">
        <p14:creationId xmlns:p14="http://schemas.microsoft.com/office/powerpoint/2010/main" val="373265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4237" y="4812001"/>
            <a:ext cx="10515600" cy="1325563"/>
          </a:xfrm>
        </p:spPr>
        <p:txBody>
          <a:bodyPr>
            <a:normAutofit fontScale="90000"/>
          </a:bodyPr>
          <a:lstStyle/>
          <a:p>
            <a:r>
              <a:rPr lang="en-US" sz="2800" b="1" dirty="0" smtClean="0"/>
              <a:t>Example:</a:t>
            </a:r>
            <a:r>
              <a:rPr lang="en-US" sz="2800" dirty="0" smtClean="0"/>
              <a:t/>
            </a:r>
            <a:br>
              <a:rPr lang="en-US" sz="2800" dirty="0" smtClean="0"/>
            </a:br>
            <a:r>
              <a:rPr lang="en-US" sz="2800" dirty="0"/>
              <a:t>	</a:t>
            </a:r>
            <a:r>
              <a:rPr lang="en-US" sz="2700" dirty="0" smtClean="0"/>
              <a:t>A food delivery startup needs to manage delivery logistics, </a:t>
            </a:r>
            <a:r>
              <a:rPr lang="en-US" sz="2700" dirty="0" err="1" smtClean="0"/>
              <a:t>supplyer</a:t>
            </a:r>
            <a:r>
              <a:rPr lang="en-US" sz="2700" dirty="0" smtClean="0"/>
              <a:t> 	relationships, customer service, and marketing operations as part of its	scope of operations.</a:t>
            </a:r>
            <a:endParaRPr lang="en-US" sz="2700" dirty="0"/>
          </a:p>
        </p:txBody>
      </p:sp>
      <p:sp>
        <p:nvSpPr>
          <p:cNvPr id="3" name="Content Placeholder 2"/>
          <p:cNvSpPr>
            <a:spLocks noGrp="1"/>
          </p:cNvSpPr>
          <p:nvPr>
            <p:ph idx="1"/>
          </p:nvPr>
        </p:nvSpPr>
        <p:spPr>
          <a:xfrm>
            <a:off x="838200" y="775855"/>
            <a:ext cx="10515600" cy="3906981"/>
          </a:xfrm>
        </p:spPr>
        <p:txBody>
          <a:bodyPr/>
          <a:lstStyle/>
          <a:p>
            <a:r>
              <a:rPr lang="en-US" b="1" dirty="0" smtClean="0"/>
              <a:t>Business Activities: </a:t>
            </a:r>
          </a:p>
          <a:p>
            <a:pPr lvl="1"/>
            <a:r>
              <a:rPr lang="en-US" dirty="0" smtClean="0"/>
              <a:t>The scope of operations encompasses all the activities required to run a business.</a:t>
            </a:r>
          </a:p>
          <a:p>
            <a:r>
              <a:rPr lang="en-US" b="1" dirty="0" smtClean="0"/>
              <a:t>Internal and External Functions:</a:t>
            </a:r>
          </a:p>
          <a:p>
            <a:pPr lvl="1"/>
            <a:r>
              <a:rPr lang="en-US" b="1" dirty="0" smtClean="0"/>
              <a:t> </a:t>
            </a:r>
            <a:r>
              <a:rPr lang="en-US" dirty="0" smtClean="0"/>
              <a:t>Includes procurement, production, marketing, sales, logistics, and customer service.</a:t>
            </a:r>
          </a:p>
          <a:p>
            <a:r>
              <a:rPr lang="en-US" b="1" dirty="0" smtClean="0"/>
              <a:t>Strategic and Tactical Decisions:</a:t>
            </a:r>
          </a:p>
          <a:p>
            <a:pPr lvl="1"/>
            <a:r>
              <a:rPr lang="en-US" b="1" dirty="0" smtClean="0"/>
              <a:t> </a:t>
            </a:r>
            <a:r>
              <a:rPr lang="en-US" dirty="0" smtClean="0"/>
              <a:t>Operational scope also involves long-term planning (e.g., expansion) and day-to-day decisions (e.g., resource allocation).</a:t>
            </a:r>
            <a:endParaRPr lang="en-US" dirty="0"/>
          </a:p>
        </p:txBody>
      </p:sp>
    </p:spTree>
    <p:extLst>
      <p:ext uri="{BB962C8B-B14F-4D97-AF65-F5344CB8AC3E}">
        <p14:creationId xmlns:p14="http://schemas.microsoft.com/office/powerpoint/2010/main" val="34149185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841182" cy="1325563"/>
          </a:xfrm>
        </p:spPr>
        <p:txBody>
          <a:bodyPr>
            <a:normAutofit/>
          </a:bodyPr>
          <a:lstStyle/>
          <a:p>
            <a:pPr algn="ctr"/>
            <a:r>
              <a:rPr lang="en-US" sz="4000" dirty="0" smtClean="0">
                <a:latin typeface="Algerian" panose="04020705040A02060702" pitchFamily="82" charset="0"/>
              </a:rPr>
              <a:t>Operational Challenges Entrepreneurs Face</a:t>
            </a:r>
            <a:endParaRPr lang="en-US" sz="4000" dirty="0">
              <a:latin typeface="Algerian" panose="04020705040A02060702" pitchFamily="82" charset="0"/>
            </a:endParaRPr>
          </a:p>
        </p:txBody>
      </p:sp>
      <p:sp>
        <p:nvSpPr>
          <p:cNvPr id="3" name="Content Placeholder 2"/>
          <p:cNvSpPr>
            <a:spLocks noGrp="1"/>
          </p:cNvSpPr>
          <p:nvPr>
            <p:ph idx="1"/>
          </p:nvPr>
        </p:nvSpPr>
        <p:spPr/>
        <p:txBody>
          <a:bodyPr>
            <a:normAutofit fontScale="92500" lnSpcReduction="10000"/>
          </a:bodyPr>
          <a:lstStyle/>
          <a:p>
            <a:pPr>
              <a:lnSpc>
                <a:spcPct val="110000"/>
              </a:lnSpc>
            </a:pPr>
            <a:r>
              <a:rPr lang="en-US" sz="2600" dirty="0" smtClean="0"/>
              <a:t>Operations management becomes more complex as the business grows. Entrepreneurs face challenges in balancing costs with service quality, scaling up their operations, and integrating new technology </a:t>
            </a:r>
            <a:r>
              <a:rPr lang="en-US" sz="2400" dirty="0" smtClean="0"/>
              <a:t>to stay competitive</a:t>
            </a:r>
            <a:r>
              <a:rPr lang="en-US" dirty="0" smtClean="0"/>
              <a:t>.</a:t>
            </a:r>
          </a:p>
          <a:p>
            <a:pPr lvl="1" algn="just">
              <a:lnSpc>
                <a:spcPct val="110000"/>
              </a:lnSpc>
            </a:pPr>
            <a:r>
              <a:rPr lang="en-US" b="1" dirty="0" smtClean="0"/>
              <a:t>Scaling:</a:t>
            </a:r>
          </a:p>
          <a:p>
            <a:pPr marL="0" indent="0" algn="just">
              <a:lnSpc>
                <a:spcPct val="110000"/>
              </a:lnSpc>
              <a:buNone/>
            </a:pPr>
            <a:r>
              <a:rPr lang="en-US" dirty="0"/>
              <a:t>	</a:t>
            </a:r>
            <a:r>
              <a:rPr lang="en-US" sz="2000" dirty="0" smtClean="0"/>
              <a:t>Difficulty in expanding operations efficiently as the business grows.</a:t>
            </a:r>
          </a:p>
          <a:p>
            <a:pPr lvl="1" algn="just">
              <a:lnSpc>
                <a:spcPct val="100000"/>
              </a:lnSpc>
            </a:pPr>
            <a:r>
              <a:rPr lang="en-US" b="1" dirty="0" smtClean="0"/>
              <a:t>Cost Management:</a:t>
            </a:r>
          </a:p>
          <a:p>
            <a:pPr marL="457200" lvl="1" indent="0" algn="just">
              <a:lnSpc>
                <a:spcPct val="100000"/>
              </a:lnSpc>
              <a:buNone/>
            </a:pPr>
            <a:r>
              <a:rPr lang="en-US" dirty="0"/>
              <a:t>	</a:t>
            </a:r>
            <a:r>
              <a:rPr lang="en-US" sz="2000" dirty="0" smtClean="0"/>
              <a:t>Balancing cost-efficiency while maintaining quality of service.</a:t>
            </a:r>
          </a:p>
          <a:p>
            <a:pPr lvl="1" algn="just">
              <a:lnSpc>
                <a:spcPct val="100000"/>
              </a:lnSpc>
            </a:pPr>
            <a:r>
              <a:rPr lang="en-US" b="1" dirty="0" smtClean="0"/>
              <a:t>Technology Integration: </a:t>
            </a:r>
          </a:p>
          <a:p>
            <a:pPr marL="914400" lvl="2" indent="0" algn="just">
              <a:lnSpc>
                <a:spcPct val="100000"/>
              </a:lnSpc>
              <a:buNone/>
            </a:pPr>
            <a:r>
              <a:rPr lang="en-US" dirty="0" smtClean="0"/>
              <a:t>Staying up-to-date with evolving technology to improve operational efficiency.</a:t>
            </a:r>
          </a:p>
          <a:p>
            <a:pPr lvl="1" algn="just">
              <a:lnSpc>
                <a:spcPct val="100000"/>
              </a:lnSpc>
            </a:pPr>
            <a:r>
              <a:rPr lang="en-US" b="1" dirty="0" smtClean="0"/>
              <a:t>Workforce Management: </a:t>
            </a:r>
          </a:p>
          <a:p>
            <a:pPr marL="914400" lvl="2" indent="0" algn="just">
              <a:lnSpc>
                <a:spcPct val="100000"/>
              </a:lnSpc>
              <a:buNone/>
            </a:pPr>
            <a:r>
              <a:rPr lang="en-US" dirty="0" smtClean="0"/>
              <a:t>Hiring, training, and retaining skilled employees</a:t>
            </a:r>
            <a:endParaRPr lang="en-US" dirty="0"/>
          </a:p>
        </p:txBody>
      </p:sp>
    </p:spTree>
    <p:extLst>
      <p:ext uri="{BB962C8B-B14F-4D97-AF65-F5344CB8AC3E}">
        <p14:creationId xmlns:p14="http://schemas.microsoft.com/office/powerpoint/2010/main" val="42007205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normAutofit fontScale="90000"/>
          </a:bodyPr>
          <a:lstStyle/>
          <a:p>
            <a:pPr algn="ctr"/>
            <a:r>
              <a:rPr lang="en-US" dirty="0" smtClean="0">
                <a:latin typeface="Algerian" panose="04020705040A02060702" pitchFamily="82" charset="0"/>
              </a:rPr>
              <a:t>Strategies for Expanding the Scope of Operations</a:t>
            </a:r>
            <a:endParaRPr lang="en-US" dirty="0">
              <a:latin typeface="Algerian" panose="04020705040A02060702" pitchFamily="82" charset="0"/>
            </a:endParaRPr>
          </a:p>
        </p:txBody>
      </p:sp>
      <p:sp>
        <p:nvSpPr>
          <p:cNvPr id="3" name="Content Placeholder 2"/>
          <p:cNvSpPr>
            <a:spLocks noGrp="1"/>
          </p:cNvSpPr>
          <p:nvPr>
            <p:ph idx="1"/>
          </p:nvPr>
        </p:nvSpPr>
        <p:spPr>
          <a:xfrm>
            <a:off x="838200" y="1371600"/>
            <a:ext cx="10515600" cy="4805363"/>
          </a:xfrm>
        </p:spPr>
        <p:txBody>
          <a:bodyPr>
            <a:normAutofit/>
          </a:bodyPr>
          <a:lstStyle/>
          <a:p>
            <a:pPr marL="742950" lvl="1" indent="-285750"/>
            <a:r>
              <a:rPr lang="en-US" b="1" dirty="0" smtClean="0"/>
              <a:t>Automation</a:t>
            </a:r>
            <a:r>
              <a:rPr lang="en-US" dirty="0" smtClean="0"/>
              <a:t>: Implementing software or machinery to streamline operations and reduce human error.</a:t>
            </a:r>
          </a:p>
          <a:p>
            <a:pPr marL="742950" lvl="1" indent="-285750"/>
            <a:r>
              <a:rPr lang="en-US" b="1" dirty="0" smtClean="0"/>
              <a:t>Outsourcing</a:t>
            </a:r>
            <a:r>
              <a:rPr lang="en-US" dirty="0" smtClean="0"/>
              <a:t>: Hiring third-party services for non-core activities such as payroll, logistics, or customer support.</a:t>
            </a:r>
          </a:p>
          <a:p>
            <a:pPr marL="742950" lvl="1" indent="-285750"/>
            <a:r>
              <a:rPr lang="en-US" b="1" dirty="0" smtClean="0"/>
              <a:t>Lean Operations</a:t>
            </a:r>
            <a:r>
              <a:rPr lang="en-US" dirty="0" smtClean="0"/>
              <a:t>: Adopting lean practices to minimize waste and maximize efficiency.</a:t>
            </a:r>
          </a:p>
          <a:p>
            <a:pPr marL="742950" lvl="1" indent="-285750"/>
            <a:r>
              <a:rPr lang="en-US" b="1" dirty="0" smtClean="0"/>
              <a:t>Customer Feedback</a:t>
            </a:r>
            <a:r>
              <a:rPr lang="en-US" dirty="0" smtClean="0"/>
              <a:t>: Leveraging customer input to refine processes and improve service offerings.</a:t>
            </a:r>
          </a:p>
          <a:p>
            <a:r>
              <a:rPr lang="en-US" b="1" dirty="0" smtClean="0"/>
              <a:t>Example</a:t>
            </a:r>
            <a:r>
              <a:rPr lang="en-US" dirty="0" smtClean="0"/>
              <a:t>:</a:t>
            </a:r>
            <a:br>
              <a:rPr lang="en-US" dirty="0" smtClean="0"/>
            </a:br>
            <a:r>
              <a:rPr lang="en-US" dirty="0" smtClean="0"/>
              <a:t>	</a:t>
            </a:r>
            <a:r>
              <a:rPr lang="en-US" sz="2400" dirty="0" smtClean="0"/>
              <a:t>An </a:t>
            </a:r>
            <a:r>
              <a:rPr lang="en-US" sz="2400" b="1" dirty="0" smtClean="0"/>
              <a:t>apparel brand</a:t>
            </a:r>
            <a:r>
              <a:rPr lang="en-US" sz="2400" dirty="0" smtClean="0"/>
              <a:t> might outsource its shipping and logistics to a third-party 	provider while focusing its internal operations on design, marketing, and 	customer service to ensure quality and scalability.</a:t>
            </a:r>
            <a:endParaRPr lang="en-US" sz="2400" dirty="0"/>
          </a:p>
        </p:txBody>
      </p:sp>
    </p:spTree>
    <p:extLst>
      <p:ext uri="{BB962C8B-B14F-4D97-AF65-F5344CB8AC3E}">
        <p14:creationId xmlns:p14="http://schemas.microsoft.com/office/powerpoint/2010/main" val="14686929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64911"/>
          </a:xfrm>
        </p:spPr>
        <p:txBody>
          <a:bodyPr/>
          <a:lstStyle/>
          <a:p>
            <a:r>
              <a:rPr lang="en-US" b="1" dirty="0" smtClean="0">
                <a:latin typeface="Algerian" panose="04020705040A02060702" pitchFamily="82" charset="0"/>
              </a:rPr>
              <a:t>Main Points</a:t>
            </a:r>
            <a:r>
              <a:rPr lang="en-US" dirty="0" smtClean="0">
                <a:latin typeface="Algerian" panose="04020705040A02060702" pitchFamily="82" charset="0"/>
              </a:rPr>
              <a:t>: </a:t>
            </a:r>
            <a:endParaRPr lang="en-US" dirty="0">
              <a:latin typeface="Algerian" panose="04020705040A02060702" pitchFamily="82" charset="0"/>
            </a:endParaRPr>
          </a:p>
        </p:txBody>
      </p:sp>
      <p:sp>
        <p:nvSpPr>
          <p:cNvPr id="3" name="Content Placeholder 2"/>
          <p:cNvSpPr>
            <a:spLocks noGrp="1"/>
          </p:cNvSpPr>
          <p:nvPr>
            <p:ph idx="1"/>
          </p:nvPr>
        </p:nvSpPr>
        <p:spPr>
          <a:xfrm>
            <a:off x="838200" y="1510145"/>
            <a:ext cx="10515600" cy="4666818"/>
          </a:xfrm>
        </p:spPr>
        <p:txBody>
          <a:bodyPr/>
          <a:lstStyle/>
          <a:p>
            <a:pPr>
              <a:lnSpc>
                <a:spcPct val="150000"/>
              </a:lnSpc>
            </a:pPr>
            <a:r>
              <a:rPr lang="en-US" dirty="0" smtClean="0"/>
              <a:t>Social challenges faced by entrepreneurs.</a:t>
            </a:r>
          </a:p>
          <a:p>
            <a:pPr>
              <a:lnSpc>
                <a:spcPct val="150000"/>
              </a:lnSpc>
            </a:pPr>
            <a:r>
              <a:rPr lang="en-US" dirty="0" smtClean="0"/>
              <a:t>Navigating social dynamics in business.</a:t>
            </a:r>
          </a:p>
          <a:p>
            <a:pPr>
              <a:lnSpc>
                <a:spcPct val="150000"/>
              </a:lnSpc>
            </a:pPr>
            <a:r>
              <a:rPr lang="en-US" dirty="0" smtClean="0"/>
              <a:t>Understanding the scope of operations.</a:t>
            </a:r>
          </a:p>
          <a:p>
            <a:pPr>
              <a:lnSpc>
                <a:spcPct val="150000"/>
              </a:lnSpc>
            </a:pPr>
            <a:r>
              <a:rPr lang="en-US" dirty="0" smtClean="0"/>
              <a:t>Strategies for overcoming challenges and maximizing operational success.</a:t>
            </a:r>
          </a:p>
          <a:p>
            <a:pPr>
              <a:lnSpc>
                <a:spcPct val="150000"/>
              </a:lnSpc>
            </a:pPr>
            <a:endParaRPr lang="en-US" dirty="0"/>
          </a:p>
        </p:txBody>
      </p:sp>
    </p:spTree>
    <p:extLst>
      <p:ext uri="{BB962C8B-B14F-4D97-AF65-F5344CB8AC3E}">
        <p14:creationId xmlns:p14="http://schemas.microsoft.com/office/powerpoint/2010/main" val="36419212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09493"/>
          </a:xfrm>
        </p:spPr>
        <p:txBody>
          <a:bodyPr/>
          <a:lstStyle/>
          <a:p>
            <a:r>
              <a:rPr lang="en-US" dirty="0" smtClean="0">
                <a:latin typeface="Algerian" panose="04020705040A02060702" pitchFamily="82" charset="0"/>
              </a:rPr>
              <a:t>Last but not least </a:t>
            </a:r>
            <a:endParaRPr lang="en-US" dirty="0">
              <a:latin typeface="Algerian" panose="04020705040A02060702" pitchFamily="82" charset="0"/>
            </a:endParaRPr>
          </a:p>
        </p:txBody>
      </p:sp>
      <p:sp>
        <p:nvSpPr>
          <p:cNvPr id="3" name="Content Placeholder 2"/>
          <p:cNvSpPr>
            <a:spLocks noGrp="1"/>
          </p:cNvSpPr>
          <p:nvPr>
            <p:ph idx="1"/>
          </p:nvPr>
        </p:nvSpPr>
        <p:spPr>
          <a:xfrm>
            <a:off x="838200" y="1413164"/>
            <a:ext cx="10515600" cy="4763799"/>
          </a:xfrm>
        </p:spPr>
        <p:txBody>
          <a:bodyPr/>
          <a:lstStyle/>
          <a:p>
            <a:pPr marL="742950" lvl="1" indent="-285750">
              <a:lnSpc>
                <a:spcPct val="150000"/>
              </a:lnSpc>
            </a:pPr>
            <a:r>
              <a:rPr lang="en-US" dirty="0" smtClean="0"/>
              <a:t>Entrepreneurs face significant social challenges such as bias, inequality, and societal pressures.</a:t>
            </a:r>
          </a:p>
          <a:p>
            <a:pPr marL="742950" lvl="1" indent="-285750">
              <a:lnSpc>
                <a:spcPct val="150000"/>
              </a:lnSpc>
            </a:pPr>
            <a:r>
              <a:rPr lang="en-US" dirty="0" smtClean="0"/>
              <a:t>Operations management plays a critical role in business success, from supply chain management to scaling.</a:t>
            </a:r>
          </a:p>
          <a:p>
            <a:pPr marL="742950" lvl="1" indent="-285750">
              <a:lnSpc>
                <a:spcPct val="150000"/>
              </a:lnSpc>
            </a:pPr>
            <a:r>
              <a:rPr lang="en-US" dirty="0" smtClean="0"/>
              <a:t>Strategies like automation, lean management, and outsourcing can help entrepreneurs optimize their operations.</a:t>
            </a:r>
          </a:p>
          <a:p>
            <a:pPr marL="742950" lvl="1" indent="-285750">
              <a:lnSpc>
                <a:spcPct val="150000"/>
              </a:lnSpc>
            </a:pPr>
            <a:r>
              <a:rPr lang="en-US" dirty="0" smtClean="0"/>
              <a:t>Overcoming social challenges requires resilience, strategic networking, and often working with specialized support networks.</a:t>
            </a:r>
          </a:p>
          <a:p>
            <a:pPr marL="0" indent="0">
              <a:lnSpc>
                <a:spcPct val="150000"/>
              </a:lnSpc>
              <a:buNone/>
            </a:pPr>
            <a:endParaRPr lang="en-US" dirty="0"/>
          </a:p>
        </p:txBody>
      </p:sp>
    </p:spTree>
    <p:extLst>
      <p:ext uri="{BB962C8B-B14F-4D97-AF65-F5344CB8AC3E}">
        <p14:creationId xmlns:p14="http://schemas.microsoft.com/office/powerpoint/2010/main" val="96988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70908" y="482239"/>
            <a:ext cx="6096000" cy="6096000"/>
          </a:xfrm>
        </p:spPr>
      </p:pic>
    </p:spTree>
    <p:extLst>
      <p:ext uri="{BB962C8B-B14F-4D97-AF65-F5344CB8AC3E}">
        <p14:creationId xmlns:p14="http://schemas.microsoft.com/office/powerpoint/2010/main" val="128545965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103457"/>
          </a:xfrm>
        </p:spPr>
        <p:txBody>
          <a:bodyPr/>
          <a:lstStyle/>
          <a:p>
            <a:r>
              <a:rPr lang="en-US" dirty="0" smtClean="0">
                <a:latin typeface="Algerian" panose="04020705040A02060702" pitchFamily="82" charset="0"/>
              </a:rPr>
              <a:t>What Are Social Challenges?</a:t>
            </a:r>
            <a:endParaRPr lang="en-US" dirty="0">
              <a:latin typeface="Algerian" panose="04020705040A02060702" pitchFamily="82" charset="0"/>
            </a:endParaRPr>
          </a:p>
        </p:txBody>
      </p:sp>
      <p:sp>
        <p:nvSpPr>
          <p:cNvPr id="3" name="Content Placeholder 2"/>
          <p:cNvSpPr>
            <a:spLocks noGrp="1"/>
          </p:cNvSpPr>
          <p:nvPr>
            <p:ph idx="1"/>
          </p:nvPr>
        </p:nvSpPr>
        <p:spPr>
          <a:xfrm>
            <a:off x="838200" y="1468582"/>
            <a:ext cx="10515600" cy="4708381"/>
          </a:xfrm>
        </p:spPr>
        <p:txBody>
          <a:bodyPr/>
          <a:lstStyle/>
          <a:p>
            <a:pPr algn="just">
              <a:lnSpc>
                <a:spcPct val="150000"/>
              </a:lnSpc>
            </a:pPr>
            <a:r>
              <a:rPr lang="en-US" dirty="0" smtClean="0"/>
              <a:t>Social challenges refer to the external pressures that entrepreneurs face from society, which can range from economic disparities to societal perceptions that influence business success. These challenges are often shaped by local cultural, social, and economic environments.</a:t>
            </a:r>
            <a:endParaRPr lang="en-US" dirty="0"/>
          </a:p>
        </p:txBody>
      </p:sp>
    </p:spTree>
    <p:extLst>
      <p:ext uri="{BB962C8B-B14F-4D97-AF65-F5344CB8AC3E}">
        <p14:creationId xmlns:p14="http://schemas.microsoft.com/office/powerpoint/2010/main" val="42131586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dirty="0" smtClean="0">
                <a:latin typeface="Algerian" panose="04020705040A02060702" pitchFamily="82" charset="0"/>
              </a:rPr>
              <a:t>Introduction to Social Challenges</a:t>
            </a:r>
            <a:endParaRPr lang="en-US" dirty="0">
              <a:latin typeface="Algerian" panose="04020705040A02060702" pitchFamily="82" charset="0"/>
            </a:endParaRPr>
          </a:p>
        </p:txBody>
      </p:sp>
      <p:sp>
        <p:nvSpPr>
          <p:cNvPr id="3" name="Content Placeholder 2"/>
          <p:cNvSpPr>
            <a:spLocks noGrp="1"/>
          </p:cNvSpPr>
          <p:nvPr>
            <p:ph idx="1"/>
          </p:nvPr>
        </p:nvSpPr>
        <p:spPr>
          <a:xfrm>
            <a:off x="838200" y="1302327"/>
            <a:ext cx="10515600" cy="4874636"/>
          </a:xfrm>
        </p:spPr>
        <p:txBody>
          <a:bodyPr/>
          <a:lstStyle/>
          <a:p>
            <a:r>
              <a:rPr lang="en-US" dirty="0" smtClean="0"/>
              <a:t>Difficulties arising from societal norms, cultural expectations, and community perceptions.</a:t>
            </a:r>
          </a:p>
          <a:p>
            <a:r>
              <a:rPr lang="en-US" dirty="0" smtClean="0"/>
              <a:t>Influence of economic inequality, access to resources, and social mobility.</a:t>
            </a:r>
          </a:p>
          <a:p>
            <a:r>
              <a:rPr lang="en-US" dirty="0" smtClean="0"/>
              <a:t>Barriers related to gender, race, or class in entrepreneurial ecosystems.</a:t>
            </a:r>
          </a:p>
          <a:p>
            <a:r>
              <a:rPr lang="en-US" b="1" dirty="0" smtClean="0"/>
              <a:t>Example: </a:t>
            </a:r>
          </a:p>
          <a:p>
            <a:pPr lvl="1"/>
            <a:r>
              <a:rPr lang="en-US" dirty="0" smtClean="0"/>
              <a:t>A female entrepreneur in a traditionally male-dominated industry, such as tech or manufacturing, might face biases that limit her access to funding or mentorship opportunities.</a:t>
            </a:r>
            <a:endParaRPr lang="en-US" dirty="0"/>
          </a:p>
        </p:txBody>
      </p:sp>
    </p:spTree>
    <p:extLst>
      <p:ext uri="{BB962C8B-B14F-4D97-AF65-F5344CB8AC3E}">
        <p14:creationId xmlns:p14="http://schemas.microsoft.com/office/powerpoint/2010/main" val="9872917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smtClean="0">
                <a:latin typeface="Algerian" panose="04020705040A02060702" pitchFamily="82" charset="0"/>
              </a:rPr>
              <a:t>Key Social Challenges for Entrepreneurs</a:t>
            </a:r>
            <a:endParaRPr lang="en-US" sz="4000" dirty="0">
              <a:latin typeface="Algerian" panose="04020705040A02060702" pitchFamily="82" charset="0"/>
            </a:endParaRPr>
          </a:p>
        </p:txBody>
      </p:sp>
      <p:sp>
        <p:nvSpPr>
          <p:cNvPr id="3" name="Content Placeholder 2"/>
          <p:cNvSpPr>
            <a:spLocks noGrp="1"/>
          </p:cNvSpPr>
          <p:nvPr>
            <p:ph idx="1"/>
          </p:nvPr>
        </p:nvSpPr>
        <p:spPr/>
        <p:txBody>
          <a:bodyPr>
            <a:normAutofit/>
          </a:bodyPr>
          <a:lstStyle/>
          <a:p>
            <a:r>
              <a:rPr lang="en-US" sz="2400" b="1" dirty="0" smtClean="0"/>
              <a:t>Cultural Differences: </a:t>
            </a:r>
          </a:p>
          <a:p>
            <a:pPr lvl="1"/>
            <a:r>
              <a:rPr lang="en-US" dirty="0" smtClean="0"/>
              <a:t>Navigating diverse cultures in global markets.</a:t>
            </a:r>
          </a:p>
          <a:p>
            <a:r>
              <a:rPr lang="en-US" sz="2400" b="1" dirty="0" smtClean="0"/>
              <a:t>Social Responsibility:</a:t>
            </a:r>
          </a:p>
          <a:p>
            <a:pPr lvl="1"/>
            <a:r>
              <a:rPr lang="en-US" dirty="0" smtClean="0"/>
              <a:t> Balancing profit and societal impact.</a:t>
            </a:r>
          </a:p>
          <a:p>
            <a:r>
              <a:rPr lang="en-US" sz="2400" b="1" dirty="0" smtClean="0"/>
              <a:t>Networking and Relationships</a:t>
            </a:r>
            <a:r>
              <a:rPr lang="en-US" sz="2400" dirty="0" smtClean="0"/>
              <a:t>:</a:t>
            </a:r>
          </a:p>
          <a:p>
            <a:pPr lvl="1"/>
            <a:r>
              <a:rPr lang="en-US" dirty="0" smtClean="0"/>
              <a:t> Building trust and meaningful connections.</a:t>
            </a:r>
          </a:p>
          <a:p>
            <a:r>
              <a:rPr lang="en-US" sz="2400" b="1" dirty="0" smtClean="0"/>
              <a:t>Public Perception: </a:t>
            </a:r>
          </a:p>
          <a:p>
            <a:pPr lvl="1"/>
            <a:r>
              <a:rPr lang="en-US" dirty="0" smtClean="0"/>
              <a:t>Managing brand image and reputation.</a:t>
            </a:r>
          </a:p>
          <a:p>
            <a:r>
              <a:rPr lang="en-US" sz="2400" b="1" dirty="0" smtClean="0"/>
              <a:t>Work-Life Balance: </a:t>
            </a:r>
          </a:p>
          <a:p>
            <a:pPr lvl="1"/>
            <a:r>
              <a:rPr lang="en-US" dirty="0" smtClean="0"/>
              <a:t>Dealing with social expectations and pressures.</a:t>
            </a:r>
            <a:endParaRPr lang="en-US" dirty="0"/>
          </a:p>
        </p:txBody>
      </p:sp>
    </p:spTree>
    <p:extLst>
      <p:ext uri="{BB962C8B-B14F-4D97-AF65-F5344CB8AC3E}">
        <p14:creationId xmlns:p14="http://schemas.microsoft.com/office/powerpoint/2010/main" val="941676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06475"/>
          </a:xfrm>
        </p:spPr>
        <p:txBody>
          <a:bodyPr/>
          <a:lstStyle/>
          <a:p>
            <a:r>
              <a:rPr lang="en-US" dirty="0" smtClean="0">
                <a:latin typeface="Algerian" panose="04020705040A02060702" pitchFamily="82" charset="0"/>
              </a:rPr>
              <a:t>Cultural Differences</a:t>
            </a:r>
            <a:endParaRPr lang="en-US" dirty="0">
              <a:latin typeface="Algerian" panose="04020705040A02060702" pitchFamily="82" charset="0"/>
            </a:endParaRPr>
          </a:p>
        </p:txBody>
      </p:sp>
      <p:sp>
        <p:nvSpPr>
          <p:cNvPr id="3" name="Content Placeholder 2"/>
          <p:cNvSpPr>
            <a:spLocks noGrp="1"/>
          </p:cNvSpPr>
          <p:nvPr>
            <p:ph idx="1"/>
          </p:nvPr>
        </p:nvSpPr>
        <p:spPr>
          <a:xfrm>
            <a:off x="838200" y="1371600"/>
            <a:ext cx="10515600" cy="4805363"/>
          </a:xfrm>
        </p:spPr>
        <p:txBody>
          <a:bodyPr>
            <a:normAutofit/>
          </a:bodyPr>
          <a:lstStyle/>
          <a:p>
            <a:pPr lvl="1">
              <a:lnSpc>
                <a:spcPct val="100000"/>
              </a:lnSpc>
            </a:pPr>
            <a:r>
              <a:rPr lang="en-US" b="1" dirty="0" smtClean="0"/>
              <a:t>Globalization</a:t>
            </a:r>
            <a:r>
              <a:rPr lang="en-US" dirty="0" smtClean="0"/>
              <a:t>: Expanding to international markets requires understanding local cultures, languages, and customs.</a:t>
            </a:r>
          </a:p>
          <a:p>
            <a:pPr lvl="1">
              <a:lnSpc>
                <a:spcPct val="100000"/>
              </a:lnSpc>
            </a:pPr>
            <a:r>
              <a:rPr lang="en-US" b="1" dirty="0" smtClean="0"/>
              <a:t>Cultural Misunderstandings</a:t>
            </a:r>
            <a:r>
              <a:rPr lang="en-US" dirty="0" smtClean="0"/>
              <a:t>: This can lead to failed business deals or miscommunication with partners and customers.</a:t>
            </a:r>
          </a:p>
          <a:p>
            <a:pPr lvl="1">
              <a:lnSpc>
                <a:spcPct val="100000"/>
              </a:lnSpc>
            </a:pPr>
            <a:r>
              <a:rPr lang="en-US" b="1" dirty="0" smtClean="0"/>
              <a:t>Adaptability</a:t>
            </a:r>
            <a:r>
              <a:rPr lang="en-US" dirty="0" smtClean="0"/>
              <a:t>: Entrepreneurs need to adapt their products or services to fit cultural norms and consumer preferences.</a:t>
            </a:r>
          </a:p>
          <a:p>
            <a:pPr>
              <a:lnSpc>
                <a:spcPct val="100000"/>
              </a:lnSpc>
            </a:pPr>
            <a:r>
              <a:rPr lang="en-US" b="1" dirty="0" smtClean="0"/>
              <a:t>Example</a:t>
            </a:r>
            <a:r>
              <a:rPr lang="en-US" dirty="0" smtClean="0"/>
              <a:t>:</a:t>
            </a:r>
            <a:br>
              <a:rPr lang="en-US" dirty="0" smtClean="0"/>
            </a:br>
            <a:r>
              <a:rPr lang="en-US" dirty="0" smtClean="0"/>
              <a:t>	</a:t>
            </a:r>
            <a:r>
              <a:rPr lang="en-US" sz="2400" dirty="0" smtClean="0"/>
              <a:t>A U.S.-based food startup entering the Middle Eastern market must consider dietary restrictions such as halal certification, in 	addition to local customs around eating habits. Failing to recognize these differences can lead to a disconnect with the target audience</a:t>
            </a:r>
            <a:r>
              <a:rPr lang="en-US" dirty="0" smtClean="0"/>
              <a:t>.</a:t>
            </a:r>
          </a:p>
          <a:p>
            <a:pPr>
              <a:lnSpc>
                <a:spcPct val="100000"/>
              </a:lnSpc>
            </a:pPr>
            <a:endParaRPr lang="en-US" dirty="0"/>
          </a:p>
        </p:txBody>
      </p:sp>
    </p:spTree>
    <p:extLst>
      <p:ext uri="{BB962C8B-B14F-4D97-AF65-F5344CB8AC3E}">
        <p14:creationId xmlns:p14="http://schemas.microsoft.com/office/powerpoint/2010/main" val="48095088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98657"/>
          </a:xfrm>
        </p:spPr>
        <p:txBody>
          <a:bodyPr/>
          <a:lstStyle/>
          <a:p>
            <a:r>
              <a:rPr lang="en-US" dirty="0" smtClean="0">
                <a:latin typeface="Algerian" panose="04020705040A02060702" pitchFamily="82" charset="0"/>
              </a:rPr>
              <a:t>Social Responsibility</a:t>
            </a:r>
            <a:endParaRPr lang="en-US" dirty="0">
              <a:latin typeface="Algerian" panose="04020705040A02060702" pitchFamily="82" charset="0"/>
            </a:endParaRPr>
          </a:p>
        </p:txBody>
      </p:sp>
      <p:sp>
        <p:nvSpPr>
          <p:cNvPr id="3" name="Content Placeholder 2"/>
          <p:cNvSpPr>
            <a:spLocks noGrp="1"/>
          </p:cNvSpPr>
          <p:nvPr>
            <p:ph idx="1"/>
          </p:nvPr>
        </p:nvSpPr>
        <p:spPr>
          <a:xfrm>
            <a:off x="838200" y="1163782"/>
            <a:ext cx="10515600" cy="5013181"/>
          </a:xfrm>
        </p:spPr>
        <p:txBody>
          <a:bodyPr>
            <a:normAutofit/>
          </a:bodyPr>
          <a:lstStyle/>
          <a:p>
            <a:r>
              <a:rPr lang="en-US" dirty="0" smtClean="0"/>
              <a:t>Balancing Profit and Social Responsibility</a:t>
            </a:r>
          </a:p>
          <a:p>
            <a:pPr marL="742950" lvl="1" indent="-285750"/>
            <a:r>
              <a:rPr lang="en-US" b="1" dirty="0" smtClean="0"/>
              <a:t>Environmental and Social Impact</a:t>
            </a:r>
            <a:r>
              <a:rPr lang="en-US" dirty="0" smtClean="0"/>
              <a:t>: Pressure to minimize environmental harm and address social inequalities.</a:t>
            </a:r>
          </a:p>
          <a:p>
            <a:pPr marL="742950" lvl="1" indent="-285750"/>
            <a:r>
              <a:rPr lang="en-US" b="1" dirty="0" smtClean="0"/>
              <a:t>Corporate Social Responsibility (CSR)</a:t>
            </a:r>
            <a:r>
              <a:rPr lang="en-US" dirty="0" smtClean="0"/>
              <a:t>: Expectations from society to contribute to positive change.</a:t>
            </a:r>
          </a:p>
          <a:p>
            <a:pPr marL="742950" lvl="1" indent="-285750"/>
            <a:r>
              <a:rPr lang="en-US" b="1" dirty="0" smtClean="0"/>
              <a:t>Sustainable Practices</a:t>
            </a:r>
            <a:r>
              <a:rPr lang="en-US" dirty="0" smtClean="0"/>
              <a:t>: Balancing short-term profits with long-term sustainability goals.</a:t>
            </a:r>
          </a:p>
          <a:p>
            <a:r>
              <a:rPr lang="en-US" b="1" dirty="0" smtClean="0"/>
              <a:t>Example</a:t>
            </a:r>
            <a:r>
              <a:rPr lang="en-US" dirty="0" smtClean="0"/>
              <a:t>:</a:t>
            </a:r>
            <a:br>
              <a:rPr lang="en-US" dirty="0" smtClean="0"/>
            </a:br>
            <a:r>
              <a:rPr lang="en-US" dirty="0" smtClean="0"/>
              <a:t>	</a:t>
            </a:r>
            <a:r>
              <a:rPr lang="en-US" sz="2400" dirty="0" smtClean="0"/>
              <a:t>An entrepreneur in the </a:t>
            </a:r>
            <a:r>
              <a:rPr lang="en-US" sz="2400" b="1" dirty="0" smtClean="0"/>
              <a:t>fashion industry</a:t>
            </a:r>
            <a:r>
              <a:rPr lang="en-US" sz="2400" dirty="0" smtClean="0"/>
              <a:t> may face criticism if their supply 	chain involves sweatshops or unsustainable materials. By adopting ethical 	practices such as fair trade and eco-friendly production, the business can 	improve its brand image while contributing positively to society.</a:t>
            </a:r>
          </a:p>
          <a:p>
            <a:endParaRPr lang="en-US" sz="2400" dirty="0"/>
          </a:p>
        </p:txBody>
      </p:sp>
    </p:spTree>
    <p:extLst>
      <p:ext uri="{BB962C8B-B14F-4D97-AF65-F5344CB8AC3E}">
        <p14:creationId xmlns:p14="http://schemas.microsoft.com/office/powerpoint/2010/main" val="138613356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199" y="365126"/>
            <a:ext cx="10619509" cy="978766"/>
          </a:xfrm>
        </p:spPr>
        <p:txBody>
          <a:bodyPr>
            <a:normAutofit/>
          </a:bodyPr>
          <a:lstStyle/>
          <a:p>
            <a:r>
              <a:rPr lang="en-US" sz="4000" dirty="0" smtClean="0">
                <a:latin typeface="Algerian" panose="04020705040A02060702" pitchFamily="82" charset="0"/>
              </a:rPr>
              <a:t>Networking and Building Relationships</a:t>
            </a:r>
            <a:endParaRPr lang="en-US" sz="4000" dirty="0">
              <a:latin typeface="Algerian" panose="04020705040A02060702" pitchFamily="82" charset="0"/>
            </a:endParaRPr>
          </a:p>
        </p:txBody>
      </p:sp>
      <p:sp>
        <p:nvSpPr>
          <p:cNvPr id="3" name="Content Placeholder 2"/>
          <p:cNvSpPr>
            <a:spLocks noGrp="1"/>
          </p:cNvSpPr>
          <p:nvPr>
            <p:ph idx="1"/>
          </p:nvPr>
        </p:nvSpPr>
        <p:spPr>
          <a:xfrm>
            <a:off x="838200" y="1191491"/>
            <a:ext cx="10515600" cy="4985472"/>
          </a:xfrm>
        </p:spPr>
        <p:txBody>
          <a:bodyPr>
            <a:normAutofit/>
          </a:bodyPr>
          <a:lstStyle/>
          <a:p>
            <a:pPr marL="742950" lvl="1" indent="-285750">
              <a:lnSpc>
                <a:spcPct val="100000"/>
              </a:lnSpc>
            </a:pPr>
            <a:r>
              <a:rPr lang="en-US" b="1" dirty="0" smtClean="0"/>
              <a:t>Building Trust</a:t>
            </a:r>
            <a:r>
              <a:rPr lang="en-US" dirty="0" smtClean="0"/>
              <a:t>: Developing strong relationships with customers, investors, and business partners.</a:t>
            </a:r>
          </a:p>
          <a:p>
            <a:pPr marL="742950" lvl="1" indent="-285750">
              <a:lnSpc>
                <a:spcPct val="100000"/>
              </a:lnSpc>
            </a:pPr>
            <a:r>
              <a:rPr lang="en-US" b="1" dirty="0" smtClean="0"/>
              <a:t>Access to Networks</a:t>
            </a:r>
            <a:r>
              <a:rPr lang="en-US" dirty="0" smtClean="0"/>
              <a:t>: Entrepreneurs from underrepresented groups may have difficulty accessing powerful networks.</a:t>
            </a:r>
          </a:p>
          <a:p>
            <a:pPr marL="742950" lvl="1" indent="-285750">
              <a:lnSpc>
                <a:spcPct val="100000"/>
              </a:lnSpc>
            </a:pPr>
            <a:r>
              <a:rPr lang="en-US" b="1" dirty="0" smtClean="0"/>
              <a:t>Collaboration</a:t>
            </a:r>
            <a:r>
              <a:rPr lang="en-US" dirty="0" smtClean="0"/>
              <a:t>: Building partnerships that contribute to business growth and innovation.</a:t>
            </a:r>
          </a:p>
          <a:p>
            <a:pPr>
              <a:lnSpc>
                <a:spcPct val="100000"/>
              </a:lnSpc>
            </a:pPr>
            <a:r>
              <a:rPr lang="en-US" b="1" dirty="0" smtClean="0"/>
              <a:t>Example</a:t>
            </a:r>
            <a:r>
              <a:rPr lang="en-US" dirty="0" smtClean="0"/>
              <a:t>:</a:t>
            </a:r>
            <a:br>
              <a:rPr lang="en-US" dirty="0" smtClean="0"/>
            </a:br>
            <a:r>
              <a:rPr lang="en-US" dirty="0" smtClean="0"/>
              <a:t>	</a:t>
            </a:r>
            <a:r>
              <a:rPr lang="en-US" sz="2400" dirty="0" smtClean="0"/>
              <a:t>A </a:t>
            </a:r>
            <a:r>
              <a:rPr lang="en-US" sz="2400" b="1" dirty="0" smtClean="0"/>
              <a:t>female entrepreneur</a:t>
            </a:r>
            <a:r>
              <a:rPr lang="en-US" sz="2400" dirty="0" smtClean="0"/>
              <a:t> in a male-dominated tech industry may struggle to 	gain the trust and recognition of investors or clients. To overcome this, 	networking with supportive communities or industry-specific networks (like 	</a:t>
            </a:r>
            <a:r>
              <a:rPr lang="en-US" sz="2400" b="1" dirty="0" smtClean="0"/>
              <a:t>Women in Tech</a:t>
            </a:r>
            <a:r>
              <a:rPr lang="en-US" sz="2400" dirty="0" smtClean="0"/>
              <a:t>) can help build credibility and expand connections.</a:t>
            </a:r>
          </a:p>
          <a:p>
            <a:pPr>
              <a:lnSpc>
                <a:spcPct val="100000"/>
              </a:lnSpc>
            </a:pPr>
            <a:endParaRPr lang="en-US" dirty="0"/>
          </a:p>
        </p:txBody>
      </p:sp>
    </p:spTree>
    <p:extLst>
      <p:ext uri="{BB962C8B-B14F-4D97-AF65-F5344CB8AC3E}">
        <p14:creationId xmlns:p14="http://schemas.microsoft.com/office/powerpoint/2010/main" val="321543010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4811</TotalTime>
  <Words>946</Words>
  <Application>Microsoft Office PowerPoint</Application>
  <PresentationFormat>Widescreen</PresentationFormat>
  <Paragraphs>105</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Algerian</vt:lpstr>
      <vt:lpstr>Arial</vt:lpstr>
      <vt:lpstr>Calibri</vt:lpstr>
      <vt:lpstr>Calibri Light</vt:lpstr>
      <vt:lpstr>Office Theme</vt:lpstr>
      <vt:lpstr>Social Challenges Faced by Entrepreneurs  and  Scope of Operations</vt:lpstr>
      <vt:lpstr>Main Points: </vt:lpstr>
      <vt:lpstr>PowerPoint Presentation</vt:lpstr>
      <vt:lpstr>What Are Social Challenges?</vt:lpstr>
      <vt:lpstr>Introduction to Social Challenges</vt:lpstr>
      <vt:lpstr>Key Social Challenges for Entrepreneurs</vt:lpstr>
      <vt:lpstr>Cultural Differences</vt:lpstr>
      <vt:lpstr>Social Responsibility</vt:lpstr>
      <vt:lpstr>Networking and Building Relationships</vt:lpstr>
      <vt:lpstr>Public Perception and Branding</vt:lpstr>
      <vt:lpstr>Work-Life Balance</vt:lpstr>
      <vt:lpstr>PowerPoint Presentation</vt:lpstr>
      <vt:lpstr>Access to Funding and Capital</vt:lpstr>
      <vt:lpstr>Navigating Regulatory and Bureaucratic Challenges</vt:lpstr>
      <vt:lpstr>Scope of Operations for Entrepreneurs</vt:lpstr>
      <vt:lpstr>Core Areas of Operations Management</vt:lpstr>
      <vt:lpstr>Example:  A food delivery startup needs to manage delivery logistics, supplyer  relationships, customer service, and marketing operations as part of its scope of operations.</vt:lpstr>
      <vt:lpstr>Operational Challenges Entrepreneurs Face</vt:lpstr>
      <vt:lpstr>Strategies for Expanding the Scope of Operations</vt:lpstr>
      <vt:lpstr>Last but not least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 Challenges Faced by Entrepreneurs  and  Scope of Operations</dc:title>
  <dc:creator>Abi</dc:creator>
  <cp:lastModifiedBy>Abi</cp:lastModifiedBy>
  <cp:revision>12</cp:revision>
  <dcterms:created xsi:type="dcterms:W3CDTF">2024-10-18T17:52:37Z</dcterms:created>
  <dcterms:modified xsi:type="dcterms:W3CDTF">2024-10-22T16:03:46Z</dcterms:modified>
</cp:coreProperties>
</file>