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9" r:id="rId2"/>
    <p:sldId id="257" r:id="rId3"/>
    <p:sldId id="258" r:id="rId4"/>
    <p:sldId id="259" r:id="rId5"/>
    <p:sldId id="294" r:id="rId6"/>
    <p:sldId id="296" r:id="rId7"/>
    <p:sldId id="295" r:id="rId8"/>
    <p:sldId id="260" r:id="rId9"/>
    <p:sldId id="261" r:id="rId10"/>
    <p:sldId id="286" r:id="rId11"/>
    <p:sldId id="287" r:id="rId12"/>
    <p:sldId id="263" r:id="rId13"/>
    <p:sldId id="264" r:id="rId14"/>
    <p:sldId id="288" r:id="rId15"/>
    <p:sldId id="289" r:id="rId16"/>
    <p:sldId id="275" r:id="rId17"/>
    <p:sldId id="290" r:id="rId18"/>
    <p:sldId id="291" r:id="rId19"/>
    <p:sldId id="276" r:id="rId20"/>
    <p:sldId id="277" r:id="rId21"/>
    <p:sldId id="279" r:id="rId22"/>
    <p:sldId id="280" r:id="rId23"/>
    <p:sldId id="281" r:id="rId24"/>
    <p:sldId id="292" r:id="rId25"/>
    <p:sldId id="293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97" r:id="rId36"/>
    <p:sldId id="298" r:id="rId37"/>
    <p:sldId id="28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564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4805" y="4313516"/>
            <a:ext cx="5458968" cy="1048684"/>
          </a:xfrm>
        </p:spPr>
        <p:txBody>
          <a:bodyPr>
            <a:noAutofit/>
          </a:bodyPr>
          <a:lstStyle/>
          <a:p>
            <a:r>
              <a:rPr lang="en-US" sz="3600" b="1" dirty="0"/>
              <a:t>Computer Arithmetic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8760" y="5481914"/>
            <a:ext cx="5458968" cy="94464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Nazmun</a:t>
            </a:r>
            <a:r>
              <a:rPr lang="en-US" dirty="0" smtClean="0"/>
              <a:t> </a:t>
            </a:r>
            <a:r>
              <a:rPr lang="en-US" dirty="0" err="1" smtClean="0"/>
              <a:t>Nessa</a:t>
            </a:r>
            <a:r>
              <a:rPr lang="en-US" dirty="0" smtClean="0"/>
              <a:t> Moon</a:t>
            </a:r>
            <a:endParaRPr lang="en-US" dirty="0" smtClean="0"/>
          </a:p>
          <a:p>
            <a:r>
              <a:rPr lang="en-US" dirty="0" smtClean="0"/>
              <a:t>Assistant Professor</a:t>
            </a:r>
            <a:endParaRPr lang="en-US" dirty="0" smtClean="0"/>
          </a:p>
          <a:p>
            <a:r>
              <a:rPr lang="en-US" dirty="0" smtClean="0"/>
              <a:t>Department of CSE</a:t>
            </a:r>
          </a:p>
          <a:p>
            <a:r>
              <a:rPr lang="en-US" dirty="0" smtClean="0"/>
              <a:t>Daffodil International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7250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1"/>
            <a:ext cx="8391722" cy="52373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Example 1:    00011010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</a:t>
            </a:r>
            <a:r>
              <a:rPr lang="en-US" sz="2400" b="1" dirty="0"/>
              <a:t>+ </a:t>
            </a:r>
            <a:r>
              <a:rPr lang="en-US" sz="2400" b="1" dirty="0" smtClean="0"/>
              <a:t>00001100</a:t>
            </a:r>
            <a:r>
              <a:rPr lang="en-US" sz="2400" b="1" baseline="-25000" dirty="0"/>
              <a:t>2</a:t>
            </a:r>
            <a:r>
              <a:rPr lang="en-US" sz="2400" b="1" dirty="0" smtClean="0"/>
              <a:t> </a:t>
            </a:r>
            <a:r>
              <a:rPr lang="en-US" sz="2400" b="1" dirty="0"/>
              <a:t>= </a:t>
            </a:r>
            <a:r>
              <a:rPr lang="en-US" sz="2400" b="1" dirty="0" smtClean="0"/>
              <a:t>00100110</a:t>
            </a:r>
            <a:r>
              <a:rPr lang="en-US" sz="2400" b="1" baseline="-25000" dirty="0"/>
              <a:t>2</a:t>
            </a:r>
            <a:r>
              <a:rPr lang="en-US" sz="2400" b="1" dirty="0" smtClean="0"/>
              <a:t> </a:t>
            </a:r>
            <a:r>
              <a:rPr lang="en-US" sz="2400" b="1" dirty="0"/>
              <a:t> 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199" y="345138"/>
            <a:ext cx="6508377" cy="891365"/>
          </a:xfrm>
        </p:spPr>
        <p:txBody>
          <a:bodyPr/>
          <a:lstStyle/>
          <a:p>
            <a:r>
              <a:rPr lang="en-US" b="1" dirty="0"/>
              <a:t>Binary </a:t>
            </a:r>
            <a:r>
              <a:rPr lang="en-US" b="1" dirty="0" smtClean="0"/>
              <a:t>Addition</a:t>
            </a:r>
            <a:endParaRPr lang="en-US" dirty="0"/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006" y="3397600"/>
            <a:ext cx="7004512" cy="274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022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295088" cy="46851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Example 2:  00010011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</a:t>
            </a:r>
            <a:r>
              <a:rPr lang="en-US" sz="2400" b="1" dirty="0"/>
              <a:t>+ </a:t>
            </a:r>
            <a:r>
              <a:rPr lang="en-US" sz="2400" b="1" dirty="0" smtClean="0"/>
              <a:t>00111110</a:t>
            </a:r>
            <a:r>
              <a:rPr lang="en-US" sz="2400" b="1" baseline="-25000" dirty="0"/>
              <a:t>2</a:t>
            </a:r>
            <a:r>
              <a:rPr lang="en-US" sz="2400" b="1" dirty="0" smtClean="0"/>
              <a:t> </a:t>
            </a:r>
            <a:r>
              <a:rPr lang="en-US" sz="2400" b="1" dirty="0"/>
              <a:t>= </a:t>
            </a:r>
            <a:r>
              <a:rPr lang="en-US" sz="2400" b="1" dirty="0" smtClean="0"/>
              <a:t>01010001</a:t>
            </a:r>
            <a:r>
              <a:rPr lang="en-US" sz="2400" b="1" baseline="-25000" dirty="0"/>
              <a:t>2</a:t>
            </a:r>
            <a:r>
              <a:rPr lang="en-US" sz="2400" b="1" dirty="0" smtClean="0"/>
              <a:t> </a:t>
            </a:r>
            <a:r>
              <a:rPr lang="en-US" sz="2400" b="1" dirty="0"/>
              <a:t> 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199" y="345138"/>
            <a:ext cx="6508377" cy="891365"/>
          </a:xfrm>
        </p:spPr>
        <p:txBody>
          <a:bodyPr/>
          <a:lstStyle/>
          <a:p>
            <a:r>
              <a:rPr lang="en-US" b="1" dirty="0"/>
              <a:t>Binary </a:t>
            </a:r>
            <a:r>
              <a:rPr lang="en-US" b="1" dirty="0" smtClean="0"/>
              <a:t>Addition</a:t>
            </a:r>
            <a:endParaRPr lang="en-US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4459" y="3327462"/>
            <a:ext cx="7020683" cy="270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854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8337" y="1744604"/>
            <a:ext cx="8446563" cy="484654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7424" y="328206"/>
            <a:ext cx="6508377" cy="1143000"/>
          </a:xfrm>
        </p:spPr>
        <p:txBody>
          <a:bodyPr/>
          <a:lstStyle/>
          <a:p>
            <a:r>
              <a:rPr lang="en-US" b="1" dirty="0"/>
              <a:t>Binary Addition (Example 3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149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0292"/>
            <a:ext cx="6508377" cy="1143000"/>
          </a:xfrm>
        </p:spPr>
        <p:txBody>
          <a:bodyPr/>
          <a:lstStyle/>
          <a:p>
            <a:r>
              <a:rPr lang="en-US" b="1" dirty="0"/>
              <a:t>Binary Subtraction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778" y="2209800"/>
            <a:ext cx="8762999" cy="3916363"/>
          </a:xfrm>
        </p:spPr>
        <p:txBody>
          <a:bodyPr>
            <a:normAutofit/>
          </a:bodyPr>
          <a:lstStyle/>
          <a:p>
            <a:r>
              <a:rPr lang="en-US" sz="3200" dirty="0"/>
              <a:t>Rule for binary subtraction is as follows:</a:t>
            </a:r>
          </a:p>
          <a:p>
            <a:pPr marL="914400" lvl="2" indent="-457200">
              <a:buFont typeface="+mj-ea"/>
              <a:buAutoNum type="circleNumDbPlain"/>
            </a:pPr>
            <a:r>
              <a:rPr lang="en-US" sz="2800" dirty="0"/>
              <a:t> </a:t>
            </a:r>
            <a:r>
              <a:rPr lang="en-US" sz="2800" dirty="0" smtClean="0"/>
              <a:t>0 </a:t>
            </a:r>
            <a:r>
              <a:rPr lang="en-US" sz="2800" dirty="0"/>
              <a:t>- 0 = 0</a:t>
            </a:r>
          </a:p>
          <a:p>
            <a:pPr marL="914400" lvl="2" indent="-457200">
              <a:buFont typeface="+mj-ea"/>
              <a:buAutoNum type="circleNumDbPlain"/>
            </a:pPr>
            <a:r>
              <a:rPr lang="en-US" sz="2800" dirty="0"/>
              <a:t> </a:t>
            </a:r>
            <a:r>
              <a:rPr lang="en-US" sz="2800" dirty="0" smtClean="0"/>
              <a:t>0 </a:t>
            </a:r>
            <a:r>
              <a:rPr lang="en-US" sz="2800" dirty="0"/>
              <a:t>- 1 = 1 with a borrow from the next column</a:t>
            </a:r>
          </a:p>
          <a:p>
            <a:pPr marL="914400" lvl="2" indent="-457200">
              <a:buFont typeface="+mj-ea"/>
              <a:buAutoNum type="circleNumDbPlain"/>
            </a:pPr>
            <a:r>
              <a:rPr lang="en-US" sz="2800" dirty="0"/>
              <a:t> </a:t>
            </a:r>
            <a:r>
              <a:rPr lang="en-US" sz="2800" dirty="0" smtClean="0"/>
              <a:t>1 </a:t>
            </a:r>
            <a:r>
              <a:rPr lang="en-US" sz="2800" dirty="0"/>
              <a:t>- 0 = 1</a:t>
            </a:r>
          </a:p>
          <a:p>
            <a:pPr marL="914400" lvl="2" indent="-457200">
              <a:buFont typeface="+mj-ea"/>
              <a:buAutoNum type="circleNumDbPlain"/>
            </a:pPr>
            <a:r>
              <a:rPr lang="en-US" sz="2800" dirty="0"/>
              <a:t> </a:t>
            </a:r>
            <a:r>
              <a:rPr lang="en-US" sz="2800" dirty="0" smtClean="0"/>
              <a:t>1 </a:t>
            </a:r>
            <a:r>
              <a:rPr lang="en-US" sz="2800" dirty="0"/>
              <a:t>- 1 = 0 </a:t>
            </a:r>
          </a:p>
        </p:txBody>
      </p:sp>
    </p:spTree>
    <p:extLst>
      <p:ext uri="{BB962C8B-B14F-4D97-AF65-F5344CB8AC3E}">
        <p14:creationId xmlns:p14="http://schemas.microsoft.com/office/powerpoint/2010/main" xmlns="" val="172869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6936"/>
            <a:ext cx="6508377" cy="1143000"/>
          </a:xfrm>
        </p:spPr>
        <p:txBody>
          <a:bodyPr/>
          <a:lstStyle/>
          <a:p>
            <a:r>
              <a:rPr lang="en-US" b="1" dirty="0"/>
              <a:t>Binary Subtraction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1"/>
            <a:ext cx="8377917" cy="537542"/>
          </a:xfrm>
        </p:spPr>
        <p:txBody>
          <a:bodyPr>
            <a:normAutofit/>
          </a:bodyPr>
          <a:lstStyle/>
          <a:p>
            <a:r>
              <a:rPr lang="en-US" sz="2400" b="1" dirty="0"/>
              <a:t>Example 1</a:t>
            </a:r>
            <a:r>
              <a:rPr lang="en-US" sz="2400" b="1" dirty="0" smtClean="0"/>
              <a:t>:  00100101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</a:t>
            </a:r>
            <a:r>
              <a:rPr lang="en-US" sz="2400" b="1" dirty="0"/>
              <a:t>- </a:t>
            </a:r>
            <a:r>
              <a:rPr lang="en-US" sz="2400" b="1" dirty="0" smtClean="0"/>
              <a:t>00010001</a:t>
            </a:r>
            <a:r>
              <a:rPr lang="en-US" sz="2400" b="1" baseline="-25000" dirty="0"/>
              <a:t>2</a:t>
            </a:r>
            <a:r>
              <a:rPr lang="en-US" sz="2400" b="1" dirty="0" smtClean="0"/>
              <a:t> </a:t>
            </a:r>
            <a:r>
              <a:rPr lang="en-US" sz="2400" b="1" dirty="0"/>
              <a:t>= </a:t>
            </a:r>
            <a:r>
              <a:rPr lang="en-US" sz="2400" b="1" dirty="0" smtClean="0"/>
              <a:t>00010100</a:t>
            </a:r>
            <a:r>
              <a:rPr lang="en-US" sz="2400" b="1" baseline="-25000" dirty="0"/>
              <a:t>2</a:t>
            </a:r>
            <a:endParaRPr lang="en-US" sz="2400" b="1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64877" y="3339063"/>
            <a:ext cx="6795021" cy="252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997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419332" cy="3916363"/>
          </a:xfrm>
        </p:spPr>
        <p:txBody>
          <a:bodyPr>
            <a:normAutofit/>
          </a:bodyPr>
          <a:lstStyle/>
          <a:p>
            <a:r>
              <a:rPr lang="en-US" sz="2400" b="1" dirty="0"/>
              <a:t>Example 2</a:t>
            </a:r>
            <a:r>
              <a:rPr lang="en-US" sz="2400" b="1" dirty="0" smtClean="0"/>
              <a:t>:  00110011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</a:t>
            </a:r>
            <a:r>
              <a:rPr lang="en-US" sz="2400" b="1" dirty="0"/>
              <a:t>- </a:t>
            </a:r>
            <a:r>
              <a:rPr lang="en-US" sz="2400" b="1" dirty="0" smtClean="0"/>
              <a:t>00010110</a:t>
            </a:r>
            <a:r>
              <a:rPr lang="en-US" sz="2400" b="1" baseline="-25000" dirty="0"/>
              <a:t>2</a:t>
            </a:r>
            <a:r>
              <a:rPr lang="en-US" sz="2400" b="1" dirty="0" smtClean="0"/>
              <a:t> </a:t>
            </a:r>
            <a:r>
              <a:rPr lang="en-US" sz="2400" b="1" dirty="0"/>
              <a:t>= </a:t>
            </a:r>
            <a:r>
              <a:rPr lang="en-US" sz="2400" b="1" dirty="0" smtClean="0"/>
              <a:t>00011101</a:t>
            </a:r>
            <a:r>
              <a:rPr lang="en-US" sz="2400" b="1" baseline="-25000" dirty="0"/>
              <a:t>2</a:t>
            </a:r>
            <a:endParaRPr lang="en-US" sz="24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199" y="566034"/>
            <a:ext cx="6508377" cy="883901"/>
          </a:xfrm>
        </p:spPr>
        <p:txBody>
          <a:bodyPr/>
          <a:lstStyle/>
          <a:p>
            <a:r>
              <a:rPr lang="en-US" b="1" dirty="0"/>
              <a:t>Binary Subtraction</a:t>
            </a:r>
            <a:r>
              <a:rPr lang="en-US" dirty="0"/>
              <a:t> </a:t>
            </a:r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958" y="3394286"/>
            <a:ext cx="7733900" cy="28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9508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2163"/>
            <a:ext cx="6508377" cy="1143000"/>
          </a:xfrm>
        </p:spPr>
        <p:txBody>
          <a:bodyPr/>
          <a:lstStyle/>
          <a:p>
            <a:r>
              <a:rPr lang="en-US" b="1" dirty="0" smtClean="0"/>
              <a:t>Binary </a:t>
            </a:r>
            <a:r>
              <a:rPr lang="en-US" b="1" dirty="0"/>
              <a:t>Multiplication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76303" cy="3916363"/>
          </a:xfrm>
        </p:spPr>
        <p:txBody>
          <a:bodyPr>
            <a:normAutofit/>
          </a:bodyPr>
          <a:lstStyle/>
          <a:p>
            <a:r>
              <a:rPr lang="en-US" sz="3200" dirty="0"/>
              <a:t>Table for binary multiplication is as follows: </a:t>
            </a:r>
            <a:endParaRPr lang="en-US" sz="3200" dirty="0" smtClean="0"/>
          </a:p>
          <a:p>
            <a:pPr marL="685800" lvl="1" indent="-457200">
              <a:buFont typeface="+mj-ea"/>
              <a:buAutoNum type="circleNumDbPlain"/>
            </a:pPr>
            <a:r>
              <a:rPr lang="en-US" sz="2800" dirty="0" smtClean="0"/>
              <a:t>  	0 </a:t>
            </a:r>
            <a:r>
              <a:rPr lang="en-US" sz="2800" dirty="0"/>
              <a:t>x 0 = 0</a:t>
            </a:r>
          </a:p>
          <a:p>
            <a:pPr marL="685800" lvl="1" indent="-457200">
              <a:buFont typeface="+mj-ea"/>
              <a:buAutoNum type="circleNumDbPlain"/>
            </a:pPr>
            <a:r>
              <a:rPr lang="en-US" sz="2800" dirty="0"/>
              <a:t> 	0 x 1 = 0</a:t>
            </a:r>
          </a:p>
          <a:p>
            <a:pPr marL="685800" lvl="1" indent="-457200">
              <a:buFont typeface="+mj-ea"/>
              <a:buAutoNum type="circleNumDbPlain"/>
            </a:pPr>
            <a:r>
              <a:rPr lang="en-US" sz="2800" dirty="0"/>
              <a:t> 	1 x 0 = 0</a:t>
            </a:r>
          </a:p>
          <a:p>
            <a:pPr marL="685800" lvl="1" indent="-457200">
              <a:buFont typeface="+mj-ea"/>
              <a:buAutoNum type="circleNumDbPlain"/>
            </a:pPr>
            <a:r>
              <a:rPr lang="en-US" sz="2800" dirty="0"/>
              <a:t> 	1 x 1 = 1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5877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4" y="2099353"/>
            <a:ext cx="8377917" cy="52373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Example 1: 00101001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</a:t>
            </a:r>
            <a:r>
              <a:rPr lang="en-US" sz="2400" b="1" dirty="0"/>
              <a:t>× </a:t>
            </a:r>
            <a:r>
              <a:rPr lang="en-US" sz="2400" b="1" dirty="0" smtClean="0"/>
              <a:t>00000110</a:t>
            </a:r>
            <a:r>
              <a:rPr lang="en-US" sz="2400" b="1" baseline="-25000" dirty="0"/>
              <a:t>2</a:t>
            </a:r>
            <a:r>
              <a:rPr lang="en-US" sz="2400" b="1" dirty="0" smtClean="0"/>
              <a:t> </a:t>
            </a:r>
            <a:r>
              <a:rPr lang="en-US" sz="2400" b="1" dirty="0"/>
              <a:t>= </a:t>
            </a:r>
            <a:r>
              <a:rPr lang="en-US" sz="2400" b="1" dirty="0" smtClean="0"/>
              <a:t>11110110</a:t>
            </a:r>
            <a:r>
              <a:rPr lang="en-US" sz="2400" b="1" baseline="-25000" dirty="0"/>
              <a:t>2</a:t>
            </a:r>
            <a:endParaRPr lang="en-US" sz="24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199" y="342163"/>
            <a:ext cx="6508377" cy="1143000"/>
          </a:xfrm>
        </p:spPr>
        <p:txBody>
          <a:bodyPr/>
          <a:lstStyle/>
          <a:p>
            <a:r>
              <a:rPr lang="en-US" b="1" dirty="0" smtClean="0"/>
              <a:t>Binary </a:t>
            </a:r>
            <a:r>
              <a:rPr lang="en-US" b="1" dirty="0"/>
              <a:t>Multiplication</a:t>
            </a:r>
            <a:r>
              <a:rPr lang="en-US" dirty="0"/>
              <a:t> </a:t>
            </a:r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8624" y="3202136"/>
            <a:ext cx="7482882" cy="357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3058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809" y="1975099"/>
            <a:ext cx="8364112" cy="52373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Example 2: 00010111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</a:t>
            </a:r>
            <a:r>
              <a:rPr lang="en-US" sz="2400" b="1" dirty="0"/>
              <a:t>× </a:t>
            </a:r>
            <a:r>
              <a:rPr lang="en-US" sz="2400" b="1" dirty="0" smtClean="0"/>
              <a:t>00000011</a:t>
            </a:r>
            <a:r>
              <a:rPr lang="en-US" sz="2400" b="1" baseline="-25000" dirty="0"/>
              <a:t>2</a:t>
            </a:r>
            <a:r>
              <a:rPr lang="en-US" sz="2400" b="1" dirty="0" smtClean="0"/>
              <a:t> </a:t>
            </a:r>
            <a:r>
              <a:rPr lang="en-US" sz="2400" b="1" dirty="0"/>
              <a:t>= </a:t>
            </a:r>
            <a:r>
              <a:rPr lang="en-US" sz="2400" b="1" dirty="0" smtClean="0"/>
              <a:t>01000101</a:t>
            </a:r>
            <a:r>
              <a:rPr lang="en-US" sz="2400" b="1" baseline="-25000" dirty="0"/>
              <a:t>2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199" y="342163"/>
            <a:ext cx="6508377" cy="1143000"/>
          </a:xfrm>
        </p:spPr>
        <p:txBody>
          <a:bodyPr/>
          <a:lstStyle/>
          <a:p>
            <a:r>
              <a:rPr lang="en-US" b="1" dirty="0" smtClean="0"/>
              <a:t>Binary </a:t>
            </a:r>
            <a:r>
              <a:rPr lang="en-US" b="1" dirty="0"/>
              <a:t>Multiplication</a:t>
            </a:r>
            <a:r>
              <a:rPr lang="en-US" dirty="0"/>
              <a:t> </a:t>
            </a:r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4957" y="3064877"/>
            <a:ext cx="7563837" cy="36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4725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79" y="307039"/>
            <a:ext cx="6799390" cy="647757"/>
          </a:xfrm>
        </p:spPr>
        <p:txBody>
          <a:bodyPr/>
          <a:lstStyle/>
          <a:p>
            <a:r>
              <a:rPr lang="en-US" sz="3200" b="1" dirty="0"/>
              <a:t>Binary </a:t>
            </a:r>
            <a:r>
              <a:rPr lang="en-US" sz="3200" b="1" dirty="0" smtClean="0"/>
              <a:t>Multiplication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t="11150"/>
          <a:stretch/>
        </p:blipFill>
        <p:spPr>
          <a:xfrm>
            <a:off x="2383866" y="1794738"/>
            <a:ext cx="6487308" cy="455686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4809" y="1795621"/>
            <a:ext cx="2483238" cy="52373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Example 3: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412805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4548"/>
            <a:ext cx="6508377" cy="1143000"/>
          </a:xfrm>
        </p:spPr>
        <p:txBody>
          <a:bodyPr/>
          <a:lstStyle/>
          <a:p>
            <a:r>
              <a:rPr lang="en-US" b="1" dirty="0"/>
              <a:t>Learning Objectives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48393" cy="3916363"/>
          </a:xfrm>
        </p:spPr>
        <p:txBody>
          <a:bodyPr>
            <a:noAutofit/>
          </a:bodyPr>
          <a:lstStyle/>
          <a:p>
            <a:r>
              <a:rPr lang="en-US" sz="2400" b="1" dirty="0"/>
              <a:t>In this </a:t>
            </a:r>
            <a:r>
              <a:rPr lang="en-US" sz="2400" b="1" dirty="0" smtClean="0"/>
              <a:t>lecture you </a:t>
            </a:r>
            <a:r>
              <a:rPr lang="en-US" sz="2400" b="1" dirty="0"/>
              <a:t>will learn about:</a:t>
            </a:r>
            <a:endParaRPr lang="en-US" sz="2400" dirty="0"/>
          </a:p>
          <a:p>
            <a:pPr>
              <a:buFont typeface="Wingdings" charset="2"/>
              <a:buChar char="ü"/>
            </a:pPr>
            <a:r>
              <a:rPr lang="en-US" sz="2400" dirty="0" smtClean="0"/>
              <a:t>Reasons </a:t>
            </a:r>
            <a:r>
              <a:rPr lang="en-US" sz="2400" dirty="0"/>
              <a:t>for using binary instead of decimal numbers</a:t>
            </a:r>
          </a:p>
          <a:p>
            <a:pPr>
              <a:buFont typeface="Wingdings" charset="2"/>
              <a:buChar char="ü"/>
            </a:pPr>
            <a:r>
              <a:rPr lang="en-US" sz="2400" dirty="0" smtClean="0"/>
              <a:t>Basic </a:t>
            </a:r>
            <a:r>
              <a:rPr lang="en-US" sz="2400" dirty="0"/>
              <a:t>arithmetic operations using binary numbers</a:t>
            </a:r>
          </a:p>
          <a:p>
            <a:pPr>
              <a:buFont typeface="Wingdings" charset="2"/>
              <a:buChar char="ü"/>
            </a:pPr>
            <a:r>
              <a:rPr lang="en-US" sz="2400" dirty="0" smtClean="0"/>
              <a:t>Addition </a:t>
            </a:r>
            <a:r>
              <a:rPr lang="en-US" sz="2400" dirty="0"/>
              <a:t>(+)</a:t>
            </a:r>
          </a:p>
          <a:p>
            <a:pPr>
              <a:buFont typeface="Wingdings" charset="2"/>
              <a:buChar char="ü"/>
            </a:pPr>
            <a:r>
              <a:rPr lang="en-US" sz="2400" dirty="0" smtClean="0"/>
              <a:t>Subtraction </a:t>
            </a:r>
            <a:r>
              <a:rPr lang="en-US" sz="2400" dirty="0"/>
              <a:t>(-)</a:t>
            </a:r>
          </a:p>
          <a:p>
            <a:pPr>
              <a:buFont typeface="Wingdings" charset="2"/>
              <a:buChar char="ü"/>
            </a:pPr>
            <a:r>
              <a:rPr lang="en-US" sz="2400" dirty="0" smtClean="0"/>
              <a:t>Multiplication </a:t>
            </a:r>
            <a:r>
              <a:rPr lang="en-US" sz="2400" dirty="0"/>
              <a:t>(*)</a:t>
            </a:r>
          </a:p>
          <a:p>
            <a:pPr>
              <a:buFont typeface="Wingdings" charset="2"/>
              <a:buChar char="ü"/>
            </a:pPr>
            <a:r>
              <a:rPr lang="en-US" sz="2400" dirty="0" smtClean="0"/>
              <a:t>Division </a:t>
            </a:r>
            <a:r>
              <a:rPr lang="en-US" sz="2400" dirty="0"/>
              <a:t>(/) </a:t>
            </a:r>
          </a:p>
        </p:txBody>
      </p:sp>
    </p:spTree>
    <p:extLst>
      <p:ext uri="{BB962C8B-B14F-4D97-AF65-F5344CB8AC3E}">
        <p14:creationId xmlns:p14="http://schemas.microsoft.com/office/powerpoint/2010/main" xmlns="" val="1775274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93083"/>
            <a:ext cx="7204084" cy="633800"/>
          </a:xfrm>
        </p:spPr>
        <p:txBody>
          <a:bodyPr/>
          <a:lstStyle/>
          <a:p>
            <a:r>
              <a:rPr lang="en-US" sz="3200" b="1" dirty="0"/>
              <a:t>Binary </a:t>
            </a:r>
            <a:r>
              <a:rPr lang="en-US" sz="3200" b="1" dirty="0" smtClean="0"/>
              <a:t>Multiplication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594" y="2208909"/>
            <a:ext cx="8117717" cy="403307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629949"/>
            <a:ext cx="2483238" cy="52373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Example 4: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745243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11" y="324557"/>
            <a:ext cx="6508377" cy="850317"/>
          </a:xfrm>
        </p:spPr>
        <p:txBody>
          <a:bodyPr/>
          <a:lstStyle/>
          <a:p>
            <a:r>
              <a:rPr lang="en-US" b="1" dirty="0"/>
              <a:t>Binary Division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20807"/>
            <a:ext cx="8686801" cy="5226750"/>
          </a:xfrm>
        </p:spPr>
        <p:txBody>
          <a:bodyPr>
            <a:noAutofit/>
          </a:bodyPr>
          <a:lstStyle/>
          <a:p>
            <a:r>
              <a:rPr lang="en-US" sz="2800" dirty="0"/>
              <a:t>Table for binary division is as follows:</a:t>
            </a:r>
          </a:p>
          <a:p>
            <a:pPr marL="685800" lvl="1" indent="-457200">
              <a:buFont typeface="+mj-ea"/>
              <a:buAutoNum type="circleNumDbPlain"/>
            </a:pPr>
            <a:r>
              <a:rPr lang="en-US" sz="2400" dirty="0"/>
              <a:t> 	0 ÷ 0 = Divide by zero error</a:t>
            </a:r>
          </a:p>
          <a:p>
            <a:pPr marL="685800" lvl="1" indent="-457200">
              <a:buFont typeface="+mj-ea"/>
              <a:buAutoNum type="circleNumDbPlain"/>
            </a:pPr>
            <a:r>
              <a:rPr lang="en-US" sz="2400" dirty="0"/>
              <a:t> 	0 ÷ 1 = 0</a:t>
            </a:r>
          </a:p>
          <a:p>
            <a:pPr marL="685800" lvl="1" indent="-457200">
              <a:buFont typeface="+mj-ea"/>
              <a:buAutoNum type="circleNumDbPlain"/>
            </a:pPr>
            <a:r>
              <a:rPr lang="en-US" sz="2400" dirty="0"/>
              <a:t> 	1 ÷ 0 = Divide by zero error</a:t>
            </a:r>
          </a:p>
          <a:p>
            <a:pPr marL="685800" lvl="1" indent="-457200">
              <a:buFont typeface="+mj-ea"/>
              <a:buAutoNum type="circleNumDbPlain"/>
            </a:pPr>
            <a:r>
              <a:rPr lang="en-US" sz="2400" dirty="0"/>
              <a:t> 	1 ÷ 1 = 1</a:t>
            </a:r>
          </a:p>
          <a:p>
            <a:r>
              <a:rPr lang="en-US" sz="2800" dirty="0" smtClean="0"/>
              <a:t>As </a:t>
            </a:r>
            <a:r>
              <a:rPr lang="en-US" sz="2800" dirty="0"/>
              <a:t>in the decimal number system (or in any other number system), division by zero is meaningless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computer deals with this problem by raising an error condition called ‘Divide by zero’ error </a:t>
            </a:r>
          </a:p>
        </p:txBody>
      </p:sp>
    </p:spTree>
    <p:extLst>
      <p:ext uri="{BB962C8B-B14F-4D97-AF65-F5344CB8AC3E}">
        <p14:creationId xmlns:p14="http://schemas.microsoft.com/office/powerpoint/2010/main" xmlns="" val="2048065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52781"/>
            <a:ext cx="6508377" cy="737274"/>
          </a:xfrm>
        </p:spPr>
        <p:txBody>
          <a:bodyPr/>
          <a:lstStyle/>
          <a:p>
            <a:r>
              <a:rPr lang="en-US" b="1" dirty="0"/>
              <a:t>Rules for Binary Division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644" y="1546582"/>
            <a:ext cx="8376303" cy="5043307"/>
          </a:xfrm>
        </p:spPr>
        <p:txBody>
          <a:bodyPr>
            <a:no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sz="2400" dirty="0" smtClean="0"/>
              <a:t>Start </a:t>
            </a:r>
            <a:r>
              <a:rPr lang="en-US" sz="2400" dirty="0"/>
              <a:t>from the left of the dividend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sz="2400" dirty="0" smtClean="0"/>
              <a:t>Perform </a:t>
            </a:r>
            <a:r>
              <a:rPr lang="en-US" sz="2400" dirty="0"/>
              <a:t>a series of subtractions in which the divisor is subtracted from the dividend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sz="2400" dirty="0" smtClean="0"/>
              <a:t>If </a:t>
            </a:r>
            <a:r>
              <a:rPr lang="en-US" sz="2400" dirty="0"/>
              <a:t>subtraction is possible, put a 1 in the quotient and subtract the divisor from the corresponding digits of dividend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sz="2400" dirty="0" smtClean="0"/>
              <a:t>If </a:t>
            </a:r>
            <a:r>
              <a:rPr lang="en-US" sz="2400" dirty="0"/>
              <a:t>subtraction is not possible (divisor greater than remainder), record a 0 in the quotient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sz="2400" dirty="0" smtClean="0"/>
              <a:t>Bring </a:t>
            </a:r>
            <a:r>
              <a:rPr lang="en-US" sz="2400" dirty="0"/>
              <a:t>down the next digit to add to the remainder digits. Proceed as before in a manner similar to long division </a:t>
            </a:r>
          </a:p>
        </p:txBody>
      </p:sp>
    </p:spTree>
    <p:extLst>
      <p:ext uri="{BB962C8B-B14F-4D97-AF65-F5344CB8AC3E}">
        <p14:creationId xmlns:p14="http://schemas.microsoft.com/office/powerpoint/2010/main" xmlns="" val="333257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69" y="320995"/>
            <a:ext cx="6508377" cy="605887"/>
          </a:xfrm>
        </p:spPr>
        <p:txBody>
          <a:bodyPr/>
          <a:lstStyle/>
          <a:p>
            <a:r>
              <a:rPr lang="en-US" b="1" dirty="0"/>
              <a:t>Binary Division (Example 1)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467" y="1381722"/>
            <a:ext cx="8461387" cy="49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3568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1330"/>
            <a:ext cx="6508377" cy="690620"/>
          </a:xfrm>
        </p:spPr>
        <p:txBody>
          <a:bodyPr/>
          <a:lstStyle/>
          <a:p>
            <a:r>
              <a:rPr lang="en-US" b="1" dirty="0"/>
              <a:t>Binary Division (Example </a:t>
            </a:r>
            <a:r>
              <a:rPr lang="en-US" b="1" dirty="0" smtClean="0"/>
              <a:t>2)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589" y="1671366"/>
            <a:ext cx="8377917" cy="537547"/>
          </a:xfrm>
        </p:spPr>
        <p:txBody>
          <a:bodyPr>
            <a:normAutofit/>
          </a:bodyPr>
          <a:lstStyle/>
          <a:p>
            <a:r>
              <a:rPr lang="en-US" sz="2400" b="1" dirty="0"/>
              <a:t>Example: </a:t>
            </a:r>
            <a:r>
              <a:rPr lang="en-US" sz="2400" b="1" dirty="0" smtClean="0"/>
              <a:t>00101010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</a:t>
            </a:r>
            <a:r>
              <a:rPr lang="en-US" sz="2400" b="1" dirty="0"/>
              <a:t>÷ </a:t>
            </a:r>
            <a:r>
              <a:rPr lang="en-US" sz="2400" b="1" dirty="0" smtClean="0"/>
              <a:t>00000110</a:t>
            </a:r>
            <a:r>
              <a:rPr lang="en-US" sz="2400" b="1" baseline="-25000" dirty="0"/>
              <a:t>2</a:t>
            </a:r>
            <a:r>
              <a:rPr lang="en-US" sz="2400" b="1" dirty="0" smtClean="0"/>
              <a:t> </a:t>
            </a:r>
            <a:r>
              <a:rPr lang="en-US" sz="2400" b="1" dirty="0"/>
              <a:t>= </a:t>
            </a:r>
            <a:r>
              <a:rPr lang="en-US" sz="2400" b="1" dirty="0" smtClean="0"/>
              <a:t>00000111</a:t>
            </a:r>
            <a:r>
              <a:rPr lang="en-US" sz="2400" b="1" baseline="-25000" dirty="0"/>
              <a:t>2</a:t>
            </a:r>
            <a:endParaRPr lang="en-US" sz="2400" b="1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654" y="2360784"/>
            <a:ext cx="6407281" cy="446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0547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351"/>
            <a:ext cx="8419332" cy="537542"/>
          </a:xfrm>
        </p:spPr>
        <p:txBody>
          <a:bodyPr>
            <a:normAutofit/>
          </a:bodyPr>
          <a:lstStyle/>
          <a:p>
            <a:r>
              <a:rPr lang="en-US" b="1" dirty="0"/>
              <a:t>Example: </a:t>
            </a:r>
            <a:r>
              <a:rPr lang="en-US" b="1" dirty="0" smtClean="0"/>
              <a:t>10000111</a:t>
            </a:r>
            <a:r>
              <a:rPr lang="en-US" b="1" baseline="-25000" dirty="0" smtClean="0"/>
              <a:t>2</a:t>
            </a:r>
            <a:r>
              <a:rPr lang="en-US" b="1" dirty="0" smtClean="0"/>
              <a:t> </a:t>
            </a:r>
            <a:r>
              <a:rPr lang="en-US" b="1" dirty="0"/>
              <a:t>÷ </a:t>
            </a:r>
            <a:r>
              <a:rPr lang="en-US" b="1" dirty="0" smtClean="0"/>
              <a:t>00000101</a:t>
            </a:r>
            <a:r>
              <a:rPr lang="en-US" b="1" baseline="-25000" dirty="0"/>
              <a:t>2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smtClean="0"/>
              <a:t>00011011</a:t>
            </a:r>
            <a:r>
              <a:rPr lang="en-US" b="1" baseline="-25000" dirty="0"/>
              <a:t>2</a:t>
            </a:r>
            <a:r>
              <a:rPr lang="en-US" b="1" dirty="0" smtClean="0"/>
              <a:t> </a:t>
            </a:r>
            <a:r>
              <a:rPr lang="en-US" b="1" dirty="0"/>
              <a:t> 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199" y="331330"/>
            <a:ext cx="6508377" cy="690620"/>
          </a:xfrm>
        </p:spPr>
        <p:txBody>
          <a:bodyPr/>
          <a:lstStyle/>
          <a:p>
            <a:r>
              <a:rPr lang="en-US" b="1" dirty="0"/>
              <a:t>Binary Division (Example </a:t>
            </a:r>
            <a:r>
              <a:rPr lang="en-US" b="1" dirty="0" smtClean="0"/>
              <a:t>3)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9398" y="1744968"/>
            <a:ext cx="5328689" cy="511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2152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28206"/>
            <a:ext cx="6508377" cy="1143000"/>
          </a:xfrm>
        </p:spPr>
        <p:txBody>
          <a:bodyPr/>
          <a:lstStyle/>
          <a:p>
            <a:r>
              <a:rPr lang="en-US" b="1" dirty="0"/>
              <a:t>Complement of a Number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334" y="2391779"/>
            <a:ext cx="8376304" cy="32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6535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28206"/>
            <a:ext cx="6508377" cy="1143000"/>
          </a:xfrm>
        </p:spPr>
        <p:txBody>
          <a:bodyPr/>
          <a:lstStyle/>
          <a:p>
            <a:r>
              <a:rPr lang="en-US" b="1" dirty="0"/>
              <a:t>Complement of a </a:t>
            </a:r>
            <a:r>
              <a:rPr lang="en-US" b="1" dirty="0" smtClean="0"/>
              <a:t>Decimal Number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975382"/>
            <a:ext cx="8407700" cy="442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9588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79" y="342163"/>
            <a:ext cx="6564198" cy="1143000"/>
          </a:xfrm>
        </p:spPr>
        <p:txBody>
          <a:bodyPr/>
          <a:lstStyle/>
          <a:p>
            <a:r>
              <a:rPr lang="en-US" b="1" dirty="0"/>
              <a:t>Complement of a </a:t>
            </a:r>
            <a:r>
              <a:rPr lang="en-US" b="1" dirty="0" smtClean="0"/>
              <a:t>Octal Number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1378" y="2177263"/>
            <a:ext cx="8441495" cy="390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2607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84" y="300292"/>
            <a:ext cx="6911030" cy="1143000"/>
          </a:xfrm>
        </p:spPr>
        <p:txBody>
          <a:bodyPr/>
          <a:lstStyle/>
          <a:p>
            <a:r>
              <a:rPr lang="en-US" b="1" dirty="0"/>
              <a:t>Complement of a </a:t>
            </a:r>
            <a:r>
              <a:rPr lang="en-US" b="1" dirty="0" smtClean="0"/>
              <a:t>Binary Number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9016" y="2031942"/>
            <a:ext cx="8508441" cy="42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089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14249"/>
            <a:ext cx="6508377" cy="1143000"/>
          </a:xfrm>
        </p:spPr>
        <p:txBody>
          <a:bodyPr/>
          <a:lstStyle/>
          <a:p>
            <a:r>
              <a:rPr lang="en-US" b="1" dirty="0"/>
              <a:t>Binary over Decimal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334" y="1828337"/>
            <a:ext cx="8404213" cy="4842994"/>
          </a:xfrm>
        </p:spPr>
        <p:txBody>
          <a:bodyPr>
            <a:normAutofit/>
          </a:bodyPr>
          <a:lstStyle/>
          <a:p>
            <a:r>
              <a:rPr lang="en-US" dirty="0"/>
              <a:t>Information is handled in a computer by electronic/ </a:t>
            </a:r>
            <a:r>
              <a:rPr lang="en-US" dirty="0" smtClean="0"/>
              <a:t>electrical </a:t>
            </a:r>
            <a:r>
              <a:rPr lang="en-US" dirty="0"/>
              <a:t>components</a:t>
            </a:r>
          </a:p>
          <a:p>
            <a:r>
              <a:rPr lang="en-US" dirty="0" smtClean="0"/>
              <a:t>Electronic </a:t>
            </a:r>
            <a:r>
              <a:rPr lang="en-US" dirty="0"/>
              <a:t>components operate in binary mode (can only indicate two states – </a:t>
            </a:r>
            <a:r>
              <a:rPr lang="en-US" dirty="0" smtClean="0"/>
              <a:t>ON </a:t>
            </a:r>
            <a:r>
              <a:rPr lang="en-US" dirty="0"/>
              <a:t>(1) or </a:t>
            </a:r>
            <a:r>
              <a:rPr lang="en-US" dirty="0" smtClean="0"/>
              <a:t>OFF </a:t>
            </a:r>
            <a:r>
              <a:rPr lang="en-US" dirty="0"/>
              <a:t>(0)</a:t>
            </a:r>
          </a:p>
          <a:p>
            <a:r>
              <a:rPr lang="en-US" dirty="0" smtClean="0"/>
              <a:t>Binary </a:t>
            </a:r>
            <a:r>
              <a:rPr lang="en-US" dirty="0"/>
              <a:t>number system has only two digits (0 and 1), and is suitable for expressing two possible states</a:t>
            </a:r>
          </a:p>
          <a:p>
            <a:r>
              <a:rPr lang="en-US" dirty="0" smtClean="0"/>
              <a:t>In </a:t>
            </a:r>
            <a:r>
              <a:rPr lang="en-US" dirty="0"/>
              <a:t>binary system, computer circuits only have to handle two binary digits rather than ten decimal digits </a:t>
            </a:r>
            <a:r>
              <a:rPr lang="en-US" dirty="0" smtClean="0"/>
              <a:t>causing: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Simpler </a:t>
            </a:r>
            <a:r>
              <a:rPr lang="en-US" dirty="0"/>
              <a:t>internal circuit </a:t>
            </a:r>
            <a:r>
              <a:rPr lang="en-US" dirty="0" smtClean="0"/>
              <a:t>design</a:t>
            </a:r>
            <a:endParaRPr lang="en-US" dirty="0"/>
          </a:p>
          <a:p>
            <a:pPr lvl="1"/>
            <a:r>
              <a:rPr lang="en-US" dirty="0" smtClean="0"/>
              <a:t>Less expensive</a:t>
            </a:r>
            <a:endParaRPr lang="en-US" dirty="0"/>
          </a:p>
          <a:p>
            <a:pPr lvl="1"/>
            <a:r>
              <a:rPr lang="en-US" dirty="0" smtClean="0"/>
              <a:t>More </a:t>
            </a:r>
            <a:r>
              <a:rPr lang="en-US" dirty="0"/>
              <a:t>reliable circuits</a:t>
            </a:r>
          </a:p>
          <a:p>
            <a:r>
              <a:rPr lang="en-US" dirty="0" smtClean="0"/>
              <a:t>Arithmetic rules</a:t>
            </a:r>
            <a:r>
              <a:rPr lang="en-US" dirty="0"/>
              <a:t>/processes possible with binary </a:t>
            </a:r>
            <a:r>
              <a:rPr lang="en-US" dirty="0" smtClean="0"/>
              <a:t>numbers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7823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28206"/>
            <a:ext cx="6508377" cy="1143000"/>
          </a:xfrm>
        </p:spPr>
        <p:txBody>
          <a:bodyPr/>
          <a:lstStyle/>
          <a:p>
            <a:r>
              <a:rPr lang="en-US" b="1" dirty="0"/>
              <a:t>Complementary Method of Subtraction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6257"/>
            <a:ext cx="8306528" cy="4452203"/>
          </a:xfrm>
        </p:spPr>
        <p:txBody>
          <a:bodyPr>
            <a:normAutofit/>
          </a:bodyPr>
          <a:lstStyle/>
          <a:p>
            <a:r>
              <a:rPr lang="en-US" sz="2800" b="1" dirty="0"/>
              <a:t>Involves following 3 steps:</a:t>
            </a:r>
            <a:endParaRPr lang="en-US" sz="2800" dirty="0"/>
          </a:p>
          <a:p>
            <a:pPr lvl="1"/>
            <a:r>
              <a:rPr lang="en-US" sz="2400" dirty="0" smtClean="0"/>
              <a:t>Step </a:t>
            </a:r>
            <a:r>
              <a:rPr lang="en-US" sz="2400" dirty="0"/>
              <a:t>1: Find the complement of the number you are subtracting (subtrahend)</a:t>
            </a:r>
          </a:p>
          <a:p>
            <a:pPr lvl="1"/>
            <a:r>
              <a:rPr lang="en-US" sz="2400" dirty="0" smtClean="0"/>
              <a:t>Step </a:t>
            </a:r>
            <a:r>
              <a:rPr lang="en-US" sz="2400" dirty="0"/>
              <a:t>2: Add this to the number from which you are taking away (minuend)</a:t>
            </a:r>
          </a:p>
          <a:p>
            <a:pPr lvl="1"/>
            <a:r>
              <a:rPr lang="en-US" sz="2400" dirty="0" smtClean="0"/>
              <a:t>Step </a:t>
            </a:r>
            <a:r>
              <a:rPr lang="en-US" sz="2400" dirty="0"/>
              <a:t>3: If there is a carry of 1, add it to obtain the result; if there is no carry, </a:t>
            </a:r>
            <a:r>
              <a:rPr lang="en-US" sz="2400" dirty="0" err="1"/>
              <a:t>recomplement</a:t>
            </a:r>
            <a:r>
              <a:rPr lang="en-US" sz="2400" dirty="0"/>
              <a:t> the sum and attach a negative sign</a:t>
            </a:r>
          </a:p>
          <a:p>
            <a:r>
              <a:rPr lang="en-US" sz="2800" dirty="0" smtClean="0"/>
              <a:t>Complementary </a:t>
            </a:r>
            <a:r>
              <a:rPr lang="en-US" sz="2800" dirty="0"/>
              <a:t>subtraction is an additive approach of subtraction </a:t>
            </a:r>
          </a:p>
        </p:txBody>
      </p:sp>
    </p:spTree>
    <p:extLst>
      <p:ext uri="{BB962C8B-B14F-4D97-AF65-F5344CB8AC3E}">
        <p14:creationId xmlns:p14="http://schemas.microsoft.com/office/powerpoint/2010/main" xmlns="" val="2562512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34" y="314249"/>
            <a:ext cx="6508377" cy="1143000"/>
          </a:xfrm>
        </p:spPr>
        <p:txBody>
          <a:bodyPr/>
          <a:lstStyle/>
          <a:p>
            <a:r>
              <a:rPr lang="en-US" b="1" dirty="0"/>
              <a:t>Complementary Subtraction (Example 1)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604" y="1822441"/>
            <a:ext cx="8543936" cy="47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4000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39" y="342163"/>
            <a:ext cx="6508377" cy="1143000"/>
          </a:xfrm>
        </p:spPr>
        <p:txBody>
          <a:bodyPr/>
          <a:lstStyle/>
          <a:p>
            <a:r>
              <a:rPr lang="en-US" b="1" dirty="0"/>
              <a:t>Complementary Subtraction (Example 2)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403" y="1711907"/>
            <a:ext cx="8716097" cy="452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1408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79" y="181430"/>
            <a:ext cx="6887592" cy="843151"/>
          </a:xfrm>
        </p:spPr>
        <p:txBody>
          <a:bodyPr/>
          <a:lstStyle/>
          <a:p>
            <a:r>
              <a:rPr lang="en-US" sz="2800" b="1" dirty="0"/>
              <a:t>Binary Subtraction Using Complementary Method</a:t>
            </a:r>
            <a:r>
              <a:rPr lang="en-US" sz="2800" dirty="0"/>
              <a:t> </a:t>
            </a:r>
            <a:r>
              <a:rPr lang="en-US" sz="2800" b="1" dirty="0"/>
              <a:t>(Example 1</a:t>
            </a:r>
            <a:r>
              <a:rPr lang="en-US" sz="2800" b="1" dirty="0" smtClean="0"/>
              <a:t>)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694" y="1042059"/>
            <a:ext cx="8460206" cy="580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5126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58" y="408324"/>
            <a:ext cx="6805364" cy="1386422"/>
          </a:xfrm>
        </p:spPr>
        <p:txBody>
          <a:bodyPr/>
          <a:lstStyle/>
          <a:p>
            <a:r>
              <a:rPr lang="en-US" sz="3200" b="1" dirty="0"/>
              <a:t>Binary Subtraction Using Complementary Method</a:t>
            </a:r>
            <a:r>
              <a:rPr lang="en-US" sz="3200" dirty="0"/>
              <a:t> </a:t>
            </a:r>
            <a:r>
              <a:rPr lang="en-US" sz="3200" b="1" dirty="0"/>
              <a:t>(Example 2)</a:t>
            </a:r>
            <a:r>
              <a:rPr lang="en-US" sz="32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507" y="1949055"/>
            <a:ext cx="7496048" cy="480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9493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19" y="300292"/>
            <a:ext cx="7058995" cy="1143000"/>
          </a:xfrm>
        </p:spPr>
        <p:txBody>
          <a:bodyPr/>
          <a:lstStyle/>
          <a:p>
            <a:r>
              <a:rPr lang="en-US" sz="3400" b="1" dirty="0"/>
              <a:t>Addition/Subtraction of Numbers in 2’s Complement Notation</a:t>
            </a:r>
            <a:endParaRPr lang="en-US" sz="3400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830235" y="6484191"/>
            <a:ext cx="291590" cy="365125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AF16DE-A0D5-4438-950F-5B1E159C2C2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52F007C9-735A-47EB-9777-3C502DE2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11" y="1910079"/>
            <a:ext cx="8562124" cy="4756192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</a:pPr>
            <a:r>
              <a:rPr lang="en-US" sz="2400" dirty="0"/>
              <a:t>Represent all negative numbers in 2’s complement form.</a:t>
            </a:r>
          </a:p>
          <a:p>
            <a:pPr algn="just">
              <a:spcBef>
                <a:spcPts val="1200"/>
              </a:spcBef>
            </a:pPr>
            <a:r>
              <a:rPr lang="en-US" sz="2400" dirty="0"/>
              <a:t>Now we have the same procedure for addition and subtraction.</a:t>
            </a:r>
          </a:p>
          <a:p>
            <a:pPr algn="just">
              <a:spcBef>
                <a:spcPts val="1200"/>
              </a:spcBef>
            </a:pPr>
            <a:r>
              <a:rPr lang="en-US" sz="2400" dirty="0"/>
              <a:t>Subtraction of a number is achieved by adding the 2’s complement of the number.</a:t>
            </a:r>
          </a:p>
          <a:p>
            <a:pPr algn="just">
              <a:spcBef>
                <a:spcPts val="1200"/>
              </a:spcBef>
            </a:pPr>
            <a:r>
              <a:rPr lang="en-US" sz="2400" dirty="0"/>
              <a:t>This is illustrated in the following example where the carry, if any, from the most significant bit, during addition, should be ignored.</a:t>
            </a:r>
          </a:p>
          <a:p>
            <a:pPr algn="just">
              <a:spcBef>
                <a:spcPts val="1200"/>
              </a:spcBef>
            </a:pPr>
            <a:r>
              <a:rPr lang="en-US" sz="2400" dirty="0"/>
              <a:t>The result has to be interpreted appropriately using the same convention.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623497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19" y="270796"/>
            <a:ext cx="7058995" cy="1143000"/>
          </a:xfrm>
        </p:spPr>
        <p:txBody>
          <a:bodyPr/>
          <a:lstStyle/>
          <a:p>
            <a:r>
              <a:rPr lang="en-US" sz="3400" b="1" dirty="0"/>
              <a:t>Addition/Subtraction of Numbers in 2’s Complement Notation…</a:t>
            </a:r>
            <a:endParaRPr lang="en-US" sz="34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7099690-CCD3-4DE7-AC7D-4FD3140FA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8" y="1545288"/>
            <a:ext cx="8426849" cy="50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0172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28206"/>
            <a:ext cx="6508377" cy="1143000"/>
          </a:xfrm>
        </p:spPr>
        <p:txBody>
          <a:bodyPr/>
          <a:lstStyle/>
          <a:p>
            <a:r>
              <a:rPr lang="en-US" b="1" dirty="0"/>
              <a:t>Key Words/Phrases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48393" cy="4308004"/>
          </a:xfrm>
        </p:spPr>
        <p:txBody>
          <a:bodyPr>
            <a:normAutofit/>
          </a:bodyPr>
          <a:lstStyle/>
          <a:p>
            <a:r>
              <a:rPr lang="en-US" dirty="0" smtClean="0"/>
              <a:t>Additive </a:t>
            </a:r>
            <a:r>
              <a:rPr lang="en-US" dirty="0"/>
              <a:t>method of </a:t>
            </a:r>
            <a:r>
              <a:rPr lang="en-US" dirty="0" smtClean="0"/>
              <a:t>division		</a:t>
            </a:r>
          </a:p>
          <a:p>
            <a:r>
              <a:rPr lang="en-US" dirty="0" smtClean="0"/>
              <a:t>Additive </a:t>
            </a:r>
            <a:r>
              <a:rPr lang="en-US" dirty="0"/>
              <a:t>method of multiplication</a:t>
            </a:r>
          </a:p>
          <a:p>
            <a:r>
              <a:rPr lang="en-US" dirty="0" smtClean="0"/>
              <a:t>Additive </a:t>
            </a:r>
            <a:r>
              <a:rPr lang="en-US" dirty="0"/>
              <a:t>method of </a:t>
            </a:r>
            <a:r>
              <a:rPr lang="en-US" dirty="0" smtClean="0"/>
              <a:t>subtraction		Binary </a:t>
            </a:r>
            <a:r>
              <a:rPr lang="en-US" dirty="0"/>
              <a:t>addition</a:t>
            </a:r>
          </a:p>
          <a:p>
            <a:r>
              <a:rPr lang="en-US" dirty="0" smtClean="0"/>
              <a:t>Binary arithmetic				Binary </a:t>
            </a:r>
            <a:r>
              <a:rPr lang="en-US" dirty="0"/>
              <a:t>division</a:t>
            </a:r>
          </a:p>
          <a:p>
            <a:r>
              <a:rPr lang="en-US" dirty="0" smtClean="0"/>
              <a:t>Binary multiplication				Binary </a:t>
            </a:r>
            <a:r>
              <a:rPr lang="en-US" dirty="0"/>
              <a:t>subtraction</a:t>
            </a:r>
          </a:p>
          <a:p>
            <a:r>
              <a:rPr lang="en-US" dirty="0"/>
              <a:t>Complementary </a:t>
            </a:r>
            <a:r>
              <a:rPr lang="en-US" dirty="0" smtClean="0"/>
              <a:t>subtraction</a:t>
            </a:r>
            <a:r>
              <a:rPr lang="en-US" dirty="0"/>
              <a:t> </a:t>
            </a:r>
            <a:r>
              <a:rPr lang="en-US" dirty="0" smtClean="0"/>
              <a:t>		Complement</a:t>
            </a:r>
            <a:r>
              <a:rPr lang="en-US" dirty="0"/>
              <a:t>	</a:t>
            </a:r>
          </a:p>
          <a:p>
            <a:r>
              <a:rPr lang="en-US" dirty="0" smtClean="0"/>
              <a:t>Computer </a:t>
            </a:r>
            <a:r>
              <a:rPr lang="en-US" dirty="0"/>
              <a:t>arithmetic </a:t>
            </a:r>
          </a:p>
        </p:txBody>
      </p:sp>
    </p:spTree>
    <p:extLst>
      <p:ext uri="{BB962C8B-B14F-4D97-AF65-F5344CB8AC3E}">
        <p14:creationId xmlns:p14="http://schemas.microsoft.com/office/powerpoint/2010/main" xmlns="" val="342780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79" y="314249"/>
            <a:ext cx="6508377" cy="1143000"/>
          </a:xfrm>
        </p:spPr>
        <p:txBody>
          <a:bodyPr/>
          <a:lstStyle/>
          <a:p>
            <a:r>
              <a:rPr lang="en-US" sz="3200" b="1" dirty="0"/>
              <a:t>Examples of a Few Devices that work in </a:t>
            </a:r>
            <a:r>
              <a:rPr lang="en-US" sz="3200" b="1" dirty="0" smtClean="0"/>
              <a:t>Binary Mode</a:t>
            </a:r>
            <a:r>
              <a:rPr lang="en-US" sz="3200" dirty="0"/>
              <a:t> </a:t>
            </a:r>
            <a:r>
              <a:rPr lang="en-US" sz="3200" b="1" dirty="0" smtClean="0"/>
              <a:t>Binary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748" y="1490316"/>
            <a:ext cx="6445722" cy="521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158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83" y="325780"/>
            <a:ext cx="6508377" cy="681041"/>
          </a:xfrm>
        </p:spPr>
        <p:txBody>
          <a:bodyPr/>
          <a:lstStyle/>
          <a:p>
            <a:r>
              <a:rPr lang="en-US" b="1" dirty="0"/>
              <a:t>Binary Number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71" y="1543730"/>
            <a:ext cx="8571185" cy="4849570"/>
          </a:xfrm>
        </p:spPr>
        <p:txBody>
          <a:bodyPr>
            <a:noAutofit/>
          </a:bodyPr>
          <a:lstStyle/>
          <a:p>
            <a:r>
              <a:rPr lang="en-US" sz="2400" dirty="0" smtClean="0"/>
              <a:t>System </a:t>
            </a:r>
            <a:r>
              <a:rPr lang="en-US" sz="2400" dirty="0"/>
              <a:t>Digits:  0 and 1 </a:t>
            </a:r>
            <a:endParaRPr lang="en-US" sz="2400" dirty="0" smtClean="0"/>
          </a:p>
          <a:p>
            <a:r>
              <a:rPr lang="en-US" sz="2400" dirty="0" smtClean="0"/>
              <a:t>Bit </a:t>
            </a:r>
            <a:r>
              <a:rPr lang="en-US" sz="2400" dirty="0"/>
              <a:t>(short for binary digit):  A single binary digit </a:t>
            </a:r>
            <a:endParaRPr lang="en-US" sz="2400" dirty="0" smtClean="0"/>
          </a:p>
          <a:p>
            <a:r>
              <a:rPr lang="en-US" sz="2400" dirty="0" smtClean="0"/>
              <a:t>LSB </a:t>
            </a:r>
            <a:r>
              <a:rPr lang="en-US" sz="2400" dirty="0"/>
              <a:t>(least significant bit):  The rightmost bit </a:t>
            </a:r>
            <a:endParaRPr lang="en-US" sz="2400" dirty="0" smtClean="0"/>
          </a:p>
          <a:p>
            <a:r>
              <a:rPr lang="en-US" sz="2400" dirty="0" smtClean="0"/>
              <a:t>MSB </a:t>
            </a:r>
            <a:r>
              <a:rPr lang="en-US" sz="2400" dirty="0"/>
              <a:t>(most significant bit):  The leftmost bit </a:t>
            </a:r>
            <a:endParaRPr lang="en-US" sz="2400" dirty="0" smtClean="0"/>
          </a:p>
          <a:p>
            <a:r>
              <a:rPr lang="en-US" sz="2400" dirty="0" smtClean="0"/>
              <a:t>Upper </a:t>
            </a:r>
            <a:r>
              <a:rPr lang="en-US" sz="2400" dirty="0"/>
              <a:t>Byte (or </a:t>
            </a:r>
            <a:r>
              <a:rPr lang="en-US" sz="2400" dirty="0" err="1"/>
              <a:t>nybble</a:t>
            </a:r>
            <a:r>
              <a:rPr lang="en-US" sz="2400" dirty="0"/>
              <a:t>):  The right-hand byte (or </a:t>
            </a:r>
            <a:r>
              <a:rPr lang="en-US" sz="2400" dirty="0" err="1"/>
              <a:t>nybble</a:t>
            </a:r>
            <a:r>
              <a:rPr lang="en-US" sz="2400" dirty="0"/>
              <a:t>) of a pair </a:t>
            </a:r>
            <a:endParaRPr lang="en-US" sz="2400" dirty="0" smtClean="0"/>
          </a:p>
          <a:p>
            <a:r>
              <a:rPr lang="en-US" sz="2400" dirty="0" smtClean="0"/>
              <a:t>Lower </a:t>
            </a:r>
            <a:r>
              <a:rPr lang="en-US" sz="2400" dirty="0"/>
              <a:t>Byte (or </a:t>
            </a:r>
            <a:r>
              <a:rPr lang="en-US" sz="2400" dirty="0" err="1"/>
              <a:t>nybble</a:t>
            </a:r>
            <a:r>
              <a:rPr lang="en-US" sz="2400" dirty="0"/>
              <a:t>):  The left-hand byte (or </a:t>
            </a:r>
            <a:r>
              <a:rPr lang="en-US" sz="2400" dirty="0" err="1"/>
              <a:t>nybble</a:t>
            </a:r>
            <a:r>
              <a:rPr lang="en-US" sz="2400" dirty="0"/>
              <a:t>) of a pair  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term </a:t>
            </a:r>
            <a:r>
              <a:rPr lang="en-US" sz="2400" b="1" dirty="0" smtClean="0"/>
              <a:t>nibble</a:t>
            </a:r>
            <a:r>
              <a:rPr lang="en-US" sz="2400" dirty="0" smtClean="0"/>
              <a:t> </a:t>
            </a:r>
            <a:r>
              <a:rPr lang="en-US" sz="2400" dirty="0"/>
              <a:t>used for 4 bits being a subset of byte.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6106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325780"/>
            <a:ext cx="6508377" cy="928874"/>
          </a:xfrm>
        </p:spPr>
        <p:txBody>
          <a:bodyPr/>
          <a:lstStyle/>
          <a:p>
            <a:r>
              <a:rPr lang="en-US" dirty="0"/>
              <a:t>Binary Number System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034" y="2019450"/>
            <a:ext cx="8296365" cy="405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188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20742"/>
            <a:ext cx="6508377" cy="1143000"/>
          </a:xfrm>
        </p:spPr>
        <p:txBody>
          <a:bodyPr/>
          <a:lstStyle/>
          <a:p>
            <a:r>
              <a:rPr lang="en-US" b="1" dirty="0"/>
              <a:t>Binary Equivalents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64112" cy="3916363"/>
          </a:xfrm>
        </p:spPr>
        <p:txBody>
          <a:bodyPr>
            <a:normAutofit/>
          </a:bodyPr>
          <a:lstStyle/>
          <a:p>
            <a:r>
              <a:rPr lang="hu-HU" sz="2400" dirty="0"/>
              <a:t>1 Nybble (or nibble)  =  4 bits </a:t>
            </a:r>
            <a:endParaRPr lang="hu-HU" sz="2400" dirty="0" smtClean="0"/>
          </a:p>
          <a:p>
            <a:r>
              <a:rPr lang="hu-HU" sz="2400" dirty="0" smtClean="0"/>
              <a:t>1 </a:t>
            </a:r>
            <a:r>
              <a:rPr lang="hu-HU" sz="2400" dirty="0"/>
              <a:t>Byte  =  2 nybbles  =  8 bits </a:t>
            </a:r>
            <a:endParaRPr lang="hu-HU" sz="2400" dirty="0" smtClean="0"/>
          </a:p>
          <a:p>
            <a:r>
              <a:rPr lang="hu-HU" sz="2400" dirty="0" smtClean="0"/>
              <a:t>1 </a:t>
            </a:r>
            <a:r>
              <a:rPr lang="hu-HU" sz="2400" dirty="0"/>
              <a:t>Kilobyte (KB)  =  1024 bytes </a:t>
            </a:r>
            <a:endParaRPr lang="hu-HU" sz="2400" dirty="0" smtClean="0"/>
          </a:p>
          <a:p>
            <a:r>
              <a:rPr lang="hu-HU" sz="2400" dirty="0" smtClean="0"/>
              <a:t>1 </a:t>
            </a:r>
            <a:r>
              <a:rPr lang="hu-HU" sz="2400" dirty="0"/>
              <a:t>Megabyte (MB)  =  1024 kilobytes  =  1,048,576 bytes </a:t>
            </a:r>
            <a:endParaRPr lang="hu-HU" sz="2400" dirty="0" smtClean="0"/>
          </a:p>
          <a:p>
            <a:r>
              <a:rPr lang="hu-HU" sz="2400" dirty="0" smtClean="0"/>
              <a:t>1 </a:t>
            </a:r>
            <a:r>
              <a:rPr lang="hu-HU" sz="2400" dirty="0"/>
              <a:t>Gigabyte (GB)  =  1024 megabytes  =  1,073,741,824 bytes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3833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04878"/>
            <a:ext cx="6508377" cy="633811"/>
          </a:xfrm>
        </p:spPr>
        <p:txBody>
          <a:bodyPr/>
          <a:lstStyle/>
          <a:p>
            <a:r>
              <a:rPr lang="en-US" b="1" dirty="0"/>
              <a:t>Binary Arithmetic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62348" cy="3916363"/>
          </a:xfrm>
        </p:spPr>
        <p:txBody>
          <a:bodyPr>
            <a:normAutofit/>
          </a:bodyPr>
          <a:lstStyle/>
          <a:p>
            <a:r>
              <a:rPr lang="en-US" sz="2800" dirty="0"/>
              <a:t>Binary arithmetic is simple to learn as binary number system has only two digits – 0 and 1</a:t>
            </a:r>
          </a:p>
          <a:p>
            <a:r>
              <a:rPr lang="en-US" sz="2800" dirty="0" smtClean="0"/>
              <a:t>Following </a:t>
            </a:r>
            <a:r>
              <a:rPr lang="en-US" sz="2800" dirty="0"/>
              <a:t>slides show rules and example for the four basic arithmetic operations using binary numbers </a:t>
            </a:r>
          </a:p>
        </p:txBody>
      </p:sp>
    </p:spTree>
    <p:extLst>
      <p:ext uri="{BB962C8B-B14F-4D97-AF65-F5344CB8AC3E}">
        <p14:creationId xmlns:p14="http://schemas.microsoft.com/office/powerpoint/2010/main" xmlns="" val="46390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28206"/>
            <a:ext cx="6508377" cy="1143000"/>
          </a:xfrm>
        </p:spPr>
        <p:txBody>
          <a:bodyPr/>
          <a:lstStyle/>
          <a:p>
            <a:r>
              <a:rPr lang="en-US" b="1" dirty="0"/>
              <a:t>Binary Addition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404213" cy="3916363"/>
          </a:xfrm>
        </p:spPr>
        <p:txBody>
          <a:bodyPr>
            <a:normAutofit/>
          </a:bodyPr>
          <a:lstStyle/>
          <a:p>
            <a:r>
              <a:rPr lang="en-US" sz="2800" dirty="0"/>
              <a:t>Rule for binary addition is as follows:</a:t>
            </a:r>
          </a:p>
          <a:p>
            <a:pPr marL="685800" lvl="1" indent="-457200">
              <a:buFont typeface="+mj-ea"/>
              <a:buAutoNum type="circleNumDbPlain"/>
            </a:pPr>
            <a:r>
              <a:rPr lang="en-US" sz="2400" dirty="0"/>
              <a:t> 	0 + 0 = 0</a:t>
            </a:r>
          </a:p>
          <a:p>
            <a:pPr marL="685800" lvl="1" indent="-457200">
              <a:buFont typeface="+mj-ea"/>
              <a:buAutoNum type="circleNumDbPlain"/>
            </a:pPr>
            <a:r>
              <a:rPr lang="en-US" sz="2400" dirty="0"/>
              <a:t> 	0 + 1 = 1</a:t>
            </a:r>
          </a:p>
          <a:p>
            <a:pPr marL="685800" lvl="1" indent="-457200">
              <a:buFont typeface="+mj-ea"/>
              <a:buAutoNum type="circleNumDbPlain"/>
            </a:pPr>
            <a:r>
              <a:rPr lang="en-US" sz="2400" dirty="0"/>
              <a:t> 	1 + 0 = 1</a:t>
            </a:r>
          </a:p>
          <a:p>
            <a:pPr marL="685800" lvl="1" indent="-457200">
              <a:buFont typeface="+mj-ea"/>
              <a:buAutoNum type="circleNumDbPlain"/>
            </a:pPr>
            <a:r>
              <a:rPr lang="en-US" sz="2400" dirty="0"/>
              <a:t> 	1 + 1 = 0  </a:t>
            </a:r>
            <a:r>
              <a:rPr lang="en-US" sz="2400" dirty="0" smtClean="0"/>
              <a:t> plus </a:t>
            </a:r>
            <a:r>
              <a:rPr lang="en-US" sz="2400" dirty="0"/>
              <a:t>a carry of 1 to next higher column </a:t>
            </a:r>
          </a:p>
        </p:txBody>
      </p:sp>
    </p:spTree>
    <p:extLst>
      <p:ext uri="{BB962C8B-B14F-4D97-AF65-F5344CB8AC3E}">
        <p14:creationId xmlns:p14="http://schemas.microsoft.com/office/powerpoint/2010/main" xmlns="" val="1380071214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507</TotalTime>
  <Words>692</Words>
  <Application>Microsoft Office PowerPoint</Application>
  <PresentationFormat>On-screen Show (4:3)</PresentationFormat>
  <Paragraphs>125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Plaza</vt:lpstr>
      <vt:lpstr>Computer Arithmetic </vt:lpstr>
      <vt:lpstr>Learning Objectives </vt:lpstr>
      <vt:lpstr>Binary over Decimal </vt:lpstr>
      <vt:lpstr>Examples of a Few Devices that work in Binary Mode Binary </vt:lpstr>
      <vt:lpstr>Binary Number System </vt:lpstr>
      <vt:lpstr>Binary Number System </vt:lpstr>
      <vt:lpstr>Binary Equivalents</vt:lpstr>
      <vt:lpstr>Binary Arithmetic </vt:lpstr>
      <vt:lpstr>Binary Addition </vt:lpstr>
      <vt:lpstr>Binary Addition</vt:lpstr>
      <vt:lpstr>Binary Addition</vt:lpstr>
      <vt:lpstr>Binary Addition (Example 3) </vt:lpstr>
      <vt:lpstr>Binary Subtraction </vt:lpstr>
      <vt:lpstr>Binary Subtraction </vt:lpstr>
      <vt:lpstr>Binary Subtraction </vt:lpstr>
      <vt:lpstr>Binary Multiplication </vt:lpstr>
      <vt:lpstr>Binary Multiplication </vt:lpstr>
      <vt:lpstr>Binary Multiplication </vt:lpstr>
      <vt:lpstr>Binary Multiplication </vt:lpstr>
      <vt:lpstr>Binary Multiplication </vt:lpstr>
      <vt:lpstr>Binary Division </vt:lpstr>
      <vt:lpstr>Rules for Binary Division </vt:lpstr>
      <vt:lpstr>Binary Division (Example 1) </vt:lpstr>
      <vt:lpstr>Binary Division (Example 2) </vt:lpstr>
      <vt:lpstr>Binary Division (Example 3) </vt:lpstr>
      <vt:lpstr>Complement of a Number </vt:lpstr>
      <vt:lpstr>Complement of a Decimal Number</vt:lpstr>
      <vt:lpstr>Complement of a Octal Number</vt:lpstr>
      <vt:lpstr>Complement of a Binary Number</vt:lpstr>
      <vt:lpstr>Complementary Method of Subtraction </vt:lpstr>
      <vt:lpstr>Complementary Subtraction (Example 1) </vt:lpstr>
      <vt:lpstr>Complementary Subtraction (Example 2) </vt:lpstr>
      <vt:lpstr>Binary Subtraction Using Complementary Method (Example 1) </vt:lpstr>
      <vt:lpstr>Binary Subtraction Using Complementary Method (Example 2) </vt:lpstr>
      <vt:lpstr>Addition/Subtraction of Numbers in 2’s Complement Notation</vt:lpstr>
      <vt:lpstr>Addition/Subtraction of Numbers in 2’s Complement Notation…</vt:lpstr>
      <vt:lpstr>Key Words/Phrases </vt:lpstr>
    </vt:vector>
  </TitlesOfParts>
  <Company>University of Trento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Arithmetic </dc:title>
  <dc:creator>S. R. H. Noori</dc:creator>
  <cp:lastModifiedBy>Warid Telecom International Ltd.</cp:lastModifiedBy>
  <cp:revision>164</cp:revision>
  <dcterms:created xsi:type="dcterms:W3CDTF">2014-09-18T11:00:17Z</dcterms:created>
  <dcterms:modified xsi:type="dcterms:W3CDTF">2021-02-23T10:05:01Z</dcterms:modified>
</cp:coreProperties>
</file>