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68" r:id="rId3"/>
    <p:sldId id="291" r:id="rId4"/>
    <p:sldId id="292" r:id="rId5"/>
    <p:sldId id="293" r:id="rId6"/>
    <p:sldId id="294" r:id="rId7"/>
    <p:sldId id="270" r:id="rId8"/>
    <p:sldId id="288" r:id="rId9"/>
    <p:sldId id="289" r:id="rId10"/>
    <p:sldId id="271" r:id="rId11"/>
    <p:sldId id="274" r:id="rId12"/>
    <p:sldId id="282" r:id="rId13"/>
    <p:sldId id="272" r:id="rId14"/>
    <p:sldId id="273" r:id="rId15"/>
    <p:sldId id="295" r:id="rId16"/>
    <p:sldId id="267" r:id="rId17"/>
  </p:sldIdLst>
  <p:sldSz cx="18288000" cy="10287000"/>
  <p:notesSz cx="6858000" cy="9144000"/>
  <p:embeddedFontLst>
    <p:embeddedFont>
      <p:font typeface="Montserrat Ultra-Bold" panose="020B0604020202020204" charset="0"/>
      <p:regular r:id="rId19"/>
    </p:embeddedFont>
    <p:embeddedFont>
      <p:font typeface="Trebuchet MS" panose="020B0603020202020204" pitchFamily="34"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4438" autoAdjust="0"/>
  </p:normalViewPr>
  <p:slideViewPr>
    <p:cSldViewPr>
      <p:cViewPr varScale="1">
        <p:scale>
          <a:sx n="58" d="100"/>
          <a:sy n="58" d="100"/>
        </p:scale>
        <p:origin x="499" y="40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image" Target="../media/image6.jpeg"/><Relationship Id="rId4" Type="http://schemas.openxmlformats.org/officeDocument/2006/relationships/image" Target="../media/image9.jpg"/></Relationships>
</file>

<file path=ppt/diagrams/_rels/drawing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image" Target="../media/image6.jpeg"/><Relationship Id="rId4" Type="http://schemas.openxmlformats.org/officeDocument/2006/relationships/image" Target="../media/image9.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1EEAD4-4D26-425E-80B6-708FE2DE0E0C}"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23F176B8-FBA3-4F4F-A8B9-0538CE57BE5C}">
      <dgm:prSet phldrT="[Text]" custT="1"/>
      <dgm:spPr/>
      <dgm:t>
        <a:bodyPr/>
        <a:lstStyle/>
        <a:p>
          <a:endParaRPr lang="en-US" sz="2000" dirty="0">
            <a:solidFill>
              <a:schemeClr val="bg1"/>
            </a:solidFill>
            <a:latin typeface="Montserrat Ultra-Bold" panose="020B0604020202020204" charset="0"/>
          </a:endParaRPr>
        </a:p>
      </dgm:t>
    </dgm:pt>
    <dgm:pt modelId="{5B681758-0948-442C-9BEC-377C7BCB7E72}" type="parTrans" cxnId="{2F50914D-AEE5-4534-AFEF-E850281FB3C4}">
      <dgm:prSet/>
      <dgm:spPr/>
      <dgm:t>
        <a:bodyPr/>
        <a:lstStyle/>
        <a:p>
          <a:endParaRPr lang="en-US"/>
        </a:p>
      </dgm:t>
    </dgm:pt>
    <dgm:pt modelId="{61495951-5D8D-42C8-B074-A24350D2F96F}" type="sibTrans" cxnId="{2F50914D-AEE5-4534-AFEF-E850281FB3C4}">
      <dgm:prSet/>
      <dgm:spPr/>
      <dgm:t>
        <a:bodyPr/>
        <a:lstStyle/>
        <a:p>
          <a:endParaRPr lang="en-US"/>
        </a:p>
      </dgm:t>
    </dgm:pt>
    <dgm:pt modelId="{BE3166A6-DBD1-4023-A598-5359D06781ED}">
      <dgm:prSet phldrT="[Text]" custT="1"/>
      <dgm:spPr/>
      <dgm:t>
        <a:bodyPr/>
        <a:lstStyle/>
        <a:p>
          <a:endParaRPr lang="en-US" sz="2000" dirty="0">
            <a:solidFill>
              <a:schemeClr val="bg1"/>
            </a:solidFill>
            <a:latin typeface="Montserrat Ultra-Bold" panose="020B0604020202020204" charset="0"/>
          </a:endParaRPr>
        </a:p>
      </dgm:t>
    </dgm:pt>
    <dgm:pt modelId="{2737323A-B69A-4DC4-8EDC-E4530D2B0AD7}" type="parTrans" cxnId="{F7B008D8-B397-4176-80F8-63EBFEDEC3FD}">
      <dgm:prSet/>
      <dgm:spPr/>
      <dgm:t>
        <a:bodyPr/>
        <a:lstStyle/>
        <a:p>
          <a:endParaRPr lang="en-US"/>
        </a:p>
      </dgm:t>
    </dgm:pt>
    <dgm:pt modelId="{8CA2377A-A70B-4C28-BA84-A4966ED211B5}" type="sibTrans" cxnId="{F7B008D8-B397-4176-80F8-63EBFEDEC3FD}">
      <dgm:prSet/>
      <dgm:spPr/>
      <dgm:t>
        <a:bodyPr/>
        <a:lstStyle/>
        <a:p>
          <a:endParaRPr lang="en-US"/>
        </a:p>
      </dgm:t>
    </dgm:pt>
    <dgm:pt modelId="{76288290-2C4E-4FAE-B8BC-D7E8540AD1CD}">
      <dgm:prSet phldrT="[Text]" custT="1"/>
      <dgm:spPr/>
      <dgm:t>
        <a:bodyPr/>
        <a:lstStyle/>
        <a:p>
          <a:endParaRPr lang="en-US" sz="2000" dirty="0">
            <a:solidFill>
              <a:schemeClr val="bg1"/>
            </a:solidFill>
            <a:latin typeface="Montserrat Ultra-Bold" panose="020B0604020202020204" charset="0"/>
          </a:endParaRPr>
        </a:p>
      </dgm:t>
    </dgm:pt>
    <dgm:pt modelId="{69952664-33CF-4751-80BD-A98F1D97E60B}" type="parTrans" cxnId="{4E7928FA-F0CE-4F35-8390-219370A2DD7D}">
      <dgm:prSet/>
      <dgm:spPr/>
      <dgm:t>
        <a:bodyPr/>
        <a:lstStyle/>
        <a:p>
          <a:endParaRPr lang="en-US"/>
        </a:p>
      </dgm:t>
    </dgm:pt>
    <dgm:pt modelId="{8AFA0A8B-D1F2-4BBB-A6FE-0C25E1398BE2}" type="sibTrans" cxnId="{4E7928FA-F0CE-4F35-8390-219370A2DD7D}">
      <dgm:prSet/>
      <dgm:spPr/>
      <dgm:t>
        <a:bodyPr/>
        <a:lstStyle/>
        <a:p>
          <a:endParaRPr lang="en-US"/>
        </a:p>
      </dgm:t>
    </dgm:pt>
    <dgm:pt modelId="{F09121F2-3C76-48E5-A653-FC29190DCEFA}">
      <dgm:prSet phldrT="[Text]" custT="1"/>
      <dgm:spPr/>
      <dgm:t>
        <a:bodyPr/>
        <a:lstStyle/>
        <a:p>
          <a:endParaRPr lang="en-US" sz="2000" dirty="0">
            <a:solidFill>
              <a:schemeClr val="bg1"/>
            </a:solidFill>
            <a:latin typeface="Montserrat Ultra-Bold" panose="020B0604020202020204" charset="0"/>
          </a:endParaRPr>
        </a:p>
      </dgm:t>
    </dgm:pt>
    <dgm:pt modelId="{010C82B7-46D3-4070-9F91-15D1E81C8B3A}" type="parTrans" cxnId="{789C6E7C-B604-42F9-A36C-BA55E5AA65D9}">
      <dgm:prSet/>
      <dgm:spPr/>
      <dgm:t>
        <a:bodyPr/>
        <a:lstStyle/>
        <a:p>
          <a:endParaRPr lang="en-US"/>
        </a:p>
      </dgm:t>
    </dgm:pt>
    <dgm:pt modelId="{B20B3F83-7B4A-4FEA-A59F-ED2CFD2F3554}" type="sibTrans" cxnId="{789C6E7C-B604-42F9-A36C-BA55E5AA65D9}">
      <dgm:prSet/>
      <dgm:spPr/>
      <dgm:t>
        <a:bodyPr/>
        <a:lstStyle/>
        <a:p>
          <a:endParaRPr lang="en-US"/>
        </a:p>
      </dgm:t>
    </dgm:pt>
    <dgm:pt modelId="{A05D4258-847C-44F9-87DC-71B74A0665F4}" type="pres">
      <dgm:prSet presAssocID="{851EEAD4-4D26-425E-80B6-708FE2DE0E0C}" presName="Name0" presStyleCnt="0">
        <dgm:presLayoutVars>
          <dgm:dir/>
          <dgm:resizeHandles val="exact"/>
        </dgm:presLayoutVars>
      </dgm:prSet>
      <dgm:spPr/>
    </dgm:pt>
    <dgm:pt modelId="{122DB1F5-0449-496C-94B9-D8E845502432}" type="pres">
      <dgm:prSet presAssocID="{23F176B8-FBA3-4F4F-A8B9-0538CE57BE5C}" presName="compNode" presStyleCnt="0"/>
      <dgm:spPr/>
    </dgm:pt>
    <dgm:pt modelId="{DB05DAF0-94D3-4D69-9348-4D74E16222BB}" type="pres">
      <dgm:prSet presAssocID="{23F176B8-FBA3-4F4F-A8B9-0538CE57BE5C}" presName="pictRect" presStyleLbl="node1" presStyleIdx="0" presStyleCnt="4" custLinFactNeighborX="1816" custLinFactNeighborY="-24222"/>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000" r="-2000"/>
          </a:stretch>
        </a:blipFill>
      </dgm:spPr>
    </dgm:pt>
    <dgm:pt modelId="{D3817853-5A60-4803-B799-A7B30825DDE9}" type="pres">
      <dgm:prSet presAssocID="{23F176B8-FBA3-4F4F-A8B9-0538CE57BE5C}" presName="textRect" presStyleLbl="revTx" presStyleIdx="0" presStyleCnt="4">
        <dgm:presLayoutVars>
          <dgm:bulletEnabled val="1"/>
        </dgm:presLayoutVars>
      </dgm:prSet>
      <dgm:spPr/>
    </dgm:pt>
    <dgm:pt modelId="{D8A40EFC-47E4-4CB5-98DC-1BEC987A0D59}" type="pres">
      <dgm:prSet presAssocID="{61495951-5D8D-42C8-B074-A24350D2F96F}" presName="sibTrans" presStyleLbl="sibTrans2D1" presStyleIdx="0" presStyleCnt="0"/>
      <dgm:spPr/>
    </dgm:pt>
    <dgm:pt modelId="{49E13F61-3D9B-4050-A086-1E5FF9149BB4}" type="pres">
      <dgm:prSet presAssocID="{BE3166A6-DBD1-4023-A598-5359D06781ED}" presName="compNode" presStyleCnt="0"/>
      <dgm:spPr/>
    </dgm:pt>
    <dgm:pt modelId="{B22E1F46-4964-49A3-AD43-9CAB3336128F}" type="pres">
      <dgm:prSet presAssocID="{BE3166A6-DBD1-4023-A598-5359D06781ED}" presName="pictRect" presStyleLbl="node1" presStyleIdx="1" presStyleCnt="4" custScaleY="101844" custLinFactNeighborX="5841" custLinFactNeighborY="-21937"/>
      <dgm:spPr>
        <a:blipFill>
          <a:blip xmlns:r="http://schemas.openxmlformats.org/officeDocument/2006/relationships" r:embed="rId2"/>
          <a:srcRect/>
          <a:stretch>
            <a:fillRect l="-11000" r="-11000"/>
          </a:stretch>
        </a:blipFill>
      </dgm:spPr>
    </dgm:pt>
    <dgm:pt modelId="{A5F696CB-20B5-4A46-9BEA-4D6209EBFBFB}" type="pres">
      <dgm:prSet presAssocID="{BE3166A6-DBD1-4023-A598-5359D06781ED}" presName="textRect" presStyleLbl="revTx" presStyleIdx="1" presStyleCnt="4">
        <dgm:presLayoutVars>
          <dgm:bulletEnabled val="1"/>
        </dgm:presLayoutVars>
      </dgm:prSet>
      <dgm:spPr/>
    </dgm:pt>
    <dgm:pt modelId="{AB5FD173-F86C-4812-8E28-74C2162BC133}" type="pres">
      <dgm:prSet presAssocID="{8CA2377A-A70B-4C28-BA84-A4966ED211B5}" presName="sibTrans" presStyleLbl="sibTrans2D1" presStyleIdx="0" presStyleCnt="0"/>
      <dgm:spPr/>
    </dgm:pt>
    <dgm:pt modelId="{16C6F672-DC8D-464E-90AE-E501728EB1A7}" type="pres">
      <dgm:prSet presAssocID="{76288290-2C4E-4FAE-B8BC-D7E8540AD1CD}" presName="compNode" presStyleCnt="0"/>
      <dgm:spPr/>
    </dgm:pt>
    <dgm:pt modelId="{CFFAD850-3E39-4866-8146-F02737E4D87F}" type="pres">
      <dgm:prSet presAssocID="{76288290-2C4E-4FAE-B8BC-D7E8540AD1CD}" presName="pictRect" presStyleLbl="node1" presStyleIdx="2" presStyleCnt="4" custLinFactNeighborX="7021" custLinFactNeighborY="-23650"/>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11000" r="-11000"/>
          </a:stretch>
        </a:blipFill>
      </dgm:spPr>
    </dgm:pt>
    <dgm:pt modelId="{097E4ADC-7C20-4789-876A-8A871E875E1B}" type="pres">
      <dgm:prSet presAssocID="{76288290-2C4E-4FAE-B8BC-D7E8540AD1CD}" presName="textRect" presStyleLbl="revTx" presStyleIdx="2" presStyleCnt="4">
        <dgm:presLayoutVars>
          <dgm:bulletEnabled val="1"/>
        </dgm:presLayoutVars>
      </dgm:prSet>
      <dgm:spPr/>
    </dgm:pt>
    <dgm:pt modelId="{68CB8C81-7667-4EC0-BD70-5AB3D57E5849}" type="pres">
      <dgm:prSet presAssocID="{8AFA0A8B-D1F2-4BBB-A6FE-0C25E1398BE2}" presName="sibTrans" presStyleLbl="sibTrans2D1" presStyleIdx="0" presStyleCnt="0"/>
      <dgm:spPr/>
    </dgm:pt>
    <dgm:pt modelId="{F421DFB9-1F94-410D-8B3F-D018BC3E1189}" type="pres">
      <dgm:prSet presAssocID="{F09121F2-3C76-48E5-A653-FC29190DCEFA}" presName="compNode" presStyleCnt="0"/>
      <dgm:spPr/>
    </dgm:pt>
    <dgm:pt modelId="{F7CD899E-D17A-4E74-9516-1FD820BD3B12}" type="pres">
      <dgm:prSet presAssocID="{F09121F2-3C76-48E5-A653-FC29190DCEFA}" presName="pictRect" presStyleLbl="node1" presStyleIdx="3" presStyleCnt="4" custLinFactNeighborX="7689" custLinFactNeighborY="-22329"/>
      <dgm:spPr>
        <a:blipFill>
          <a:blip xmlns:r="http://schemas.openxmlformats.org/officeDocument/2006/relationships" r:embed="rId4"/>
          <a:srcRect/>
          <a:stretch>
            <a:fillRect l="-11000" r="-11000"/>
          </a:stretch>
        </a:blipFill>
      </dgm:spPr>
    </dgm:pt>
    <dgm:pt modelId="{329B5F6F-951D-43B1-81CB-C0AF325739B6}" type="pres">
      <dgm:prSet presAssocID="{F09121F2-3C76-48E5-A653-FC29190DCEFA}" presName="textRect" presStyleLbl="revTx" presStyleIdx="3" presStyleCnt="4">
        <dgm:presLayoutVars>
          <dgm:bulletEnabled val="1"/>
        </dgm:presLayoutVars>
      </dgm:prSet>
      <dgm:spPr/>
    </dgm:pt>
  </dgm:ptLst>
  <dgm:cxnLst>
    <dgm:cxn modelId="{6BFC6506-200B-4411-BD1F-8928F355B19F}" type="presOf" srcId="{851EEAD4-4D26-425E-80B6-708FE2DE0E0C}" destId="{A05D4258-847C-44F9-87DC-71B74A0665F4}" srcOrd="0" destOrd="0" presId="urn:microsoft.com/office/officeart/2005/8/layout/pList1"/>
    <dgm:cxn modelId="{59E4E918-A82C-468A-9B28-F4BA4B4E4C8D}" type="presOf" srcId="{76288290-2C4E-4FAE-B8BC-D7E8540AD1CD}" destId="{097E4ADC-7C20-4789-876A-8A871E875E1B}" srcOrd="0" destOrd="0" presId="urn:microsoft.com/office/officeart/2005/8/layout/pList1"/>
    <dgm:cxn modelId="{C909091E-A396-457A-9B3A-3D743ADE265B}" type="presOf" srcId="{23F176B8-FBA3-4F4F-A8B9-0538CE57BE5C}" destId="{D3817853-5A60-4803-B799-A7B30825DDE9}" srcOrd="0" destOrd="0" presId="urn:microsoft.com/office/officeart/2005/8/layout/pList1"/>
    <dgm:cxn modelId="{F4FEFA24-4360-471B-9198-B98CD2C2D44C}" type="presOf" srcId="{8CA2377A-A70B-4C28-BA84-A4966ED211B5}" destId="{AB5FD173-F86C-4812-8E28-74C2162BC133}" srcOrd="0" destOrd="0" presId="urn:microsoft.com/office/officeart/2005/8/layout/pList1"/>
    <dgm:cxn modelId="{08CE6C44-A413-4107-ABE3-60696F45F250}" type="presOf" srcId="{61495951-5D8D-42C8-B074-A24350D2F96F}" destId="{D8A40EFC-47E4-4CB5-98DC-1BEC987A0D59}" srcOrd="0" destOrd="0" presId="urn:microsoft.com/office/officeart/2005/8/layout/pList1"/>
    <dgm:cxn modelId="{2F50914D-AEE5-4534-AFEF-E850281FB3C4}" srcId="{851EEAD4-4D26-425E-80B6-708FE2DE0E0C}" destId="{23F176B8-FBA3-4F4F-A8B9-0538CE57BE5C}" srcOrd="0" destOrd="0" parTransId="{5B681758-0948-442C-9BEC-377C7BCB7E72}" sibTransId="{61495951-5D8D-42C8-B074-A24350D2F96F}"/>
    <dgm:cxn modelId="{789C6E7C-B604-42F9-A36C-BA55E5AA65D9}" srcId="{851EEAD4-4D26-425E-80B6-708FE2DE0E0C}" destId="{F09121F2-3C76-48E5-A653-FC29190DCEFA}" srcOrd="3" destOrd="0" parTransId="{010C82B7-46D3-4070-9F91-15D1E81C8B3A}" sibTransId="{B20B3F83-7B4A-4FEA-A59F-ED2CFD2F3554}"/>
    <dgm:cxn modelId="{50634CB9-DB61-4A57-B15F-BAC91B239262}" type="presOf" srcId="{BE3166A6-DBD1-4023-A598-5359D06781ED}" destId="{A5F696CB-20B5-4A46-9BEA-4D6209EBFBFB}" srcOrd="0" destOrd="0" presId="urn:microsoft.com/office/officeart/2005/8/layout/pList1"/>
    <dgm:cxn modelId="{5CFEC9D5-D7A6-48D0-8552-3F41259EA3FA}" type="presOf" srcId="{F09121F2-3C76-48E5-A653-FC29190DCEFA}" destId="{329B5F6F-951D-43B1-81CB-C0AF325739B6}" srcOrd="0" destOrd="0" presId="urn:microsoft.com/office/officeart/2005/8/layout/pList1"/>
    <dgm:cxn modelId="{F7B008D8-B397-4176-80F8-63EBFEDEC3FD}" srcId="{851EEAD4-4D26-425E-80B6-708FE2DE0E0C}" destId="{BE3166A6-DBD1-4023-A598-5359D06781ED}" srcOrd="1" destOrd="0" parTransId="{2737323A-B69A-4DC4-8EDC-E4530D2B0AD7}" sibTransId="{8CA2377A-A70B-4C28-BA84-A4966ED211B5}"/>
    <dgm:cxn modelId="{C654C9EF-0BA9-4D17-BAF0-3857C49D2280}" type="presOf" srcId="{8AFA0A8B-D1F2-4BBB-A6FE-0C25E1398BE2}" destId="{68CB8C81-7667-4EC0-BD70-5AB3D57E5849}" srcOrd="0" destOrd="0" presId="urn:microsoft.com/office/officeart/2005/8/layout/pList1"/>
    <dgm:cxn modelId="{4E7928FA-F0CE-4F35-8390-219370A2DD7D}" srcId="{851EEAD4-4D26-425E-80B6-708FE2DE0E0C}" destId="{76288290-2C4E-4FAE-B8BC-D7E8540AD1CD}" srcOrd="2" destOrd="0" parTransId="{69952664-33CF-4751-80BD-A98F1D97E60B}" sibTransId="{8AFA0A8B-D1F2-4BBB-A6FE-0C25E1398BE2}"/>
    <dgm:cxn modelId="{3A97AD54-7191-4D3B-88F1-59D16ACB4AF0}" type="presParOf" srcId="{A05D4258-847C-44F9-87DC-71B74A0665F4}" destId="{122DB1F5-0449-496C-94B9-D8E845502432}" srcOrd="0" destOrd="0" presId="urn:microsoft.com/office/officeart/2005/8/layout/pList1"/>
    <dgm:cxn modelId="{1D76F1A8-081F-4C1E-AA28-D872AD0CAE61}" type="presParOf" srcId="{122DB1F5-0449-496C-94B9-D8E845502432}" destId="{DB05DAF0-94D3-4D69-9348-4D74E16222BB}" srcOrd="0" destOrd="0" presId="urn:microsoft.com/office/officeart/2005/8/layout/pList1"/>
    <dgm:cxn modelId="{6DBC2A84-62CA-4F50-9F89-048AE0D40EBB}" type="presParOf" srcId="{122DB1F5-0449-496C-94B9-D8E845502432}" destId="{D3817853-5A60-4803-B799-A7B30825DDE9}" srcOrd="1" destOrd="0" presId="urn:microsoft.com/office/officeart/2005/8/layout/pList1"/>
    <dgm:cxn modelId="{F607805F-6FE5-458F-B95A-0FE016294D1B}" type="presParOf" srcId="{A05D4258-847C-44F9-87DC-71B74A0665F4}" destId="{D8A40EFC-47E4-4CB5-98DC-1BEC987A0D59}" srcOrd="1" destOrd="0" presId="urn:microsoft.com/office/officeart/2005/8/layout/pList1"/>
    <dgm:cxn modelId="{5292C0FB-D21C-443F-A458-66965909C708}" type="presParOf" srcId="{A05D4258-847C-44F9-87DC-71B74A0665F4}" destId="{49E13F61-3D9B-4050-A086-1E5FF9149BB4}" srcOrd="2" destOrd="0" presId="urn:microsoft.com/office/officeart/2005/8/layout/pList1"/>
    <dgm:cxn modelId="{678B2033-08FF-40E5-8563-3D97E0040440}" type="presParOf" srcId="{49E13F61-3D9B-4050-A086-1E5FF9149BB4}" destId="{B22E1F46-4964-49A3-AD43-9CAB3336128F}" srcOrd="0" destOrd="0" presId="urn:microsoft.com/office/officeart/2005/8/layout/pList1"/>
    <dgm:cxn modelId="{D73D86D4-CDB7-40E0-BFB5-26AFBC4FBAB4}" type="presParOf" srcId="{49E13F61-3D9B-4050-A086-1E5FF9149BB4}" destId="{A5F696CB-20B5-4A46-9BEA-4D6209EBFBFB}" srcOrd="1" destOrd="0" presId="urn:microsoft.com/office/officeart/2005/8/layout/pList1"/>
    <dgm:cxn modelId="{DE1D0B1E-BCFB-4CCC-A4BF-3BEA62A1D3B7}" type="presParOf" srcId="{A05D4258-847C-44F9-87DC-71B74A0665F4}" destId="{AB5FD173-F86C-4812-8E28-74C2162BC133}" srcOrd="3" destOrd="0" presId="urn:microsoft.com/office/officeart/2005/8/layout/pList1"/>
    <dgm:cxn modelId="{57E8E8F0-8DEC-4740-A2D6-88F48AC378E4}" type="presParOf" srcId="{A05D4258-847C-44F9-87DC-71B74A0665F4}" destId="{16C6F672-DC8D-464E-90AE-E501728EB1A7}" srcOrd="4" destOrd="0" presId="urn:microsoft.com/office/officeart/2005/8/layout/pList1"/>
    <dgm:cxn modelId="{F025076C-13F3-44F5-B7AB-4B9D9ED63AF6}" type="presParOf" srcId="{16C6F672-DC8D-464E-90AE-E501728EB1A7}" destId="{CFFAD850-3E39-4866-8146-F02737E4D87F}" srcOrd="0" destOrd="0" presId="urn:microsoft.com/office/officeart/2005/8/layout/pList1"/>
    <dgm:cxn modelId="{F7C30AC7-6490-4E38-80DE-217BFF677B1A}" type="presParOf" srcId="{16C6F672-DC8D-464E-90AE-E501728EB1A7}" destId="{097E4ADC-7C20-4789-876A-8A871E875E1B}" srcOrd="1" destOrd="0" presId="urn:microsoft.com/office/officeart/2005/8/layout/pList1"/>
    <dgm:cxn modelId="{1E351979-95AD-4A14-AB1C-A28C394EE26F}" type="presParOf" srcId="{A05D4258-847C-44F9-87DC-71B74A0665F4}" destId="{68CB8C81-7667-4EC0-BD70-5AB3D57E5849}" srcOrd="5" destOrd="0" presId="urn:microsoft.com/office/officeart/2005/8/layout/pList1"/>
    <dgm:cxn modelId="{DCF2CEEC-8BA5-4775-8055-8525D6D68E60}" type="presParOf" srcId="{A05D4258-847C-44F9-87DC-71B74A0665F4}" destId="{F421DFB9-1F94-410D-8B3F-D018BC3E1189}" srcOrd="6" destOrd="0" presId="urn:microsoft.com/office/officeart/2005/8/layout/pList1"/>
    <dgm:cxn modelId="{5FC093D1-0962-47A6-9229-7BA2D45763BF}" type="presParOf" srcId="{F421DFB9-1F94-410D-8B3F-D018BC3E1189}" destId="{F7CD899E-D17A-4E74-9516-1FD820BD3B12}" srcOrd="0" destOrd="0" presId="urn:microsoft.com/office/officeart/2005/8/layout/pList1"/>
    <dgm:cxn modelId="{BF33F4DD-D8D3-4D8E-8C7E-9C65FB524CBA}" type="presParOf" srcId="{F421DFB9-1F94-410D-8B3F-D018BC3E1189}" destId="{329B5F6F-951D-43B1-81CB-C0AF325739B6}" srcOrd="1" destOrd="0" presId="urn:microsoft.com/office/officeart/2005/8/layout/p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05DAF0-94D3-4D69-9348-4D74E16222BB}">
      <dsp:nvSpPr>
        <dsp:cNvPr id="0" name=""/>
        <dsp:cNvSpPr/>
      </dsp:nvSpPr>
      <dsp:spPr>
        <a:xfrm>
          <a:off x="75162" y="0"/>
          <a:ext cx="3709639" cy="2555941"/>
        </a:xfrm>
        <a:prstGeom prst="round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000" r="-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817853-5A60-4803-B799-A7B30825DDE9}">
      <dsp:nvSpPr>
        <dsp:cNvPr id="0" name=""/>
        <dsp:cNvSpPr/>
      </dsp:nvSpPr>
      <dsp:spPr>
        <a:xfrm>
          <a:off x="7795" y="3148486"/>
          <a:ext cx="3709639" cy="1376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endParaRPr lang="en-US" sz="2000" kern="1200" dirty="0">
            <a:solidFill>
              <a:schemeClr val="bg1"/>
            </a:solidFill>
            <a:latin typeface="Montserrat Ultra-Bold" panose="020B0604020202020204" charset="0"/>
          </a:endParaRPr>
        </a:p>
      </dsp:txBody>
      <dsp:txXfrm>
        <a:off x="7795" y="3148486"/>
        <a:ext cx="3709639" cy="1376276"/>
      </dsp:txXfrm>
    </dsp:sp>
    <dsp:sp modelId="{B22E1F46-4964-49A3-AD43-9CAB3336128F}">
      <dsp:nvSpPr>
        <dsp:cNvPr id="0" name=""/>
        <dsp:cNvSpPr/>
      </dsp:nvSpPr>
      <dsp:spPr>
        <a:xfrm>
          <a:off x="4305234" y="20065"/>
          <a:ext cx="3709639" cy="2603073"/>
        </a:xfrm>
        <a:prstGeom prst="roundRect">
          <a:avLst/>
        </a:prstGeom>
        <a:blipFill>
          <a:blip xmlns:r="http://schemas.openxmlformats.org/officeDocument/2006/relationships" r:embed="rId2"/>
          <a:srcRect/>
          <a:stretch>
            <a:fillRect l="-11000" r="-1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F696CB-20B5-4A46-9BEA-4D6209EBFBFB}">
      <dsp:nvSpPr>
        <dsp:cNvPr id="0" name=""/>
        <dsp:cNvSpPr/>
      </dsp:nvSpPr>
      <dsp:spPr>
        <a:xfrm>
          <a:off x="4088554" y="3160269"/>
          <a:ext cx="3709639" cy="1376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endParaRPr lang="en-US" sz="2000" kern="1200" dirty="0">
            <a:solidFill>
              <a:schemeClr val="bg1"/>
            </a:solidFill>
            <a:latin typeface="Montserrat Ultra-Bold" panose="020B0604020202020204" charset="0"/>
          </a:endParaRPr>
        </a:p>
      </dsp:txBody>
      <dsp:txXfrm>
        <a:off x="4088554" y="3160269"/>
        <a:ext cx="3709639" cy="1376276"/>
      </dsp:txXfrm>
    </dsp:sp>
    <dsp:sp modelId="{CFFAD850-3E39-4866-8146-F02737E4D87F}">
      <dsp:nvSpPr>
        <dsp:cNvPr id="0" name=""/>
        <dsp:cNvSpPr/>
      </dsp:nvSpPr>
      <dsp:spPr>
        <a:xfrm>
          <a:off x="8429767" y="0"/>
          <a:ext cx="3709639" cy="2555941"/>
        </a:xfrm>
        <a:prstGeom prst="round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11000" r="-1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7E4ADC-7C20-4789-876A-8A871E875E1B}">
      <dsp:nvSpPr>
        <dsp:cNvPr id="0" name=""/>
        <dsp:cNvSpPr/>
      </dsp:nvSpPr>
      <dsp:spPr>
        <a:xfrm>
          <a:off x="8169313" y="3148486"/>
          <a:ext cx="3709639" cy="1376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endParaRPr lang="en-US" sz="2000" kern="1200" dirty="0">
            <a:solidFill>
              <a:schemeClr val="bg1"/>
            </a:solidFill>
            <a:latin typeface="Montserrat Ultra-Bold" panose="020B0604020202020204" charset="0"/>
          </a:endParaRPr>
        </a:p>
      </dsp:txBody>
      <dsp:txXfrm>
        <a:off x="8169313" y="3148486"/>
        <a:ext cx="3709639" cy="1376276"/>
      </dsp:txXfrm>
    </dsp:sp>
    <dsp:sp modelId="{F7CD899E-D17A-4E74-9516-1FD820BD3B12}">
      <dsp:nvSpPr>
        <dsp:cNvPr id="0" name=""/>
        <dsp:cNvSpPr/>
      </dsp:nvSpPr>
      <dsp:spPr>
        <a:xfrm>
          <a:off x="12257868" y="21828"/>
          <a:ext cx="3709639" cy="2555941"/>
        </a:xfrm>
        <a:prstGeom prst="roundRect">
          <a:avLst/>
        </a:prstGeom>
        <a:blipFill>
          <a:blip xmlns:r="http://schemas.openxmlformats.org/officeDocument/2006/relationships" r:embed="rId4"/>
          <a:srcRect/>
          <a:stretch>
            <a:fillRect l="-11000" r="-1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9B5F6F-951D-43B1-81CB-C0AF325739B6}">
      <dsp:nvSpPr>
        <dsp:cNvPr id="0" name=""/>
        <dsp:cNvSpPr/>
      </dsp:nvSpPr>
      <dsp:spPr>
        <a:xfrm>
          <a:off x="12250073" y="3148486"/>
          <a:ext cx="3709639" cy="1376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endParaRPr lang="en-US" sz="2000" kern="1200" dirty="0">
            <a:solidFill>
              <a:schemeClr val="bg1"/>
            </a:solidFill>
            <a:latin typeface="Montserrat Ultra-Bold" panose="020B0604020202020204" charset="0"/>
          </a:endParaRPr>
        </a:p>
      </dsp:txBody>
      <dsp:txXfrm>
        <a:off x="12250073" y="3148486"/>
        <a:ext cx="3709639" cy="1376276"/>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802706-9D5A-4CEA-8E26-4B8433AA3C4A}" type="datetimeFigureOut">
              <a:rPr lang="en-US" smtClean="0"/>
              <a:t>3/14/2024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0BBCEB-F529-4D9A-A877-2E6755001901}" type="slidenum">
              <a:rPr lang="en-US" smtClean="0"/>
              <a:t>‹#›</a:t>
            </a:fld>
            <a:endParaRPr lang="en-US"/>
          </a:p>
        </p:txBody>
      </p:sp>
    </p:spTree>
    <p:extLst>
      <p:ext uri="{BB962C8B-B14F-4D97-AF65-F5344CB8AC3E}">
        <p14:creationId xmlns:p14="http://schemas.microsoft.com/office/powerpoint/2010/main" val="2646418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0BBCEB-F529-4D9A-A877-2E6755001901}" type="slidenum">
              <a:rPr lang="en-US" smtClean="0"/>
              <a:t>11</a:t>
            </a:fld>
            <a:endParaRPr lang="en-US"/>
          </a:p>
        </p:txBody>
      </p:sp>
    </p:spTree>
    <p:extLst>
      <p:ext uri="{BB962C8B-B14F-4D97-AF65-F5344CB8AC3E}">
        <p14:creationId xmlns:p14="http://schemas.microsoft.com/office/powerpoint/2010/main" val="1104688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0BBCEB-F529-4D9A-A877-2E6755001901}" type="slidenum">
              <a:rPr lang="en-US" smtClean="0"/>
              <a:t>14</a:t>
            </a:fld>
            <a:endParaRPr lang="en-US"/>
          </a:p>
        </p:txBody>
      </p:sp>
    </p:spTree>
    <p:extLst>
      <p:ext uri="{BB962C8B-B14F-4D97-AF65-F5344CB8AC3E}">
        <p14:creationId xmlns:p14="http://schemas.microsoft.com/office/powerpoint/2010/main" val="2918374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0BBCEB-F529-4D9A-A877-2E6755001901}" type="slidenum">
              <a:rPr lang="en-US" smtClean="0"/>
              <a:t>15</a:t>
            </a:fld>
            <a:endParaRPr lang="en-US"/>
          </a:p>
        </p:txBody>
      </p:sp>
    </p:spTree>
    <p:extLst>
      <p:ext uri="{BB962C8B-B14F-4D97-AF65-F5344CB8AC3E}">
        <p14:creationId xmlns:p14="http://schemas.microsoft.com/office/powerpoint/2010/main" val="98659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en.wikipedia.org/wiki/Centroid" TargetMode="External"/><Relationship Id="rId5" Type="http://schemas.openxmlformats.org/officeDocument/2006/relationships/hyperlink" Target="https://en.wikipedia.org/wiki/Cross_section_(geometry)" TargetMode="External"/><Relationship Id="rId4" Type="http://schemas.openxmlformats.org/officeDocument/2006/relationships/hyperlink" Target="https://en.wikipedia.org/wiki/Structural_engineering" TargetMode="External"/><Relationship Id="rId9" Type="http://schemas.openxmlformats.org/officeDocument/2006/relationships/image" Target="../media/image13.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4.jp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Moment_of_inertia" TargetMode="External"/><Relationship Id="rId3" Type="http://schemas.openxmlformats.org/officeDocument/2006/relationships/image" Target="../media/image2.svg"/><Relationship Id="rId7" Type="http://schemas.openxmlformats.org/officeDocument/2006/relationships/hyperlink" Target="https://en.wikipedia.org/wiki/Axis_of_rotation"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en.wikipedia.org/wiki/Kinetic_energy#Rotation_in_systems" TargetMode="External"/><Relationship Id="rId11" Type="http://schemas.openxmlformats.org/officeDocument/2006/relationships/image" Target="../media/image17.jpg"/><Relationship Id="rId5" Type="http://schemas.openxmlformats.org/officeDocument/2006/relationships/hyperlink" Target="https://en.wikipedia.org/wiki/Rotation_around_a_fixed_axis" TargetMode="External"/><Relationship Id="rId10" Type="http://schemas.openxmlformats.org/officeDocument/2006/relationships/image" Target="../media/image16.svg"/><Relationship Id="rId4" Type="http://schemas.openxmlformats.org/officeDocument/2006/relationships/hyperlink" Target="https://en.wikipedia.org/wiki/Kinetic_energy" TargetMode="External"/><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image" Target="../media/image18.gif"/><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sv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1C30"/>
        </a:solidFill>
        <a:effectLst/>
      </p:bgPr>
    </p:bg>
    <p:spTree>
      <p:nvGrpSpPr>
        <p:cNvPr id="1" name=""/>
        <p:cNvGrpSpPr/>
        <p:nvPr/>
      </p:nvGrpSpPr>
      <p:grpSpPr>
        <a:xfrm>
          <a:off x="0" y="0"/>
          <a:ext cx="0" cy="0"/>
          <a:chOff x="0" y="0"/>
          <a:chExt cx="0" cy="0"/>
        </a:xfrm>
      </p:grpSpPr>
      <p:sp>
        <p:nvSpPr>
          <p:cNvPr id="2" name="Freeform 2"/>
          <p:cNvSpPr/>
          <p:nvPr/>
        </p:nvSpPr>
        <p:spPr>
          <a:xfrm>
            <a:off x="11756890" y="8149465"/>
            <a:ext cx="6531110" cy="4939894"/>
          </a:xfrm>
          <a:custGeom>
            <a:avLst/>
            <a:gdLst/>
            <a:ahLst/>
            <a:cxnLst/>
            <a:rect l="l" t="t" r="r" b="b"/>
            <a:pathLst>
              <a:path w="6531110" h="4939894">
                <a:moveTo>
                  <a:pt x="0" y="0"/>
                </a:moveTo>
                <a:lnTo>
                  <a:pt x="6531110" y="0"/>
                </a:lnTo>
                <a:lnTo>
                  <a:pt x="6531110" y="4939895"/>
                </a:lnTo>
                <a:lnTo>
                  <a:pt x="0" y="49398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0" y="-2811583"/>
            <a:ext cx="6531110" cy="4939894"/>
          </a:xfrm>
          <a:custGeom>
            <a:avLst/>
            <a:gdLst/>
            <a:ahLst/>
            <a:cxnLst/>
            <a:rect l="l" t="t" r="r" b="b"/>
            <a:pathLst>
              <a:path w="6531110" h="4939894">
                <a:moveTo>
                  <a:pt x="6531110" y="4939894"/>
                </a:moveTo>
                <a:lnTo>
                  <a:pt x="0" y="4939894"/>
                </a:lnTo>
                <a:lnTo>
                  <a:pt x="0" y="0"/>
                </a:lnTo>
                <a:lnTo>
                  <a:pt x="6531110" y="0"/>
                </a:lnTo>
                <a:lnTo>
                  <a:pt x="6531110" y="4939894"/>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14095838" y="-2367046"/>
            <a:ext cx="5412621" cy="5412621"/>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solid"/>
              <a:miter/>
            </a:ln>
          </p:spPr>
        </p:sp>
        <p:sp>
          <p:nvSpPr>
            <p:cNvPr id="6" name="TextBox 6"/>
            <p:cNvSpPr txBox="1"/>
            <p:nvPr/>
          </p:nvSpPr>
          <p:spPr>
            <a:xfrm>
              <a:off x="76200" y="38100"/>
              <a:ext cx="660400" cy="698500"/>
            </a:xfrm>
            <a:prstGeom prst="rect">
              <a:avLst/>
            </a:prstGeom>
          </p:spPr>
          <p:txBody>
            <a:bodyPr lIns="51248" tIns="51248" rIns="51248" bIns="51248" rtlCol="0" anchor="ctr"/>
            <a:lstStyle/>
            <a:p>
              <a:pPr algn="ctr">
                <a:lnSpc>
                  <a:spcPts val="2683"/>
                </a:lnSpc>
                <a:spcBef>
                  <a:spcPct val="0"/>
                </a:spcBef>
              </a:pPr>
              <a:endParaRPr/>
            </a:p>
          </p:txBody>
        </p:sp>
      </p:grpSp>
      <p:grpSp>
        <p:nvGrpSpPr>
          <p:cNvPr id="7" name="Group 7"/>
          <p:cNvGrpSpPr/>
          <p:nvPr/>
        </p:nvGrpSpPr>
        <p:grpSpPr>
          <a:xfrm>
            <a:off x="-1220459" y="7241425"/>
            <a:ext cx="5412621" cy="5412621"/>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solid"/>
              <a:miter/>
            </a:ln>
          </p:spPr>
        </p:sp>
        <p:sp>
          <p:nvSpPr>
            <p:cNvPr id="9" name="TextBox 9"/>
            <p:cNvSpPr txBox="1"/>
            <p:nvPr/>
          </p:nvSpPr>
          <p:spPr>
            <a:xfrm>
              <a:off x="76200" y="38100"/>
              <a:ext cx="660400" cy="698500"/>
            </a:xfrm>
            <a:prstGeom prst="rect">
              <a:avLst/>
            </a:prstGeom>
          </p:spPr>
          <p:txBody>
            <a:bodyPr lIns="51248" tIns="51248" rIns="51248" bIns="51248" rtlCol="0" anchor="ctr"/>
            <a:lstStyle/>
            <a:p>
              <a:pPr algn="ctr">
                <a:lnSpc>
                  <a:spcPts val="2683"/>
                </a:lnSpc>
                <a:spcBef>
                  <a:spcPct val="0"/>
                </a:spcBef>
              </a:pPr>
              <a:endParaRPr/>
            </a:p>
          </p:txBody>
        </p:sp>
      </p:grpSp>
      <p:sp>
        <p:nvSpPr>
          <p:cNvPr id="10" name="Freeform 10"/>
          <p:cNvSpPr/>
          <p:nvPr/>
        </p:nvSpPr>
        <p:spPr>
          <a:xfrm>
            <a:off x="13880551" y="-3170389"/>
            <a:ext cx="5223320" cy="5223320"/>
          </a:xfrm>
          <a:custGeom>
            <a:avLst/>
            <a:gdLst/>
            <a:ahLst/>
            <a:cxnLst/>
            <a:rect l="l" t="t" r="r" b="b"/>
            <a:pathLst>
              <a:path w="5223320" h="5223320">
                <a:moveTo>
                  <a:pt x="0" y="0"/>
                </a:moveTo>
                <a:lnTo>
                  <a:pt x="5223320" y="0"/>
                </a:lnTo>
                <a:lnTo>
                  <a:pt x="5223320" y="5223321"/>
                </a:lnTo>
                <a:lnTo>
                  <a:pt x="0" y="522332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815871" y="8234068"/>
            <a:ext cx="5223320" cy="5223320"/>
          </a:xfrm>
          <a:custGeom>
            <a:avLst/>
            <a:gdLst/>
            <a:ahLst/>
            <a:cxnLst/>
            <a:rect l="l" t="t" r="r" b="b"/>
            <a:pathLst>
              <a:path w="5223320" h="5223320">
                <a:moveTo>
                  <a:pt x="0" y="0"/>
                </a:moveTo>
                <a:lnTo>
                  <a:pt x="5223320" y="0"/>
                </a:lnTo>
                <a:lnTo>
                  <a:pt x="5223320" y="5223321"/>
                </a:lnTo>
                <a:lnTo>
                  <a:pt x="0" y="522332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2" name="Group 12"/>
          <p:cNvGrpSpPr/>
          <p:nvPr/>
        </p:nvGrpSpPr>
        <p:grpSpPr>
          <a:xfrm>
            <a:off x="16971248" y="2738473"/>
            <a:ext cx="576103" cy="576103"/>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83"/>
                </a:lnSpc>
              </a:pPr>
              <a:endParaRPr/>
            </a:p>
          </p:txBody>
        </p:sp>
      </p:grpSp>
      <p:grpSp>
        <p:nvGrpSpPr>
          <p:cNvPr id="15" name="Group 15"/>
          <p:cNvGrpSpPr/>
          <p:nvPr/>
        </p:nvGrpSpPr>
        <p:grpSpPr>
          <a:xfrm>
            <a:off x="740648" y="6972424"/>
            <a:ext cx="576103" cy="576103"/>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83"/>
                </a:lnSpc>
              </a:pPr>
              <a:endParaRPr/>
            </a:p>
          </p:txBody>
        </p:sp>
      </p:grpSp>
      <p:sp>
        <p:nvSpPr>
          <p:cNvPr id="23" name="TextBox 23"/>
          <p:cNvSpPr txBox="1"/>
          <p:nvPr/>
        </p:nvSpPr>
        <p:spPr>
          <a:xfrm>
            <a:off x="1953910" y="4298306"/>
            <a:ext cx="14380179" cy="4195636"/>
          </a:xfrm>
          <a:prstGeom prst="rect">
            <a:avLst/>
          </a:prstGeom>
        </p:spPr>
        <p:txBody>
          <a:bodyPr lIns="0" tIns="0" rIns="0" bIns="0" rtlCol="0" anchor="t">
            <a:spAutoFit/>
          </a:bodyPr>
          <a:lstStyle/>
          <a:p>
            <a:pPr marL="0" lvl="0" indent="0" algn="ctr">
              <a:lnSpc>
                <a:spcPts val="10080"/>
              </a:lnSpc>
              <a:spcBef>
                <a:spcPct val="0"/>
              </a:spcBef>
            </a:pPr>
            <a:r>
              <a:rPr lang="en-US" sz="20000" dirty="0">
                <a:solidFill>
                  <a:srgbClr val="FFFFFF"/>
                </a:solidFill>
                <a:latin typeface="Montserrat Ultra-Bold"/>
              </a:rPr>
              <a:t> </a:t>
            </a:r>
            <a:r>
              <a:rPr lang="en-US" sz="20000" dirty="0">
                <a:solidFill>
                  <a:srgbClr val="00B0F0"/>
                </a:solidFill>
                <a:latin typeface="Montserrat Ultra-Bold"/>
              </a:rPr>
              <a:t>MOMENT</a:t>
            </a:r>
          </a:p>
          <a:p>
            <a:pPr marL="0" lvl="0" indent="0" algn="ctr">
              <a:lnSpc>
                <a:spcPts val="10080"/>
              </a:lnSpc>
              <a:spcBef>
                <a:spcPct val="0"/>
              </a:spcBef>
            </a:pPr>
            <a:r>
              <a:rPr lang="en-US" sz="20000" dirty="0">
                <a:solidFill>
                  <a:schemeClr val="bg1"/>
                </a:solidFill>
                <a:latin typeface="Montserrat Ultra-Bold"/>
              </a:rPr>
              <a:t>OF</a:t>
            </a:r>
          </a:p>
          <a:p>
            <a:pPr marL="0" lvl="0" indent="0" algn="ctr">
              <a:lnSpc>
                <a:spcPts val="10080"/>
              </a:lnSpc>
              <a:spcBef>
                <a:spcPct val="0"/>
              </a:spcBef>
            </a:pPr>
            <a:r>
              <a:rPr lang="en-US" sz="20000" dirty="0">
                <a:solidFill>
                  <a:schemeClr val="accent1">
                    <a:lumMod val="75000"/>
                  </a:schemeClr>
                </a:solidFill>
                <a:latin typeface="Montserrat Ultra-Bold"/>
              </a:rPr>
              <a:t>INERTIA</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A1C30"/>
        </a:solidFill>
        <a:effectLst/>
      </p:bgPr>
    </p:bg>
    <p:spTree>
      <p:nvGrpSpPr>
        <p:cNvPr id="1" name=""/>
        <p:cNvGrpSpPr/>
        <p:nvPr/>
      </p:nvGrpSpPr>
      <p:grpSpPr>
        <a:xfrm>
          <a:off x="0" y="0"/>
          <a:ext cx="0" cy="0"/>
          <a:chOff x="0" y="0"/>
          <a:chExt cx="0" cy="0"/>
        </a:xfrm>
      </p:grpSpPr>
      <p:sp>
        <p:nvSpPr>
          <p:cNvPr id="2" name="Freeform 2"/>
          <p:cNvSpPr/>
          <p:nvPr/>
        </p:nvSpPr>
        <p:spPr>
          <a:xfrm>
            <a:off x="11756890" y="8149465"/>
            <a:ext cx="6531110" cy="4939894"/>
          </a:xfrm>
          <a:custGeom>
            <a:avLst/>
            <a:gdLst/>
            <a:ahLst/>
            <a:cxnLst/>
            <a:rect l="l" t="t" r="r" b="b"/>
            <a:pathLst>
              <a:path w="6531110" h="4939894">
                <a:moveTo>
                  <a:pt x="0" y="0"/>
                </a:moveTo>
                <a:lnTo>
                  <a:pt x="6531110" y="0"/>
                </a:lnTo>
                <a:lnTo>
                  <a:pt x="6531110" y="4939895"/>
                </a:lnTo>
                <a:lnTo>
                  <a:pt x="0" y="49398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0" y="-2811583"/>
            <a:ext cx="6531110" cy="4939894"/>
          </a:xfrm>
          <a:custGeom>
            <a:avLst/>
            <a:gdLst/>
            <a:ahLst/>
            <a:cxnLst/>
            <a:rect l="l" t="t" r="r" b="b"/>
            <a:pathLst>
              <a:path w="6531110" h="4939894">
                <a:moveTo>
                  <a:pt x="6531110" y="4939894"/>
                </a:moveTo>
                <a:lnTo>
                  <a:pt x="0" y="4939894"/>
                </a:lnTo>
                <a:lnTo>
                  <a:pt x="0" y="0"/>
                </a:lnTo>
                <a:lnTo>
                  <a:pt x="6531110" y="0"/>
                </a:lnTo>
                <a:lnTo>
                  <a:pt x="6531110" y="4939894"/>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14095838" y="-2367046"/>
            <a:ext cx="5412621" cy="5412621"/>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solid"/>
              <a:miter/>
            </a:ln>
          </p:spPr>
        </p:sp>
        <p:sp>
          <p:nvSpPr>
            <p:cNvPr id="6" name="TextBox 6"/>
            <p:cNvSpPr txBox="1"/>
            <p:nvPr/>
          </p:nvSpPr>
          <p:spPr>
            <a:xfrm>
              <a:off x="76200" y="38100"/>
              <a:ext cx="660400" cy="698500"/>
            </a:xfrm>
            <a:prstGeom prst="rect">
              <a:avLst/>
            </a:prstGeom>
          </p:spPr>
          <p:txBody>
            <a:bodyPr lIns="51248" tIns="51248" rIns="51248" bIns="51248" rtlCol="0" anchor="ctr"/>
            <a:lstStyle/>
            <a:p>
              <a:pPr algn="ctr">
                <a:lnSpc>
                  <a:spcPts val="2683"/>
                </a:lnSpc>
                <a:spcBef>
                  <a:spcPct val="0"/>
                </a:spcBef>
              </a:pPr>
              <a:endParaRPr/>
            </a:p>
          </p:txBody>
        </p:sp>
      </p:grpSp>
      <p:grpSp>
        <p:nvGrpSpPr>
          <p:cNvPr id="7" name="Group 7"/>
          <p:cNvGrpSpPr/>
          <p:nvPr/>
        </p:nvGrpSpPr>
        <p:grpSpPr>
          <a:xfrm>
            <a:off x="-1220459" y="7241425"/>
            <a:ext cx="5412621" cy="5412621"/>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solid"/>
              <a:miter/>
            </a:ln>
          </p:spPr>
        </p:sp>
        <p:sp>
          <p:nvSpPr>
            <p:cNvPr id="9" name="TextBox 9"/>
            <p:cNvSpPr txBox="1"/>
            <p:nvPr/>
          </p:nvSpPr>
          <p:spPr>
            <a:xfrm>
              <a:off x="76200" y="38100"/>
              <a:ext cx="660400" cy="698500"/>
            </a:xfrm>
            <a:prstGeom prst="rect">
              <a:avLst/>
            </a:prstGeom>
          </p:spPr>
          <p:txBody>
            <a:bodyPr lIns="51248" tIns="51248" rIns="51248" bIns="51248" rtlCol="0" anchor="ctr"/>
            <a:lstStyle/>
            <a:p>
              <a:pPr algn="ctr">
                <a:lnSpc>
                  <a:spcPts val="2683"/>
                </a:lnSpc>
                <a:spcBef>
                  <a:spcPct val="0"/>
                </a:spcBef>
              </a:pPr>
              <a:endParaRPr/>
            </a:p>
          </p:txBody>
        </p:sp>
      </p:grpSp>
      <p:grpSp>
        <p:nvGrpSpPr>
          <p:cNvPr id="12" name="Group 12"/>
          <p:cNvGrpSpPr/>
          <p:nvPr/>
        </p:nvGrpSpPr>
        <p:grpSpPr>
          <a:xfrm>
            <a:off x="16971248" y="2738473"/>
            <a:ext cx="576103" cy="576103"/>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83"/>
                </a:lnSpc>
              </a:pPr>
              <a:endParaRPr/>
            </a:p>
          </p:txBody>
        </p:sp>
      </p:grpSp>
      <p:grpSp>
        <p:nvGrpSpPr>
          <p:cNvPr id="15" name="Group 15"/>
          <p:cNvGrpSpPr/>
          <p:nvPr/>
        </p:nvGrpSpPr>
        <p:grpSpPr>
          <a:xfrm>
            <a:off x="740648" y="6972424"/>
            <a:ext cx="576103" cy="576103"/>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83"/>
                </a:lnSpc>
              </a:pPr>
              <a:endParaRPr/>
            </a:p>
          </p:txBody>
        </p:sp>
      </p:grpSp>
      <p:sp>
        <p:nvSpPr>
          <p:cNvPr id="23" name="TextBox 23"/>
          <p:cNvSpPr txBox="1"/>
          <p:nvPr/>
        </p:nvSpPr>
        <p:spPr>
          <a:xfrm>
            <a:off x="929049" y="329285"/>
            <a:ext cx="14380179" cy="1199559"/>
          </a:xfrm>
          <a:prstGeom prst="rect">
            <a:avLst/>
          </a:prstGeom>
        </p:spPr>
        <p:txBody>
          <a:bodyPr lIns="0" tIns="0" rIns="0" bIns="0" rtlCol="0" anchor="t">
            <a:spAutoFit/>
          </a:bodyPr>
          <a:lstStyle/>
          <a:p>
            <a:pPr marL="0" lvl="0" indent="0">
              <a:lnSpc>
                <a:spcPts val="10080"/>
              </a:lnSpc>
              <a:spcBef>
                <a:spcPct val="0"/>
              </a:spcBef>
            </a:pPr>
            <a:r>
              <a:rPr lang="en-US" sz="6600" dirty="0">
                <a:solidFill>
                  <a:srgbClr val="FFFFFF"/>
                </a:solidFill>
                <a:latin typeface="Montserrat Ultra-Bold"/>
              </a:rPr>
              <a:t>MOMENT OF INERTIA</a:t>
            </a:r>
          </a:p>
        </p:txBody>
      </p:sp>
      <p:sp>
        <p:nvSpPr>
          <p:cNvPr id="10" name="TextBox 9">
            <a:extLst>
              <a:ext uri="{FF2B5EF4-FFF2-40B4-BE49-F238E27FC236}">
                <a16:creationId xmlns:a16="http://schemas.microsoft.com/office/drawing/2014/main" id="{A0037110-EE17-E06D-E33F-A5A65F2CA6BE}"/>
              </a:ext>
            </a:extLst>
          </p:cNvPr>
          <p:cNvSpPr txBox="1"/>
          <p:nvPr/>
        </p:nvSpPr>
        <p:spPr>
          <a:xfrm>
            <a:off x="1067962" y="1833882"/>
            <a:ext cx="7542638" cy="646331"/>
          </a:xfrm>
          <a:prstGeom prst="rect">
            <a:avLst/>
          </a:prstGeom>
          <a:noFill/>
        </p:spPr>
        <p:txBody>
          <a:bodyPr wrap="square" rtlCol="0">
            <a:spAutoFit/>
          </a:bodyPr>
          <a:lstStyle/>
          <a:p>
            <a:r>
              <a:rPr lang="en-US" sz="3600" dirty="0">
                <a:solidFill>
                  <a:schemeClr val="tx2">
                    <a:lumMod val="40000"/>
                    <a:lumOff val="60000"/>
                  </a:schemeClr>
                </a:solidFill>
              </a:rPr>
              <a:t>RADIOUS OF GYRATION</a:t>
            </a:r>
          </a:p>
        </p:txBody>
      </p:sp>
      <p:sp>
        <p:nvSpPr>
          <p:cNvPr id="19" name="TextBox 18">
            <a:extLst>
              <a:ext uri="{FF2B5EF4-FFF2-40B4-BE49-F238E27FC236}">
                <a16:creationId xmlns:a16="http://schemas.microsoft.com/office/drawing/2014/main" id="{CEA67542-AAE9-BE47-515C-3863E3DCFF36}"/>
              </a:ext>
            </a:extLst>
          </p:cNvPr>
          <p:cNvSpPr txBox="1"/>
          <p:nvPr/>
        </p:nvSpPr>
        <p:spPr>
          <a:xfrm>
            <a:off x="1067962" y="3045575"/>
            <a:ext cx="9293343" cy="5509200"/>
          </a:xfrm>
          <a:prstGeom prst="rect">
            <a:avLst/>
          </a:prstGeom>
          <a:noFill/>
        </p:spPr>
        <p:txBody>
          <a:bodyPr wrap="square" rtlCol="0">
            <a:spAutoFit/>
          </a:bodyPr>
          <a:lstStyle/>
          <a:p>
            <a:r>
              <a:rPr lang="en-US" sz="3200" dirty="0">
                <a:solidFill>
                  <a:schemeClr val="accent1">
                    <a:lumMod val="40000"/>
                    <a:lumOff val="60000"/>
                  </a:schemeClr>
                </a:solidFill>
              </a:rPr>
              <a:t>Definition : If the total mass of a rigid body is assumed to be concentrated at a point and if the moment of inertia of that point mass with respect to a rotational axis is equal to the moment of inertia of that whole body , then the distance of that point from the axis is called the radius of gyration . It is denoted by K. </a:t>
            </a:r>
            <a:r>
              <a:rPr kumimoji="0" lang="en-US" altLang="en-US" sz="3200" b="0" i="0" u="none" strike="noStrike" cap="none" normalizeH="0" baseline="0" dirty="0">
                <a:ln>
                  <a:noFill/>
                </a:ln>
                <a:solidFill>
                  <a:schemeClr val="accent1">
                    <a:lumMod val="40000"/>
                    <a:lumOff val="60000"/>
                  </a:schemeClr>
                </a:solidFill>
                <a:effectLst/>
                <a:latin typeface="Arial" panose="020B0604020202020204" pitchFamily="34" charset="0"/>
                <a:cs typeface="Arial" panose="020B0604020202020204" pitchFamily="34" charset="0"/>
              </a:rPr>
              <a:t>In </a:t>
            </a:r>
            <a:r>
              <a:rPr kumimoji="0" lang="en-US" altLang="en-US" sz="3200" b="0" i="0" u="none" strike="noStrike" cap="none" normalizeH="0" baseline="0" dirty="0">
                <a:ln>
                  <a:noFill/>
                </a:ln>
                <a:solidFill>
                  <a:schemeClr val="accent1">
                    <a:lumMod val="40000"/>
                    <a:lumOff val="60000"/>
                  </a:schemeClr>
                </a:solidFill>
                <a:effectLst/>
                <a:latin typeface="Arial" panose="020B0604020202020204" pitchFamily="34" charset="0"/>
                <a:cs typeface="Arial" panose="020B0604020202020204" pitchFamily="34" charset="0"/>
                <a:hlinkClick r:id="rId4" tooltip="Structural engineering">
                  <a:extLst>
                    <a:ext uri="{A12FA001-AC4F-418D-AE19-62706E023703}">
                      <ahyp:hlinkClr xmlns:ahyp="http://schemas.microsoft.com/office/drawing/2018/hyperlinkcolor" val="tx"/>
                    </a:ext>
                  </a:extLst>
                </a:hlinkClick>
              </a:rPr>
              <a:t>structural engineering</a:t>
            </a:r>
            <a:r>
              <a:rPr kumimoji="0" lang="en-US" altLang="en-US" sz="3200" b="0" i="0" u="none" strike="noStrike" cap="none" normalizeH="0" baseline="0" dirty="0">
                <a:ln>
                  <a:noFill/>
                </a:ln>
                <a:solidFill>
                  <a:schemeClr val="accent1">
                    <a:lumMod val="40000"/>
                    <a:lumOff val="60000"/>
                  </a:schemeClr>
                </a:solidFill>
                <a:effectLst/>
                <a:latin typeface="Arial" panose="020B0604020202020204" pitchFamily="34" charset="0"/>
                <a:cs typeface="Arial" panose="020B0604020202020204" pitchFamily="34" charset="0"/>
              </a:rPr>
              <a:t>, the two-dimensional radius of gyration is used to describe the distribution of </a:t>
            </a:r>
            <a:r>
              <a:rPr kumimoji="0" lang="en-US" altLang="en-US" sz="3200" b="0" i="0" u="none" strike="noStrike" cap="none" normalizeH="0" baseline="0" dirty="0">
                <a:ln>
                  <a:noFill/>
                </a:ln>
                <a:solidFill>
                  <a:schemeClr val="accent1">
                    <a:lumMod val="40000"/>
                    <a:lumOff val="60000"/>
                  </a:schemeClr>
                </a:solidFill>
                <a:effectLst/>
                <a:latin typeface="Arial" panose="020B0604020202020204" pitchFamily="34" charset="0"/>
                <a:cs typeface="Arial" panose="020B0604020202020204" pitchFamily="34" charset="0"/>
                <a:hlinkClick r:id="rId5" tooltip="Cross section (geometry)">
                  <a:extLst>
                    <a:ext uri="{A12FA001-AC4F-418D-AE19-62706E023703}">
                      <ahyp:hlinkClr xmlns:ahyp="http://schemas.microsoft.com/office/drawing/2018/hyperlinkcolor" val="tx"/>
                    </a:ext>
                  </a:extLst>
                </a:hlinkClick>
              </a:rPr>
              <a:t>cross sectional</a:t>
            </a:r>
            <a:r>
              <a:rPr kumimoji="0" lang="en-US" altLang="en-US" sz="3200" b="0" i="0" u="none" strike="noStrike" cap="none" normalizeH="0" baseline="0" dirty="0">
                <a:ln>
                  <a:noFill/>
                </a:ln>
                <a:solidFill>
                  <a:schemeClr val="accent1">
                    <a:lumMod val="40000"/>
                    <a:lumOff val="60000"/>
                  </a:schemeClr>
                </a:solidFill>
                <a:effectLst/>
                <a:latin typeface="Arial" panose="020B0604020202020204" pitchFamily="34" charset="0"/>
                <a:cs typeface="Arial" panose="020B0604020202020204" pitchFamily="34" charset="0"/>
              </a:rPr>
              <a:t> area in a column around its </a:t>
            </a:r>
            <a:r>
              <a:rPr kumimoji="0" lang="en-US" altLang="en-US" sz="3200" b="0" i="0" u="none" strike="noStrike" cap="none" normalizeH="0" baseline="0" dirty="0">
                <a:ln>
                  <a:noFill/>
                </a:ln>
                <a:solidFill>
                  <a:schemeClr val="accent1">
                    <a:lumMod val="40000"/>
                    <a:lumOff val="60000"/>
                  </a:schemeClr>
                </a:solidFill>
                <a:effectLst/>
                <a:latin typeface="Arial" panose="020B0604020202020204" pitchFamily="34" charset="0"/>
                <a:cs typeface="Arial" panose="020B0604020202020204" pitchFamily="34" charset="0"/>
                <a:hlinkClick r:id="rId6" tooltip="Centroid">
                  <a:extLst>
                    <a:ext uri="{A12FA001-AC4F-418D-AE19-62706E023703}">
                      <ahyp:hlinkClr xmlns:ahyp="http://schemas.microsoft.com/office/drawing/2018/hyperlinkcolor" val="tx"/>
                    </a:ext>
                  </a:extLst>
                </a:hlinkClick>
              </a:rPr>
              <a:t>centroidal</a:t>
            </a:r>
            <a:r>
              <a:rPr kumimoji="0" lang="en-US" altLang="en-US" sz="3200" b="0" i="0" u="none" strike="noStrike" cap="none" normalizeH="0" baseline="0" dirty="0">
                <a:ln>
                  <a:noFill/>
                </a:ln>
                <a:solidFill>
                  <a:schemeClr val="accent1">
                    <a:lumMod val="40000"/>
                    <a:lumOff val="60000"/>
                  </a:schemeClr>
                </a:solidFill>
                <a:effectLst/>
                <a:latin typeface="Arial" panose="020B0604020202020204" pitchFamily="34" charset="0"/>
                <a:cs typeface="Arial" panose="020B0604020202020204" pitchFamily="34" charset="0"/>
              </a:rPr>
              <a:t> axis with the mass of the body.</a:t>
            </a:r>
            <a:endParaRPr kumimoji="0" lang="en-US" altLang="en-US" sz="3200" b="0" i="0" u="none" strike="noStrike" cap="none" normalizeH="0" baseline="0" dirty="0">
              <a:ln>
                <a:noFill/>
              </a:ln>
              <a:solidFill>
                <a:schemeClr val="accent1">
                  <a:lumMod val="40000"/>
                  <a:lumOff val="60000"/>
                </a:schemeClr>
              </a:solidFill>
              <a:effectLst/>
            </a:endParaRPr>
          </a:p>
        </p:txBody>
      </p:sp>
      <p:pic>
        <p:nvPicPr>
          <p:cNvPr id="21" name="Picture 20">
            <a:extLst>
              <a:ext uri="{FF2B5EF4-FFF2-40B4-BE49-F238E27FC236}">
                <a16:creationId xmlns:a16="http://schemas.microsoft.com/office/drawing/2014/main" id="{F68D7BA4-731B-46AA-EE34-5070D4F51D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16327" y="3486746"/>
            <a:ext cx="6585932" cy="4991452"/>
          </a:xfrm>
          <a:prstGeom prst="rect">
            <a:avLst/>
          </a:prstGeom>
        </p:spPr>
      </p:pic>
      <p:sp>
        <p:nvSpPr>
          <p:cNvPr id="32" name="AutoShape 9" descr="{\displaystyle R_{\mathrm {g} }={\sqrt {\frac {I}{A}}}}">
            <a:extLst>
              <a:ext uri="{FF2B5EF4-FFF2-40B4-BE49-F238E27FC236}">
                <a16:creationId xmlns:a16="http://schemas.microsoft.com/office/drawing/2014/main" id="{263EAAF8-E954-73C3-765D-A169CC8D746F}"/>
              </a:ext>
            </a:extLst>
          </p:cNvPr>
          <p:cNvSpPr>
            <a:spLocks noChangeAspect="1" noChangeArrowheads="1"/>
          </p:cNvSpPr>
          <p:nvPr/>
        </p:nvSpPr>
        <p:spPr bwMode="auto">
          <a:xfrm>
            <a:off x="212725" y="-1825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11" descr="{\displaystyle R_{\mathrm {g} }={\sqrt {\frac {I}{A}}}}">
            <a:extLst>
              <a:ext uri="{FF2B5EF4-FFF2-40B4-BE49-F238E27FC236}">
                <a16:creationId xmlns:a16="http://schemas.microsoft.com/office/drawing/2014/main" id="{9ACC6538-2FEC-BBCC-7A8C-3C73E9871F60}"/>
              </a:ext>
            </a:extLst>
          </p:cNvPr>
          <p:cNvSpPr>
            <a:spLocks noChangeAspect="1" noChangeArrowheads="1"/>
          </p:cNvSpPr>
          <p:nvPr/>
        </p:nvSpPr>
        <p:spPr bwMode="auto">
          <a:xfrm>
            <a:off x="365125" y="-30163"/>
            <a:ext cx="30226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AutoShape 13" descr="{\displaystyle R_{\mathrm {g} }={\sqrt {\frac {I}{A}}}}">
            <a:extLst>
              <a:ext uri="{FF2B5EF4-FFF2-40B4-BE49-F238E27FC236}">
                <a16:creationId xmlns:a16="http://schemas.microsoft.com/office/drawing/2014/main" id="{5918EFAC-E44F-0537-918A-09A0B62D0D8D}"/>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7" name="Graphic 36">
            <a:extLst>
              <a:ext uri="{FF2B5EF4-FFF2-40B4-BE49-F238E27FC236}">
                <a16:creationId xmlns:a16="http://schemas.microsoft.com/office/drawing/2014/main" id="{06DA211A-0D27-FDC7-E7F3-56518807EC7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34437" y="4967287"/>
            <a:ext cx="619125" cy="352425"/>
          </a:xfrm>
          <a:prstGeom prst="rect">
            <a:avLst/>
          </a:prstGeom>
        </p:spPr>
      </p:pic>
      <p:pic>
        <p:nvPicPr>
          <p:cNvPr id="39" name="Graphic 38">
            <a:extLst>
              <a:ext uri="{FF2B5EF4-FFF2-40B4-BE49-F238E27FC236}">
                <a16:creationId xmlns:a16="http://schemas.microsoft.com/office/drawing/2014/main" id="{A3B542D1-F360-4643-70B3-D1DA8C8049A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34437" y="4967287"/>
            <a:ext cx="619125" cy="352425"/>
          </a:xfrm>
          <a:prstGeom prst="rect">
            <a:avLst/>
          </a:prstGeom>
        </p:spPr>
      </p:pic>
    </p:spTree>
    <p:extLst>
      <p:ext uri="{BB962C8B-B14F-4D97-AF65-F5344CB8AC3E}">
        <p14:creationId xmlns:p14="http://schemas.microsoft.com/office/powerpoint/2010/main" val="13026615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A1C30"/>
        </a:solidFill>
        <a:effectLst/>
      </p:bgPr>
    </p:bg>
    <p:spTree>
      <p:nvGrpSpPr>
        <p:cNvPr id="1" name=""/>
        <p:cNvGrpSpPr/>
        <p:nvPr/>
      </p:nvGrpSpPr>
      <p:grpSpPr>
        <a:xfrm>
          <a:off x="0" y="0"/>
          <a:ext cx="0" cy="0"/>
          <a:chOff x="0" y="0"/>
          <a:chExt cx="0" cy="0"/>
        </a:xfrm>
      </p:grpSpPr>
      <p:sp>
        <p:nvSpPr>
          <p:cNvPr id="2" name="Freeform 2"/>
          <p:cNvSpPr/>
          <p:nvPr/>
        </p:nvSpPr>
        <p:spPr>
          <a:xfrm>
            <a:off x="11756890" y="8149465"/>
            <a:ext cx="6531110" cy="4939894"/>
          </a:xfrm>
          <a:custGeom>
            <a:avLst/>
            <a:gdLst/>
            <a:ahLst/>
            <a:cxnLst/>
            <a:rect l="l" t="t" r="r" b="b"/>
            <a:pathLst>
              <a:path w="6531110" h="4939894">
                <a:moveTo>
                  <a:pt x="0" y="0"/>
                </a:moveTo>
                <a:lnTo>
                  <a:pt x="6531110" y="0"/>
                </a:lnTo>
                <a:lnTo>
                  <a:pt x="6531110" y="4939895"/>
                </a:lnTo>
                <a:lnTo>
                  <a:pt x="0" y="493989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flipH="1" flipV="1">
            <a:off x="0" y="-2811583"/>
            <a:ext cx="6531110" cy="4939894"/>
          </a:xfrm>
          <a:custGeom>
            <a:avLst/>
            <a:gdLst/>
            <a:ahLst/>
            <a:cxnLst/>
            <a:rect l="l" t="t" r="r" b="b"/>
            <a:pathLst>
              <a:path w="6531110" h="4939894">
                <a:moveTo>
                  <a:pt x="6531110" y="4939894"/>
                </a:moveTo>
                <a:lnTo>
                  <a:pt x="0" y="4939894"/>
                </a:lnTo>
                <a:lnTo>
                  <a:pt x="0" y="0"/>
                </a:lnTo>
                <a:lnTo>
                  <a:pt x="6531110" y="0"/>
                </a:lnTo>
                <a:lnTo>
                  <a:pt x="6531110" y="4939894"/>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a:off x="14095838" y="-2367046"/>
            <a:ext cx="5412621" cy="5412621"/>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solid"/>
              <a:miter/>
            </a:ln>
          </p:spPr>
        </p:sp>
        <p:sp>
          <p:nvSpPr>
            <p:cNvPr id="6" name="TextBox 6"/>
            <p:cNvSpPr txBox="1"/>
            <p:nvPr/>
          </p:nvSpPr>
          <p:spPr>
            <a:xfrm>
              <a:off x="76200" y="38100"/>
              <a:ext cx="660400" cy="698500"/>
            </a:xfrm>
            <a:prstGeom prst="rect">
              <a:avLst/>
            </a:prstGeom>
          </p:spPr>
          <p:txBody>
            <a:bodyPr lIns="51248" tIns="51248" rIns="51248" bIns="51248" rtlCol="0" anchor="ctr"/>
            <a:lstStyle/>
            <a:p>
              <a:pPr algn="ctr">
                <a:lnSpc>
                  <a:spcPts val="2683"/>
                </a:lnSpc>
                <a:spcBef>
                  <a:spcPct val="0"/>
                </a:spcBef>
              </a:pPr>
              <a:endParaRPr/>
            </a:p>
          </p:txBody>
        </p:sp>
      </p:grpSp>
      <p:grpSp>
        <p:nvGrpSpPr>
          <p:cNvPr id="7" name="Group 7"/>
          <p:cNvGrpSpPr/>
          <p:nvPr/>
        </p:nvGrpSpPr>
        <p:grpSpPr>
          <a:xfrm>
            <a:off x="-1220459" y="7241425"/>
            <a:ext cx="5412621" cy="5412621"/>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solid"/>
              <a:miter/>
            </a:ln>
          </p:spPr>
        </p:sp>
        <p:sp>
          <p:nvSpPr>
            <p:cNvPr id="9" name="TextBox 9"/>
            <p:cNvSpPr txBox="1"/>
            <p:nvPr/>
          </p:nvSpPr>
          <p:spPr>
            <a:xfrm>
              <a:off x="76200" y="38100"/>
              <a:ext cx="660400" cy="698500"/>
            </a:xfrm>
            <a:prstGeom prst="rect">
              <a:avLst/>
            </a:prstGeom>
          </p:spPr>
          <p:txBody>
            <a:bodyPr lIns="51248" tIns="51248" rIns="51248" bIns="51248" rtlCol="0" anchor="ctr"/>
            <a:lstStyle/>
            <a:p>
              <a:pPr algn="ctr">
                <a:lnSpc>
                  <a:spcPts val="2683"/>
                </a:lnSpc>
                <a:spcBef>
                  <a:spcPct val="0"/>
                </a:spcBef>
              </a:pPr>
              <a:endParaRPr/>
            </a:p>
          </p:txBody>
        </p:sp>
      </p:grpSp>
      <p:grpSp>
        <p:nvGrpSpPr>
          <p:cNvPr id="12" name="Group 12"/>
          <p:cNvGrpSpPr/>
          <p:nvPr/>
        </p:nvGrpSpPr>
        <p:grpSpPr>
          <a:xfrm>
            <a:off x="16971248" y="2738473"/>
            <a:ext cx="576103" cy="576103"/>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83"/>
                </a:lnSpc>
              </a:pPr>
              <a:endParaRPr/>
            </a:p>
          </p:txBody>
        </p:sp>
      </p:grpSp>
      <p:grpSp>
        <p:nvGrpSpPr>
          <p:cNvPr id="15" name="Group 15"/>
          <p:cNvGrpSpPr/>
          <p:nvPr/>
        </p:nvGrpSpPr>
        <p:grpSpPr>
          <a:xfrm>
            <a:off x="740648" y="6972424"/>
            <a:ext cx="576103" cy="576103"/>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83"/>
                </a:lnSpc>
              </a:pPr>
              <a:endParaRPr/>
            </a:p>
          </p:txBody>
        </p:sp>
      </p:grpSp>
      <p:sp>
        <p:nvSpPr>
          <p:cNvPr id="23" name="TextBox 23"/>
          <p:cNvSpPr txBox="1"/>
          <p:nvPr/>
        </p:nvSpPr>
        <p:spPr>
          <a:xfrm>
            <a:off x="929049" y="329285"/>
            <a:ext cx="14380179" cy="1199559"/>
          </a:xfrm>
          <a:prstGeom prst="rect">
            <a:avLst/>
          </a:prstGeom>
        </p:spPr>
        <p:txBody>
          <a:bodyPr lIns="0" tIns="0" rIns="0" bIns="0" rtlCol="0" anchor="t">
            <a:spAutoFit/>
          </a:bodyPr>
          <a:lstStyle/>
          <a:p>
            <a:pPr marL="0" lvl="0" indent="0">
              <a:lnSpc>
                <a:spcPts val="10080"/>
              </a:lnSpc>
              <a:spcBef>
                <a:spcPct val="0"/>
              </a:spcBef>
            </a:pPr>
            <a:r>
              <a:rPr lang="en-US" sz="6600" dirty="0">
                <a:solidFill>
                  <a:srgbClr val="FFFFFF"/>
                </a:solidFill>
                <a:latin typeface="Montserrat Ultra-Bold"/>
              </a:rPr>
              <a:t>MOMENT OF INERTIA</a:t>
            </a:r>
          </a:p>
        </p:txBody>
      </p:sp>
      <p:sp>
        <p:nvSpPr>
          <p:cNvPr id="22" name="TextBox 23">
            <a:extLst>
              <a:ext uri="{FF2B5EF4-FFF2-40B4-BE49-F238E27FC236}">
                <a16:creationId xmlns:a16="http://schemas.microsoft.com/office/drawing/2014/main" id="{E2DB7177-368E-4F55-BC06-8C0BCEF1167A}"/>
              </a:ext>
            </a:extLst>
          </p:cNvPr>
          <p:cNvSpPr txBox="1"/>
          <p:nvPr/>
        </p:nvSpPr>
        <p:spPr>
          <a:xfrm>
            <a:off x="1028699" y="1653516"/>
            <a:ext cx="14380179" cy="553998"/>
          </a:xfrm>
          <a:prstGeom prst="rect">
            <a:avLst/>
          </a:prstGeom>
        </p:spPr>
        <p:txBody>
          <a:bodyPr lIns="0" tIns="0" rIns="0" bIns="0" rtlCol="0" anchor="t">
            <a:spAutoFit/>
          </a:bodyPr>
          <a:lstStyle/>
          <a:p>
            <a:r>
              <a:rPr lang="en-US" sz="3600" dirty="0">
                <a:solidFill>
                  <a:schemeClr val="tx2">
                    <a:lumMod val="40000"/>
                    <a:lumOff val="60000"/>
                  </a:schemeClr>
                </a:solidFill>
              </a:rPr>
              <a:t>RADIOUS OF GYRATION</a:t>
            </a:r>
          </a:p>
        </p:txBody>
      </p:sp>
      <p:sp>
        <p:nvSpPr>
          <p:cNvPr id="28" name="Title 1">
            <a:extLst>
              <a:ext uri="{FF2B5EF4-FFF2-40B4-BE49-F238E27FC236}">
                <a16:creationId xmlns:a16="http://schemas.microsoft.com/office/drawing/2014/main" id="{D036F6AB-D8FA-48FF-B4F7-1B44034CD297}"/>
              </a:ext>
            </a:extLst>
          </p:cNvPr>
          <p:cNvSpPr txBox="1">
            <a:spLocks/>
          </p:cNvSpPr>
          <p:nvPr/>
        </p:nvSpPr>
        <p:spPr>
          <a:xfrm>
            <a:off x="6812859" y="2764752"/>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solidFill>
                <a:srgbClr val="F496CB">
                  <a:lumMod val="75000"/>
                </a:srgbClr>
              </a:solidFill>
              <a:latin typeface="Trebuchet MS" panose="020B0603020202020204"/>
            </a:endParaRPr>
          </a:p>
        </p:txBody>
      </p:sp>
      <p:sp>
        <p:nvSpPr>
          <p:cNvPr id="10" name="TextBox 9">
            <a:extLst>
              <a:ext uri="{FF2B5EF4-FFF2-40B4-BE49-F238E27FC236}">
                <a16:creationId xmlns:a16="http://schemas.microsoft.com/office/drawing/2014/main" id="{F3A1AA82-A5D4-D325-A247-AAB7BF935A5E}"/>
              </a:ext>
            </a:extLst>
          </p:cNvPr>
          <p:cNvSpPr txBox="1"/>
          <p:nvPr/>
        </p:nvSpPr>
        <p:spPr>
          <a:xfrm>
            <a:off x="1028699" y="2738473"/>
            <a:ext cx="7852780" cy="6186309"/>
          </a:xfrm>
          <a:prstGeom prst="rect">
            <a:avLst/>
          </a:prstGeom>
          <a:noFill/>
        </p:spPr>
        <p:txBody>
          <a:bodyPr wrap="square" rtlCol="0">
            <a:spAutoFit/>
          </a:bodyPr>
          <a:lstStyle/>
          <a:p>
            <a:r>
              <a:rPr lang="en-US" sz="3600" dirty="0">
                <a:solidFill>
                  <a:schemeClr val="accent1">
                    <a:lumMod val="40000"/>
                    <a:lumOff val="60000"/>
                  </a:schemeClr>
                </a:solidFill>
              </a:rPr>
              <a:t>Radius of Gyration </a:t>
            </a:r>
            <a:r>
              <a:rPr lang="en-US" sz="3600" dirty="0" err="1">
                <a:solidFill>
                  <a:schemeClr val="accent1">
                    <a:lumMod val="40000"/>
                    <a:lumOff val="60000"/>
                  </a:schemeClr>
                </a:solidFill>
              </a:rPr>
              <a:t>FormulaThe</a:t>
            </a:r>
            <a:r>
              <a:rPr lang="en-US" sz="3600" dirty="0">
                <a:solidFill>
                  <a:schemeClr val="accent1">
                    <a:lumMod val="40000"/>
                    <a:lumOff val="60000"/>
                  </a:schemeClr>
                </a:solidFill>
              </a:rPr>
              <a:t> radius of gyration can be expressed numerically as the root mean square distance of particles from the axis of rotation. The Formula to calculate the radius of gyration can be derived as </a:t>
            </a:r>
            <a:r>
              <a:rPr lang="en-US" sz="3600" dirty="0" err="1">
                <a:solidFill>
                  <a:schemeClr val="accent1">
                    <a:lumMod val="40000"/>
                    <a:lumOff val="60000"/>
                  </a:schemeClr>
                </a:solidFill>
              </a:rPr>
              <a:t>follows:The</a:t>
            </a:r>
            <a:r>
              <a:rPr lang="en-US" sz="3600" dirty="0">
                <a:solidFill>
                  <a:schemeClr val="accent1">
                    <a:lumMod val="40000"/>
                    <a:lumOff val="60000"/>
                  </a:schemeClr>
                </a:solidFill>
              </a:rPr>
              <a:t> moment of inertia of a body with mass (m) can be given by: I = mk² ….(1)Here, k denotes the radius of </a:t>
            </a:r>
            <a:r>
              <a:rPr lang="en-US" sz="3600" dirty="0" err="1">
                <a:solidFill>
                  <a:schemeClr val="accent1">
                    <a:lumMod val="40000"/>
                    <a:lumOff val="60000"/>
                  </a:schemeClr>
                </a:solidFill>
              </a:rPr>
              <a:t>gyration.So</a:t>
            </a:r>
            <a:r>
              <a:rPr lang="en-US" sz="3600" dirty="0">
                <a:solidFill>
                  <a:schemeClr val="accent1">
                    <a:lumMod val="40000"/>
                    <a:lumOff val="60000"/>
                  </a:schemeClr>
                </a:solidFill>
              </a:rPr>
              <a:t>, the formula for radius of gyration can be given </a:t>
            </a:r>
            <a:r>
              <a:rPr lang="en-US" sz="3600" dirty="0" err="1">
                <a:solidFill>
                  <a:schemeClr val="accent1">
                    <a:lumMod val="40000"/>
                    <a:lumOff val="60000"/>
                  </a:schemeClr>
                </a:solidFill>
              </a:rPr>
              <a:t>by:K</a:t>
            </a:r>
            <a:r>
              <a:rPr lang="en-US" sz="3600" dirty="0">
                <a:solidFill>
                  <a:schemeClr val="accent1">
                    <a:lumMod val="40000"/>
                    <a:lumOff val="60000"/>
                  </a:schemeClr>
                </a:solidFill>
              </a:rPr>
              <a:t> = √I/m ….(2)</a:t>
            </a:r>
          </a:p>
        </p:txBody>
      </p:sp>
      <p:pic>
        <p:nvPicPr>
          <p:cNvPr id="18" name="Picture 17">
            <a:extLst>
              <a:ext uri="{FF2B5EF4-FFF2-40B4-BE49-F238E27FC236}">
                <a16:creationId xmlns:a16="http://schemas.microsoft.com/office/drawing/2014/main" id="{634F7CF8-72B4-B1F5-630A-72E53C0A00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73342" y="2891050"/>
            <a:ext cx="7620000" cy="5527416"/>
          </a:xfrm>
          <a:prstGeom prst="rect">
            <a:avLst/>
          </a:prstGeom>
        </p:spPr>
      </p:pic>
    </p:spTree>
    <p:extLst>
      <p:ext uri="{BB962C8B-B14F-4D97-AF65-F5344CB8AC3E}">
        <p14:creationId xmlns:p14="http://schemas.microsoft.com/office/powerpoint/2010/main" val="35495032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A1C30"/>
        </a:solidFill>
        <a:effectLst/>
      </p:bgPr>
    </p:bg>
    <p:spTree>
      <p:nvGrpSpPr>
        <p:cNvPr id="1" name=""/>
        <p:cNvGrpSpPr/>
        <p:nvPr/>
      </p:nvGrpSpPr>
      <p:grpSpPr>
        <a:xfrm>
          <a:off x="0" y="0"/>
          <a:ext cx="0" cy="0"/>
          <a:chOff x="0" y="0"/>
          <a:chExt cx="0" cy="0"/>
        </a:xfrm>
      </p:grpSpPr>
      <p:sp>
        <p:nvSpPr>
          <p:cNvPr id="2" name="Freeform 2"/>
          <p:cNvSpPr/>
          <p:nvPr/>
        </p:nvSpPr>
        <p:spPr>
          <a:xfrm>
            <a:off x="11756890" y="8149465"/>
            <a:ext cx="6531110" cy="4939894"/>
          </a:xfrm>
          <a:custGeom>
            <a:avLst/>
            <a:gdLst/>
            <a:ahLst/>
            <a:cxnLst/>
            <a:rect l="l" t="t" r="r" b="b"/>
            <a:pathLst>
              <a:path w="6531110" h="4939894">
                <a:moveTo>
                  <a:pt x="0" y="0"/>
                </a:moveTo>
                <a:lnTo>
                  <a:pt x="6531110" y="0"/>
                </a:lnTo>
                <a:lnTo>
                  <a:pt x="6531110" y="4939895"/>
                </a:lnTo>
                <a:lnTo>
                  <a:pt x="0" y="49398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0" y="-2811583"/>
            <a:ext cx="6531110" cy="4939894"/>
          </a:xfrm>
          <a:custGeom>
            <a:avLst/>
            <a:gdLst/>
            <a:ahLst/>
            <a:cxnLst/>
            <a:rect l="l" t="t" r="r" b="b"/>
            <a:pathLst>
              <a:path w="6531110" h="4939894">
                <a:moveTo>
                  <a:pt x="6531110" y="4939894"/>
                </a:moveTo>
                <a:lnTo>
                  <a:pt x="0" y="4939894"/>
                </a:lnTo>
                <a:lnTo>
                  <a:pt x="0" y="0"/>
                </a:lnTo>
                <a:lnTo>
                  <a:pt x="6531110" y="0"/>
                </a:lnTo>
                <a:lnTo>
                  <a:pt x="6531110" y="4939894"/>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14095838" y="-2367046"/>
            <a:ext cx="5412621" cy="5412621"/>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solid"/>
              <a:miter/>
            </a:ln>
          </p:spPr>
        </p:sp>
        <p:sp>
          <p:nvSpPr>
            <p:cNvPr id="6" name="TextBox 6"/>
            <p:cNvSpPr txBox="1"/>
            <p:nvPr/>
          </p:nvSpPr>
          <p:spPr>
            <a:xfrm>
              <a:off x="76200" y="38100"/>
              <a:ext cx="660400" cy="698500"/>
            </a:xfrm>
            <a:prstGeom prst="rect">
              <a:avLst/>
            </a:prstGeom>
          </p:spPr>
          <p:txBody>
            <a:bodyPr lIns="51248" tIns="51248" rIns="51248" bIns="51248" rtlCol="0" anchor="ctr"/>
            <a:lstStyle/>
            <a:p>
              <a:pPr algn="ctr">
                <a:lnSpc>
                  <a:spcPts val="2683"/>
                </a:lnSpc>
                <a:spcBef>
                  <a:spcPct val="0"/>
                </a:spcBef>
              </a:pPr>
              <a:endParaRPr/>
            </a:p>
          </p:txBody>
        </p:sp>
      </p:grpSp>
      <p:grpSp>
        <p:nvGrpSpPr>
          <p:cNvPr id="7" name="Group 7"/>
          <p:cNvGrpSpPr/>
          <p:nvPr/>
        </p:nvGrpSpPr>
        <p:grpSpPr>
          <a:xfrm>
            <a:off x="-1220459" y="7241425"/>
            <a:ext cx="5412621" cy="5412621"/>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solid"/>
              <a:miter/>
            </a:ln>
          </p:spPr>
        </p:sp>
        <p:sp>
          <p:nvSpPr>
            <p:cNvPr id="9" name="TextBox 9"/>
            <p:cNvSpPr txBox="1"/>
            <p:nvPr/>
          </p:nvSpPr>
          <p:spPr>
            <a:xfrm>
              <a:off x="76200" y="38100"/>
              <a:ext cx="660400" cy="698500"/>
            </a:xfrm>
            <a:prstGeom prst="rect">
              <a:avLst/>
            </a:prstGeom>
          </p:spPr>
          <p:txBody>
            <a:bodyPr lIns="51248" tIns="51248" rIns="51248" bIns="51248" rtlCol="0" anchor="ctr"/>
            <a:lstStyle/>
            <a:p>
              <a:pPr algn="ctr">
                <a:lnSpc>
                  <a:spcPts val="2683"/>
                </a:lnSpc>
                <a:spcBef>
                  <a:spcPct val="0"/>
                </a:spcBef>
              </a:pPr>
              <a:endParaRPr/>
            </a:p>
          </p:txBody>
        </p:sp>
      </p:grpSp>
      <p:grpSp>
        <p:nvGrpSpPr>
          <p:cNvPr id="12" name="Group 12"/>
          <p:cNvGrpSpPr/>
          <p:nvPr/>
        </p:nvGrpSpPr>
        <p:grpSpPr>
          <a:xfrm>
            <a:off x="16971248" y="2738473"/>
            <a:ext cx="576103" cy="576103"/>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83"/>
                </a:lnSpc>
              </a:pPr>
              <a:endParaRPr/>
            </a:p>
          </p:txBody>
        </p:sp>
      </p:grpSp>
      <p:grpSp>
        <p:nvGrpSpPr>
          <p:cNvPr id="15" name="Group 15"/>
          <p:cNvGrpSpPr/>
          <p:nvPr/>
        </p:nvGrpSpPr>
        <p:grpSpPr>
          <a:xfrm>
            <a:off x="740648" y="6972424"/>
            <a:ext cx="576103" cy="576103"/>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83"/>
                </a:lnSpc>
              </a:pPr>
              <a:endParaRPr/>
            </a:p>
          </p:txBody>
        </p:sp>
      </p:grpSp>
      <p:sp>
        <p:nvSpPr>
          <p:cNvPr id="23" name="TextBox 23"/>
          <p:cNvSpPr txBox="1"/>
          <p:nvPr/>
        </p:nvSpPr>
        <p:spPr>
          <a:xfrm>
            <a:off x="929049" y="329285"/>
            <a:ext cx="14380179" cy="1199559"/>
          </a:xfrm>
          <a:prstGeom prst="rect">
            <a:avLst/>
          </a:prstGeom>
        </p:spPr>
        <p:txBody>
          <a:bodyPr lIns="0" tIns="0" rIns="0" bIns="0" rtlCol="0" anchor="t">
            <a:spAutoFit/>
          </a:bodyPr>
          <a:lstStyle/>
          <a:p>
            <a:pPr marL="0" lvl="0" indent="0">
              <a:lnSpc>
                <a:spcPts val="10080"/>
              </a:lnSpc>
              <a:spcBef>
                <a:spcPct val="0"/>
              </a:spcBef>
            </a:pPr>
            <a:r>
              <a:rPr lang="en-US" sz="6600" dirty="0">
                <a:solidFill>
                  <a:srgbClr val="FFFFFF"/>
                </a:solidFill>
                <a:latin typeface="Montserrat Ultra-Bold"/>
              </a:rPr>
              <a:t>MOMENT OF INERTIA</a:t>
            </a:r>
          </a:p>
        </p:txBody>
      </p:sp>
      <p:sp>
        <p:nvSpPr>
          <p:cNvPr id="22" name="TextBox 23">
            <a:extLst>
              <a:ext uri="{FF2B5EF4-FFF2-40B4-BE49-F238E27FC236}">
                <a16:creationId xmlns:a16="http://schemas.microsoft.com/office/drawing/2014/main" id="{E2DB7177-368E-4F55-BC06-8C0BCEF1167A}"/>
              </a:ext>
            </a:extLst>
          </p:cNvPr>
          <p:cNvSpPr txBox="1"/>
          <p:nvPr/>
        </p:nvSpPr>
        <p:spPr>
          <a:xfrm>
            <a:off x="1028699" y="1653516"/>
            <a:ext cx="14380179" cy="553998"/>
          </a:xfrm>
          <a:prstGeom prst="rect">
            <a:avLst/>
          </a:prstGeom>
        </p:spPr>
        <p:txBody>
          <a:bodyPr lIns="0" tIns="0" rIns="0" bIns="0" rtlCol="0" anchor="t">
            <a:spAutoFit/>
          </a:bodyPr>
          <a:lstStyle/>
          <a:p>
            <a:r>
              <a:rPr lang="en-US" sz="3600" dirty="0">
                <a:solidFill>
                  <a:schemeClr val="tx2">
                    <a:lumMod val="40000"/>
                    <a:lumOff val="60000"/>
                  </a:schemeClr>
                </a:solidFill>
              </a:rPr>
              <a:t>Rotational Kinetic Energy</a:t>
            </a:r>
          </a:p>
        </p:txBody>
      </p:sp>
      <p:sp>
        <p:nvSpPr>
          <p:cNvPr id="20" name="AutoShape 5" descr="{\displaystyle E_{\text{rotational}}={\tfrac {1}{2}}I\omega ^{2}}">
            <a:extLst>
              <a:ext uri="{FF2B5EF4-FFF2-40B4-BE49-F238E27FC236}">
                <a16:creationId xmlns:a16="http://schemas.microsoft.com/office/drawing/2014/main" id="{829FDF54-E40D-B135-11CC-C4C58CEB65BB}"/>
              </a:ext>
            </a:extLst>
          </p:cNvPr>
          <p:cNvSpPr>
            <a:spLocks noChangeAspect="1" noChangeArrowheads="1"/>
          </p:cNvSpPr>
          <p:nvPr/>
        </p:nvSpPr>
        <p:spPr bwMode="auto">
          <a:xfrm>
            <a:off x="1990725" y="3818989"/>
            <a:ext cx="128270" cy="10071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TextBox 20">
            <a:extLst>
              <a:ext uri="{FF2B5EF4-FFF2-40B4-BE49-F238E27FC236}">
                <a16:creationId xmlns:a16="http://schemas.microsoft.com/office/drawing/2014/main" id="{C318704E-DB84-B137-26D2-CD8E49D9D522}"/>
              </a:ext>
            </a:extLst>
          </p:cNvPr>
          <p:cNvSpPr txBox="1"/>
          <p:nvPr/>
        </p:nvSpPr>
        <p:spPr>
          <a:xfrm>
            <a:off x="782210" y="2868522"/>
            <a:ext cx="6819901" cy="4801314"/>
          </a:xfrm>
          <a:prstGeom prst="rect">
            <a:avLst/>
          </a:prstGeom>
          <a:noFill/>
        </p:spPr>
        <p:txBody>
          <a:bodyPr wrap="square" rtlCol="0">
            <a:spAutoFit/>
          </a:bodyPr>
          <a:lstStyle/>
          <a:p>
            <a:r>
              <a:rPr kumimoji="0" lang="en-US" altLang="en-US" sz="3200" b="1" i="0"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Rotational energy</a:t>
            </a:r>
            <a:r>
              <a:rPr kumimoji="0" lang="en-US" altLang="en-US" sz="3200" b="0" i="0"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 or </a:t>
            </a:r>
            <a:r>
              <a:rPr kumimoji="0" lang="en-US" altLang="en-US" sz="3200" b="1" i="0"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angular kinetic energy</a:t>
            </a:r>
            <a:r>
              <a:rPr kumimoji="0" lang="en-US" altLang="en-US" sz="3200" b="0" i="0"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 is </a:t>
            </a:r>
            <a:r>
              <a:rPr kumimoji="0" lang="en-US" altLang="en-US" sz="3200" b="0" i="0"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hlinkClick r:id="rId4" tooltip="Kinetic energy">
                  <a:extLst>
                    <a:ext uri="{A12FA001-AC4F-418D-AE19-62706E023703}">
                      <ahyp:hlinkClr xmlns:ahyp="http://schemas.microsoft.com/office/drawing/2018/hyperlinkcolor" val="tx"/>
                    </a:ext>
                  </a:extLst>
                </a:hlinkClick>
              </a:rPr>
              <a:t>kinetic energy</a:t>
            </a:r>
            <a:r>
              <a:rPr kumimoji="0" lang="en-US" altLang="en-US" sz="3200" b="0" i="0"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 due to the </a:t>
            </a:r>
            <a:r>
              <a:rPr kumimoji="0" lang="en-US" altLang="en-US" sz="3200" b="0" i="0"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hlinkClick r:id="rId5" tooltip="Rotation around a fixed axis">
                  <a:extLst>
                    <a:ext uri="{A12FA001-AC4F-418D-AE19-62706E023703}">
                      <ahyp:hlinkClr xmlns:ahyp="http://schemas.microsoft.com/office/drawing/2018/hyperlinkcolor" val="tx"/>
                    </a:ext>
                  </a:extLst>
                </a:hlinkClick>
              </a:rPr>
              <a:t>rotation</a:t>
            </a:r>
            <a:r>
              <a:rPr kumimoji="0" lang="en-US" altLang="en-US" sz="3200" b="0" i="0"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 of an object and is part of its </a:t>
            </a:r>
            <a:r>
              <a:rPr kumimoji="0" lang="en-US" altLang="en-US" sz="3200" b="0" i="0"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hlinkClick r:id="rId6" tooltip="Kinetic energy">
                  <a:extLst>
                    <a:ext uri="{A12FA001-AC4F-418D-AE19-62706E023703}">
                      <ahyp:hlinkClr xmlns:ahyp="http://schemas.microsoft.com/office/drawing/2018/hyperlinkcolor" val="tx"/>
                    </a:ext>
                  </a:extLst>
                </a:hlinkClick>
              </a:rPr>
              <a:t>total kinetic energy</a:t>
            </a:r>
            <a:r>
              <a:rPr kumimoji="0" lang="en-US" altLang="en-US" sz="3200" b="0" i="0"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 Looking at rotational energy separately around an object's </a:t>
            </a:r>
            <a:r>
              <a:rPr kumimoji="0" lang="en-US" altLang="en-US" sz="3200" b="0" i="0"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hlinkClick r:id="rId7" tooltip="Axis of rotation">
                  <a:extLst>
                    <a:ext uri="{A12FA001-AC4F-418D-AE19-62706E023703}">
                      <ahyp:hlinkClr xmlns:ahyp="http://schemas.microsoft.com/office/drawing/2018/hyperlinkcolor" val="tx"/>
                    </a:ext>
                  </a:extLst>
                </a:hlinkClick>
              </a:rPr>
              <a:t>axis of rotation</a:t>
            </a:r>
            <a:r>
              <a:rPr kumimoji="0" lang="en-US" altLang="en-US" sz="3200" b="0" i="0"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 the following dependence on the object's </a:t>
            </a:r>
            <a:r>
              <a:rPr kumimoji="0" lang="en-US" altLang="en-US" sz="3200" b="0" i="0"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hlinkClick r:id="rId8" tooltip="Moment of inertia">
                  <a:extLst>
                    <a:ext uri="{A12FA001-AC4F-418D-AE19-62706E023703}">
                      <ahyp:hlinkClr xmlns:ahyp="http://schemas.microsoft.com/office/drawing/2018/hyperlinkcolor" val="tx"/>
                    </a:ext>
                  </a:extLst>
                </a:hlinkClick>
              </a:rPr>
              <a:t>moment of inertia</a:t>
            </a:r>
            <a:r>
              <a:rPr kumimoji="0" lang="en-US" altLang="en-US" sz="3200" b="0" i="0"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 is observed:</a:t>
            </a:r>
            <a:endParaRPr kumimoji="0" lang="en-US" altLang="en-US" sz="3200" b="0" i="0" u="none" strike="noStrike" cap="none" normalizeH="0" baseline="0" dirty="0">
              <a:ln>
                <a:noFill/>
              </a:ln>
              <a:solidFill>
                <a:schemeClr val="accent1">
                  <a:lumMod val="75000"/>
                </a:schemeClr>
              </a:solidFill>
              <a:effectLst/>
            </a:endParaRPr>
          </a:p>
          <a:p>
            <a:endParaRPr lang="en-US" dirty="0"/>
          </a:p>
        </p:txBody>
      </p:sp>
      <p:pic>
        <p:nvPicPr>
          <p:cNvPr id="26" name="Graphic 25">
            <a:extLst>
              <a:ext uri="{FF2B5EF4-FFF2-40B4-BE49-F238E27FC236}">
                <a16:creationId xmlns:a16="http://schemas.microsoft.com/office/drawing/2014/main" id="{70E61A1B-5E54-6D54-D868-EDF1479554D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65555" y="7392837"/>
            <a:ext cx="2743609" cy="553998"/>
          </a:xfrm>
          <a:prstGeom prst="rect">
            <a:avLst/>
          </a:prstGeom>
        </p:spPr>
      </p:pic>
      <p:pic>
        <p:nvPicPr>
          <p:cNvPr id="28" name="Picture 27">
            <a:extLst>
              <a:ext uri="{FF2B5EF4-FFF2-40B4-BE49-F238E27FC236}">
                <a16:creationId xmlns:a16="http://schemas.microsoft.com/office/drawing/2014/main" id="{CD9BA1B8-7369-B212-5439-BF5621503CA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477521" y="2500168"/>
            <a:ext cx="5620321" cy="5058289"/>
          </a:xfrm>
          <a:prstGeom prst="rect">
            <a:avLst/>
          </a:prstGeom>
        </p:spPr>
      </p:pic>
    </p:spTree>
    <p:extLst>
      <p:ext uri="{BB962C8B-B14F-4D97-AF65-F5344CB8AC3E}">
        <p14:creationId xmlns:p14="http://schemas.microsoft.com/office/powerpoint/2010/main" val="19071718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A1C30"/>
        </a:solidFill>
        <a:effectLst/>
      </p:bgPr>
    </p:bg>
    <p:spTree>
      <p:nvGrpSpPr>
        <p:cNvPr id="1" name=""/>
        <p:cNvGrpSpPr/>
        <p:nvPr/>
      </p:nvGrpSpPr>
      <p:grpSpPr>
        <a:xfrm>
          <a:off x="0" y="0"/>
          <a:ext cx="0" cy="0"/>
          <a:chOff x="0" y="0"/>
          <a:chExt cx="0" cy="0"/>
        </a:xfrm>
      </p:grpSpPr>
      <p:sp>
        <p:nvSpPr>
          <p:cNvPr id="2" name="Freeform 2"/>
          <p:cNvSpPr/>
          <p:nvPr/>
        </p:nvSpPr>
        <p:spPr>
          <a:xfrm>
            <a:off x="11756890" y="8149465"/>
            <a:ext cx="6531110" cy="4939894"/>
          </a:xfrm>
          <a:custGeom>
            <a:avLst/>
            <a:gdLst/>
            <a:ahLst/>
            <a:cxnLst/>
            <a:rect l="l" t="t" r="r" b="b"/>
            <a:pathLst>
              <a:path w="6531110" h="4939894">
                <a:moveTo>
                  <a:pt x="0" y="0"/>
                </a:moveTo>
                <a:lnTo>
                  <a:pt x="6531110" y="0"/>
                </a:lnTo>
                <a:lnTo>
                  <a:pt x="6531110" y="4939895"/>
                </a:lnTo>
                <a:lnTo>
                  <a:pt x="0" y="49398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0" y="-2811583"/>
            <a:ext cx="6531110" cy="4939894"/>
          </a:xfrm>
          <a:custGeom>
            <a:avLst/>
            <a:gdLst/>
            <a:ahLst/>
            <a:cxnLst/>
            <a:rect l="l" t="t" r="r" b="b"/>
            <a:pathLst>
              <a:path w="6531110" h="4939894">
                <a:moveTo>
                  <a:pt x="6531110" y="4939894"/>
                </a:moveTo>
                <a:lnTo>
                  <a:pt x="0" y="4939894"/>
                </a:lnTo>
                <a:lnTo>
                  <a:pt x="0" y="0"/>
                </a:lnTo>
                <a:lnTo>
                  <a:pt x="6531110" y="0"/>
                </a:lnTo>
                <a:lnTo>
                  <a:pt x="6531110" y="4939894"/>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14095838" y="-2367046"/>
            <a:ext cx="5412621" cy="5412621"/>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solid"/>
              <a:miter/>
            </a:ln>
          </p:spPr>
        </p:sp>
        <p:sp>
          <p:nvSpPr>
            <p:cNvPr id="6" name="TextBox 6"/>
            <p:cNvSpPr txBox="1"/>
            <p:nvPr/>
          </p:nvSpPr>
          <p:spPr>
            <a:xfrm>
              <a:off x="76200" y="38100"/>
              <a:ext cx="660400" cy="698500"/>
            </a:xfrm>
            <a:prstGeom prst="rect">
              <a:avLst/>
            </a:prstGeom>
          </p:spPr>
          <p:txBody>
            <a:bodyPr lIns="51248" tIns="51248" rIns="51248" bIns="51248" rtlCol="0" anchor="ctr"/>
            <a:lstStyle/>
            <a:p>
              <a:pPr algn="ctr">
                <a:lnSpc>
                  <a:spcPts val="2683"/>
                </a:lnSpc>
                <a:spcBef>
                  <a:spcPct val="0"/>
                </a:spcBef>
              </a:pPr>
              <a:endParaRPr/>
            </a:p>
          </p:txBody>
        </p:sp>
      </p:grpSp>
      <p:grpSp>
        <p:nvGrpSpPr>
          <p:cNvPr id="7" name="Group 7"/>
          <p:cNvGrpSpPr/>
          <p:nvPr/>
        </p:nvGrpSpPr>
        <p:grpSpPr>
          <a:xfrm>
            <a:off x="-1220459" y="7241425"/>
            <a:ext cx="5412621" cy="5412621"/>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solid"/>
              <a:miter/>
            </a:ln>
          </p:spPr>
        </p:sp>
        <p:sp>
          <p:nvSpPr>
            <p:cNvPr id="9" name="TextBox 9"/>
            <p:cNvSpPr txBox="1"/>
            <p:nvPr/>
          </p:nvSpPr>
          <p:spPr>
            <a:xfrm>
              <a:off x="76200" y="38100"/>
              <a:ext cx="660400" cy="698500"/>
            </a:xfrm>
            <a:prstGeom prst="rect">
              <a:avLst/>
            </a:prstGeom>
          </p:spPr>
          <p:txBody>
            <a:bodyPr lIns="51248" tIns="51248" rIns="51248" bIns="51248" rtlCol="0" anchor="ctr"/>
            <a:lstStyle/>
            <a:p>
              <a:pPr algn="ctr">
                <a:lnSpc>
                  <a:spcPts val="2683"/>
                </a:lnSpc>
                <a:spcBef>
                  <a:spcPct val="0"/>
                </a:spcBef>
              </a:pPr>
              <a:endParaRPr/>
            </a:p>
          </p:txBody>
        </p:sp>
      </p:grpSp>
      <p:grpSp>
        <p:nvGrpSpPr>
          <p:cNvPr id="12" name="Group 12"/>
          <p:cNvGrpSpPr/>
          <p:nvPr/>
        </p:nvGrpSpPr>
        <p:grpSpPr>
          <a:xfrm>
            <a:off x="16971248" y="2738473"/>
            <a:ext cx="576103" cy="576103"/>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83"/>
                </a:lnSpc>
              </a:pPr>
              <a:endParaRPr/>
            </a:p>
          </p:txBody>
        </p:sp>
      </p:grpSp>
      <p:grpSp>
        <p:nvGrpSpPr>
          <p:cNvPr id="15" name="Group 15"/>
          <p:cNvGrpSpPr/>
          <p:nvPr/>
        </p:nvGrpSpPr>
        <p:grpSpPr>
          <a:xfrm>
            <a:off x="740648" y="6972424"/>
            <a:ext cx="576103" cy="576103"/>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83"/>
                </a:lnSpc>
              </a:pPr>
              <a:endParaRPr/>
            </a:p>
          </p:txBody>
        </p:sp>
      </p:grpSp>
      <p:sp>
        <p:nvSpPr>
          <p:cNvPr id="23" name="TextBox 23"/>
          <p:cNvSpPr txBox="1"/>
          <p:nvPr/>
        </p:nvSpPr>
        <p:spPr>
          <a:xfrm>
            <a:off x="929049" y="329285"/>
            <a:ext cx="14380179" cy="1199559"/>
          </a:xfrm>
          <a:prstGeom prst="rect">
            <a:avLst/>
          </a:prstGeom>
        </p:spPr>
        <p:txBody>
          <a:bodyPr lIns="0" tIns="0" rIns="0" bIns="0" rtlCol="0" anchor="t">
            <a:spAutoFit/>
          </a:bodyPr>
          <a:lstStyle/>
          <a:p>
            <a:pPr marL="0" lvl="0" indent="0">
              <a:lnSpc>
                <a:spcPts val="10080"/>
              </a:lnSpc>
              <a:spcBef>
                <a:spcPct val="0"/>
              </a:spcBef>
            </a:pPr>
            <a:r>
              <a:rPr lang="en-US" sz="6600" dirty="0">
                <a:solidFill>
                  <a:srgbClr val="FFFFFF"/>
                </a:solidFill>
                <a:latin typeface="Montserrat Ultra-Bold"/>
              </a:rPr>
              <a:t>MOMENT OF INERTIA</a:t>
            </a:r>
          </a:p>
        </p:txBody>
      </p:sp>
      <p:sp>
        <p:nvSpPr>
          <p:cNvPr id="22" name="TextBox 23">
            <a:extLst>
              <a:ext uri="{FF2B5EF4-FFF2-40B4-BE49-F238E27FC236}">
                <a16:creationId xmlns:a16="http://schemas.microsoft.com/office/drawing/2014/main" id="{E2DB7177-368E-4F55-BC06-8C0BCEF1167A}"/>
              </a:ext>
            </a:extLst>
          </p:cNvPr>
          <p:cNvSpPr txBox="1"/>
          <p:nvPr/>
        </p:nvSpPr>
        <p:spPr>
          <a:xfrm>
            <a:off x="1028699" y="1653516"/>
            <a:ext cx="14380179" cy="553998"/>
          </a:xfrm>
          <a:prstGeom prst="rect">
            <a:avLst/>
          </a:prstGeom>
        </p:spPr>
        <p:txBody>
          <a:bodyPr lIns="0" tIns="0" rIns="0" bIns="0" rtlCol="0" anchor="t">
            <a:spAutoFit/>
          </a:bodyPr>
          <a:lstStyle/>
          <a:p>
            <a:r>
              <a:rPr lang="en-US" sz="3600" dirty="0">
                <a:solidFill>
                  <a:schemeClr val="tx2">
                    <a:lumMod val="40000"/>
                    <a:lumOff val="60000"/>
                  </a:schemeClr>
                </a:solidFill>
              </a:rPr>
              <a:t>Rotational Kinetic Energy</a:t>
            </a:r>
          </a:p>
        </p:txBody>
      </p:sp>
      <p:sp>
        <p:nvSpPr>
          <p:cNvPr id="10" name="TextBox 9">
            <a:extLst>
              <a:ext uri="{FF2B5EF4-FFF2-40B4-BE49-F238E27FC236}">
                <a16:creationId xmlns:a16="http://schemas.microsoft.com/office/drawing/2014/main" id="{A2EC0E79-90CB-20AE-85FA-EA82432DA5A7}"/>
              </a:ext>
            </a:extLst>
          </p:cNvPr>
          <p:cNvSpPr txBox="1"/>
          <p:nvPr/>
        </p:nvSpPr>
        <p:spPr>
          <a:xfrm>
            <a:off x="1028699" y="2441257"/>
            <a:ext cx="2743200" cy="984885"/>
          </a:xfrm>
          <a:prstGeom prst="rect">
            <a:avLst/>
          </a:prstGeom>
          <a:noFill/>
        </p:spPr>
        <p:txBody>
          <a:bodyPr wrap="square" rtlCol="0">
            <a:spAutoFit/>
          </a:bodyPr>
          <a:lstStyle/>
          <a:p>
            <a:r>
              <a:rPr lang="en-US" altLang="en-US" sz="4000" b="1" dirty="0">
                <a:solidFill>
                  <a:schemeClr val="bg1">
                    <a:lumMod val="95000"/>
                  </a:schemeClr>
                </a:solidFill>
                <a:latin typeface="Arial" panose="020B0604020202020204" pitchFamily="34" charset="0"/>
                <a:cs typeface="Arial" panose="020B0604020202020204" pitchFamily="34" charset="0"/>
              </a:rPr>
              <a:t>Formula:</a:t>
            </a:r>
          </a:p>
          <a:p>
            <a:endParaRPr lang="en-US" dirty="0"/>
          </a:p>
        </p:txBody>
      </p:sp>
      <p:pic>
        <p:nvPicPr>
          <p:cNvPr id="11" name="Graphic 25">
            <a:extLst>
              <a:ext uri="{FF2B5EF4-FFF2-40B4-BE49-F238E27FC236}">
                <a16:creationId xmlns:a16="http://schemas.microsoft.com/office/drawing/2014/main" id="{70E61A1B-5E54-6D54-D868-EDF1479554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76743" y="2807225"/>
            <a:ext cx="8734513" cy="1763700"/>
          </a:xfrm>
          <a:prstGeom prst="rect">
            <a:avLst/>
          </a:prstGeom>
        </p:spPr>
      </p:pic>
      <p:sp>
        <p:nvSpPr>
          <p:cNvPr id="18" name="TextBox 26">
            <a:extLst>
              <a:ext uri="{FF2B5EF4-FFF2-40B4-BE49-F238E27FC236}">
                <a16:creationId xmlns:a16="http://schemas.microsoft.com/office/drawing/2014/main" id="{D463B251-FF68-4C7B-8792-372FD8EE8129}"/>
              </a:ext>
            </a:extLst>
          </p:cNvPr>
          <p:cNvSpPr txBox="1"/>
          <p:nvPr/>
        </p:nvSpPr>
        <p:spPr>
          <a:xfrm>
            <a:off x="4776743" y="4980756"/>
            <a:ext cx="10170825" cy="28623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3600" b="1" dirty="0">
                <a:solidFill>
                  <a:schemeClr val="bg1"/>
                </a:solidFill>
                <a:latin typeface="Arial" panose="020B0604020202020204" pitchFamily="34" charset="0"/>
                <a:cs typeface="Arial" panose="020B0604020202020204" pitchFamily="34" charset="0"/>
              </a:rPr>
              <a:t>Where: </a:t>
            </a:r>
          </a:p>
          <a:p>
            <a:pPr marL="457200" indent="-457200">
              <a:buFont typeface="Wingdings" panose="05000000000000000000" pitchFamily="2" charset="2"/>
              <a:buChar char="v"/>
            </a:pPr>
            <a:r>
              <a:rPr kumimoji="0" lang="en-US" altLang="en-US" sz="36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Er is rotational </a:t>
            </a:r>
            <a:r>
              <a:rPr lang="en-US" altLang="en-US" sz="3600" b="1" dirty="0">
                <a:solidFill>
                  <a:schemeClr val="bg1"/>
                </a:solidFill>
                <a:latin typeface="Arial" panose="020B0604020202020204" pitchFamily="34" charset="0"/>
                <a:cs typeface="Arial" panose="020B0604020202020204" pitchFamily="34" charset="0"/>
              </a:rPr>
              <a:t>k</a:t>
            </a:r>
            <a:r>
              <a:rPr kumimoji="0" lang="en-US" altLang="en-US" sz="36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inetic </a:t>
            </a:r>
            <a:r>
              <a:rPr lang="en-US" altLang="en-US" sz="3600" b="1" dirty="0">
                <a:solidFill>
                  <a:schemeClr val="bg1"/>
                </a:solidFill>
                <a:latin typeface="Arial" panose="020B0604020202020204" pitchFamily="34" charset="0"/>
                <a:cs typeface="Arial" panose="020B0604020202020204" pitchFamily="34" charset="0"/>
              </a:rPr>
              <a:t>e</a:t>
            </a:r>
            <a:r>
              <a:rPr kumimoji="0" lang="en-US" altLang="en-US" sz="36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nergy</a:t>
            </a:r>
          </a:p>
          <a:p>
            <a:pPr marL="457200" indent="-457200">
              <a:buFont typeface="Wingdings" panose="05000000000000000000" pitchFamily="2" charset="2"/>
              <a:buChar char="v"/>
            </a:pPr>
            <a:r>
              <a:rPr lang="en-US" altLang="en-US" sz="3600" b="1" dirty="0">
                <a:solidFill>
                  <a:schemeClr val="bg1"/>
                </a:solidFill>
                <a:latin typeface="Arial" panose="020B0604020202020204" pitchFamily="34" charset="0"/>
                <a:cs typeface="Arial" panose="020B0604020202020204" pitchFamily="34" charset="0"/>
              </a:rPr>
              <a:t>I is moment of inertia</a:t>
            </a:r>
          </a:p>
          <a:p>
            <a:pPr marL="457200" indent="-457200">
              <a:buFont typeface="Wingdings" panose="05000000000000000000" pitchFamily="2" charset="2"/>
              <a:buChar char="v"/>
            </a:pPr>
            <a:r>
              <a:rPr lang="en-US" altLang="en-US" sz="3600" b="1" dirty="0">
                <a:solidFill>
                  <a:schemeClr val="bg1"/>
                </a:solidFill>
                <a:latin typeface="Arial" panose="020B0604020202020204" pitchFamily="34" charset="0"/>
                <a:cs typeface="Arial" panose="020B0604020202020204" pitchFamily="34" charset="0"/>
              </a:rPr>
              <a:t>W is the angular velocity </a:t>
            </a:r>
            <a:r>
              <a:rPr kumimoji="0" lang="en-US" altLang="en-US" sz="36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   </a:t>
            </a:r>
            <a:endParaRPr kumimoji="0" lang="en-US" altLang="en-US" sz="3600" b="0" i="0" u="none" strike="noStrike" cap="none" normalizeH="0" baseline="0" dirty="0">
              <a:ln>
                <a:noFill/>
              </a:ln>
              <a:solidFill>
                <a:schemeClr val="bg1"/>
              </a:solidFill>
              <a:effectLst/>
            </a:endParaRPr>
          </a:p>
          <a:p>
            <a:endParaRPr lang="en-US" sz="3600" dirty="0"/>
          </a:p>
        </p:txBody>
      </p:sp>
    </p:spTree>
    <p:extLst>
      <p:ext uri="{BB962C8B-B14F-4D97-AF65-F5344CB8AC3E}">
        <p14:creationId xmlns:p14="http://schemas.microsoft.com/office/powerpoint/2010/main" val="16765570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A1C30"/>
        </a:solidFill>
        <a:effectLst/>
      </p:bgPr>
    </p:bg>
    <p:spTree>
      <p:nvGrpSpPr>
        <p:cNvPr id="1" name=""/>
        <p:cNvGrpSpPr/>
        <p:nvPr/>
      </p:nvGrpSpPr>
      <p:grpSpPr>
        <a:xfrm>
          <a:off x="0" y="0"/>
          <a:ext cx="0" cy="0"/>
          <a:chOff x="0" y="0"/>
          <a:chExt cx="0" cy="0"/>
        </a:xfrm>
      </p:grpSpPr>
      <p:sp>
        <p:nvSpPr>
          <p:cNvPr id="2" name="Freeform 2"/>
          <p:cNvSpPr/>
          <p:nvPr/>
        </p:nvSpPr>
        <p:spPr>
          <a:xfrm>
            <a:off x="11756890" y="8149465"/>
            <a:ext cx="6531110" cy="4939894"/>
          </a:xfrm>
          <a:custGeom>
            <a:avLst/>
            <a:gdLst/>
            <a:ahLst/>
            <a:cxnLst/>
            <a:rect l="l" t="t" r="r" b="b"/>
            <a:pathLst>
              <a:path w="6531110" h="4939894">
                <a:moveTo>
                  <a:pt x="0" y="0"/>
                </a:moveTo>
                <a:lnTo>
                  <a:pt x="6531110" y="0"/>
                </a:lnTo>
                <a:lnTo>
                  <a:pt x="6531110" y="4939895"/>
                </a:lnTo>
                <a:lnTo>
                  <a:pt x="0" y="493989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flipH="1" flipV="1">
            <a:off x="0" y="-2811583"/>
            <a:ext cx="6531110" cy="4939894"/>
          </a:xfrm>
          <a:custGeom>
            <a:avLst/>
            <a:gdLst/>
            <a:ahLst/>
            <a:cxnLst/>
            <a:rect l="l" t="t" r="r" b="b"/>
            <a:pathLst>
              <a:path w="6531110" h="4939894">
                <a:moveTo>
                  <a:pt x="6531110" y="4939894"/>
                </a:moveTo>
                <a:lnTo>
                  <a:pt x="0" y="4939894"/>
                </a:lnTo>
                <a:lnTo>
                  <a:pt x="0" y="0"/>
                </a:lnTo>
                <a:lnTo>
                  <a:pt x="6531110" y="0"/>
                </a:lnTo>
                <a:lnTo>
                  <a:pt x="6531110" y="4939894"/>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a:off x="14095838" y="-2367046"/>
            <a:ext cx="5412621" cy="5412621"/>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solid"/>
              <a:miter/>
            </a:ln>
          </p:spPr>
        </p:sp>
        <p:sp>
          <p:nvSpPr>
            <p:cNvPr id="6" name="TextBox 6"/>
            <p:cNvSpPr txBox="1"/>
            <p:nvPr/>
          </p:nvSpPr>
          <p:spPr>
            <a:xfrm>
              <a:off x="76200" y="38100"/>
              <a:ext cx="660400" cy="698500"/>
            </a:xfrm>
            <a:prstGeom prst="rect">
              <a:avLst/>
            </a:prstGeom>
          </p:spPr>
          <p:txBody>
            <a:bodyPr lIns="51248" tIns="51248" rIns="51248" bIns="51248" rtlCol="0" anchor="ctr"/>
            <a:lstStyle/>
            <a:p>
              <a:pPr algn="ctr">
                <a:lnSpc>
                  <a:spcPts val="2683"/>
                </a:lnSpc>
                <a:spcBef>
                  <a:spcPct val="0"/>
                </a:spcBef>
              </a:pPr>
              <a:endParaRPr/>
            </a:p>
          </p:txBody>
        </p:sp>
      </p:grpSp>
      <p:grpSp>
        <p:nvGrpSpPr>
          <p:cNvPr id="7" name="Group 7"/>
          <p:cNvGrpSpPr/>
          <p:nvPr/>
        </p:nvGrpSpPr>
        <p:grpSpPr>
          <a:xfrm>
            <a:off x="-1220459" y="7241425"/>
            <a:ext cx="5412621" cy="5412621"/>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solid"/>
              <a:miter/>
            </a:ln>
          </p:spPr>
        </p:sp>
        <p:sp>
          <p:nvSpPr>
            <p:cNvPr id="9" name="TextBox 9"/>
            <p:cNvSpPr txBox="1"/>
            <p:nvPr/>
          </p:nvSpPr>
          <p:spPr>
            <a:xfrm>
              <a:off x="76200" y="38100"/>
              <a:ext cx="660400" cy="698500"/>
            </a:xfrm>
            <a:prstGeom prst="rect">
              <a:avLst/>
            </a:prstGeom>
          </p:spPr>
          <p:txBody>
            <a:bodyPr lIns="51248" tIns="51248" rIns="51248" bIns="51248" rtlCol="0" anchor="ctr"/>
            <a:lstStyle/>
            <a:p>
              <a:pPr algn="ctr">
                <a:lnSpc>
                  <a:spcPts val="2683"/>
                </a:lnSpc>
                <a:spcBef>
                  <a:spcPct val="0"/>
                </a:spcBef>
              </a:pPr>
              <a:endParaRPr/>
            </a:p>
          </p:txBody>
        </p:sp>
      </p:grpSp>
      <p:grpSp>
        <p:nvGrpSpPr>
          <p:cNvPr id="12" name="Group 12"/>
          <p:cNvGrpSpPr/>
          <p:nvPr/>
        </p:nvGrpSpPr>
        <p:grpSpPr>
          <a:xfrm>
            <a:off x="16971248" y="2738473"/>
            <a:ext cx="576103" cy="576103"/>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83"/>
                </a:lnSpc>
              </a:pPr>
              <a:endParaRPr/>
            </a:p>
          </p:txBody>
        </p:sp>
      </p:grpSp>
      <p:grpSp>
        <p:nvGrpSpPr>
          <p:cNvPr id="15" name="Group 15"/>
          <p:cNvGrpSpPr/>
          <p:nvPr/>
        </p:nvGrpSpPr>
        <p:grpSpPr>
          <a:xfrm>
            <a:off x="740648" y="6972424"/>
            <a:ext cx="576103" cy="576103"/>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83"/>
                </a:lnSpc>
              </a:pPr>
              <a:endParaRPr/>
            </a:p>
          </p:txBody>
        </p:sp>
      </p:grpSp>
      <p:sp>
        <p:nvSpPr>
          <p:cNvPr id="23" name="TextBox 23"/>
          <p:cNvSpPr txBox="1"/>
          <p:nvPr/>
        </p:nvSpPr>
        <p:spPr>
          <a:xfrm>
            <a:off x="929049" y="329285"/>
            <a:ext cx="14380179" cy="1199559"/>
          </a:xfrm>
          <a:prstGeom prst="rect">
            <a:avLst/>
          </a:prstGeom>
        </p:spPr>
        <p:txBody>
          <a:bodyPr lIns="0" tIns="0" rIns="0" bIns="0" rtlCol="0" anchor="t">
            <a:spAutoFit/>
          </a:bodyPr>
          <a:lstStyle/>
          <a:p>
            <a:pPr marL="0" lvl="0" indent="0">
              <a:lnSpc>
                <a:spcPts val="10080"/>
              </a:lnSpc>
              <a:spcBef>
                <a:spcPct val="0"/>
              </a:spcBef>
            </a:pPr>
            <a:r>
              <a:rPr lang="en-US" sz="6600" dirty="0">
                <a:solidFill>
                  <a:srgbClr val="FFFFFF"/>
                </a:solidFill>
                <a:latin typeface="Montserrat Ultra-Bold"/>
              </a:rPr>
              <a:t>MOMENT OF INERTIA</a:t>
            </a:r>
          </a:p>
        </p:txBody>
      </p:sp>
      <p:sp>
        <p:nvSpPr>
          <p:cNvPr id="22" name="TextBox 23">
            <a:extLst>
              <a:ext uri="{FF2B5EF4-FFF2-40B4-BE49-F238E27FC236}">
                <a16:creationId xmlns:a16="http://schemas.microsoft.com/office/drawing/2014/main" id="{E2DB7177-368E-4F55-BC06-8C0BCEF1167A}"/>
              </a:ext>
            </a:extLst>
          </p:cNvPr>
          <p:cNvSpPr txBox="1"/>
          <p:nvPr/>
        </p:nvSpPr>
        <p:spPr>
          <a:xfrm>
            <a:off x="1028699" y="1653516"/>
            <a:ext cx="14380179" cy="553998"/>
          </a:xfrm>
          <a:prstGeom prst="rect">
            <a:avLst/>
          </a:prstGeom>
        </p:spPr>
        <p:txBody>
          <a:bodyPr lIns="0" tIns="0" rIns="0" bIns="0" rtlCol="0" anchor="t">
            <a:spAutoFit/>
          </a:bodyPr>
          <a:lstStyle/>
          <a:p>
            <a:pPr lvl="0">
              <a:spcBef>
                <a:spcPct val="0"/>
              </a:spcBef>
            </a:pPr>
            <a:r>
              <a:rPr lang="en-US" sz="3600" dirty="0" err="1">
                <a:solidFill>
                  <a:schemeClr val="tx2">
                    <a:lumMod val="40000"/>
                    <a:lumOff val="60000"/>
                  </a:schemeClr>
                </a:solidFill>
                <a:effectLst>
                  <a:outerShdw blurRad="38100" dist="38100" dir="2700000" algn="tl">
                    <a:srgbClr val="000000">
                      <a:alpha val="43137"/>
                    </a:srgbClr>
                  </a:outerShdw>
                </a:effectLst>
                <a:latin typeface="Montserrat Ultra-Bold"/>
              </a:rPr>
              <a:t>Spacial</a:t>
            </a:r>
            <a:r>
              <a:rPr lang="en-US" sz="3600" dirty="0">
                <a:solidFill>
                  <a:schemeClr val="tx2">
                    <a:lumMod val="40000"/>
                    <a:lumOff val="60000"/>
                  </a:schemeClr>
                </a:solidFill>
                <a:effectLst>
                  <a:outerShdw blurRad="38100" dist="38100" dir="2700000" algn="tl">
                    <a:srgbClr val="000000">
                      <a:alpha val="43137"/>
                    </a:srgbClr>
                  </a:outerShdw>
                </a:effectLst>
                <a:latin typeface="Montserrat Ultra-Bold"/>
              </a:rPr>
              <a:t> Cases</a:t>
            </a:r>
          </a:p>
        </p:txBody>
      </p:sp>
      <p:sp>
        <p:nvSpPr>
          <p:cNvPr id="28" name="Title 1">
            <a:extLst>
              <a:ext uri="{FF2B5EF4-FFF2-40B4-BE49-F238E27FC236}">
                <a16:creationId xmlns:a16="http://schemas.microsoft.com/office/drawing/2014/main" id="{D036F6AB-D8FA-48FF-B4F7-1B44034CD297}"/>
              </a:ext>
            </a:extLst>
          </p:cNvPr>
          <p:cNvSpPr txBox="1">
            <a:spLocks/>
          </p:cNvSpPr>
          <p:nvPr/>
        </p:nvSpPr>
        <p:spPr>
          <a:xfrm>
            <a:off x="6812859" y="2764752"/>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solidFill>
                <a:srgbClr val="F496CB">
                  <a:lumMod val="75000"/>
                </a:srgbClr>
              </a:solidFill>
              <a:latin typeface="Trebuchet MS" panose="020B0603020202020204"/>
            </a:endParaRPr>
          </a:p>
        </p:txBody>
      </p:sp>
      <p:pic>
        <p:nvPicPr>
          <p:cNvPr id="11" name="Picture 10">
            <a:extLst>
              <a:ext uri="{FF2B5EF4-FFF2-40B4-BE49-F238E27FC236}">
                <a16:creationId xmlns:a16="http://schemas.microsoft.com/office/drawing/2014/main" id="{7F763ED6-DA8C-399C-0B65-5792687D64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86100" y="5025404"/>
            <a:ext cx="6096000" cy="4572000"/>
          </a:xfrm>
          <a:prstGeom prst="rect">
            <a:avLst/>
          </a:prstGeom>
        </p:spPr>
      </p:pic>
      <p:pic>
        <p:nvPicPr>
          <p:cNvPr id="20" name="Picture 19">
            <a:extLst>
              <a:ext uri="{FF2B5EF4-FFF2-40B4-BE49-F238E27FC236}">
                <a16:creationId xmlns:a16="http://schemas.microsoft.com/office/drawing/2014/main" id="{D5DD557E-EDA7-B465-9409-135C8C301E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84889" y="514204"/>
            <a:ext cx="6884705" cy="4172548"/>
          </a:xfrm>
          <a:prstGeom prst="rect">
            <a:avLst/>
          </a:prstGeom>
        </p:spPr>
      </p:pic>
      <p:pic>
        <p:nvPicPr>
          <p:cNvPr id="30" name="Picture 29">
            <a:extLst>
              <a:ext uri="{FF2B5EF4-FFF2-40B4-BE49-F238E27FC236}">
                <a16:creationId xmlns:a16="http://schemas.microsoft.com/office/drawing/2014/main" id="{D06290E5-D7C7-D606-4EA5-8CE23D8D9F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4987" y="2476515"/>
            <a:ext cx="8266428" cy="7077075"/>
          </a:xfrm>
          <a:prstGeom prst="rect">
            <a:avLst/>
          </a:prstGeom>
        </p:spPr>
      </p:pic>
    </p:spTree>
    <p:extLst>
      <p:ext uri="{BB962C8B-B14F-4D97-AF65-F5344CB8AC3E}">
        <p14:creationId xmlns:p14="http://schemas.microsoft.com/office/powerpoint/2010/main" val="1971454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A1C30"/>
        </a:solidFill>
        <a:effectLst/>
      </p:bgPr>
    </p:bg>
    <p:spTree>
      <p:nvGrpSpPr>
        <p:cNvPr id="1" name=""/>
        <p:cNvGrpSpPr/>
        <p:nvPr/>
      </p:nvGrpSpPr>
      <p:grpSpPr>
        <a:xfrm>
          <a:off x="0" y="0"/>
          <a:ext cx="0" cy="0"/>
          <a:chOff x="0" y="0"/>
          <a:chExt cx="0" cy="0"/>
        </a:xfrm>
      </p:grpSpPr>
      <p:sp>
        <p:nvSpPr>
          <p:cNvPr id="2" name="Freeform 2"/>
          <p:cNvSpPr/>
          <p:nvPr/>
        </p:nvSpPr>
        <p:spPr>
          <a:xfrm>
            <a:off x="11756890" y="8149465"/>
            <a:ext cx="6531110" cy="4939894"/>
          </a:xfrm>
          <a:custGeom>
            <a:avLst/>
            <a:gdLst/>
            <a:ahLst/>
            <a:cxnLst/>
            <a:rect l="l" t="t" r="r" b="b"/>
            <a:pathLst>
              <a:path w="6531110" h="4939894">
                <a:moveTo>
                  <a:pt x="0" y="0"/>
                </a:moveTo>
                <a:lnTo>
                  <a:pt x="6531110" y="0"/>
                </a:lnTo>
                <a:lnTo>
                  <a:pt x="6531110" y="4939895"/>
                </a:lnTo>
                <a:lnTo>
                  <a:pt x="0" y="493989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flipH="1" flipV="1">
            <a:off x="0" y="-2811583"/>
            <a:ext cx="6531110" cy="4939894"/>
          </a:xfrm>
          <a:custGeom>
            <a:avLst/>
            <a:gdLst/>
            <a:ahLst/>
            <a:cxnLst/>
            <a:rect l="l" t="t" r="r" b="b"/>
            <a:pathLst>
              <a:path w="6531110" h="4939894">
                <a:moveTo>
                  <a:pt x="6531110" y="4939894"/>
                </a:moveTo>
                <a:lnTo>
                  <a:pt x="0" y="4939894"/>
                </a:lnTo>
                <a:lnTo>
                  <a:pt x="0" y="0"/>
                </a:lnTo>
                <a:lnTo>
                  <a:pt x="6531110" y="0"/>
                </a:lnTo>
                <a:lnTo>
                  <a:pt x="6531110" y="4939894"/>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a:off x="14095838" y="-2367046"/>
            <a:ext cx="5412621" cy="5412621"/>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solid"/>
              <a:miter/>
            </a:ln>
          </p:spPr>
        </p:sp>
        <p:sp>
          <p:nvSpPr>
            <p:cNvPr id="6" name="TextBox 6"/>
            <p:cNvSpPr txBox="1"/>
            <p:nvPr/>
          </p:nvSpPr>
          <p:spPr>
            <a:xfrm>
              <a:off x="76200" y="38100"/>
              <a:ext cx="660400" cy="698500"/>
            </a:xfrm>
            <a:prstGeom prst="rect">
              <a:avLst/>
            </a:prstGeom>
          </p:spPr>
          <p:txBody>
            <a:bodyPr lIns="51248" tIns="51248" rIns="51248" bIns="51248" rtlCol="0" anchor="ctr"/>
            <a:lstStyle/>
            <a:p>
              <a:pPr algn="ctr">
                <a:lnSpc>
                  <a:spcPts val="2683"/>
                </a:lnSpc>
                <a:spcBef>
                  <a:spcPct val="0"/>
                </a:spcBef>
              </a:pPr>
              <a:endParaRPr/>
            </a:p>
          </p:txBody>
        </p:sp>
      </p:grpSp>
      <p:grpSp>
        <p:nvGrpSpPr>
          <p:cNvPr id="7" name="Group 7"/>
          <p:cNvGrpSpPr/>
          <p:nvPr/>
        </p:nvGrpSpPr>
        <p:grpSpPr>
          <a:xfrm>
            <a:off x="-1220459" y="7241425"/>
            <a:ext cx="5412621" cy="5412621"/>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solid"/>
              <a:miter/>
            </a:ln>
          </p:spPr>
        </p:sp>
        <p:sp>
          <p:nvSpPr>
            <p:cNvPr id="9" name="TextBox 9"/>
            <p:cNvSpPr txBox="1"/>
            <p:nvPr/>
          </p:nvSpPr>
          <p:spPr>
            <a:xfrm>
              <a:off x="76200" y="38100"/>
              <a:ext cx="660400" cy="698500"/>
            </a:xfrm>
            <a:prstGeom prst="rect">
              <a:avLst/>
            </a:prstGeom>
          </p:spPr>
          <p:txBody>
            <a:bodyPr lIns="51248" tIns="51248" rIns="51248" bIns="51248" rtlCol="0" anchor="ctr"/>
            <a:lstStyle/>
            <a:p>
              <a:pPr algn="ctr">
                <a:lnSpc>
                  <a:spcPts val="2683"/>
                </a:lnSpc>
                <a:spcBef>
                  <a:spcPct val="0"/>
                </a:spcBef>
              </a:pPr>
              <a:endParaRPr/>
            </a:p>
          </p:txBody>
        </p:sp>
      </p:grpSp>
      <p:grpSp>
        <p:nvGrpSpPr>
          <p:cNvPr id="12" name="Group 12"/>
          <p:cNvGrpSpPr/>
          <p:nvPr/>
        </p:nvGrpSpPr>
        <p:grpSpPr>
          <a:xfrm>
            <a:off x="16971248" y="2738473"/>
            <a:ext cx="576103" cy="576103"/>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83"/>
                </a:lnSpc>
              </a:pPr>
              <a:endParaRPr/>
            </a:p>
          </p:txBody>
        </p:sp>
      </p:grpSp>
      <p:grpSp>
        <p:nvGrpSpPr>
          <p:cNvPr id="15" name="Group 15"/>
          <p:cNvGrpSpPr/>
          <p:nvPr/>
        </p:nvGrpSpPr>
        <p:grpSpPr>
          <a:xfrm>
            <a:off x="740648" y="6972424"/>
            <a:ext cx="576103" cy="576103"/>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83"/>
                </a:lnSpc>
              </a:pPr>
              <a:endParaRPr/>
            </a:p>
          </p:txBody>
        </p:sp>
      </p:grpSp>
      <p:sp>
        <p:nvSpPr>
          <p:cNvPr id="23" name="TextBox 23"/>
          <p:cNvSpPr txBox="1"/>
          <p:nvPr/>
        </p:nvSpPr>
        <p:spPr>
          <a:xfrm>
            <a:off x="929049" y="329285"/>
            <a:ext cx="14380179" cy="1199559"/>
          </a:xfrm>
          <a:prstGeom prst="rect">
            <a:avLst/>
          </a:prstGeom>
        </p:spPr>
        <p:txBody>
          <a:bodyPr lIns="0" tIns="0" rIns="0" bIns="0" rtlCol="0" anchor="t">
            <a:spAutoFit/>
          </a:bodyPr>
          <a:lstStyle/>
          <a:p>
            <a:pPr marL="0" lvl="0" indent="0">
              <a:lnSpc>
                <a:spcPts val="10080"/>
              </a:lnSpc>
              <a:spcBef>
                <a:spcPct val="0"/>
              </a:spcBef>
            </a:pPr>
            <a:r>
              <a:rPr lang="en-US" sz="6600" dirty="0">
                <a:solidFill>
                  <a:srgbClr val="FFFFFF"/>
                </a:solidFill>
                <a:latin typeface="Montserrat Ultra-Bold"/>
              </a:rPr>
              <a:t>MOMENT OF INERTIA</a:t>
            </a:r>
          </a:p>
        </p:txBody>
      </p:sp>
      <p:sp>
        <p:nvSpPr>
          <p:cNvPr id="22" name="TextBox 23">
            <a:extLst>
              <a:ext uri="{FF2B5EF4-FFF2-40B4-BE49-F238E27FC236}">
                <a16:creationId xmlns:a16="http://schemas.microsoft.com/office/drawing/2014/main" id="{E2DB7177-368E-4F55-BC06-8C0BCEF1167A}"/>
              </a:ext>
            </a:extLst>
          </p:cNvPr>
          <p:cNvSpPr txBox="1"/>
          <p:nvPr/>
        </p:nvSpPr>
        <p:spPr>
          <a:xfrm>
            <a:off x="1028699" y="1653516"/>
            <a:ext cx="14380179" cy="553998"/>
          </a:xfrm>
          <a:prstGeom prst="rect">
            <a:avLst/>
          </a:prstGeom>
        </p:spPr>
        <p:txBody>
          <a:bodyPr lIns="0" tIns="0" rIns="0" bIns="0" rtlCol="0" anchor="t">
            <a:spAutoFit/>
          </a:bodyPr>
          <a:lstStyle/>
          <a:p>
            <a:pPr lvl="0">
              <a:spcBef>
                <a:spcPct val="0"/>
              </a:spcBef>
            </a:pPr>
            <a:r>
              <a:rPr lang="en-US" sz="3600" dirty="0" err="1">
                <a:solidFill>
                  <a:schemeClr val="tx2">
                    <a:lumMod val="40000"/>
                    <a:lumOff val="60000"/>
                  </a:schemeClr>
                </a:solidFill>
                <a:effectLst>
                  <a:outerShdw blurRad="38100" dist="38100" dir="2700000" algn="tl">
                    <a:srgbClr val="000000">
                      <a:alpha val="43137"/>
                    </a:srgbClr>
                  </a:outerShdw>
                </a:effectLst>
                <a:latin typeface="Montserrat Ultra-Bold"/>
              </a:rPr>
              <a:t>Spacial</a:t>
            </a:r>
            <a:r>
              <a:rPr lang="en-US" sz="3600" dirty="0">
                <a:solidFill>
                  <a:schemeClr val="tx2">
                    <a:lumMod val="40000"/>
                    <a:lumOff val="60000"/>
                  </a:schemeClr>
                </a:solidFill>
                <a:effectLst>
                  <a:outerShdw blurRad="38100" dist="38100" dir="2700000" algn="tl">
                    <a:srgbClr val="000000">
                      <a:alpha val="43137"/>
                    </a:srgbClr>
                  </a:outerShdw>
                </a:effectLst>
                <a:latin typeface="Montserrat Ultra-Bold"/>
              </a:rPr>
              <a:t> Cases</a:t>
            </a:r>
          </a:p>
        </p:txBody>
      </p:sp>
      <p:sp>
        <p:nvSpPr>
          <p:cNvPr id="28" name="Title 1">
            <a:extLst>
              <a:ext uri="{FF2B5EF4-FFF2-40B4-BE49-F238E27FC236}">
                <a16:creationId xmlns:a16="http://schemas.microsoft.com/office/drawing/2014/main" id="{D036F6AB-D8FA-48FF-B4F7-1B44034CD297}"/>
              </a:ext>
            </a:extLst>
          </p:cNvPr>
          <p:cNvSpPr txBox="1">
            <a:spLocks/>
          </p:cNvSpPr>
          <p:nvPr/>
        </p:nvSpPr>
        <p:spPr>
          <a:xfrm>
            <a:off x="6812859" y="2764752"/>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solidFill>
                <a:srgbClr val="F496CB">
                  <a:lumMod val="75000"/>
                </a:srgbClr>
              </a:solidFill>
              <a:latin typeface="Trebuchet MS" panose="020B0603020202020204"/>
            </a:endParaRPr>
          </a:p>
        </p:txBody>
      </p:sp>
      <p:pic>
        <p:nvPicPr>
          <p:cNvPr id="25" name="Picture 24">
            <a:extLst>
              <a:ext uri="{FF2B5EF4-FFF2-40B4-BE49-F238E27FC236}">
                <a16:creationId xmlns:a16="http://schemas.microsoft.com/office/drawing/2014/main" id="{0E8020CA-30E2-63CD-DC38-857FB5436C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6409" y="2431882"/>
            <a:ext cx="10746804" cy="4651471"/>
          </a:xfrm>
          <a:prstGeom prst="rect">
            <a:avLst/>
          </a:prstGeom>
        </p:spPr>
      </p:pic>
      <p:pic>
        <p:nvPicPr>
          <p:cNvPr id="27" name="Picture 26">
            <a:extLst>
              <a:ext uri="{FF2B5EF4-FFF2-40B4-BE49-F238E27FC236}">
                <a16:creationId xmlns:a16="http://schemas.microsoft.com/office/drawing/2014/main" id="{629E9B4C-A348-8F9C-C9C7-965AAE9535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9661" y="7072282"/>
            <a:ext cx="10733552" cy="3107624"/>
          </a:xfrm>
          <a:prstGeom prst="rect">
            <a:avLst/>
          </a:prstGeom>
        </p:spPr>
      </p:pic>
      <p:pic>
        <p:nvPicPr>
          <p:cNvPr id="18" name="Picture 17">
            <a:extLst>
              <a:ext uri="{FF2B5EF4-FFF2-40B4-BE49-F238E27FC236}">
                <a16:creationId xmlns:a16="http://schemas.microsoft.com/office/drawing/2014/main" id="{B0BDE3A7-2D34-C948-4D61-13059A625C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54898" y="1873686"/>
            <a:ext cx="5696745" cy="8373644"/>
          </a:xfrm>
          <a:prstGeom prst="rect">
            <a:avLst/>
          </a:prstGeom>
        </p:spPr>
      </p:pic>
    </p:spTree>
    <p:extLst>
      <p:ext uri="{BB962C8B-B14F-4D97-AF65-F5344CB8AC3E}">
        <p14:creationId xmlns:p14="http://schemas.microsoft.com/office/powerpoint/2010/main" val="26708956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A1C30"/>
        </a:solidFill>
        <a:effectLst/>
      </p:bgPr>
    </p:bg>
    <p:spTree>
      <p:nvGrpSpPr>
        <p:cNvPr id="1" name=""/>
        <p:cNvGrpSpPr/>
        <p:nvPr/>
      </p:nvGrpSpPr>
      <p:grpSpPr>
        <a:xfrm>
          <a:off x="0" y="0"/>
          <a:ext cx="0" cy="0"/>
          <a:chOff x="0" y="0"/>
          <a:chExt cx="0" cy="0"/>
        </a:xfrm>
      </p:grpSpPr>
      <p:sp>
        <p:nvSpPr>
          <p:cNvPr id="4" name="Freeform 4"/>
          <p:cNvSpPr/>
          <p:nvPr/>
        </p:nvSpPr>
        <p:spPr>
          <a:xfrm flipH="1" flipV="1">
            <a:off x="0" y="-2811583"/>
            <a:ext cx="6531110" cy="4939894"/>
          </a:xfrm>
          <a:custGeom>
            <a:avLst/>
            <a:gdLst/>
            <a:ahLst/>
            <a:cxnLst/>
            <a:rect l="l" t="t" r="r" b="b"/>
            <a:pathLst>
              <a:path w="6531110" h="4939894">
                <a:moveTo>
                  <a:pt x="6531110" y="4939894"/>
                </a:moveTo>
                <a:lnTo>
                  <a:pt x="0" y="4939894"/>
                </a:lnTo>
                <a:lnTo>
                  <a:pt x="0" y="0"/>
                </a:lnTo>
                <a:lnTo>
                  <a:pt x="6531110" y="0"/>
                </a:lnTo>
                <a:lnTo>
                  <a:pt x="6531110" y="4939894"/>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744310" y="8242701"/>
            <a:ext cx="5412621" cy="5412621"/>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solid"/>
              <a:miter/>
            </a:ln>
          </p:spPr>
        </p:sp>
        <p:sp>
          <p:nvSpPr>
            <p:cNvPr id="8" name="TextBox 8"/>
            <p:cNvSpPr txBox="1"/>
            <p:nvPr/>
          </p:nvSpPr>
          <p:spPr>
            <a:xfrm>
              <a:off x="76200" y="38100"/>
              <a:ext cx="660400" cy="698500"/>
            </a:xfrm>
            <a:prstGeom prst="rect">
              <a:avLst/>
            </a:prstGeom>
          </p:spPr>
          <p:txBody>
            <a:bodyPr lIns="51248" tIns="51248" rIns="51248" bIns="51248" rtlCol="0" anchor="ctr"/>
            <a:lstStyle/>
            <a:p>
              <a:pPr marL="0" lvl="0" indent="0" algn="ctr">
                <a:lnSpc>
                  <a:spcPts val="2683"/>
                </a:lnSpc>
                <a:spcBef>
                  <a:spcPct val="0"/>
                </a:spcBef>
              </a:pPr>
              <a:endParaRPr/>
            </a:p>
          </p:txBody>
        </p:sp>
      </p:grpSp>
      <p:sp>
        <p:nvSpPr>
          <p:cNvPr id="9" name="Freeform 9"/>
          <p:cNvSpPr/>
          <p:nvPr/>
        </p:nvSpPr>
        <p:spPr>
          <a:xfrm>
            <a:off x="-815871" y="8805568"/>
            <a:ext cx="5223320" cy="5223320"/>
          </a:xfrm>
          <a:custGeom>
            <a:avLst/>
            <a:gdLst/>
            <a:ahLst/>
            <a:cxnLst/>
            <a:rect l="l" t="t" r="r" b="b"/>
            <a:pathLst>
              <a:path w="5223320" h="5223320">
                <a:moveTo>
                  <a:pt x="0" y="0"/>
                </a:moveTo>
                <a:lnTo>
                  <a:pt x="5223320" y="0"/>
                </a:lnTo>
                <a:lnTo>
                  <a:pt x="5223320" y="5223321"/>
                </a:lnTo>
                <a:lnTo>
                  <a:pt x="0" y="522332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0" name="Group 10"/>
          <p:cNvGrpSpPr/>
          <p:nvPr/>
        </p:nvGrpSpPr>
        <p:grpSpPr>
          <a:xfrm>
            <a:off x="370324" y="8003425"/>
            <a:ext cx="576103" cy="576103"/>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83"/>
                </a:lnSpc>
              </a:pPr>
              <a:endParaRPr/>
            </a:p>
          </p:txBody>
        </p:sp>
      </p:grpSp>
      <p:sp>
        <p:nvSpPr>
          <p:cNvPr id="13" name="TextBox 13"/>
          <p:cNvSpPr txBox="1"/>
          <p:nvPr/>
        </p:nvSpPr>
        <p:spPr>
          <a:xfrm>
            <a:off x="1341020" y="3017387"/>
            <a:ext cx="9818672" cy="3936948"/>
          </a:xfrm>
          <a:prstGeom prst="rect">
            <a:avLst/>
          </a:prstGeom>
        </p:spPr>
        <p:txBody>
          <a:bodyPr lIns="0" tIns="0" rIns="0" bIns="0" rtlCol="0" anchor="t">
            <a:spAutoFit/>
          </a:bodyPr>
          <a:lstStyle/>
          <a:p>
            <a:pPr marL="0" lvl="0" indent="0">
              <a:lnSpc>
                <a:spcPts val="14757"/>
              </a:lnSpc>
            </a:pPr>
            <a:r>
              <a:rPr lang="en-US" sz="17568" u="none" dirty="0">
                <a:solidFill>
                  <a:srgbClr val="FFFFFF"/>
                </a:solidFill>
                <a:latin typeface="Montserrat Ultra-Bold"/>
              </a:rPr>
              <a:t>THANK YOU!</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A1C30"/>
        </a:solidFill>
        <a:effectLst/>
      </p:bgPr>
    </p:bg>
    <p:spTree>
      <p:nvGrpSpPr>
        <p:cNvPr id="1" name=""/>
        <p:cNvGrpSpPr/>
        <p:nvPr/>
      </p:nvGrpSpPr>
      <p:grpSpPr>
        <a:xfrm>
          <a:off x="0" y="0"/>
          <a:ext cx="0" cy="0"/>
          <a:chOff x="0" y="0"/>
          <a:chExt cx="0" cy="0"/>
        </a:xfrm>
      </p:grpSpPr>
      <p:sp>
        <p:nvSpPr>
          <p:cNvPr id="2" name="Freeform 2"/>
          <p:cNvSpPr/>
          <p:nvPr/>
        </p:nvSpPr>
        <p:spPr>
          <a:xfrm>
            <a:off x="11756890" y="8149465"/>
            <a:ext cx="6531110" cy="4939894"/>
          </a:xfrm>
          <a:custGeom>
            <a:avLst/>
            <a:gdLst/>
            <a:ahLst/>
            <a:cxnLst/>
            <a:rect l="l" t="t" r="r" b="b"/>
            <a:pathLst>
              <a:path w="6531110" h="4939894">
                <a:moveTo>
                  <a:pt x="0" y="0"/>
                </a:moveTo>
                <a:lnTo>
                  <a:pt x="6531110" y="0"/>
                </a:lnTo>
                <a:lnTo>
                  <a:pt x="6531110" y="4939895"/>
                </a:lnTo>
                <a:lnTo>
                  <a:pt x="0" y="49398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0" y="-2811583"/>
            <a:ext cx="6531110" cy="4939894"/>
          </a:xfrm>
          <a:custGeom>
            <a:avLst/>
            <a:gdLst/>
            <a:ahLst/>
            <a:cxnLst/>
            <a:rect l="l" t="t" r="r" b="b"/>
            <a:pathLst>
              <a:path w="6531110" h="4939894">
                <a:moveTo>
                  <a:pt x="6531110" y="4939894"/>
                </a:moveTo>
                <a:lnTo>
                  <a:pt x="0" y="4939894"/>
                </a:lnTo>
                <a:lnTo>
                  <a:pt x="0" y="0"/>
                </a:lnTo>
                <a:lnTo>
                  <a:pt x="6531110" y="0"/>
                </a:lnTo>
                <a:lnTo>
                  <a:pt x="6531110" y="4939894"/>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14095838" y="-2367046"/>
            <a:ext cx="5412621" cy="5412621"/>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solid"/>
              <a:miter/>
            </a:ln>
          </p:spPr>
        </p:sp>
        <p:sp>
          <p:nvSpPr>
            <p:cNvPr id="6" name="TextBox 6"/>
            <p:cNvSpPr txBox="1"/>
            <p:nvPr/>
          </p:nvSpPr>
          <p:spPr>
            <a:xfrm>
              <a:off x="76200" y="38100"/>
              <a:ext cx="660400" cy="698500"/>
            </a:xfrm>
            <a:prstGeom prst="rect">
              <a:avLst/>
            </a:prstGeom>
          </p:spPr>
          <p:txBody>
            <a:bodyPr lIns="51248" tIns="51248" rIns="51248" bIns="51248" rtlCol="0" anchor="ctr"/>
            <a:lstStyle/>
            <a:p>
              <a:pPr algn="ctr">
                <a:lnSpc>
                  <a:spcPts val="2683"/>
                </a:lnSpc>
                <a:spcBef>
                  <a:spcPct val="0"/>
                </a:spcBef>
              </a:pPr>
              <a:endParaRPr/>
            </a:p>
          </p:txBody>
        </p:sp>
      </p:grpSp>
      <p:grpSp>
        <p:nvGrpSpPr>
          <p:cNvPr id="7" name="Group 7"/>
          <p:cNvGrpSpPr/>
          <p:nvPr/>
        </p:nvGrpSpPr>
        <p:grpSpPr>
          <a:xfrm>
            <a:off x="-1220459" y="7241425"/>
            <a:ext cx="5412621" cy="5412621"/>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solid"/>
              <a:miter/>
            </a:ln>
          </p:spPr>
        </p:sp>
        <p:sp>
          <p:nvSpPr>
            <p:cNvPr id="9" name="TextBox 9"/>
            <p:cNvSpPr txBox="1"/>
            <p:nvPr/>
          </p:nvSpPr>
          <p:spPr>
            <a:xfrm>
              <a:off x="76200" y="38100"/>
              <a:ext cx="660400" cy="698500"/>
            </a:xfrm>
            <a:prstGeom prst="rect">
              <a:avLst/>
            </a:prstGeom>
          </p:spPr>
          <p:txBody>
            <a:bodyPr lIns="51248" tIns="51248" rIns="51248" bIns="51248" rtlCol="0" anchor="ctr"/>
            <a:lstStyle/>
            <a:p>
              <a:pPr algn="ctr">
                <a:lnSpc>
                  <a:spcPts val="2683"/>
                </a:lnSpc>
                <a:spcBef>
                  <a:spcPct val="0"/>
                </a:spcBef>
              </a:pPr>
              <a:endParaRPr/>
            </a:p>
          </p:txBody>
        </p:sp>
      </p:grpSp>
      <p:grpSp>
        <p:nvGrpSpPr>
          <p:cNvPr id="12" name="Group 12"/>
          <p:cNvGrpSpPr/>
          <p:nvPr/>
        </p:nvGrpSpPr>
        <p:grpSpPr>
          <a:xfrm>
            <a:off x="16971248" y="2738473"/>
            <a:ext cx="576103" cy="576103"/>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83"/>
                </a:lnSpc>
              </a:pPr>
              <a:endParaRPr/>
            </a:p>
          </p:txBody>
        </p:sp>
      </p:grpSp>
      <p:grpSp>
        <p:nvGrpSpPr>
          <p:cNvPr id="15" name="Group 15"/>
          <p:cNvGrpSpPr/>
          <p:nvPr/>
        </p:nvGrpSpPr>
        <p:grpSpPr>
          <a:xfrm>
            <a:off x="740648" y="6972424"/>
            <a:ext cx="576103" cy="576103"/>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83"/>
                </a:lnSpc>
              </a:pPr>
              <a:endParaRPr/>
            </a:p>
          </p:txBody>
        </p:sp>
      </p:grpSp>
      <p:sp>
        <p:nvSpPr>
          <p:cNvPr id="23" name="TextBox 23"/>
          <p:cNvSpPr txBox="1"/>
          <p:nvPr/>
        </p:nvSpPr>
        <p:spPr>
          <a:xfrm>
            <a:off x="929049" y="329285"/>
            <a:ext cx="14380179" cy="1199559"/>
          </a:xfrm>
          <a:prstGeom prst="rect">
            <a:avLst/>
          </a:prstGeom>
        </p:spPr>
        <p:txBody>
          <a:bodyPr lIns="0" tIns="0" rIns="0" bIns="0" rtlCol="0" anchor="t">
            <a:spAutoFit/>
          </a:bodyPr>
          <a:lstStyle/>
          <a:p>
            <a:pPr marL="0" lvl="0" indent="0">
              <a:lnSpc>
                <a:spcPts val="10080"/>
              </a:lnSpc>
              <a:spcBef>
                <a:spcPct val="0"/>
              </a:spcBef>
            </a:pPr>
            <a:r>
              <a:rPr lang="en-US" sz="6600" dirty="0">
                <a:solidFill>
                  <a:srgbClr val="FFFFFF"/>
                </a:solidFill>
                <a:latin typeface="Montserrat Ultra-Bold"/>
              </a:rPr>
              <a:t>MOMENT OF INERTIA</a:t>
            </a:r>
          </a:p>
        </p:txBody>
      </p:sp>
      <p:sp>
        <p:nvSpPr>
          <p:cNvPr id="22" name="TextBox 23">
            <a:extLst>
              <a:ext uri="{FF2B5EF4-FFF2-40B4-BE49-F238E27FC236}">
                <a16:creationId xmlns:a16="http://schemas.microsoft.com/office/drawing/2014/main" id="{E2DB7177-368E-4F55-BC06-8C0BCEF1167A}"/>
              </a:ext>
            </a:extLst>
          </p:cNvPr>
          <p:cNvSpPr txBox="1"/>
          <p:nvPr/>
        </p:nvSpPr>
        <p:spPr>
          <a:xfrm>
            <a:off x="975690" y="2128311"/>
            <a:ext cx="14380179" cy="553998"/>
          </a:xfrm>
          <a:prstGeom prst="rect">
            <a:avLst/>
          </a:prstGeom>
        </p:spPr>
        <p:txBody>
          <a:bodyPr lIns="0" tIns="0" rIns="0" bIns="0" rtlCol="0" anchor="t">
            <a:spAutoFit/>
          </a:bodyPr>
          <a:lstStyle/>
          <a:p>
            <a:pPr marL="0" lvl="0" indent="0">
              <a:spcBef>
                <a:spcPct val="0"/>
              </a:spcBef>
            </a:pPr>
            <a:r>
              <a:rPr lang="en-US" sz="3600" dirty="0">
                <a:solidFill>
                  <a:schemeClr val="tx2">
                    <a:lumMod val="40000"/>
                    <a:lumOff val="60000"/>
                  </a:schemeClr>
                </a:solidFill>
                <a:effectLst>
                  <a:outerShdw blurRad="38100" dist="38100" dir="2700000" algn="tl">
                    <a:srgbClr val="000000">
                      <a:alpha val="43137"/>
                    </a:srgbClr>
                  </a:outerShdw>
                </a:effectLst>
                <a:latin typeface="Montserrat Ultra-Bold"/>
              </a:rPr>
              <a:t>PRESENTED BY</a:t>
            </a:r>
          </a:p>
        </p:txBody>
      </p:sp>
      <p:sp>
        <p:nvSpPr>
          <p:cNvPr id="25" name="TextBox 23">
            <a:extLst>
              <a:ext uri="{FF2B5EF4-FFF2-40B4-BE49-F238E27FC236}">
                <a16:creationId xmlns:a16="http://schemas.microsoft.com/office/drawing/2014/main" id="{90E19BBE-2EA8-45BE-98FF-C6FBC3565620}"/>
              </a:ext>
            </a:extLst>
          </p:cNvPr>
          <p:cNvSpPr txBox="1"/>
          <p:nvPr/>
        </p:nvSpPr>
        <p:spPr>
          <a:xfrm>
            <a:off x="4660419" y="3299292"/>
            <a:ext cx="14380179" cy="5377049"/>
          </a:xfrm>
          <a:prstGeom prst="rect">
            <a:avLst/>
          </a:prstGeom>
        </p:spPr>
        <p:txBody>
          <a:bodyPr lIns="0" tIns="0" rIns="0" bIns="0" rtlCol="0" anchor="t">
            <a:spAutoFit/>
          </a:bodyPr>
          <a:lstStyle/>
          <a:p>
            <a:pPr marL="571500" lvl="0" indent="-571500">
              <a:lnSpc>
                <a:spcPct val="200000"/>
              </a:lnSpc>
              <a:spcBef>
                <a:spcPct val="0"/>
              </a:spcBef>
              <a:buFont typeface="Wingdings" panose="05000000000000000000" pitchFamily="2" charset="2"/>
              <a:buChar char="Ø"/>
            </a:pPr>
            <a:r>
              <a:rPr lang="en-US" sz="3600" dirty="0">
                <a:solidFill>
                  <a:schemeClr val="bg1"/>
                </a:solidFill>
                <a:effectLst>
                  <a:outerShdw blurRad="38100" dist="38100" dir="2700000" algn="tl">
                    <a:srgbClr val="000000">
                      <a:alpha val="43137"/>
                    </a:srgbClr>
                  </a:outerShdw>
                </a:effectLst>
                <a:latin typeface="Montserrat Ultra-Bold"/>
              </a:rPr>
              <a:t>241-15-391&gt;Mahmudul Islam Himel</a:t>
            </a:r>
          </a:p>
          <a:p>
            <a:pPr marL="571500" lvl="0" indent="-571500">
              <a:lnSpc>
                <a:spcPct val="200000"/>
              </a:lnSpc>
              <a:spcBef>
                <a:spcPct val="0"/>
              </a:spcBef>
              <a:buFont typeface="Wingdings" panose="05000000000000000000" pitchFamily="2" charset="2"/>
              <a:buChar char="Ø"/>
            </a:pPr>
            <a:r>
              <a:rPr lang="en-US" sz="3600" dirty="0">
                <a:solidFill>
                  <a:schemeClr val="bg1"/>
                </a:solidFill>
                <a:effectLst>
                  <a:outerShdw blurRad="38100" dist="38100" dir="2700000" algn="tl">
                    <a:srgbClr val="000000">
                      <a:alpha val="43137"/>
                    </a:srgbClr>
                  </a:outerShdw>
                </a:effectLst>
                <a:latin typeface="Montserrat Ultra-Bold"/>
              </a:rPr>
              <a:t>241-15-918&gt;</a:t>
            </a:r>
            <a:r>
              <a:rPr lang="en-US" sz="3600" dirty="0" err="1">
                <a:solidFill>
                  <a:schemeClr val="bg1"/>
                </a:solidFill>
                <a:effectLst>
                  <a:outerShdw blurRad="38100" dist="38100" dir="2700000" algn="tl">
                    <a:srgbClr val="000000">
                      <a:alpha val="43137"/>
                    </a:srgbClr>
                  </a:outerShdw>
                </a:effectLst>
                <a:latin typeface="Montserrat Ultra-Bold"/>
              </a:rPr>
              <a:t>Istyaq</a:t>
            </a:r>
            <a:r>
              <a:rPr lang="en-US" sz="3600" dirty="0">
                <a:solidFill>
                  <a:schemeClr val="bg1"/>
                </a:solidFill>
                <a:effectLst>
                  <a:outerShdw blurRad="38100" dist="38100" dir="2700000" algn="tl">
                    <a:srgbClr val="000000">
                      <a:alpha val="43137"/>
                    </a:srgbClr>
                  </a:outerShdw>
                </a:effectLst>
                <a:latin typeface="Montserrat Ultra-Bold"/>
              </a:rPr>
              <a:t> Ahmed Abdullah</a:t>
            </a:r>
          </a:p>
          <a:p>
            <a:pPr marL="571500" lvl="0" indent="-571500">
              <a:lnSpc>
                <a:spcPct val="200000"/>
              </a:lnSpc>
              <a:spcBef>
                <a:spcPct val="0"/>
              </a:spcBef>
              <a:buFont typeface="Wingdings" panose="05000000000000000000" pitchFamily="2" charset="2"/>
              <a:buChar char="Ø"/>
            </a:pPr>
            <a:r>
              <a:rPr lang="en-US" sz="3600" dirty="0">
                <a:solidFill>
                  <a:schemeClr val="bg1"/>
                </a:solidFill>
                <a:effectLst>
                  <a:outerShdw blurRad="38100" dist="38100" dir="2700000" algn="tl">
                    <a:srgbClr val="000000">
                      <a:alpha val="43137"/>
                    </a:srgbClr>
                  </a:outerShdw>
                </a:effectLst>
                <a:latin typeface="Montserrat Ultra-Bold"/>
              </a:rPr>
              <a:t>241-15-339&gt;Md Rahat</a:t>
            </a:r>
          </a:p>
          <a:p>
            <a:pPr marL="571500" lvl="0" indent="-571500">
              <a:lnSpc>
                <a:spcPct val="200000"/>
              </a:lnSpc>
              <a:spcBef>
                <a:spcPct val="0"/>
              </a:spcBef>
              <a:buFont typeface="Wingdings" panose="05000000000000000000" pitchFamily="2" charset="2"/>
              <a:buChar char="Ø"/>
            </a:pPr>
            <a:r>
              <a:rPr lang="en-US" sz="3600" dirty="0">
                <a:solidFill>
                  <a:schemeClr val="bg1"/>
                </a:solidFill>
                <a:effectLst>
                  <a:outerShdw blurRad="38100" dist="38100" dir="2700000" algn="tl">
                    <a:srgbClr val="000000">
                      <a:alpha val="43137"/>
                    </a:srgbClr>
                  </a:outerShdw>
                </a:effectLst>
                <a:latin typeface="Montserrat Ultra-Bold"/>
              </a:rPr>
              <a:t>241-15-112&gt;</a:t>
            </a:r>
            <a:r>
              <a:rPr lang="en-US" sz="3600" dirty="0" err="1">
                <a:solidFill>
                  <a:schemeClr val="bg1"/>
                </a:solidFill>
                <a:effectLst>
                  <a:outerShdw blurRad="38100" dist="38100" dir="2700000" algn="tl">
                    <a:srgbClr val="000000">
                      <a:alpha val="43137"/>
                    </a:srgbClr>
                  </a:outerShdw>
                </a:effectLst>
                <a:latin typeface="Montserrat Ultra-Bold"/>
              </a:rPr>
              <a:t>Md.Jubayer</a:t>
            </a:r>
            <a:r>
              <a:rPr lang="en-US" sz="3600" dirty="0">
                <a:solidFill>
                  <a:schemeClr val="bg1"/>
                </a:solidFill>
                <a:effectLst>
                  <a:outerShdw blurRad="38100" dist="38100" dir="2700000" algn="tl">
                    <a:srgbClr val="000000">
                      <a:alpha val="43137"/>
                    </a:srgbClr>
                  </a:outerShdw>
                </a:effectLst>
                <a:latin typeface="Montserrat Ultra-Bold"/>
              </a:rPr>
              <a:t> Al Asif</a:t>
            </a:r>
          </a:p>
          <a:p>
            <a:pPr marL="571500" lvl="0" indent="-571500">
              <a:lnSpc>
                <a:spcPct val="200000"/>
              </a:lnSpc>
              <a:spcBef>
                <a:spcPct val="0"/>
              </a:spcBef>
              <a:buFont typeface="Wingdings" panose="05000000000000000000" pitchFamily="2" charset="2"/>
              <a:buChar char="Ø"/>
            </a:pPr>
            <a:r>
              <a:rPr lang="en-US" sz="3600" dirty="0">
                <a:solidFill>
                  <a:schemeClr val="bg1"/>
                </a:solidFill>
                <a:effectLst>
                  <a:outerShdw blurRad="38100" dist="38100" dir="2700000" algn="tl">
                    <a:srgbClr val="000000">
                      <a:alpha val="43137"/>
                    </a:srgbClr>
                  </a:outerShdw>
                </a:effectLst>
                <a:latin typeface="Montserrat Ultra-Bold"/>
              </a:rPr>
              <a:t>241-15-557&gt;Nahid Al </a:t>
            </a:r>
            <a:r>
              <a:rPr lang="en-US" sz="3600" dirty="0" err="1">
                <a:solidFill>
                  <a:schemeClr val="bg1"/>
                </a:solidFill>
                <a:effectLst>
                  <a:outerShdw blurRad="38100" dist="38100" dir="2700000" algn="tl">
                    <a:srgbClr val="000000">
                      <a:alpha val="43137"/>
                    </a:srgbClr>
                  </a:outerShdw>
                </a:effectLst>
                <a:latin typeface="Montserrat Ultra-Bold"/>
              </a:rPr>
              <a:t>Galib</a:t>
            </a:r>
            <a:endParaRPr lang="en-US" sz="3600" dirty="0">
              <a:solidFill>
                <a:schemeClr val="bg1"/>
              </a:solidFill>
              <a:effectLst>
                <a:outerShdw blurRad="38100" dist="38100" dir="2700000" algn="tl">
                  <a:srgbClr val="000000">
                    <a:alpha val="43137"/>
                  </a:srgbClr>
                </a:outerShdw>
              </a:effectLst>
              <a:latin typeface="Montserrat Ultra-Bold"/>
            </a:endParaRPr>
          </a:p>
        </p:txBody>
      </p:sp>
    </p:spTree>
    <p:extLst>
      <p:ext uri="{BB962C8B-B14F-4D97-AF65-F5344CB8AC3E}">
        <p14:creationId xmlns:p14="http://schemas.microsoft.com/office/powerpoint/2010/main" val="26284597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1C30"/>
        </a:solidFill>
        <a:effectLst/>
      </p:bgPr>
    </p:bg>
    <p:spTree>
      <p:nvGrpSpPr>
        <p:cNvPr id="1" name=""/>
        <p:cNvGrpSpPr/>
        <p:nvPr/>
      </p:nvGrpSpPr>
      <p:grpSpPr>
        <a:xfrm>
          <a:off x="0" y="0"/>
          <a:ext cx="0" cy="0"/>
          <a:chOff x="0" y="0"/>
          <a:chExt cx="0" cy="0"/>
        </a:xfrm>
      </p:grpSpPr>
      <p:sp>
        <p:nvSpPr>
          <p:cNvPr id="2" name="Freeform 2"/>
          <p:cNvSpPr/>
          <p:nvPr/>
        </p:nvSpPr>
        <p:spPr>
          <a:xfrm>
            <a:off x="11756890" y="8149465"/>
            <a:ext cx="6531110" cy="4939894"/>
          </a:xfrm>
          <a:custGeom>
            <a:avLst/>
            <a:gdLst/>
            <a:ahLst/>
            <a:cxnLst/>
            <a:rect l="l" t="t" r="r" b="b"/>
            <a:pathLst>
              <a:path w="6531110" h="4939894">
                <a:moveTo>
                  <a:pt x="0" y="0"/>
                </a:moveTo>
                <a:lnTo>
                  <a:pt x="6531110" y="0"/>
                </a:lnTo>
                <a:lnTo>
                  <a:pt x="6531110" y="4939895"/>
                </a:lnTo>
                <a:lnTo>
                  <a:pt x="0" y="49398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0" y="-2811583"/>
            <a:ext cx="6531110" cy="4939894"/>
          </a:xfrm>
          <a:custGeom>
            <a:avLst/>
            <a:gdLst/>
            <a:ahLst/>
            <a:cxnLst/>
            <a:rect l="l" t="t" r="r" b="b"/>
            <a:pathLst>
              <a:path w="6531110" h="4939894">
                <a:moveTo>
                  <a:pt x="6531110" y="4939894"/>
                </a:moveTo>
                <a:lnTo>
                  <a:pt x="0" y="4939894"/>
                </a:lnTo>
                <a:lnTo>
                  <a:pt x="0" y="0"/>
                </a:lnTo>
                <a:lnTo>
                  <a:pt x="6531110" y="0"/>
                </a:lnTo>
                <a:lnTo>
                  <a:pt x="6531110" y="4939894"/>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14095838" y="-2367046"/>
            <a:ext cx="5412621" cy="5412621"/>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solid"/>
              <a:miter/>
            </a:ln>
          </p:spPr>
        </p:sp>
        <p:sp>
          <p:nvSpPr>
            <p:cNvPr id="6" name="TextBox 6"/>
            <p:cNvSpPr txBox="1"/>
            <p:nvPr/>
          </p:nvSpPr>
          <p:spPr>
            <a:xfrm>
              <a:off x="76200" y="38100"/>
              <a:ext cx="660400" cy="698500"/>
            </a:xfrm>
            <a:prstGeom prst="rect">
              <a:avLst/>
            </a:prstGeom>
          </p:spPr>
          <p:txBody>
            <a:bodyPr lIns="51248" tIns="51248" rIns="51248" bIns="51248" rtlCol="0" anchor="ctr"/>
            <a:lstStyle/>
            <a:p>
              <a:pPr algn="ctr">
                <a:lnSpc>
                  <a:spcPts val="2683"/>
                </a:lnSpc>
                <a:spcBef>
                  <a:spcPct val="0"/>
                </a:spcBef>
              </a:pPr>
              <a:endParaRPr/>
            </a:p>
          </p:txBody>
        </p:sp>
      </p:grpSp>
      <p:grpSp>
        <p:nvGrpSpPr>
          <p:cNvPr id="7" name="Group 7"/>
          <p:cNvGrpSpPr/>
          <p:nvPr/>
        </p:nvGrpSpPr>
        <p:grpSpPr>
          <a:xfrm>
            <a:off x="-1220459" y="7241425"/>
            <a:ext cx="5412621" cy="5412621"/>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solid"/>
              <a:miter/>
            </a:ln>
          </p:spPr>
        </p:sp>
        <p:sp>
          <p:nvSpPr>
            <p:cNvPr id="9" name="TextBox 9"/>
            <p:cNvSpPr txBox="1"/>
            <p:nvPr/>
          </p:nvSpPr>
          <p:spPr>
            <a:xfrm>
              <a:off x="76200" y="38100"/>
              <a:ext cx="660400" cy="698500"/>
            </a:xfrm>
            <a:prstGeom prst="rect">
              <a:avLst/>
            </a:prstGeom>
          </p:spPr>
          <p:txBody>
            <a:bodyPr lIns="51248" tIns="51248" rIns="51248" bIns="51248" rtlCol="0" anchor="ctr"/>
            <a:lstStyle/>
            <a:p>
              <a:pPr algn="ctr">
                <a:lnSpc>
                  <a:spcPts val="2683"/>
                </a:lnSpc>
                <a:spcBef>
                  <a:spcPct val="0"/>
                </a:spcBef>
              </a:pPr>
              <a:endParaRPr/>
            </a:p>
          </p:txBody>
        </p:sp>
      </p:grpSp>
      <p:grpSp>
        <p:nvGrpSpPr>
          <p:cNvPr id="12" name="Group 12"/>
          <p:cNvGrpSpPr/>
          <p:nvPr/>
        </p:nvGrpSpPr>
        <p:grpSpPr>
          <a:xfrm>
            <a:off x="16971248" y="2738473"/>
            <a:ext cx="576103" cy="576103"/>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83"/>
                </a:lnSpc>
              </a:pPr>
              <a:endParaRPr/>
            </a:p>
          </p:txBody>
        </p:sp>
      </p:grpSp>
      <p:grpSp>
        <p:nvGrpSpPr>
          <p:cNvPr id="15" name="Group 15"/>
          <p:cNvGrpSpPr/>
          <p:nvPr/>
        </p:nvGrpSpPr>
        <p:grpSpPr>
          <a:xfrm>
            <a:off x="740648" y="6972424"/>
            <a:ext cx="576103" cy="576103"/>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83"/>
                </a:lnSpc>
              </a:pPr>
              <a:endParaRPr/>
            </a:p>
          </p:txBody>
        </p:sp>
      </p:grpSp>
      <p:sp>
        <p:nvSpPr>
          <p:cNvPr id="23" name="TextBox 23"/>
          <p:cNvSpPr txBox="1"/>
          <p:nvPr/>
        </p:nvSpPr>
        <p:spPr>
          <a:xfrm>
            <a:off x="929049" y="329285"/>
            <a:ext cx="14380179" cy="1199559"/>
          </a:xfrm>
          <a:prstGeom prst="rect">
            <a:avLst/>
          </a:prstGeom>
        </p:spPr>
        <p:txBody>
          <a:bodyPr lIns="0" tIns="0" rIns="0" bIns="0" rtlCol="0" anchor="t">
            <a:spAutoFit/>
          </a:bodyPr>
          <a:lstStyle/>
          <a:p>
            <a:pPr marL="0" lvl="0" indent="0">
              <a:lnSpc>
                <a:spcPts val="10080"/>
              </a:lnSpc>
              <a:spcBef>
                <a:spcPct val="0"/>
              </a:spcBef>
            </a:pPr>
            <a:r>
              <a:rPr lang="en-US" sz="6600" dirty="0">
                <a:solidFill>
                  <a:srgbClr val="FFFFFF"/>
                </a:solidFill>
                <a:latin typeface="Montserrat Ultra-Bold"/>
              </a:rPr>
              <a:t>MOMENT OF INERTIA</a:t>
            </a:r>
          </a:p>
        </p:txBody>
      </p:sp>
      <p:sp>
        <p:nvSpPr>
          <p:cNvPr id="22" name="TextBox 23">
            <a:extLst>
              <a:ext uri="{FF2B5EF4-FFF2-40B4-BE49-F238E27FC236}">
                <a16:creationId xmlns:a16="http://schemas.microsoft.com/office/drawing/2014/main" id="{E2DB7177-368E-4F55-BC06-8C0BCEF1167A}"/>
              </a:ext>
            </a:extLst>
          </p:cNvPr>
          <p:cNvSpPr txBox="1"/>
          <p:nvPr/>
        </p:nvSpPr>
        <p:spPr>
          <a:xfrm>
            <a:off x="1343880" y="1745750"/>
            <a:ext cx="14380179" cy="953338"/>
          </a:xfrm>
          <a:prstGeom prst="rect">
            <a:avLst/>
          </a:prstGeom>
        </p:spPr>
        <p:txBody>
          <a:bodyPr lIns="0" tIns="0" rIns="0" bIns="0" rtlCol="0" anchor="t">
            <a:spAutoFit/>
          </a:bodyPr>
          <a:lstStyle/>
          <a:p>
            <a:pPr marL="0" lvl="0" indent="0">
              <a:lnSpc>
                <a:spcPts val="7814"/>
              </a:lnSpc>
              <a:spcBef>
                <a:spcPct val="0"/>
              </a:spcBef>
            </a:pPr>
            <a:r>
              <a:rPr lang="en-US" sz="6000" dirty="0">
                <a:solidFill>
                  <a:schemeClr val="tx2">
                    <a:lumMod val="40000"/>
                    <a:lumOff val="60000"/>
                  </a:schemeClr>
                </a:solidFill>
                <a:latin typeface="Telegraf"/>
              </a:rPr>
              <a:t>Physics</a:t>
            </a:r>
            <a:r>
              <a:rPr lang="en-US" sz="4000" dirty="0">
                <a:solidFill>
                  <a:schemeClr val="tx2">
                    <a:lumMod val="40000"/>
                    <a:lumOff val="60000"/>
                  </a:schemeClr>
                </a:solidFill>
                <a:latin typeface="Telegraf"/>
              </a:rPr>
              <a:t>:</a:t>
            </a:r>
          </a:p>
        </p:txBody>
      </p:sp>
      <p:sp>
        <p:nvSpPr>
          <p:cNvPr id="10" name="TextBox 9">
            <a:extLst>
              <a:ext uri="{FF2B5EF4-FFF2-40B4-BE49-F238E27FC236}">
                <a16:creationId xmlns:a16="http://schemas.microsoft.com/office/drawing/2014/main" id="{3EB3420A-25BD-9FEE-701B-9DBA1ED83A07}"/>
              </a:ext>
            </a:extLst>
          </p:cNvPr>
          <p:cNvSpPr txBox="1"/>
          <p:nvPr/>
        </p:nvSpPr>
        <p:spPr>
          <a:xfrm>
            <a:off x="5105400" y="3314576"/>
            <a:ext cx="8839200" cy="830997"/>
          </a:xfrm>
          <a:prstGeom prst="rect">
            <a:avLst/>
          </a:prstGeom>
          <a:noFill/>
        </p:spPr>
        <p:txBody>
          <a:bodyPr wrap="square" rtlCol="0">
            <a:spAutoFit/>
          </a:bodyPr>
          <a:lstStyle/>
          <a:p>
            <a:r>
              <a:rPr lang="en-US" sz="4800" dirty="0">
                <a:solidFill>
                  <a:schemeClr val="accent1">
                    <a:lumMod val="40000"/>
                    <a:lumOff val="60000"/>
                  </a:schemeClr>
                </a:solidFill>
                <a:latin typeface="Telegraf"/>
              </a:rPr>
              <a:t>1.Classical Physics</a:t>
            </a:r>
            <a:endParaRPr lang="en-US" sz="4800" dirty="0">
              <a:solidFill>
                <a:schemeClr val="accent1">
                  <a:lumMod val="40000"/>
                  <a:lumOff val="60000"/>
                </a:schemeClr>
              </a:solidFill>
            </a:endParaRPr>
          </a:p>
        </p:txBody>
      </p:sp>
      <p:sp>
        <p:nvSpPr>
          <p:cNvPr id="11" name="TextBox 10">
            <a:extLst>
              <a:ext uri="{FF2B5EF4-FFF2-40B4-BE49-F238E27FC236}">
                <a16:creationId xmlns:a16="http://schemas.microsoft.com/office/drawing/2014/main" id="{DAE4539C-97DD-F917-2E06-8BADE46B340E}"/>
              </a:ext>
            </a:extLst>
          </p:cNvPr>
          <p:cNvSpPr txBox="1"/>
          <p:nvPr/>
        </p:nvSpPr>
        <p:spPr>
          <a:xfrm>
            <a:off x="5125278" y="4246493"/>
            <a:ext cx="6172200" cy="830997"/>
          </a:xfrm>
          <a:prstGeom prst="rect">
            <a:avLst/>
          </a:prstGeom>
          <a:noFill/>
        </p:spPr>
        <p:txBody>
          <a:bodyPr wrap="square" rtlCol="0">
            <a:spAutoFit/>
          </a:bodyPr>
          <a:lstStyle/>
          <a:p>
            <a:r>
              <a:rPr lang="en-US" sz="4800" dirty="0">
                <a:solidFill>
                  <a:schemeClr val="accent1">
                    <a:lumMod val="40000"/>
                    <a:lumOff val="60000"/>
                  </a:schemeClr>
                </a:solidFill>
                <a:latin typeface="Telegraf"/>
              </a:rPr>
              <a:t>2.</a:t>
            </a:r>
            <a:r>
              <a:rPr lang="en-US" sz="4800" dirty="0">
                <a:solidFill>
                  <a:srgbClr val="000000"/>
                </a:solidFill>
                <a:latin typeface="Telegraf"/>
              </a:rPr>
              <a:t> </a:t>
            </a:r>
            <a:r>
              <a:rPr lang="en-US" sz="4800" dirty="0">
                <a:solidFill>
                  <a:schemeClr val="accent1">
                    <a:lumMod val="40000"/>
                    <a:lumOff val="60000"/>
                  </a:schemeClr>
                </a:solidFill>
                <a:latin typeface="Telegraf"/>
              </a:rPr>
              <a:t>Modern Physics</a:t>
            </a:r>
            <a:endParaRPr lang="en-US" sz="4800" dirty="0">
              <a:solidFill>
                <a:schemeClr val="accent1">
                  <a:lumMod val="40000"/>
                  <a:lumOff val="60000"/>
                </a:schemeClr>
              </a:solidFill>
            </a:endParaRPr>
          </a:p>
        </p:txBody>
      </p:sp>
    </p:spTree>
    <p:extLst>
      <p:ext uri="{BB962C8B-B14F-4D97-AF65-F5344CB8AC3E}">
        <p14:creationId xmlns:p14="http://schemas.microsoft.com/office/powerpoint/2010/main" val="1449942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A1C30"/>
        </a:solidFill>
        <a:effectLst/>
      </p:bgPr>
    </p:bg>
    <p:spTree>
      <p:nvGrpSpPr>
        <p:cNvPr id="1" name=""/>
        <p:cNvGrpSpPr/>
        <p:nvPr/>
      </p:nvGrpSpPr>
      <p:grpSpPr>
        <a:xfrm>
          <a:off x="0" y="0"/>
          <a:ext cx="0" cy="0"/>
          <a:chOff x="0" y="0"/>
          <a:chExt cx="0" cy="0"/>
        </a:xfrm>
      </p:grpSpPr>
      <p:sp>
        <p:nvSpPr>
          <p:cNvPr id="2" name="Freeform 2"/>
          <p:cNvSpPr/>
          <p:nvPr/>
        </p:nvSpPr>
        <p:spPr>
          <a:xfrm>
            <a:off x="11756890" y="8149465"/>
            <a:ext cx="6531110" cy="4939894"/>
          </a:xfrm>
          <a:custGeom>
            <a:avLst/>
            <a:gdLst/>
            <a:ahLst/>
            <a:cxnLst/>
            <a:rect l="l" t="t" r="r" b="b"/>
            <a:pathLst>
              <a:path w="6531110" h="4939894">
                <a:moveTo>
                  <a:pt x="0" y="0"/>
                </a:moveTo>
                <a:lnTo>
                  <a:pt x="6531110" y="0"/>
                </a:lnTo>
                <a:lnTo>
                  <a:pt x="6531110" y="4939895"/>
                </a:lnTo>
                <a:lnTo>
                  <a:pt x="0" y="49398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0" y="-2811583"/>
            <a:ext cx="6531110" cy="4939894"/>
          </a:xfrm>
          <a:custGeom>
            <a:avLst/>
            <a:gdLst/>
            <a:ahLst/>
            <a:cxnLst/>
            <a:rect l="l" t="t" r="r" b="b"/>
            <a:pathLst>
              <a:path w="6531110" h="4939894">
                <a:moveTo>
                  <a:pt x="6531110" y="4939894"/>
                </a:moveTo>
                <a:lnTo>
                  <a:pt x="0" y="4939894"/>
                </a:lnTo>
                <a:lnTo>
                  <a:pt x="0" y="0"/>
                </a:lnTo>
                <a:lnTo>
                  <a:pt x="6531110" y="0"/>
                </a:lnTo>
                <a:lnTo>
                  <a:pt x="6531110" y="4939894"/>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14095838" y="-2367046"/>
            <a:ext cx="5412621" cy="5412621"/>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solid"/>
              <a:miter/>
            </a:ln>
          </p:spPr>
        </p:sp>
        <p:sp>
          <p:nvSpPr>
            <p:cNvPr id="6" name="TextBox 6"/>
            <p:cNvSpPr txBox="1"/>
            <p:nvPr/>
          </p:nvSpPr>
          <p:spPr>
            <a:xfrm>
              <a:off x="76200" y="38100"/>
              <a:ext cx="660400" cy="698500"/>
            </a:xfrm>
            <a:prstGeom prst="rect">
              <a:avLst/>
            </a:prstGeom>
          </p:spPr>
          <p:txBody>
            <a:bodyPr lIns="51248" tIns="51248" rIns="51248" bIns="51248" rtlCol="0" anchor="ctr"/>
            <a:lstStyle/>
            <a:p>
              <a:pPr algn="ctr">
                <a:lnSpc>
                  <a:spcPts val="2683"/>
                </a:lnSpc>
                <a:spcBef>
                  <a:spcPct val="0"/>
                </a:spcBef>
              </a:pPr>
              <a:endParaRPr/>
            </a:p>
          </p:txBody>
        </p:sp>
      </p:grpSp>
      <p:grpSp>
        <p:nvGrpSpPr>
          <p:cNvPr id="7" name="Group 7"/>
          <p:cNvGrpSpPr/>
          <p:nvPr/>
        </p:nvGrpSpPr>
        <p:grpSpPr>
          <a:xfrm>
            <a:off x="-1220459" y="7241425"/>
            <a:ext cx="5412621" cy="5412621"/>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solid"/>
              <a:miter/>
            </a:ln>
          </p:spPr>
        </p:sp>
        <p:sp>
          <p:nvSpPr>
            <p:cNvPr id="9" name="TextBox 9"/>
            <p:cNvSpPr txBox="1"/>
            <p:nvPr/>
          </p:nvSpPr>
          <p:spPr>
            <a:xfrm>
              <a:off x="76200" y="38100"/>
              <a:ext cx="660400" cy="698500"/>
            </a:xfrm>
            <a:prstGeom prst="rect">
              <a:avLst/>
            </a:prstGeom>
          </p:spPr>
          <p:txBody>
            <a:bodyPr lIns="51248" tIns="51248" rIns="51248" bIns="51248" rtlCol="0" anchor="ctr"/>
            <a:lstStyle/>
            <a:p>
              <a:pPr algn="ctr">
                <a:lnSpc>
                  <a:spcPts val="2683"/>
                </a:lnSpc>
                <a:spcBef>
                  <a:spcPct val="0"/>
                </a:spcBef>
              </a:pPr>
              <a:endParaRPr/>
            </a:p>
          </p:txBody>
        </p:sp>
      </p:grpSp>
      <p:grpSp>
        <p:nvGrpSpPr>
          <p:cNvPr id="12" name="Group 12"/>
          <p:cNvGrpSpPr/>
          <p:nvPr/>
        </p:nvGrpSpPr>
        <p:grpSpPr>
          <a:xfrm>
            <a:off x="16971248" y="2738473"/>
            <a:ext cx="576103" cy="576103"/>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83"/>
                </a:lnSpc>
              </a:pPr>
              <a:endParaRPr/>
            </a:p>
          </p:txBody>
        </p:sp>
      </p:grpSp>
      <p:grpSp>
        <p:nvGrpSpPr>
          <p:cNvPr id="15" name="Group 15"/>
          <p:cNvGrpSpPr/>
          <p:nvPr/>
        </p:nvGrpSpPr>
        <p:grpSpPr>
          <a:xfrm>
            <a:off x="740648" y="6972424"/>
            <a:ext cx="576103" cy="576103"/>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83"/>
                </a:lnSpc>
              </a:pPr>
              <a:endParaRPr/>
            </a:p>
          </p:txBody>
        </p:sp>
      </p:grpSp>
      <p:sp>
        <p:nvSpPr>
          <p:cNvPr id="23" name="TextBox 23"/>
          <p:cNvSpPr txBox="1"/>
          <p:nvPr/>
        </p:nvSpPr>
        <p:spPr>
          <a:xfrm>
            <a:off x="929049" y="329285"/>
            <a:ext cx="14380179" cy="1199559"/>
          </a:xfrm>
          <a:prstGeom prst="rect">
            <a:avLst/>
          </a:prstGeom>
        </p:spPr>
        <p:txBody>
          <a:bodyPr lIns="0" tIns="0" rIns="0" bIns="0" rtlCol="0" anchor="t">
            <a:spAutoFit/>
          </a:bodyPr>
          <a:lstStyle/>
          <a:p>
            <a:pPr marL="0" lvl="0" indent="0">
              <a:lnSpc>
                <a:spcPts val="10080"/>
              </a:lnSpc>
              <a:spcBef>
                <a:spcPct val="0"/>
              </a:spcBef>
            </a:pPr>
            <a:r>
              <a:rPr lang="en-US" sz="6600" dirty="0">
                <a:solidFill>
                  <a:srgbClr val="FFFFFF"/>
                </a:solidFill>
                <a:latin typeface="Montserrat Ultra-Bold"/>
              </a:rPr>
              <a:t>MOMENT OF INERTIA</a:t>
            </a:r>
          </a:p>
        </p:txBody>
      </p:sp>
      <p:sp>
        <p:nvSpPr>
          <p:cNvPr id="22" name="TextBox 23">
            <a:extLst>
              <a:ext uri="{FF2B5EF4-FFF2-40B4-BE49-F238E27FC236}">
                <a16:creationId xmlns:a16="http://schemas.microsoft.com/office/drawing/2014/main" id="{E2DB7177-368E-4F55-BC06-8C0BCEF1167A}"/>
              </a:ext>
            </a:extLst>
          </p:cNvPr>
          <p:cNvSpPr txBox="1"/>
          <p:nvPr/>
        </p:nvSpPr>
        <p:spPr>
          <a:xfrm>
            <a:off x="1437628" y="1750046"/>
            <a:ext cx="14380179" cy="799450"/>
          </a:xfrm>
          <a:prstGeom prst="rect">
            <a:avLst/>
          </a:prstGeom>
        </p:spPr>
        <p:txBody>
          <a:bodyPr lIns="0" tIns="0" rIns="0" bIns="0" rtlCol="0" anchor="t">
            <a:spAutoFit/>
          </a:bodyPr>
          <a:lstStyle/>
          <a:p>
            <a:pPr marL="0" lvl="0" indent="0">
              <a:lnSpc>
                <a:spcPts val="6240"/>
              </a:lnSpc>
              <a:spcBef>
                <a:spcPct val="0"/>
              </a:spcBef>
            </a:pPr>
            <a:r>
              <a:rPr lang="en-US" sz="6000" spc="-346" dirty="0">
                <a:solidFill>
                  <a:schemeClr val="tx2">
                    <a:lumMod val="40000"/>
                    <a:lumOff val="60000"/>
                  </a:schemeClr>
                </a:solidFill>
                <a:latin typeface="Telegraf Medium"/>
              </a:rPr>
              <a:t>Classical Physics</a:t>
            </a:r>
          </a:p>
        </p:txBody>
      </p:sp>
      <p:sp>
        <p:nvSpPr>
          <p:cNvPr id="18" name="TextBox 17">
            <a:extLst>
              <a:ext uri="{FF2B5EF4-FFF2-40B4-BE49-F238E27FC236}">
                <a16:creationId xmlns:a16="http://schemas.microsoft.com/office/drawing/2014/main" id="{31D65569-54F5-EC15-EFD9-C055005A0D2C}"/>
              </a:ext>
            </a:extLst>
          </p:cNvPr>
          <p:cNvSpPr txBox="1"/>
          <p:nvPr/>
        </p:nvSpPr>
        <p:spPr>
          <a:xfrm>
            <a:off x="2057400" y="2807143"/>
            <a:ext cx="13868400" cy="5511765"/>
          </a:xfrm>
          <a:prstGeom prst="rect">
            <a:avLst/>
          </a:prstGeom>
          <a:noFill/>
        </p:spPr>
        <p:txBody>
          <a:bodyPr wrap="square" rtlCol="0">
            <a:spAutoFit/>
          </a:bodyPr>
          <a:lstStyle/>
          <a:p>
            <a:pPr marL="0" lvl="0" indent="0">
              <a:lnSpc>
                <a:spcPts val="4692"/>
              </a:lnSpc>
            </a:pPr>
            <a:r>
              <a:rPr lang="en-US" sz="4800" dirty="0">
                <a:solidFill>
                  <a:schemeClr val="accent1">
                    <a:lumMod val="40000"/>
                    <a:lumOff val="60000"/>
                  </a:schemeClr>
                </a:solidFill>
                <a:latin typeface="Telegraf"/>
              </a:rPr>
              <a:t>Classical physics refers to the branch of physics that deals with the study of macroscopic objects and phenomena at speeds much slower than the speed of light, typically under conditions encountered in everyday life.</a:t>
            </a:r>
          </a:p>
          <a:p>
            <a:pPr marL="0" lvl="0" indent="0">
              <a:lnSpc>
                <a:spcPts val="2486"/>
              </a:lnSpc>
            </a:pPr>
            <a:endParaRPr lang="en-US" sz="4800" dirty="0">
              <a:solidFill>
                <a:schemeClr val="accent1">
                  <a:lumMod val="40000"/>
                  <a:lumOff val="60000"/>
                </a:schemeClr>
              </a:solidFill>
              <a:latin typeface="Telegraf"/>
            </a:endParaRPr>
          </a:p>
          <a:p>
            <a:pPr marL="0" lvl="0" indent="0">
              <a:lnSpc>
                <a:spcPts val="4692"/>
              </a:lnSpc>
            </a:pPr>
            <a:r>
              <a:rPr lang="en-US" sz="4800" dirty="0">
                <a:solidFill>
                  <a:schemeClr val="accent1">
                    <a:lumMod val="40000"/>
                    <a:lumOff val="60000"/>
                  </a:schemeClr>
                </a:solidFill>
                <a:latin typeface="Telegraf"/>
              </a:rPr>
              <a:t>Properties of Classical Physics: Newton's Laws of Motion, Conservation Laws, Law of  Gravitation, Wave-Particle Duality etc.</a:t>
            </a:r>
          </a:p>
          <a:p>
            <a:endParaRPr lang="en-US" dirty="0"/>
          </a:p>
        </p:txBody>
      </p:sp>
    </p:spTree>
    <p:extLst>
      <p:ext uri="{BB962C8B-B14F-4D97-AF65-F5344CB8AC3E}">
        <p14:creationId xmlns:p14="http://schemas.microsoft.com/office/powerpoint/2010/main" val="18238827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A1C30"/>
        </a:solidFill>
        <a:effectLst/>
      </p:bgPr>
    </p:bg>
    <p:spTree>
      <p:nvGrpSpPr>
        <p:cNvPr id="1" name=""/>
        <p:cNvGrpSpPr/>
        <p:nvPr/>
      </p:nvGrpSpPr>
      <p:grpSpPr>
        <a:xfrm>
          <a:off x="0" y="0"/>
          <a:ext cx="0" cy="0"/>
          <a:chOff x="0" y="0"/>
          <a:chExt cx="0" cy="0"/>
        </a:xfrm>
      </p:grpSpPr>
      <p:sp>
        <p:nvSpPr>
          <p:cNvPr id="2" name="Freeform 2"/>
          <p:cNvSpPr/>
          <p:nvPr/>
        </p:nvSpPr>
        <p:spPr>
          <a:xfrm>
            <a:off x="11756890" y="8149465"/>
            <a:ext cx="6531110" cy="4939894"/>
          </a:xfrm>
          <a:custGeom>
            <a:avLst/>
            <a:gdLst/>
            <a:ahLst/>
            <a:cxnLst/>
            <a:rect l="l" t="t" r="r" b="b"/>
            <a:pathLst>
              <a:path w="6531110" h="4939894">
                <a:moveTo>
                  <a:pt x="0" y="0"/>
                </a:moveTo>
                <a:lnTo>
                  <a:pt x="6531110" y="0"/>
                </a:lnTo>
                <a:lnTo>
                  <a:pt x="6531110" y="4939895"/>
                </a:lnTo>
                <a:lnTo>
                  <a:pt x="0" y="49398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0" y="-2811583"/>
            <a:ext cx="6531110" cy="4939894"/>
          </a:xfrm>
          <a:custGeom>
            <a:avLst/>
            <a:gdLst/>
            <a:ahLst/>
            <a:cxnLst/>
            <a:rect l="l" t="t" r="r" b="b"/>
            <a:pathLst>
              <a:path w="6531110" h="4939894">
                <a:moveTo>
                  <a:pt x="6531110" y="4939894"/>
                </a:moveTo>
                <a:lnTo>
                  <a:pt x="0" y="4939894"/>
                </a:lnTo>
                <a:lnTo>
                  <a:pt x="0" y="0"/>
                </a:lnTo>
                <a:lnTo>
                  <a:pt x="6531110" y="0"/>
                </a:lnTo>
                <a:lnTo>
                  <a:pt x="6531110" y="4939894"/>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14095838" y="-2367046"/>
            <a:ext cx="5412621" cy="5412621"/>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solid"/>
              <a:miter/>
            </a:ln>
          </p:spPr>
        </p:sp>
        <p:sp>
          <p:nvSpPr>
            <p:cNvPr id="6" name="TextBox 6"/>
            <p:cNvSpPr txBox="1"/>
            <p:nvPr/>
          </p:nvSpPr>
          <p:spPr>
            <a:xfrm>
              <a:off x="76200" y="38100"/>
              <a:ext cx="660400" cy="698500"/>
            </a:xfrm>
            <a:prstGeom prst="rect">
              <a:avLst/>
            </a:prstGeom>
          </p:spPr>
          <p:txBody>
            <a:bodyPr lIns="51248" tIns="51248" rIns="51248" bIns="51248" rtlCol="0" anchor="ctr"/>
            <a:lstStyle/>
            <a:p>
              <a:pPr algn="ctr">
                <a:lnSpc>
                  <a:spcPts val="2683"/>
                </a:lnSpc>
                <a:spcBef>
                  <a:spcPct val="0"/>
                </a:spcBef>
              </a:pPr>
              <a:endParaRPr/>
            </a:p>
          </p:txBody>
        </p:sp>
      </p:grpSp>
      <p:grpSp>
        <p:nvGrpSpPr>
          <p:cNvPr id="7" name="Group 7"/>
          <p:cNvGrpSpPr/>
          <p:nvPr/>
        </p:nvGrpSpPr>
        <p:grpSpPr>
          <a:xfrm>
            <a:off x="-1219200" y="7251404"/>
            <a:ext cx="5412621" cy="5412621"/>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solid"/>
              <a:miter/>
            </a:ln>
          </p:spPr>
        </p:sp>
        <p:sp>
          <p:nvSpPr>
            <p:cNvPr id="9" name="TextBox 9"/>
            <p:cNvSpPr txBox="1"/>
            <p:nvPr/>
          </p:nvSpPr>
          <p:spPr>
            <a:xfrm>
              <a:off x="76200" y="38100"/>
              <a:ext cx="660400" cy="698500"/>
            </a:xfrm>
            <a:prstGeom prst="rect">
              <a:avLst/>
            </a:prstGeom>
          </p:spPr>
          <p:txBody>
            <a:bodyPr lIns="51248" tIns="51248" rIns="51248" bIns="51248" rtlCol="0" anchor="ctr"/>
            <a:lstStyle/>
            <a:p>
              <a:pPr algn="ctr">
                <a:lnSpc>
                  <a:spcPts val="2683"/>
                </a:lnSpc>
                <a:spcBef>
                  <a:spcPct val="0"/>
                </a:spcBef>
              </a:pPr>
              <a:endParaRPr/>
            </a:p>
          </p:txBody>
        </p:sp>
      </p:grpSp>
      <p:grpSp>
        <p:nvGrpSpPr>
          <p:cNvPr id="12" name="Group 12"/>
          <p:cNvGrpSpPr/>
          <p:nvPr/>
        </p:nvGrpSpPr>
        <p:grpSpPr>
          <a:xfrm>
            <a:off x="16971248" y="2738473"/>
            <a:ext cx="576103" cy="576103"/>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83"/>
                </a:lnSpc>
              </a:pPr>
              <a:endParaRPr/>
            </a:p>
          </p:txBody>
        </p:sp>
      </p:grpSp>
      <p:grpSp>
        <p:nvGrpSpPr>
          <p:cNvPr id="15" name="Group 15"/>
          <p:cNvGrpSpPr/>
          <p:nvPr/>
        </p:nvGrpSpPr>
        <p:grpSpPr>
          <a:xfrm>
            <a:off x="740648" y="6972424"/>
            <a:ext cx="576103" cy="576103"/>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83"/>
                </a:lnSpc>
              </a:pPr>
              <a:endParaRPr/>
            </a:p>
          </p:txBody>
        </p:sp>
      </p:grpSp>
      <p:sp>
        <p:nvSpPr>
          <p:cNvPr id="23" name="TextBox 23"/>
          <p:cNvSpPr txBox="1"/>
          <p:nvPr/>
        </p:nvSpPr>
        <p:spPr>
          <a:xfrm>
            <a:off x="929049" y="329285"/>
            <a:ext cx="14380179" cy="1199559"/>
          </a:xfrm>
          <a:prstGeom prst="rect">
            <a:avLst/>
          </a:prstGeom>
        </p:spPr>
        <p:txBody>
          <a:bodyPr lIns="0" tIns="0" rIns="0" bIns="0" rtlCol="0" anchor="t">
            <a:spAutoFit/>
          </a:bodyPr>
          <a:lstStyle/>
          <a:p>
            <a:pPr marL="0" lvl="0" indent="0">
              <a:lnSpc>
                <a:spcPts val="10080"/>
              </a:lnSpc>
              <a:spcBef>
                <a:spcPct val="0"/>
              </a:spcBef>
            </a:pPr>
            <a:r>
              <a:rPr lang="en-US" sz="6600" dirty="0">
                <a:solidFill>
                  <a:srgbClr val="FFFFFF"/>
                </a:solidFill>
                <a:latin typeface="Montserrat Ultra-Bold"/>
              </a:rPr>
              <a:t>MOMENT OF INERTIA</a:t>
            </a:r>
          </a:p>
        </p:txBody>
      </p:sp>
      <p:sp>
        <p:nvSpPr>
          <p:cNvPr id="22" name="TextBox 23">
            <a:extLst>
              <a:ext uri="{FF2B5EF4-FFF2-40B4-BE49-F238E27FC236}">
                <a16:creationId xmlns:a16="http://schemas.microsoft.com/office/drawing/2014/main" id="{E2DB7177-368E-4F55-BC06-8C0BCEF1167A}"/>
              </a:ext>
            </a:extLst>
          </p:cNvPr>
          <p:cNvSpPr txBox="1"/>
          <p:nvPr/>
        </p:nvSpPr>
        <p:spPr>
          <a:xfrm>
            <a:off x="1343880" y="1745750"/>
            <a:ext cx="14380179" cy="674415"/>
          </a:xfrm>
          <a:prstGeom prst="rect">
            <a:avLst/>
          </a:prstGeom>
        </p:spPr>
        <p:txBody>
          <a:bodyPr lIns="0" tIns="0" rIns="0" bIns="0" rtlCol="0" anchor="t">
            <a:spAutoFit/>
          </a:bodyPr>
          <a:lstStyle/>
          <a:p>
            <a:pPr marL="0" lvl="0" indent="0">
              <a:lnSpc>
                <a:spcPts val="4949"/>
              </a:lnSpc>
              <a:spcBef>
                <a:spcPct val="0"/>
              </a:spcBef>
            </a:pPr>
            <a:r>
              <a:rPr lang="en-US" sz="6000" spc="-274" dirty="0">
                <a:solidFill>
                  <a:schemeClr val="tx2">
                    <a:lumMod val="40000"/>
                    <a:lumOff val="60000"/>
                  </a:schemeClr>
                </a:solidFill>
                <a:latin typeface="Telegraf Medium"/>
              </a:rPr>
              <a:t>Modern Physics</a:t>
            </a:r>
          </a:p>
        </p:txBody>
      </p:sp>
      <p:sp>
        <p:nvSpPr>
          <p:cNvPr id="18" name="TextBox 17">
            <a:extLst>
              <a:ext uri="{FF2B5EF4-FFF2-40B4-BE49-F238E27FC236}">
                <a16:creationId xmlns:a16="http://schemas.microsoft.com/office/drawing/2014/main" id="{31D65569-54F5-EC15-EFD9-C055005A0D2C}"/>
              </a:ext>
            </a:extLst>
          </p:cNvPr>
          <p:cNvSpPr txBox="1"/>
          <p:nvPr/>
        </p:nvSpPr>
        <p:spPr>
          <a:xfrm>
            <a:off x="2057400" y="2807143"/>
            <a:ext cx="13868400" cy="4344779"/>
          </a:xfrm>
          <a:prstGeom prst="rect">
            <a:avLst/>
          </a:prstGeom>
          <a:noFill/>
        </p:spPr>
        <p:txBody>
          <a:bodyPr wrap="square" rtlCol="0">
            <a:spAutoFit/>
          </a:bodyPr>
          <a:lstStyle/>
          <a:p>
            <a:pPr marL="0" lvl="0" indent="0">
              <a:lnSpc>
                <a:spcPts val="4059"/>
              </a:lnSpc>
            </a:pPr>
            <a:r>
              <a:rPr lang="en-US" sz="4800" dirty="0">
                <a:solidFill>
                  <a:schemeClr val="accent1">
                    <a:lumMod val="40000"/>
                    <a:lumOff val="60000"/>
                  </a:schemeClr>
                </a:solidFill>
                <a:latin typeface="Telegraf"/>
              </a:rPr>
              <a:t>Modern physics refers to the branch of physics that developed in the 20th century and beyond, encompassing theories and principles that extend beyond the scope of classical physics. It includes two major pillars: quantum mechanics and relativity theory.</a:t>
            </a:r>
          </a:p>
          <a:p>
            <a:pPr marL="0" lvl="0" indent="0">
              <a:lnSpc>
                <a:spcPts val="2309"/>
              </a:lnSpc>
            </a:pPr>
            <a:endParaRPr lang="en-US" sz="4800" dirty="0">
              <a:solidFill>
                <a:schemeClr val="accent1">
                  <a:lumMod val="40000"/>
                  <a:lumOff val="60000"/>
                </a:schemeClr>
              </a:solidFill>
              <a:latin typeface="Telegraf"/>
            </a:endParaRPr>
          </a:p>
          <a:p>
            <a:pPr marL="0" lvl="0" indent="0">
              <a:lnSpc>
                <a:spcPts val="4059"/>
              </a:lnSpc>
            </a:pPr>
            <a:r>
              <a:rPr lang="en-US" sz="4800" dirty="0">
                <a:solidFill>
                  <a:schemeClr val="accent1">
                    <a:lumMod val="40000"/>
                    <a:lumOff val="60000"/>
                  </a:schemeClr>
                </a:solidFill>
                <a:latin typeface="Telegraf"/>
              </a:rPr>
              <a:t>Properties of Modern physics: Quantum Mechanics, Theory of Relativity, Astrophysics and Cosmology etc.</a:t>
            </a:r>
          </a:p>
          <a:p>
            <a:endParaRPr lang="en-US" dirty="0"/>
          </a:p>
        </p:txBody>
      </p:sp>
    </p:spTree>
    <p:extLst>
      <p:ext uri="{BB962C8B-B14F-4D97-AF65-F5344CB8AC3E}">
        <p14:creationId xmlns:p14="http://schemas.microsoft.com/office/powerpoint/2010/main" val="3440391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A1C30"/>
        </a:solidFill>
        <a:effectLst/>
      </p:bgPr>
    </p:bg>
    <p:spTree>
      <p:nvGrpSpPr>
        <p:cNvPr id="1" name=""/>
        <p:cNvGrpSpPr/>
        <p:nvPr/>
      </p:nvGrpSpPr>
      <p:grpSpPr>
        <a:xfrm>
          <a:off x="0" y="0"/>
          <a:ext cx="0" cy="0"/>
          <a:chOff x="0" y="0"/>
          <a:chExt cx="0" cy="0"/>
        </a:xfrm>
      </p:grpSpPr>
      <p:sp>
        <p:nvSpPr>
          <p:cNvPr id="2" name="Freeform 2"/>
          <p:cNvSpPr/>
          <p:nvPr/>
        </p:nvSpPr>
        <p:spPr>
          <a:xfrm>
            <a:off x="11756890" y="8149465"/>
            <a:ext cx="6531110" cy="4939894"/>
          </a:xfrm>
          <a:custGeom>
            <a:avLst/>
            <a:gdLst/>
            <a:ahLst/>
            <a:cxnLst/>
            <a:rect l="l" t="t" r="r" b="b"/>
            <a:pathLst>
              <a:path w="6531110" h="4939894">
                <a:moveTo>
                  <a:pt x="0" y="0"/>
                </a:moveTo>
                <a:lnTo>
                  <a:pt x="6531110" y="0"/>
                </a:lnTo>
                <a:lnTo>
                  <a:pt x="6531110" y="4939895"/>
                </a:lnTo>
                <a:lnTo>
                  <a:pt x="0" y="49398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0" y="-2811583"/>
            <a:ext cx="6531110" cy="4939894"/>
          </a:xfrm>
          <a:custGeom>
            <a:avLst/>
            <a:gdLst/>
            <a:ahLst/>
            <a:cxnLst/>
            <a:rect l="l" t="t" r="r" b="b"/>
            <a:pathLst>
              <a:path w="6531110" h="4939894">
                <a:moveTo>
                  <a:pt x="6531110" y="4939894"/>
                </a:moveTo>
                <a:lnTo>
                  <a:pt x="0" y="4939894"/>
                </a:lnTo>
                <a:lnTo>
                  <a:pt x="0" y="0"/>
                </a:lnTo>
                <a:lnTo>
                  <a:pt x="6531110" y="0"/>
                </a:lnTo>
                <a:lnTo>
                  <a:pt x="6531110" y="4939894"/>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14095838" y="-2367046"/>
            <a:ext cx="5412621" cy="5412621"/>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solid"/>
              <a:miter/>
            </a:ln>
          </p:spPr>
        </p:sp>
        <p:sp>
          <p:nvSpPr>
            <p:cNvPr id="6" name="TextBox 6"/>
            <p:cNvSpPr txBox="1"/>
            <p:nvPr/>
          </p:nvSpPr>
          <p:spPr>
            <a:xfrm>
              <a:off x="76200" y="38100"/>
              <a:ext cx="660400" cy="698500"/>
            </a:xfrm>
            <a:prstGeom prst="rect">
              <a:avLst/>
            </a:prstGeom>
          </p:spPr>
          <p:txBody>
            <a:bodyPr lIns="51248" tIns="51248" rIns="51248" bIns="51248" rtlCol="0" anchor="ctr"/>
            <a:lstStyle/>
            <a:p>
              <a:pPr algn="ctr">
                <a:lnSpc>
                  <a:spcPts val="2683"/>
                </a:lnSpc>
                <a:spcBef>
                  <a:spcPct val="0"/>
                </a:spcBef>
              </a:pPr>
              <a:endParaRPr/>
            </a:p>
          </p:txBody>
        </p:sp>
      </p:grpSp>
      <p:grpSp>
        <p:nvGrpSpPr>
          <p:cNvPr id="7" name="Group 7"/>
          <p:cNvGrpSpPr/>
          <p:nvPr/>
        </p:nvGrpSpPr>
        <p:grpSpPr>
          <a:xfrm>
            <a:off x="-1220459" y="7241425"/>
            <a:ext cx="5412621" cy="5412621"/>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solid"/>
              <a:miter/>
            </a:ln>
          </p:spPr>
        </p:sp>
        <p:sp>
          <p:nvSpPr>
            <p:cNvPr id="9" name="TextBox 9"/>
            <p:cNvSpPr txBox="1"/>
            <p:nvPr/>
          </p:nvSpPr>
          <p:spPr>
            <a:xfrm>
              <a:off x="76200" y="38100"/>
              <a:ext cx="660400" cy="698500"/>
            </a:xfrm>
            <a:prstGeom prst="rect">
              <a:avLst/>
            </a:prstGeom>
          </p:spPr>
          <p:txBody>
            <a:bodyPr lIns="51248" tIns="51248" rIns="51248" bIns="51248" rtlCol="0" anchor="ctr"/>
            <a:lstStyle/>
            <a:p>
              <a:pPr algn="ctr">
                <a:lnSpc>
                  <a:spcPts val="2683"/>
                </a:lnSpc>
                <a:spcBef>
                  <a:spcPct val="0"/>
                </a:spcBef>
              </a:pPr>
              <a:endParaRPr/>
            </a:p>
          </p:txBody>
        </p:sp>
      </p:grpSp>
      <p:grpSp>
        <p:nvGrpSpPr>
          <p:cNvPr id="12" name="Group 12"/>
          <p:cNvGrpSpPr/>
          <p:nvPr/>
        </p:nvGrpSpPr>
        <p:grpSpPr>
          <a:xfrm>
            <a:off x="16971248" y="2738473"/>
            <a:ext cx="576103" cy="576103"/>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83"/>
                </a:lnSpc>
              </a:pPr>
              <a:endParaRPr/>
            </a:p>
          </p:txBody>
        </p:sp>
      </p:grpSp>
      <p:grpSp>
        <p:nvGrpSpPr>
          <p:cNvPr id="15" name="Group 15"/>
          <p:cNvGrpSpPr/>
          <p:nvPr/>
        </p:nvGrpSpPr>
        <p:grpSpPr>
          <a:xfrm>
            <a:off x="740648" y="6972424"/>
            <a:ext cx="576103" cy="576103"/>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83"/>
                </a:lnSpc>
              </a:pPr>
              <a:endParaRPr/>
            </a:p>
          </p:txBody>
        </p:sp>
      </p:grpSp>
      <p:sp>
        <p:nvSpPr>
          <p:cNvPr id="23" name="TextBox 23"/>
          <p:cNvSpPr txBox="1"/>
          <p:nvPr/>
        </p:nvSpPr>
        <p:spPr>
          <a:xfrm>
            <a:off x="929049" y="329285"/>
            <a:ext cx="14380179" cy="1199559"/>
          </a:xfrm>
          <a:prstGeom prst="rect">
            <a:avLst/>
          </a:prstGeom>
        </p:spPr>
        <p:txBody>
          <a:bodyPr lIns="0" tIns="0" rIns="0" bIns="0" rtlCol="0" anchor="t">
            <a:spAutoFit/>
          </a:bodyPr>
          <a:lstStyle/>
          <a:p>
            <a:pPr marL="0" lvl="0" indent="0">
              <a:lnSpc>
                <a:spcPts val="10080"/>
              </a:lnSpc>
              <a:spcBef>
                <a:spcPct val="0"/>
              </a:spcBef>
            </a:pPr>
            <a:r>
              <a:rPr lang="en-US" sz="6600" dirty="0">
                <a:solidFill>
                  <a:srgbClr val="FFFFFF"/>
                </a:solidFill>
                <a:latin typeface="Montserrat Ultra-Bold"/>
              </a:rPr>
              <a:t>MOMENT OF INERTIA</a:t>
            </a:r>
          </a:p>
        </p:txBody>
      </p:sp>
      <p:sp>
        <p:nvSpPr>
          <p:cNvPr id="22" name="TextBox 23">
            <a:extLst>
              <a:ext uri="{FF2B5EF4-FFF2-40B4-BE49-F238E27FC236}">
                <a16:creationId xmlns:a16="http://schemas.microsoft.com/office/drawing/2014/main" id="{E2DB7177-368E-4F55-BC06-8C0BCEF1167A}"/>
              </a:ext>
            </a:extLst>
          </p:cNvPr>
          <p:cNvSpPr txBox="1"/>
          <p:nvPr/>
        </p:nvSpPr>
        <p:spPr>
          <a:xfrm>
            <a:off x="1343880" y="1745750"/>
            <a:ext cx="14380179" cy="674415"/>
          </a:xfrm>
          <a:prstGeom prst="rect">
            <a:avLst/>
          </a:prstGeom>
        </p:spPr>
        <p:txBody>
          <a:bodyPr lIns="0" tIns="0" rIns="0" bIns="0" rtlCol="0" anchor="t">
            <a:spAutoFit/>
          </a:bodyPr>
          <a:lstStyle/>
          <a:p>
            <a:pPr marL="0" lvl="0" indent="0">
              <a:lnSpc>
                <a:spcPts val="4949"/>
              </a:lnSpc>
              <a:spcBef>
                <a:spcPct val="0"/>
              </a:spcBef>
            </a:pPr>
            <a:r>
              <a:rPr lang="en-US" sz="6000" spc="-274" dirty="0">
                <a:solidFill>
                  <a:schemeClr val="tx2">
                    <a:lumMod val="40000"/>
                    <a:lumOff val="60000"/>
                  </a:schemeClr>
                </a:solidFill>
                <a:latin typeface="Telegraf Medium"/>
              </a:rPr>
              <a:t>Relation In Physics:</a:t>
            </a:r>
          </a:p>
        </p:txBody>
      </p:sp>
      <p:sp>
        <p:nvSpPr>
          <p:cNvPr id="18" name="TextBox 17">
            <a:extLst>
              <a:ext uri="{FF2B5EF4-FFF2-40B4-BE49-F238E27FC236}">
                <a16:creationId xmlns:a16="http://schemas.microsoft.com/office/drawing/2014/main" id="{31D65569-54F5-EC15-EFD9-C055005A0D2C}"/>
              </a:ext>
            </a:extLst>
          </p:cNvPr>
          <p:cNvSpPr txBox="1"/>
          <p:nvPr/>
        </p:nvSpPr>
        <p:spPr>
          <a:xfrm>
            <a:off x="2057400" y="2807143"/>
            <a:ext cx="13868400" cy="1754326"/>
          </a:xfrm>
          <a:prstGeom prst="rect">
            <a:avLst/>
          </a:prstGeom>
          <a:noFill/>
        </p:spPr>
        <p:txBody>
          <a:bodyPr wrap="square" rtlCol="0">
            <a:spAutoFit/>
          </a:bodyPr>
          <a:lstStyle/>
          <a:p>
            <a:pPr marL="0" lvl="0" indent="0">
              <a:lnSpc>
                <a:spcPts val="3629"/>
              </a:lnSpc>
              <a:spcBef>
                <a:spcPct val="0"/>
              </a:spcBef>
            </a:pPr>
            <a:r>
              <a:rPr lang="en-US" sz="4800" dirty="0">
                <a:solidFill>
                  <a:schemeClr val="accent1">
                    <a:lumMod val="40000"/>
                    <a:lumOff val="60000"/>
                  </a:schemeClr>
                </a:solidFill>
                <a:latin typeface="Telegraf"/>
              </a:rPr>
              <a:t>Moment of inertia is indeed a concept within classical physics. It is a property of matter that  describes how mass is distributed around an axis of rotation.</a:t>
            </a:r>
          </a:p>
          <a:p>
            <a:endParaRPr lang="en-US" dirty="0"/>
          </a:p>
        </p:txBody>
      </p:sp>
      <p:sp>
        <p:nvSpPr>
          <p:cNvPr id="10" name="TextBox 9">
            <a:extLst>
              <a:ext uri="{FF2B5EF4-FFF2-40B4-BE49-F238E27FC236}">
                <a16:creationId xmlns:a16="http://schemas.microsoft.com/office/drawing/2014/main" id="{124F31EB-1BCD-A7A1-9956-D85D6A0E2A0B}"/>
              </a:ext>
            </a:extLst>
          </p:cNvPr>
          <p:cNvSpPr txBox="1"/>
          <p:nvPr/>
        </p:nvSpPr>
        <p:spPr>
          <a:xfrm>
            <a:off x="2209800" y="5143500"/>
            <a:ext cx="12573000" cy="3754874"/>
          </a:xfrm>
          <a:prstGeom prst="rect">
            <a:avLst/>
          </a:prstGeom>
          <a:noFill/>
        </p:spPr>
        <p:txBody>
          <a:bodyPr wrap="square" rtlCol="0">
            <a:spAutoFit/>
          </a:bodyPr>
          <a:lstStyle/>
          <a:p>
            <a:r>
              <a:rPr lang="en-US" sz="4400" dirty="0">
                <a:solidFill>
                  <a:schemeClr val="accent1">
                    <a:lumMod val="40000"/>
                    <a:lumOff val="60000"/>
                  </a:schemeClr>
                </a:solidFill>
                <a:latin typeface="Telegraf"/>
              </a:rPr>
              <a:t>In classical mechanics, moment   of inertia is analogous to mass in linear motion. It measures the resistance of an object to rotational motion and depends on both the mass and the distribution of that mass relative to the axis of rotation.</a:t>
            </a:r>
          </a:p>
          <a:p>
            <a:endParaRPr lang="en-US" dirty="0"/>
          </a:p>
        </p:txBody>
      </p:sp>
    </p:spTree>
    <p:extLst>
      <p:ext uri="{BB962C8B-B14F-4D97-AF65-F5344CB8AC3E}">
        <p14:creationId xmlns:p14="http://schemas.microsoft.com/office/powerpoint/2010/main" val="141844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A1C30"/>
        </a:solidFill>
        <a:effectLst/>
      </p:bgPr>
    </p:bg>
    <p:spTree>
      <p:nvGrpSpPr>
        <p:cNvPr id="1" name=""/>
        <p:cNvGrpSpPr/>
        <p:nvPr/>
      </p:nvGrpSpPr>
      <p:grpSpPr>
        <a:xfrm>
          <a:off x="0" y="0"/>
          <a:ext cx="0" cy="0"/>
          <a:chOff x="0" y="0"/>
          <a:chExt cx="0" cy="0"/>
        </a:xfrm>
      </p:grpSpPr>
      <p:sp>
        <p:nvSpPr>
          <p:cNvPr id="2" name="Freeform 2"/>
          <p:cNvSpPr/>
          <p:nvPr/>
        </p:nvSpPr>
        <p:spPr>
          <a:xfrm>
            <a:off x="11756890" y="8149465"/>
            <a:ext cx="6531110" cy="4939894"/>
          </a:xfrm>
          <a:custGeom>
            <a:avLst/>
            <a:gdLst/>
            <a:ahLst/>
            <a:cxnLst/>
            <a:rect l="l" t="t" r="r" b="b"/>
            <a:pathLst>
              <a:path w="6531110" h="4939894">
                <a:moveTo>
                  <a:pt x="0" y="0"/>
                </a:moveTo>
                <a:lnTo>
                  <a:pt x="6531110" y="0"/>
                </a:lnTo>
                <a:lnTo>
                  <a:pt x="6531110" y="4939895"/>
                </a:lnTo>
                <a:lnTo>
                  <a:pt x="0" y="49398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0" y="-2811583"/>
            <a:ext cx="6531110" cy="4939894"/>
          </a:xfrm>
          <a:custGeom>
            <a:avLst/>
            <a:gdLst/>
            <a:ahLst/>
            <a:cxnLst/>
            <a:rect l="l" t="t" r="r" b="b"/>
            <a:pathLst>
              <a:path w="6531110" h="4939894">
                <a:moveTo>
                  <a:pt x="6531110" y="4939894"/>
                </a:moveTo>
                <a:lnTo>
                  <a:pt x="0" y="4939894"/>
                </a:lnTo>
                <a:lnTo>
                  <a:pt x="0" y="0"/>
                </a:lnTo>
                <a:lnTo>
                  <a:pt x="6531110" y="0"/>
                </a:lnTo>
                <a:lnTo>
                  <a:pt x="6531110" y="4939894"/>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14095838" y="-2367046"/>
            <a:ext cx="5412621" cy="5412621"/>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solid"/>
              <a:miter/>
            </a:ln>
          </p:spPr>
        </p:sp>
        <p:sp>
          <p:nvSpPr>
            <p:cNvPr id="6" name="TextBox 6"/>
            <p:cNvSpPr txBox="1"/>
            <p:nvPr/>
          </p:nvSpPr>
          <p:spPr>
            <a:xfrm>
              <a:off x="76200" y="38100"/>
              <a:ext cx="660400" cy="698500"/>
            </a:xfrm>
            <a:prstGeom prst="rect">
              <a:avLst/>
            </a:prstGeom>
          </p:spPr>
          <p:txBody>
            <a:bodyPr lIns="51248" tIns="51248" rIns="51248" bIns="51248" rtlCol="0" anchor="ctr"/>
            <a:lstStyle/>
            <a:p>
              <a:pPr algn="ctr">
                <a:lnSpc>
                  <a:spcPts val="2683"/>
                </a:lnSpc>
                <a:spcBef>
                  <a:spcPct val="0"/>
                </a:spcBef>
              </a:pPr>
              <a:endParaRPr/>
            </a:p>
          </p:txBody>
        </p:sp>
      </p:grpSp>
      <p:grpSp>
        <p:nvGrpSpPr>
          <p:cNvPr id="7" name="Group 7"/>
          <p:cNvGrpSpPr/>
          <p:nvPr/>
        </p:nvGrpSpPr>
        <p:grpSpPr>
          <a:xfrm>
            <a:off x="-1220459" y="7241425"/>
            <a:ext cx="5412621" cy="5412621"/>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solid"/>
              <a:miter/>
            </a:ln>
          </p:spPr>
        </p:sp>
        <p:sp>
          <p:nvSpPr>
            <p:cNvPr id="9" name="TextBox 9"/>
            <p:cNvSpPr txBox="1"/>
            <p:nvPr/>
          </p:nvSpPr>
          <p:spPr>
            <a:xfrm>
              <a:off x="76200" y="38100"/>
              <a:ext cx="660400" cy="698500"/>
            </a:xfrm>
            <a:prstGeom prst="rect">
              <a:avLst/>
            </a:prstGeom>
          </p:spPr>
          <p:txBody>
            <a:bodyPr lIns="51248" tIns="51248" rIns="51248" bIns="51248" rtlCol="0" anchor="ctr"/>
            <a:lstStyle/>
            <a:p>
              <a:pPr algn="ctr">
                <a:lnSpc>
                  <a:spcPts val="2683"/>
                </a:lnSpc>
                <a:spcBef>
                  <a:spcPct val="0"/>
                </a:spcBef>
              </a:pPr>
              <a:endParaRPr/>
            </a:p>
          </p:txBody>
        </p:sp>
      </p:grpSp>
      <p:grpSp>
        <p:nvGrpSpPr>
          <p:cNvPr id="12" name="Group 12"/>
          <p:cNvGrpSpPr/>
          <p:nvPr/>
        </p:nvGrpSpPr>
        <p:grpSpPr>
          <a:xfrm>
            <a:off x="16971248" y="2738473"/>
            <a:ext cx="576103" cy="576103"/>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83"/>
                </a:lnSpc>
              </a:pPr>
              <a:endParaRPr/>
            </a:p>
          </p:txBody>
        </p:sp>
      </p:grpSp>
      <p:grpSp>
        <p:nvGrpSpPr>
          <p:cNvPr id="15" name="Group 15"/>
          <p:cNvGrpSpPr/>
          <p:nvPr/>
        </p:nvGrpSpPr>
        <p:grpSpPr>
          <a:xfrm>
            <a:off x="740648" y="6972424"/>
            <a:ext cx="576103" cy="576103"/>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83"/>
                </a:lnSpc>
              </a:pPr>
              <a:endParaRPr/>
            </a:p>
          </p:txBody>
        </p:sp>
      </p:grpSp>
      <p:sp>
        <p:nvSpPr>
          <p:cNvPr id="23" name="TextBox 23"/>
          <p:cNvSpPr txBox="1"/>
          <p:nvPr/>
        </p:nvSpPr>
        <p:spPr>
          <a:xfrm>
            <a:off x="929049" y="329285"/>
            <a:ext cx="14380179" cy="1199559"/>
          </a:xfrm>
          <a:prstGeom prst="rect">
            <a:avLst/>
          </a:prstGeom>
        </p:spPr>
        <p:txBody>
          <a:bodyPr lIns="0" tIns="0" rIns="0" bIns="0" rtlCol="0" anchor="t">
            <a:spAutoFit/>
          </a:bodyPr>
          <a:lstStyle/>
          <a:p>
            <a:pPr marL="0" lvl="0" indent="0">
              <a:lnSpc>
                <a:spcPts val="10080"/>
              </a:lnSpc>
              <a:spcBef>
                <a:spcPct val="0"/>
              </a:spcBef>
            </a:pPr>
            <a:r>
              <a:rPr lang="en-US" sz="6600" dirty="0">
                <a:solidFill>
                  <a:srgbClr val="FFFFFF"/>
                </a:solidFill>
                <a:latin typeface="Montserrat Ultra-Bold"/>
              </a:rPr>
              <a:t>MOMENT OF INERTIA</a:t>
            </a:r>
          </a:p>
        </p:txBody>
      </p:sp>
      <p:sp>
        <p:nvSpPr>
          <p:cNvPr id="22" name="TextBox 23">
            <a:extLst>
              <a:ext uri="{FF2B5EF4-FFF2-40B4-BE49-F238E27FC236}">
                <a16:creationId xmlns:a16="http://schemas.microsoft.com/office/drawing/2014/main" id="{E2DB7177-368E-4F55-BC06-8C0BCEF1167A}"/>
              </a:ext>
            </a:extLst>
          </p:cNvPr>
          <p:cNvSpPr txBox="1"/>
          <p:nvPr/>
        </p:nvSpPr>
        <p:spPr>
          <a:xfrm>
            <a:off x="1028699" y="1653516"/>
            <a:ext cx="14380179" cy="553998"/>
          </a:xfrm>
          <a:prstGeom prst="rect">
            <a:avLst/>
          </a:prstGeom>
        </p:spPr>
        <p:txBody>
          <a:bodyPr lIns="0" tIns="0" rIns="0" bIns="0" rtlCol="0" anchor="t">
            <a:spAutoFit/>
          </a:bodyPr>
          <a:lstStyle/>
          <a:p>
            <a:pPr marL="0" lvl="0" indent="0">
              <a:spcBef>
                <a:spcPct val="0"/>
              </a:spcBef>
            </a:pPr>
            <a:r>
              <a:rPr lang="en-US" sz="3600" dirty="0">
                <a:solidFill>
                  <a:schemeClr val="tx2">
                    <a:lumMod val="40000"/>
                    <a:lumOff val="60000"/>
                  </a:schemeClr>
                </a:solidFill>
                <a:effectLst>
                  <a:outerShdw blurRad="38100" dist="38100" dir="2700000" algn="tl">
                    <a:srgbClr val="000000">
                      <a:alpha val="43137"/>
                    </a:srgbClr>
                  </a:outerShdw>
                </a:effectLst>
                <a:latin typeface="Montserrat Ultra-Bold"/>
              </a:rPr>
              <a:t>INTRODUCTION</a:t>
            </a:r>
          </a:p>
        </p:txBody>
      </p:sp>
      <p:sp>
        <p:nvSpPr>
          <p:cNvPr id="25" name="TextBox 23">
            <a:extLst>
              <a:ext uri="{FF2B5EF4-FFF2-40B4-BE49-F238E27FC236}">
                <a16:creationId xmlns:a16="http://schemas.microsoft.com/office/drawing/2014/main" id="{90E19BBE-2EA8-45BE-98FF-C6FBC3565620}"/>
              </a:ext>
            </a:extLst>
          </p:cNvPr>
          <p:cNvSpPr txBox="1"/>
          <p:nvPr/>
        </p:nvSpPr>
        <p:spPr>
          <a:xfrm>
            <a:off x="949141" y="3200157"/>
            <a:ext cx="7966259" cy="6554295"/>
          </a:xfrm>
          <a:prstGeom prst="rect">
            <a:avLst/>
          </a:prstGeom>
        </p:spPr>
        <p:txBody>
          <a:bodyPr wrap="square" lIns="0" tIns="0" rIns="0" bIns="0" rtlCol="0" anchor="t">
            <a:spAutoFit/>
          </a:bodyPr>
          <a:lstStyle/>
          <a:p>
            <a:pPr lvl="0" algn="just">
              <a:lnSpc>
                <a:spcPct val="150000"/>
              </a:lnSpc>
              <a:spcBef>
                <a:spcPct val="0"/>
              </a:spcBef>
            </a:pPr>
            <a:r>
              <a:rPr lang="en-US" sz="3600" dirty="0">
                <a:solidFill>
                  <a:schemeClr val="bg1"/>
                </a:solidFill>
                <a:effectLst>
                  <a:outerShdw blurRad="38100" dist="38100" dir="2700000" algn="tl">
                    <a:srgbClr val="000000">
                      <a:alpha val="43137"/>
                    </a:srgbClr>
                  </a:outerShdw>
                </a:effectLst>
                <a:latin typeface="Montserrat Ultra-Bold"/>
              </a:rPr>
              <a:t>Definition : If a rigid body rotates around an axis , then moment of inertia of that body with respect to that axis means the summation of the product of square of distance from the axis and mass of each of the particles of that body.</a:t>
            </a:r>
            <a:endParaRPr lang="en-US" sz="3600" dirty="0">
              <a:solidFill>
                <a:srgbClr val="00B0F0"/>
              </a:solidFill>
              <a:effectLst>
                <a:outerShdw blurRad="38100" dist="38100" dir="2700000" algn="tl">
                  <a:srgbClr val="000000">
                    <a:alpha val="43137"/>
                  </a:srgbClr>
                </a:outerShdw>
              </a:effectLst>
              <a:latin typeface="Montserrat Ultra-Bold"/>
            </a:endParaRPr>
          </a:p>
        </p:txBody>
      </p:sp>
      <p:pic>
        <p:nvPicPr>
          <p:cNvPr id="20" name="Picture 19">
            <a:extLst>
              <a:ext uri="{FF2B5EF4-FFF2-40B4-BE49-F238E27FC236}">
                <a16:creationId xmlns:a16="http://schemas.microsoft.com/office/drawing/2014/main" id="{B75B2C7F-6A70-46FC-D15C-911294013F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4258" y="1473401"/>
            <a:ext cx="8743950" cy="8029575"/>
          </a:xfrm>
          <a:prstGeom prst="rect">
            <a:avLst/>
          </a:prstGeom>
        </p:spPr>
      </p:pic>
    </p:spTree>
    <p:extLst>
      <p:ext uri="{BB962C8B-B14F-4D97-AF65-F5344CB8AC3E}">
        <p14:creationId xmlns:p14="http://schemas.microsoft.com/office/powerpoint/2010/main" val="2742627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A1C30"/>
        </a:solidFill>
        <a:effectLst/>
      </p:bgPr>
    </p:bg>
    <p:spTree>
      <p:nvGrpSpPr>
        <p:cNvPr id="1" name=""/>
        <p:cNvGrpSpPr/>
        <p:nvPr/>
      </p:nvGrpSpPr>
      <p:grpSpPr>
        <a:xfrm>
          <a:off x="0" y="0"/>
          <a:ext cx="0" cy="0"/>
          <a:chOff x="0" y="0"/>
          <a:chExt cx="0" cy="0"/>
        </a:xfrm>
      </p:grpSpPr>
      <p:sp>
        <p:nvSpPr>
          <p:cNvPr id="2" name="Freeform 2"/>
          <p:cNvSpPr/>
          <p:nvPr/>
        </p:nvSpPr>
        <p:spPr>
          <a:xfrm>
            <a:off x="11756890" y="8149465"/>
            <a:ext cx="6531110" cy="4939894"/>
          </a:xfrm>
          <a:custGeom>
            <a:avLst/>
            <a:gdLst/>
            <a:ahLst/>
            <a:cxnLst/>
            <a:rect l="l" t="t" r="r" b="b"/>
            <a:pathLst>
              <a:path w="6531110" h="4939894">
                <a:moveTo>
                  <a:pt x="0" y="0"/>
                </a:moveTo>
                <a:lnTo>
                  <a:pt x="6531110" y="0"/>
                </a:lnTo>
                <a:lnTo>
                  <a:pt x="6531110" y="4939895"/>
                </a:lnTo>
                <a:lnTo>
                  <a:pt x="0" y="49398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0" y="-2811583"/>
            <a:ext cx="6531110" cy="4939894"/>
          </a:xfrm>
          <a:custGeom>
            <a:avLst/>
            <a:gdLst/>
            <a:ahLst/>
            <a:cxnLst/>
            <a:rect l="l" t="t" r="r" b="b"/>
            <a:pathLst>
              <a:path w="6531110" h="4939894">
                <a:moveTo>
                  <a:pt x="6531110" y="4939894"/>
                </a:moveTo>
                <a:lnTo>
                  <a:pt x="0" y="4939894"/>
                </a:lnTo>
                <a:lnTo>
                  <a:pt x="0" y="0"/>
                </a:lnTo>
                <a:lnTo>
                  <a:pt x="6531110" y="0"/>
                </a:lnTo>
                <a:lnTo>
                  <a:pt x="6531110" y="4939894"/>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14095838" y="-2367046"/>
            <a:ext cx="5412621" cy="5412621"/>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solid"/>
              <a:miter/>
            </a:ln>
          </p:spPr>
        </p:sp>
        <p:sp>
          <p:nvSpPr>
            <p:cNvPr id="6" name="TextBox 6"/>
            <p:cNvSpPr txBox="1"/>
            <p:nvPr/>
          </p:nvSpPr>
          <p:spPr>
            <a:xfrm>
              <a:off x="76200" y="38100"/>
              <a:ext cx="660400" cy="698500"/>
            </a:xfrm>
            <a:prstGeom prst="rect">
              <a:avLst/>
            </a:prstGeom>
          </p:spPr>
          <p:txBody>
            <a:bodyPr lIns="51248" tIns="51248" rIns="51248" bIns="51248" rtlCol="0" anchor="ctr"/>
            <a:lstStyle/>
            <a:p>
              <a:pPr algn="ctr">
                <a:lnSpc>
                  <a:spcPts val="2683"/>
                </a:lnSpc>
                <a:spcBef>
                  <a:spcPct val="0"/>
                </a:spcBef>
              </a:pPr>
              <a:endParaRPr/>
            </a:p>
          </p:txBody>
        </p:sp>
      </p:grpSp>
      <p:grpSp>
        <p:nvGrpSpPr>
          <p:cNvPr id="7" name="Group 7"/>
          <p:cNvGrpSpPr/>
          <p:nvPr/>
        </p:nvGrpSpPr>
        <p:grpSpPr>
          <a:xfrm>
            <a:off x="-1220459" y="7241425"/>
            <a:ext cx="5412621" cy="5412621"/>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solid"/>
              <a:miter/>
            </a:ln>
          </p:spPr>
        </p:sp>
        <p:sp>
          <p:nvSpPr>
            <p:cNvPr id="9" name="TextBox 9"/>
            <p:cNvSpPr txBox="1"/>
            <p:nvPr/>
          </p:nvSpPr>
          <p:spPr>
            <a:xfrm>
              <a:off x="76200" y="38100"/>
              <a:ext cx="660400" cy="698500"/>
            </a:xfrm>
            <a:prstGeom prst="rect">
              <a:avLst/>
            </a:prstGeom>
          </p:spPr>
          <p:txBody>
            <a:bodyPr lIns="51248" tIns="51248" rIns="51248" bIns="51248" rtlCol="0" anchor="ctr"/>
            <a:lstStyle/>
            <a:p>
              <a:pPr algn="ctr">
                <a:lnSpc>
                  <a:spcPts val="2683"/>
                </a:lnSpc>
                <a:spcBef>
                  <a:spcPct val="0"/>
                </a:spcBef>
              </a:pPr>
              <a:endParaRPr/>
            </a:p>
          </p:txBody>
        </p:sp>
      </p:grpSp>
      <p:grpSp>
        <p:nvGrpSpPr>
          <p:cNvPr id="12" name="Group 12"/>
          <p:cNvGrpSpPr/>
          <p:nvPr/>
        </p:nvGrpSpPr>
        <p:grpSpPr>
          <a:xfrm>
            <a:off x="16971248" y="2738473"/>
            <a:ext cx="576103" cy="576103"/>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83"/>
                </a:lnSpc>
              </a:pPr>
              <a:endParaRPr/>
            </a:p>
          </p:txBody>
        </p:sp>
      </p:grpSp>
      <p:grpSp>
        <p:nvGrpSpPr>
          <p:cNvPr id="15" name="Group 15"/>
          <p:cNvGrpSpPr/>
          <p:nvPr/>
        </p:nvGrpSpPr>
        <p:grpSpPr>
          <a:xfrm>
            <a:off x="740648" y="6972424"/>
            <a:ext cx="576103" cy="576103"/>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83"/>
                </a:lnSpc>
              </a:pPr>
              <a:endParaRPr/>
            </a:p>
          </p:txBody>
        </p:sp>
      </p:grpSp>
      <p:sp>
        <p:nvSpPr>
          <p:cNvPr id="23" name="TextBox 23"/>
          <p:cNvSpPr txBox="1"/>
          <p:nvPr/>
        </p:nvSpPr>
        <p:spPr>
          <a:xfrm>
            <a:off x="986674" y="80662"/>
            <a:ext cx="14380179" cy="1199559"/>
          </a:xfrm>
          <a:prstGeom prst="rect">
            <a:avLst/>
          </a:prstGeom>
        </p:spPr>
        <p:txBody>
          <a:bodyPr lIns="0" tIns="0" rIns="0" bIns="0" rtlCol="0" anchor="t">
            <a:spAutoFit/>
          </a:bodyPr>
          <a:lstStyle/>
          <a:p>
            <a:pPr marL="0" lvl="0" indent="0">
              <a:lnSpc>
                <a:spcPts val="10080"/>
              </a:lnSpc>
              <a:spcBef>
                <a:spcPct val="0"/>
              </a:spcBef>
            </a:pPr>
            <a:r>
              <a:rPr lang="en-US" sz="6600" dirty="0">
                <a:solidFill>
                  <a:srgbClr val="FFFFFF"/>
                </a:solidFill>
                <a:latin typeface="Montserrat Ultra-Bold"/>
              </a:rPr>
              <a:t>MOMENT OF INERTIA</a:t>
            </a:r>
          </a:p>
        </p:txBody>
      </p:sp>
      <p:sp>
        <p:nvSpPr>
          <p:cNvPr id="22" name="TextBox 23">
            <a:extLst>
              <a:ext uri="{FF2B5EF4-FFF2-40B4-BE49-F238E27FC236}">
                <a16:creationId xmlns:a16="http://schemas.microsoft.com/office/drawing/2014/main" id="{E2DB7177-368E-4F55-BC06-8C0BCEF1167A}"/>
              </a:ext>
            </a:extLst>
          </p:cNvPr>
          <p:cNvSpPr txBox="1"/>
          <p:nvPr/>
        </p:nvSpPr>
        <p:spPr>
          <a:xfrm>
            <a:off x="1028699" y="1256939"/>
            <a:ext cx="14380179" cy="553998"/>
          </a:xfrm>
          <a:prstGeom prst="rect">
            <a:avLst/>
          </a:prstGeom>
        </p:spPr>
        <p:txBody>
          <a:bodyPr lIns="0" tIns="0" rIns="0" bIns="0" rtlCol="0" anchor="t">
            <a:spAutoFit/>
          </a:bodyPr>
          <a:lstStyle/>
          <a:p>
            <a:pPr marL="0" lvl="0" indent="0">
              <a:spcBef>
                <a:spcPct val="0"/>
              </a:spcBef>
            </a:pPr>
            <a:r>
              <a:rPr lang="en-US" sz="3600" dirty="0">
                <a:solidFill>
                  <a:schemeClr val="tx2">
                    <a:lumMod val="40000"/>
                    <a:lumOff val="60000"/>
                  </a:schemeClr>
                </a:solidFill>
                <a:effectLst>
                  <a:outerShdw blurRad="38100" dist="38100" dir="2700000" algn="tl">
                    <a:srgbClr val="000000">
                      <a:alpha val="43137"/>
                    </a:srgbClr>
                  </a:outerShdw>
                </a:effectLst>
                <a:latin typeface="Montserrat Ultra-Bold"/>
              </a:rPr>
              <a:t>REAL LIFE USES</a:t>
            </a:r>
          </a:p>
        </p:txBody>
      </p:sp>
      <p:graphicFrame>
        <p:nvGraphicFramePr>
          <p:cNvPr id="20" name="Diagram 19">
            <a:extLst>
              <a:ext uri="{FF2B5EF4-FFF2-40B4-BE49-F238E27FC236}">
                <a16:creationId xmlns:a16="http://schemas.microsoft.com/office/drawing/2014/main" id="{94DB271A-C9F3-4D88-BD43-B094E3C59203}"/>
              </a:ext>
            </a:extLst>
          </p:cNvPr>
          <p:cNvGraphicFramePr/>
          <p:nvPr>
            <p:extLst>
              <p:ext uri="{D42A27DB-BD31-4B8C-83A1-F6EECF244321}">
                <p14:modId xmlns:p14="http://schemas.microsoft.com/office/powerpoint/2010/main" val="545944030"/>
              </p:ext>
            </p:extLst>
          </p:nvPr>
        </p:nvGraphicFramePr>
        <p:xfrm>
          <a:off x="976735" y="2106485"/>
          <a:ext cx="15967508" cy="51173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64787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A1C30"/>
        </a:solidFill>
        <a:effectLst/>
      </p:bgPr>
    </p:bg>
    <p:spTree>
      <p:nvGrpSpPr>
        <p:cNvPr id="1" name=""/>
        <p:cNvGrpSpPr/>
        <p:nvPr/>
      </p:nvGrpSpPr>
      <p:grpSpPr>
        <a:xfrm>
          <a:off x="0" y="0"/>
          <a:ext cx="0" cy="0"/>
          <a:chOff x="0" y="0"/>
          <a:chExt cx="0" cy="0"/>
        </a:xfrm>
      </p:grpSpPr>
      <p:sp>
        <p:nvSpPr>
          <p:cNvPr id="2" name="Freeform 2"/>
          <p:cNvSpPr/>
          <p:nvPr/>
        </p:nvSpPr>
        <p:spPr>
          <a:xfrm>
            <a:off x="11756890" y="8149465"/>
            <a:ext cx="6531110" cy="4939894"/>
          </a:xfrm>
          <a:custGeom>
            <a:avLst/>
            <a:gdLst/>
            <a:ahLst/>
            <a:cxnLst/>
            <a:rect l="l" t="t" r="r" b="b"/>
            <a:pathLst>
              <a:path w="6531110" h="4939894">
                <a:moveTo>
                  <a:pt x="0" y="0"/>
                </a:moveTo>
                <a:lnTo>
                  <a:pt x="6531110" y="0"/>
                </a:lnTo>
                <a:lnTo>
                  <a:pt x="6531110" y="4939895"/>
                </a:lnTo>
                <a:lnTo>
                  <a:pt x="0" y="49398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0" y="-2811583"/>
            <a:ext cx="6531110" cy="4939894"/>
          </a:xfrm>
          <a:custGeom>
            <a:avLst/>
            <a:gdLst/>
            <a:ahLst/>
            <a:cxnLst/>
            <a:rect l="l" t="t" r="r" b="b"/>
            <a:pathLst>
              <a:path w="6531110" h="4939894">
                <a:moveTo>
                  <a:pt x="6531110" y="4939894"/>
                </a:moveTo>
                <a:lnTo>
                  <a:pt x="0" y="4939894"/>
                </a:lnTo>
                <a:lnTo>
                  <a:pt x="0" y="0"/>
                </a:lnTo>
                <a:lnTo>
                  <a:pt x="6531110" y="0"/>
                </a:lnTo>
                <a:lnTo>
                  <a:pt x="6531110" y="4939894"/>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14095838" y="-2367046"/>
            <a:ext cx="5412621" cy="5412621"/>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solid"/>
              <a:miter/>
            </a:ln>
          </p:spPr>
        </p:sp>
        <p:sp>
          <p:nvSpPr>
            <p:cNvPr id="6" name="TextBox 6"/>
            <p:cNvSpPr txBox="1"/>
            <p:nvPr/>
          </p:nvSpPr>
          <p:spPr>
            <a:xfrm>
              <a:off x="76200" y="38100"/>
              <a:ext cx="660400" cy="698500"/>
            </a:xfrm>
            <a:prstGeom prst="rect">
              <a:avLst/>
            </a:prstGeom>
          </p:spPr>
          <p:txBody>
            <a:bodyPr lIns="51248" tIns="51248" rIns="51248" bIns="51248" rtlCol="0" anchor="ctr"/>
            <a:lstStyle/>
            <a:p>
              <a:pPr algn="ctr">
                <a:lnSpc>
                  <a:spcPts val="2683"/>
                </a:lnSpc>
                <a:spcBef>
                  <a:spcPct val="0"/>
                </a:spcBef>
              </a:pPr>
              <a:endParaRPr/>
            </a:p>
          </p:txBody>
        </p:sp>
      </p:grpSp>
      <p:grpSp>
        <p:nvGrpSpPr>
          <p:cNvPr id="7" name="Group 7"/>
          <p:cNvGrpSpPr/>
          <p:nvPr/>
        </p:nvGrpSpPr>
        <p:grpSpPr>
          <a:xfrm>
            <a:off x="-1220459" y="7241425"/>
            <a:ext cx="5412621" cy="5412621"/>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solid"/>
              <a:miter/>
            </a:ln>
          </p:spPr>
        </p:sp>
        <p:sp>
          <p:nvSpPr>
            <p:cNvPr id="9" name="TextBox 9"/>
            <p:cNvSpPr txBox="1"/>
            <p:nvPr/>
          </p:nvSpPr>
          <p:spPr>
            <a:xfrm>
              <a:off x="76200" y="38100"/>
              <a:ext cx="660400" cy="698500"/>
            </a:xfrm>
            <a:prstGeom prst="rect">
              <a:avLst/>
            </a:prstGeom>
          </p:spPr>
          <p:txBody>
            <a:bodyPr lIns="51248" tIns="51248" rIns="51248" bIns="51248" rtlCol="0" anchor="ctr"/>
            <a:lstStyle/>
            <a:p>
              <a:pPr algn="ctr">
                <a:lnSpc>
                  <a:spcPts val="2683"/>
                </a:lnSpc>
                <a:spcBef>
                  <a:spcPct val="0"/>
                </a:spcBef>
              </a:pPr>
              <a:endParaRPr/>
            </a:p>
          </p:txBody>
        </p:sp>
      </p:grpSp>
      <p:grpSp>
        <p:nvGrpSpPr>
          <p:cNvPr id="12" name="Group 12"/>
          <p:cNvGrpSpPr/>
          <p:nvPr/>
        </p:nvGrpSpPr>
        <p:grpSpPr>
          <a:xfrm>
            <a:off x="16971248" y="2738473"/>
            <a:ext cx="576103" cy="576103"/>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83"/>
                </a:lnSpc>
              </a:pPr>
              <a:endParaRPr/>
            </a:p>
          </p:txBody>
        </p:sp>
      </p:grpSp>
      <p:grpSp>
        <p:nvGrpSpPr>
          <p:cNvPr id="15" name="Group 15"/>
          <p:cNvGrpSpPr/>
          <p:nvPr/>
        </p:nvGrpSpPr>
        <p:grpSpPr>
          <a:xfrm>
            <a:off x="740648" y="6972424"/>
            <a:ext cx="576103" cy="576103"/>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83"/>
                </a:lnSpc>
              </a:pPr>
              <a:endParaRPr/>
            </a:p>
          </p:txBody>
        </p:sp>
      </p:grpSp>
      <p:sp>
        <p:nvSpPr>
          <p:cNvPr id="23" name="TextBox 23"/>
          <p:cNvSpPr txBox="1"/>
          <p:nvPr/>
        </p:nvSpPr>
        <p:spPr>
          <a:xfrm>
            <a:off x="929049" y="329285"/>
            <a:ext cx="14380179" cy="1199559"/>
          </a:xfrm>
          <a:prstGeom prst="rect">
            <a:avLst/>
          </a:prstGeom>
        </p:spPr>
        <p:txBody>
          <a:bodyPr lIns="0" tIns="0" rIns="0" bIns="0" rtlCol="0" anchor="t">
            <a:spAutoFit/>
          </a:bodyPr>
          <a:lstStyle/>
          <a:p>
            <a:pPr marL="0" lvl="0" indent="0">
              <a:lnSpc>
                <a:spcPts val="10080"/>
              </a:lnSpc>
              <a:spcBef>
                <a:spcPct val="0"/>
              </a:spcBef>
            </a:pPr>
            <a:r>
              <a:rPr lang="en-US" sz="6600" dirty="0">
                <a:solidFill>
                  <a:srgbClr val="FFFFFF"/>
                </a:solidFill>
                <a:latin typeface="Montserrat Ultra-Bold"/>
              </a:rPr>
              <a:t>MOMENT OF INERTIA</a:t>
            </a:r>
          </a:p>
        </p:txBody>
      </p:sp>
      <p:sp>
        <p:nvSpPr>
          <p:cNvPr id="22" name="TextBox 23">
            <a:extLst>
              <a:ext uri="{FF2B5EF4-FFF2-40B4-BE49-F238E27FC236}">
                <a16:creationId xmlns:a16="http://schemas.microsoft.com/office/drawing/2014/main" id="{E2DB7177-368E-4F55-BC06-8C0BCEF1167A}"/>
              </a:ext>
            </a:extLst>
          </p:cNvPr>
          <p:cNvSpPr txBox="1"/>
          <p:nvPr/>
        </p:nvSpPr>
        <p:spPr>
          <a:xfrm>
            <a:off x="1028699" y="1653516"/>
            <a:ext cx="14380179" cy="553998"/>
          </a:xfrm>
          <a:prstGeom prst="rect">
            <a:avLst/>
          </a:prstGeom>
        </p:spPr>
        <p:txBody>
          <a:bodyPr lIns="0" tIns="0" rIns="0" bIns="0" rtlCol="0" anchor="t">
            <a:spAutoFit/>
          </a:bodyPr>
          <a:lstStyle/>
          <a:p>
            <a:pPr marL="0" lvl="0" indent="0">
              <a:spcBef>
                <a:spcPct val="0"/>
              </a:spcBef>
            </a:pPr>
            <a:r>
              <a:rPr lang="en-US" sz="3600" dirty="0">
                <a:solidFill>
                  <a:schemeClr val="tx2">
                    <a:lumMod val="40000"/>
                    <a:lumOff val="60000"/>
                  </a:schemeClr>
                </a:solidFill>
                <a:effectLst>
                  <a:outerShdw blurRad="38100" dist="38100" dir="2700000" algn="tl">
                    <a:srgbClr val="000000">
                      <a:alpha val="43137"/>
                    </a:srgbClr>
                  </a:outerShdw>
                </a:effectLst>
                <a:latin typeface="Montserrat Ultra-Bold"/>
              </a:rPr>
              <a:t>HISTORY</a:t>
            </a:r>
          </a:p>
        </p:txBody>
      </p:sp>
      <p:sp>
        <p:nvSpPr>
          <p:cNvPr id="25" name="TextBox 23">
            <a:extLst>
              <a:ext uri="{FF2B5EF4-FFF2-40B4-BE49-F238E27FC236}">
                <a16:creationId xmlns:a16="http://schemas.microsoft.com/office/drawing/2014/main" id="{90E19BBE-2EA8-45BE-98FF-C6FBC3565620}"/>
              </a:ext>
            </a:extLst>
          </p:cNvPr>
          <p:cNvSpPr txBox="1"/>
          <p:nvPr/>
        </p:nvSpPr>
        <p:spPr>
          <a:xfrm>
            <a:off x="963445" y="2545132"/>
            <a:ext cx="8519751" cy="2871363"/>
          </a:xfrm>
          <a:prstGeom prst="rect">
            <a:avLst/>
          </a:prstGeom>
        </p:spPr>
        <p:txBody>
          <a:bodyPr wrap="square" lIns="0" tIns="0" rIns="0" bIns="0" rtlCol="0" anchor="t">
            <a:spAutoFit/>
          </a:bodyPr>
          <a:lstStyle/>
          <a:p>
            <a:pPr lvl="0" algn="just">
              <a:lnSpc>
                <a:spcPct val="150000"/>
              </a:lnSpc>
              <a:spcBef>
                <a:spcPct val="0"/>
              </a:spcBef>
            </a:pPr>
            <a:r>
              <a:rPr lang="en-US" sz="3200" dirty="0">
                <a:solidFill>
                  <a:schemeClr val="bg1"/>
                </a:solidFill>
                <a:effectLst>
                  <a:outerShdw blurRad="38100" dist="38100" dir="2700000" algn="tl">
                    <a:srgbClr val="000000">
                      <a:alpha val="43137"/>
                    </a:srgbClr>
                  </a:outerShdw>
                </a:effectLst>
                <a:latin typeface="Montserrat Ultra-Bold"/>
              </a:rPr>
              <a:t>The term </a:t>
            </a:r>
            <a:r>
              <a:rPr lang="en-US" sz="3200" dirty="0">
                <a:solidFill>
                  <a:schemeClr val="tx2">
                    <a:lumMod val="40000"/>
                    <a:lumOff val="60000"/>
                  </a:schemeClr>
                </a:solidFill>
                <a:effectLst>
                  <a:outerShdw blurRad="38100" dist="38100" dir="2700000" algn="tl">
                    <a:srgbClr val="000000">
                      <a:alpha val="43137"/>
                    </a:srgbClr>
                  </a:outerShdw>
                </a:effectLst>
                <a:latin typeface="Montserrat Ultra-Bold"/>
              </a:rPr>
              <a:t>moment of inertia</a:t>
            </a:r>
            <a:r>
              <a:rPr lang="en-US" sz="3200" dirty="0">
                <a:solidFill>
                  <a:schemeClr val="bg1"/>
                </a:solidFill>
                <a:effectLst>
                  <a:outerShdw blurRad="38100" dist="38100" dir="2700000" algn="tl">
                    <a:srgbClr val="000000">
                      <a:alpha val="43137"/>
                    </a:srgbClr>
                  </a:outerShdw>
                </a:effectLst>
                <a:latin typeface="Montserrat Ultra-Bold"/>
              </a:rPr>
              <a:t> was introduced by </a:t>
            </a:r>
            <a:r>
              <a:rPr lang="en-US" sz="3200" dirty="0">
                <a:solidFill>
                  <a:schemeClr val="tx2">
                    <a:lumMod val="40000"/>
                    <a:lumOff val="60000"/>
                  </a:schemeClr>
                </a:solidFill>
                <a:effectLst>
                  <a:outerShdw blurRad="38100" dist="38100" dir="2700000" algn="tl">
                    <a:srgbClr val="000000">
                      <a:alpha val="43137"/>
                    </a:srgbClr>
                  </a:outerShdw>
                </a:effectLst>
                <a:latin typeface="Montserrat Ultra-Bold"/>
              </a:rPr>
              <a:t>Leonhard Euler </a:t>
            </a:r>
            <a:r>
              <a:rPr lang="en-US" sz="3200" dirty="0">
                <a:solidFill>
                  <a:schemeClr val="bg1"/>
                </a:solidFill>
                <a:effectLst>
                  <a:outerShdw blurRad="38100" dist="38100" dir="2700000" algn="tl">
                    <a:srgbClr val="000000">
                      <a:alpha val="43137"/>
                    </a:srgbClr>
                  </a:outerShdw>
                </a:effectLst>
                <a:latin typeface="Montserrat Ultra-Bold"/>
              </a:rPr>
              <a:t>in his book in </a:t>
            </a:r>
            <a:r>
              <a:rPr lang="en-US" sz="3200" dirty="0">
                <a:solidFill>
                  <a:schemeClr val="tx2">
                    <a:lumMod val="40000"/>
                    <a:lumOff val="60000"/>
                  </a:schemeClr>
                </a:solidFill>
                <a:effectLst>
                  <a:outerShdw blurRad="38100" dist="38100" dir="2700000" algn="tl">
                    <a:srgbClr val="000000">
                      <a:alpha val="43137"/>
                    </a:srgbClr>
                  </a:outerShdw>
                </a:effectLst>
                <a:latin typeface="Montserrat Ultra-Bold"/>
              </a:rPr>
              <a:t>1765</a:t>
            </a:r>
            <a:r>
              <a:rPr lang="en-US" sz="3200" dirty="0">
                <a:solidFill>
                  <a:schemeClr val="bg1"/>
                </a:solidFill>
                <a:effectLst>
                  <a:outerShdw blurRad="38100" dist="38100" dir="2700000" algn="tl">
                    <a:srgbClr val="000000">
                      <a:alpha val="43137"/>
                    </a:srgbClr>
                  </a:outerShdw>
                </a:effectLst>
                <a:latin typeface="Montserrat Ultra-Bold"/>
              </a:rPr>
              <a:t>, and it is incorporated into </a:t>
            </a:r>
            <a:r>
              <a:rPr lang="en-US" sz="3200" dirty="0">
                <a:solidFill>
                  <a:schemeClr val="tx2">
                    <a:lumMod val="40000"/>
                    <a:lumOff val="60000"/>
                  </a:schemeClr>
                </a:solidFill>
                <a:effectLst>
                  <a:outerShdw blurRad="38100" dist="38100" dir="2700000" algn="tl">
                    <a:srgbClr val="000000">
                      <a:alpha val="43137"/>
                    </a:srgbClr>
                  </a:outerShdw>
                </a:effectLst>
                <a:latin typeface="Montserrat Ultra-Bold"/>
              </a:rPr>
              <a:t>Euler’s second law.</a:t>
            </a:r>
          </a:p>
        </p:txBody>
      </p:sp>
      <p:pic>
        <p:nvPicPr>
          <p:cNvPr id="11" name="Picture 10">
            <a:extLst>
              <a:ext uri="{FF2B5EF4-FFF2-40B4-BE49-F238E27FC236}">
                <a16:creationId xmlns:a16="http://schemas.microsoft.com/office/drawing/2014/main" id="{E7FA7957-0A09-9E6B-F690-072FCCDB0F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59140" y="3406560"/>
            <a:ext cx="7273396" cy="4208428"/>
          </a:xfrm>
          <a:prstGeom prst="rect">
            <a:avLst/>
          </a:prstGeom>
        </p:spPr>
      </p:pic>
    </p:spTree>
    <p:extLst>
      <p:ext uri="{BB962C8B-B14F-4D97-AF65-F5344CB8AC3E}">
        <p14:creationId xmlns:p14="http://schemas.microsoft.com/office/powerpoint/2010/main" val="716463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TotalTime>
  <Words>642</Words>
  <Application>Microsoft Office PowerPoint</Application>
  <PresentationFormat>Custom</PresentationFormat>
  <Paragraphs>60</Paragraphs>
  <Slides>16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Montserrat Ultra-Bold</vt:lpstr>
      <vt:lpstr>Wingdings</vt:lpstr>
      <vt:lpstr>Arial</vt:lpstr>
      <vt:lpstr>Telegraf Medium</vt:lpstr>
      <vt:lpstr>Telegraf</vt:lpstr>
      <vt:lpstr>Calibri</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Navy Gradient Marketing Strategy Presentation</dc:title>
  <cp:lastModifiedBy>Ishtyaq Ahmed</cp:lastModifiedBy>
  <cp:revision>20</cp:revision>
  <dcterms:created xsi:type="dcterms:W3CDTF">2006-08-16T00:00:00Z</dcterms:created>
  <dcterms:modified xsi:type="dcterms:W3CDTF">2024-03-14T05:44:31Z</dcterms:modified>
  <dc:identifier>DAF_UJ-QZ6Y</dc:identifier>
</cp:coreProperties>
</file>