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315" r:id="rId2"/>
    <p:sldId id="305" r:id="rId3"/>
    <p:sldId id="299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64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8CD7-8F66-44B3-8BAE-09C333468B6F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A6952-67A0-4D8C-AB23-619D4BEE6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6D844AA-EC5B-4871-88A1-3B2A5AA9192F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E345-4BEB-405C-99AC-88B0A95551F0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6C0E-67CE-4089-BD24-5D948F30A98B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8BB-1941-4C4C-AC3E-59DA549ABF21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BBC-1EDF-4928-8F2D-DF141AA35DEB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CD8-5C27-47B3-B366-559B2583E577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C38C713B-BDD2-4A30-A052-EC2C0D53E974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5D73-19D6-42C5-AD56-BADBD1D050D9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E55-5030-4CF8-8D2D-4E505CFBDF5B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CC92-F504-4DC2-B444-D5C037D6EAA1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5F79-EEA8-4646-8205-C2404C5331B0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DB2D7A7-675D-4A68-B746-EA2E0A0986B1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6D0568A9-4C81-4DF5-A4EC-BAA636CE9EE8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5915392-77DA-4E20-BE4B-181E4FFA702F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E0D04FF-3362-4BAE-9612-0FF17E1AC88E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F5D9-189F-4FA1-85A5-9D9F11EEAE7F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29C1-38F8-4442-8764-131B422ECAAA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87-8EAF-43D0-9659-767B023ADC05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A0E4F4-FC76-43C9-9E9E-5762CB54A9E6}" type="datetime1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778" y="4313516"/>
            <a:ext cx="6800507" cy="1048684"/>
          </a:xfrm>
        </p:spPr>
        <p:txBody>
          <a:bodyPr>
            <a:noAutofit/>
          </a:bodyPr>
          <a:lstStyle/>
          <a:p>
            <a:r>
              <a:rPr lang="en-US" sz="3600" b="1" dirty="0"/>
              <a:t>Floating Point Representation of Numbers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760" y="5481914"/>
            <a:ext cx="5458968" cy="9446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Nazmun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Moon</a:t>
            </a:r>
          </a:p>
          <a:p>
            <a:r>
              <a:rPr lang="en-US" dirty="0" smtClean="0"/>
              <a:t>Assistant Professor</a:t>
            </a:r>
            <a:endParaRPr lang="en-US" dirty="0" smtClean="0"/>
          </a:p>
          <a:p>
            <a:r>
              <a:rPr lang="en-US" dirty="0" smtClean="0"/>
              <a:t>Department of CSE</a:t>
            </a:r>
          </a:p>
          <a:p>
            <a:r>
              <a:rPr lang="en-US" dirty="0" smtClean="0"/>
              <a:t>Daffodil International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Floating Point Arithmetic………... ……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A7D9F10-2034-4247-9892-A543DAE0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0078"/>
            <a:ext cx="9121825" cy="44120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 The shifting of the mantissa to the left till its most significant bit is non-zero is called </a:t>
            </a:r>
            <a:r>
              <a:rPr lang="en-US" sz="2400" b="1" i="1" dirty="0">
                <a:solidFill>
                  <a:srgbClr val="00B0F0"/>
                </a:solidFill>
              </a:rPr>
              <a:t>normalization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normalization is done to preserve the maximum number of useful (information carrying) bits.</a:t>
            </a:r>
          </a:p>
          <a:p>
            <a:pPr algn="just"/>
            <a:r>
              <a:rPr lang="en-US" sz="2400" dirty="0"/>
              <a:t>The leading zeros in 0.000010101 serve only to locate the binary point.</a:t>
            </a:r>
          </a:p>
          <a:p>
            <a:pPr algn="just"/>
            <a:r>
              <a:rPr lang="en-US" sz="2400" dirty="0"/>
              <a:t>The information may thus be transferred to the exponent part of the number and the number is stored as 0.10101 x 2</a:t>
            </a:r>
            <a:r>
              <a:rPr lang="en-US" sz="2400" baseline="30000" dirty="0"/>
              <a:t>-4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4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Floating Point Arithmetic………... ……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1A7D9F10-2034-4247-9892-A543DAE06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10078"/>
                <a:ext cx="9121825" cy="441206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When numbers are stored using this notation, the range of numbers (magnitude) that may be stored will be:</a:t>
                </a:r>
              </a:p>
              <a:p>
                <a:pPr lvl="4" indent="22860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Maximum = 0.11111111E0111111</a:t>
                </a:r>
              </a:p>
              <a:p>
                <a:pPr lvl="4" indent="0" algn="just">
                  <a:buNone/>
                </a:pPr>
                <a:r>
                  <a:rPr lang="en-US" sz="2200" dirty="0"/>
                  <a:t>                     = (1 – 2</a:t>
                </a:r>
                <a:r>
                  <a:rPr lang="en-US" sz="2200" b="1" baseline="30000" dirty="0"/>
                  <a:t>−</a:t>
                </a:r>
                <a:r>
                  <a:rPr lang="en-US" sz="2200" baseline="30000" dirty="0"/>
                  <a:t>8</a:t>
                </a:r>
                <a:r>
                  <a:rPr lang="en-US" sz="2200" dirty="0"/>
                  <a:t>)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baseline="30000" dirty="0"/>
              </a:p>
              <a:p>
                <a:pPr lvl="4" indent="0" algn="just">
                  <a:buNone/>
                </a:pPr>
                <a:r>
                  <a:rPr lang="en-US" sz="22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2200" dirty="0"/>
                  <a:t> 2</a:t>
                </a:r>
                <a:r>
                  <a:rPr lang="en-US" sz="2200" baseline="30000" dirty="0"/>
                  <a:t>63</a:t>
                </a:r>
              </a:p>
              <a:p>
                <a:pPr lvl="4" indent="22860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Minimum = 0.10000000E1111111</a:t>
                </a:r>
              </a:p>
              <a:p>
                <a:pPr lvl="4" indent="0" algn="just">
                  <a:buNone/>
                </a:pPr>
                <a:r>
                  <a:rPr lang="en-US" sz="2200" dirty="0"/>
                  <a:t>                    = 2</a:t>
                </a:r>
                <a:r>
                  <a:rPr lang="en-US" sz="2200" b="1" baseline="30000" dirty="0"/>
                  <a:t>−</a:t>
                </a:r>
                <a:r>
                  <a:rPr lang="en-US" sz="2200" baseline="30000" dirty="0"/>
                  <a:t>1</a:t>
                </a:r>
                <a:r>
                  <a:rPr lang="en-US" sz="2200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200" baseline="30000" dirty="0"/>
              </a:p>
              <a:p>
                <a:pPr lvl="4" indent="0" algn="just">
                  <a:buNone/>
                </a:pPr>
                <a:r>
                  <a:rPr lang="en-US" sz="2200" dirty="0"/>
                  <a:t>                    = 2</a:t>
                </a:r>
                <a:r>
                  <a:rPr lang="en-US" sz="2200" b="1" baseline="30000" dirty="0"/>
                  <a:t>−</a:t>
                </a:r>
                <a:r>
                  <a:rPr lang="en-US" sz="2200" baseline="30000" dirty="0"/>
                  <a:t>64</a:t>
                </a:r>
                <a:endParaRPr lang="en-US" sz="2400" dirty="0"/>
              </a:p>
              <a:p>
                <a:pPr algn="just"/>
                <a:r>
                  <a:rPr lang="en-US" sz="2400" dirty="0"/>
                  <a:t>This range is much larger than the range 2</a:t>
                </a:r>
                <a:r>
                  <a:rPr lang="en-US" sz="2400" baseline="30000" dirty="0"/>
                  <a:t>9</a:t>
                </a:r>
                <a:r>
                  <a:rPr lang="en-US" sz="2400" dirty="0"/>
                  <a:t> to 2</a:t>
                </a:r>
                <a:r>
                  <a:rPr lang="en-US" sz="2400" baseline="30000" dirty="0"/>
                  <a:t>-6</a:t>
                </a:r>
                <a:r>
                  <a:rPr lang="en-US" sz="2400" dirty="0"/>
                  <a:t> obtained with the fixed point representation.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7D9F10-2034-4247-9892-A543DAE06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0078"/>
                <a:ext cx="9121825" cy="4412063"/>
              </a:xfrm>
              <a:blipFill>
                <a:blip r:embed="rId3"/>
                <a:stretch>
                  <a:fillRect l="-802" t="-1105" r="-1003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6120"/>
            <a:ext cx="6508377" cy="816247"/>
          </a:xfrm>
        </p:spPr>
        <p:txBody>
          <a:bodyPr/>
          <a:lstStyle/>
          <a:p>
            <a:r>
              <a:rPr lang="en-US" b="1" dirty="0"/>
              <a:t>Key Words/Phrases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49200"/>
            <a:ext cx="8404213" cy="5136086"/>
          </a:xfrm>
        </p:spPr>
        <p:txBody>
          <a:bodyPr>
            <a:normAutofit/>
          </a:bodyPr>
          <a:lstStyle/>
          <a:p>
            <a:r>
              <a:rPr lang="en-US" dirty="0"/>
              <a:t>Integer arithmetic	</a:t>
            </a:r>
            <a:r>
              <a:rPr lang="en-US" dirty="0" smtClean="0"/>
              <a:t>			</a:t>
            </a:r>
            <a:endParaRPr lang="en-US" dirty="0"/>
          </a:p>
          <a:p>
            <a:r>
              <a:rPr lang="en-US" dirty="0"/>
              <a:t>Real or floating point arithmetic	</a:t>
            </a:r>
            <a:r>
              <a:rPr lang="en-US" dirty="0" smtClean="0"/>
              <a:t>			</a:t>
            </a:r>
            <a:endParaRPr lang="en-US" dirty="0"/>
          </a:p>
          <a:p>
            <a:r>
              <a:rPr lang="en-US" dirty="0"/>
              <a:t>normalized floating point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Mantissa</a:t>
            </a:r>
          </a:p>
          <a:p>
            <a:r>
              <a:rPr lang="en-US" dirty="0" smtClean="0"/>
              <a:t>Exponent</a:t>
            </a:r>
          </a:p>
          <a:p>
            <a:r>
              <a:rPr lang="en-US" dirty="0"/>
              <a:t>most significant </a:t>
            </a:r>
            <a:r>
              <a:rPr lang="en-US" dirty="0" smtClean="0"/>
              <a:t>bit</a:t>
            </a:r>
          </a:p>
          <a:p>
            <a:r>
              <a:rPr lang="en-US" dirty="0" smtClean="0"/>
              <a:t>Normalization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562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8710"/>
            <a:ext cx="6508377" cy="802348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235" y="6484191"/>
            <a:ext cx="291590" cy="365125"/>
          </a:xfrm>
        </p:spPr>
        <p:txBody>
          <a:bodyPr lIns="0" tIns="0" rIns="0" bIns="0"/>
          <a:lstStyle/>
          <a:p>
            <a:pPr algn="ctr"/>
            <a:fld id="{57AF16DE-A0D5-4438-950F-5B1E159C2C28}" type="slidenum">
              <a:rPr lang="en-US" sz="1800" smtClean="0">
                <a:solidFill>
                  <a:srgbClr val="C00000"/>
                </a:solidFill>
              </a:rPr>
              <a:pPr algn="ctr"/>
              <a:t>2</a:t>
            </a:fld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FBB53606-60E2-4D32-A67A-CBCB5DB4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1912372"/>
            <a:ext cx="8373037" cy="174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 algn="just">
              <a:lnSpc>
                <a:spcPct val="12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sz="3200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Fundamentals of Computers by V. Rajaraman and N. </a:t>
            </a:r>
            <a:r>
              <a:rPr lang="en-US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Adabala</a:t>
            </a: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6th Edition.      </a:t>
            </a:r>
            <a:r>
              <a:rPr lang="en-U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                                                         [</a:t>
            </a: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Chapter 6]</a:t>
            </a:r>
          </a:p>
        </p:txBody>
      </p:sp>
    </p:spTree>
    <p:extLst>
      <p:ext uri="{BB962C8B-B14F-4D97-AF65-F5344CB8AC3E}">
        <p14:creationId xmlns:p14="http://schemas.microsoft.com/office/powerpoint/2010/main" val="10375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Types of Computer Arithmetic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A7D9F10-2034-4247-9892-A543DAE0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1" y="1910078"/>
            <a:ext cx="8562124" cy="483330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 There are two types of arithmetic operations which are required in computers. These are:</a:t>
            </a:r>
          </a:p>
          <a:p>
            <a:pPr marL="0" indent="0" algn="just">
              <a:buNone/>
            </a:pPr>
            <a:r>
              <a:rPr lang="en-US" sz="2400" dirty="0"/>
              <a:t>	(</a:t>
            </a:r>
            <a:r>
              <a:rPr lang="en-US" sz="2400" dirty="0" err="1"/>
              <a:t>i</a:t>
            </a:r>
            <a:r>
              <a:rPr lang="en-US" sz="2400" dirty="0"/>
              <a:t>) Integer arithmetic,</a:t>
            </a:r>
          </a:p>
          <a:p>
            <a:pPr marL="0" indent="0" algn="just">
              <a:buNone/>
            </a:pPr>
            <a:r>
              <a:rPr lang="en-US" sz="2400" dirty="0"/>
              <a:t>	(ii) Real or floating point arithmetic.</a:t>
            </a:r>
          </a:p>
          <a:p>
            <a:pPr algn="just"/>
            <a:r>
              <a:rPr lang="en-US" sz="2400" b="1" i="1" dirty="0">
                <a:solidFill>
                  <a:srgbClr val="00B0F0"/>
                </a:solidFill>
              </a:rPr>
              <a:t>Integer arithmetic</a:t>
            </a:r>
            <a:r>
              <a:rPr lang="en-US" sz="2400" dirty="0"/>
              <a:t>, as the name implies, deals with integer operands, that is, operands without fractional parts.</a:t>
            </a:r>
          </a:p>
          <a:p>
            <a:pPr algn="just"/>
            <a:r>
              <a:rPr lang="en-US" sz="2400" b="1" i="1" dirty="0">
                <a:solidFill>
                  <a:srgbClr val="00B0F0"/>
                </a:solidFill>
              </a:rPr>
              <a:t>Real arithmetic</a:t>
            </a:r>
            <a:r>
              <a:rPr lang="en-US" sz="2400" dirty="0"/>
              <a:t>, on the other hand, uses numbers with fractional parts and is used in most computations.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33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Fixed Point Arithmetic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A7D9F10-2034-4247-9892-A543DAE0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0078"/>
            <a:ext cx="9121825" cy="2476223"/>
          </a:xfrm>
        </p:spPr>
        <p:txBody>
          <a:bodyPr wrap="square">
            <a:noAutofit/>
          </a:bodyPr>
          <a:lstStyle/>
          <a:p>
            <a:pPr algn="just"/>
            <a:r>
              <a:rPr lang="en-US" sz="2400" dirty="0"/>
              <a:t>One method of representing real numbers in a computer would be by assuming a fixed position for the binary point and storing numbers with an assumed decimal point, as shown in the following figure.</a:t>
            </a:r>
          </a:p>
          <a:p>
            <a:pPr algn="just"/>
            <a:r>
              <a:rPr lang="en-US" sz="2400" dirty="0"/>
              <a:t> This figure shows a memory location storing +101101101.101101.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8BC5E3E-E004-4FDF-83C0-584FF317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898"/>
            <a:ext cx="9144000" cy="19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Fixed Point Arithmetic……...  …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A7D9F10-2034-4247-9892-A543DAE0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1" y="1910079"/>
            <a:ext cx="8562124" cy="457411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If such a convention is used, the maximum and minimum (in magnitude) numbers that may be stored are:</a:t>
            </a:r>
          </a:p>
          <a:p>
            <a:pPr lvl="4" indent="228600" algn="just">
              <a:buFont typeface="Arial" panose="020B0604020202020204" pitchFamily="34" charset="0"/>
              <a:buChar char="•"/>
            </a:pPr>
            <a:r>
              <a:rPr lang="en-US" sz="2200" dirty="0"/>
              <a:t>111111111.111111</a:t>
            </a:r>
            <a:r>
              <a:rPr lang="en-US" sz="2200" baseline="-25000" dirty="0"/>
              <a:t>2</a:t>
            </a:r>
            <a:r>
              <a:rPr lang="en-US" sz="2200" dirty="0"/>
              <a:t> = (2</a:t>
            </a:r>
            <a:r>
              <a:rPr lang="en-US" sz="2200" baseline="30000" dirty="0"/>
              <a:t>9</a:t>
            </a:r>
            <a:r>
              <a:rPr lang="en-US" sz="2200" dirty="0"/>
              <a:t> - 1) </a:t>
            </a:r>
            <a:r>
              <a:rPr lang="en-US" sz="2200" dirty="0" smtClean="0"/>
              <a:t>+ </a:t>
            </a:r>
            <a:r>
              <a:rPr lang="en-US" sz="2200" dirty="0"/>
              <a:t>(1 - 2</a:t>
            </a:r>
            <a:r>
              <a:rPr lang="en-US" sz="2200" baseline="30000" dirty="0"/>
              <a:t>-6</a:t>
            </a:r>
            <a:r>
              <a:rPr lang="en-US" sz="2200" dirty="0"/>
              <a:t>) (Maximum)</a:t>
            </a:r>
          </a:p>
          <a:p>
            <a:pPr lvl="4" indent="0" algn="just">
              <a:buNone/>
            </a:pPr>
            <a:r>
              <a:rPr lang="en-US" sz="2200" dirty="0"/>
              <a:t>                                    = 511.984375</a:t>
            </a:r>
            <a:r>
              <a:rPr lang="en-US" sz="2200" baseline="-25000" dirty="0"/>
              <a:t>10</a:t>
            </a:r>
            <a:r>
              <a:rPr lang="en-US" sz="2200" dirty="0"/>
              <a:t>                   </a:t>
            </a:r>
          </a:p>
          <a:p>
            <a:pPr lvl="4" indent="228600" algn="just">
              <a:buFont typeface="Arial" panose="020B0604020202020204" pitchFamily="34" charset="0"/>
              <a:buChar char="•"/>
            </a:pPr>
            <a:r>
              <a:rPr lang="en-US" sz="2200" dirty="0"/>
              <a:t>000000000.000001</a:t>
            </a:r>
            <a:r>
              <a:rPr lang="en-US" sz="2200" baseline="-25000" dirty="0"/>
              <a:t>2</a:t>
            </a:r>
            <a:r>
              <a:rPr lang="en-US" sz="2200" dirty="0"/>
              <a:t> = 2</a:t>
            </a:r>
            <a:r>
              <a:rPr lang="en-US" sz="2200" baseline="30000" dirty="0"/>
              <a:t>-6</a:t>
            </a:r>
            <a:r>
              <a:rPr lang="en-US" sz="2200" dirty="0"/>
              <a:t>  (Minimum)</a:t>
            </a:r>
          </a:p>
          <a:p>
            <a:pPr lvl="4" indent="0" algn="just">
              <a:buNone/>
            </a:pPr>
            <a:r>
              <a:rPr lang="en-US" sz="2200" dirty="0"/>
              <a:t>                                     = 0.015625</a:t>
            </a:r>
            <a:r>
              <a:rPr lang="en-US" sz="2200" baseline="-25000" dirty="0"/>
              <a:t>10</a:t>
            </a:r>
            <a:endParaRPr lang="en-US" sz="2200" dirty="0"/>
          </a:p>
          <a:p>
            <a:pPr algn="just"/>
            <a:r>
              <a:rPr lang="en-US" sz="2400" dirty="0"/>
              <a:t>This range is quite inadequate in practice and therefore a different convention for representing real numbers is adopted. </a:t>
            </a:r>
          </a:p>
        </p:txBody>
      </p:sp>
    </p:spTree>
    <p:extLst>
      <p:ext uri="{BB962C8B-B14F-4D97-AF65-F5344CB8AC3E}">
        <p14:creationId xmlns:p14="http://schemas.microsoft.com/office/powerpoint/2010/main" val="4453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Floating Point Arithmetic……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A7D9F10-2034-4247-9892-A543DAE0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1" y="1910079"/>
            <a:ext cx="8562124" cy="457411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This convention aims at preserving the maximum number of significant digits in a real number and increasing the range of values of real numbers stored.</a:t>
            </a:r>
          </a:p>
          <a:p>
            <a:pPr algn="just"/>
            <a:r>
              <a:rPr lang="en-US" sz="2400" dirty="0"/>
              <a:t>This representation is called the </a:t>
            </a:r>
            <a:r>
              <a:rPr lang="en-US" sz="2400" b="1" i="1" dirty="0">
                <a:solidFill>
                  <a:srgbClr val="00B0F0"/>
                </a:solidFill>
              </a:rPr>
              <a:t>normalized floating point mode</a:t>
            </a:r>
            <a:r>
              <a:rPr lang="en-US" sz="2400" dirty="0"/>
              <a:t> of representing and storing real numbers.</a:t>
            </a:r>
          </a:p>
          <a:p>
            <a:pPr algn="just"/>
            <a:r>
              <a:rPr lang="en-US" sz="2400" dirty="0"/>
              <a:t>In this mode, a real number is expressed as a combination of a </a:t>
            </a:r>
            <a:r>
              <a:rPr lang="en-US" sz="2400" b="1" i="1" dirty="0">
                <a:solidFill>
                  <a:srgbClr val="00B0F0"/>
                </a:solidFill>
              </a:rPr>
              <a:t>mantissa</a:t>
            </a:r>
            <a:r>
              <a:rPr lang="en-US" sz="2400" dirty="0"/>
              <a:t> and an </a:t>
            </a:r>
            <a:r>
              <a:rPr lang="en-US" sz="2400" b="1" i="1" dirty="0">
                <a:solidFill>
                  <a:srgbClr val="00B0F0"/>
                </a:solidFill>
              </a:rPr>
              <a:t>exponent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 The mantissa is made less than 1 and greater than or equal to 0.1, and the exponent is the power of 2 which multiplies the mantissa.</a:t>
            </a:r>
          </a:p>
        </p:txBody>
      </p:sp>
    </p:spTree>
    <p:extLst>
      <p:ext uri="{BB962C8B-B14F-4D97-AF65-F5344CB8AC3E}">
        <p14:creationId xmlns:p14="http://schemas.microsoft.com/office/powerpoint/2010/main" val="13621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Floating Point Arithmetic………... ……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A7D9F10-2034-4247-9892-A543DAE0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1" y="1910078"/>
            <a:ext cx="8562124" cy="331085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For example, the number 1011.0101 x 2</a:t>
            </a:r>
            <a:r>
              <a:rPr lang="en-US" sz="2400" baseline="30000" dirty="0"/>
              <a:t>7</a:t>
            </a:r>
            <a:r>
              <a:rPr lang="en-US" sz="2400" dirty="0"/>
              <a:t> is represented in this notation as </a:t>
            </a:r>
          </a:p>
          <a:p>
            <a:pPr marL="0" indent="0" algn="ctr">
              <a:buNone/>
            </a:pPr>
            <a:r>
              <a:rPr lang="en-US" sz="2400" dirty="0"/>
              <a:t>0.10110101 x 2</a:t>
            </a:r>
            <a:r>
              <a:rPr lang="en-US" sz="2400" baseline="30000" dirty="0"/>
              <a:t>11</a:t>
            </a:r>
            <a:r>
              <a:rPr lang="en-US" sz="2400" dirty="0"/>
              <a:t> = 0.10110101E01011 </a:t>
            </a:r>
          </a:p>
          <a:p>
            <a:pPr algn="just"/>
            <a:r>
              <a:rPr lang="en-US" sz="2400" dirty="0"/>
              <a:t>The mantissa is 0.10110101 and the exponent 1011.</a:t>
            </a:r>
          </a:p>
          <a:p>
            <a:pPr algn="just"/>
            <a:r>
              <a:rPr lang="en-US" sz="2400" dirty="0"/>
              <a:t>The number is stored in normalized floating point mode as shown in the figure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6631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Floating Point Arithmetic………... ……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A7D9F10-2034-4247-9892-A543DAE0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" y="4291369"/>
            <a:ext cx="9102156" cy="238473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 the representation of the above figure, the 16 bits are divided into two parts.</a:t>
            </a:r>
          </a:p>
          <a:p>
            <a:pPr algn="just"/>
            <a:r>
              <a:rPr lang="en-US" sz="2400" dirty="0"/>
              <a:t>9 bits are used for the mantissa and 7 bits for the exponent.</a:t>
            </a:r>
          </a:p>
          <a:p>
            <a:pPr algn="just"/>
            <a:r>
              <a:rPr lang="en-US" sz="2400" dirty="0"/>
              <a:t>The mantissa and exponent have their own independent signs.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3EB46D-47E4-4525-8D03-4124046D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" y="1969135"/>
            <a:ext cx="9144000" cy="21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Floating Point Arithmetic………... ……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A7D9F10-2034-4247-9892-A543DAE0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0079"/>
            <a:ext cx="9121825" cy="214081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While storing numbers, the leading bit in the mantissa is always made non-zero by appropriately shifting it and adjusting the value of the exponent.</a:t>
            </a:r>
          </a:p>
          <a:p>
            <a:pPr algn="just"/>
            <a:r>
              <a:rPr lang="en-US" sz="2400" dirty="0"/>
              <a:t>Thus the number </a:t>
            </a:r>
            <a:r>
              <a:rPr lang="en-US" sz="2400" dirty="0" smtClean="0"/>
              <a:t>0 </a:t>
            </a:r>
            <a:r>
              <a:rPr lang="en-US" sz="2400" dirty="0"/>
              <a:t>would be stored as shown in the following figure</a:t>
            </a:r>
            <a:r>
              <a:rPr lang="en-US" sz="2400" dirty="0"/>
              <a:t>. .000010101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F70E388-31A9-454D-882B-6A4FFCDE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6690"/>
            <a:ext cx="9144000" cy="21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1088</TotalTime>
  <Words>553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Comic Sans MS</vt:lpstr>
      <vt:lpstr>Wingdings 2</vt:lpstr>
      <vt:lpstr>Plaza</vt:lpstr>
      <vt:lpstr>Floating Point Representation of Numbers </vt:lpstr>
      <vt:lpstr>References</vt:lpstr>
      <vt:lpstr>Types of Computer Arithmetic</vt:lpstr>
      <vt:lpstr>Fixed Point Arithmetic</vt:lpstr>
      <vt:lpstr>Fixed Point Arithmetic……...  …</vt:lpstr>
      <vt:lpstr>Floating Point Arithmetic……</vt:lpstr>
      <vt:lpstr>Floating Point Arithmetic………... ……</vt:lpstr>
      <vt:lpstr>Floating Point Arithmetic………... ……</vt:lpstr>
      <vt:lpstr>Floating Point Arithmetic………... ……</vt:lpstr>
      <vt:lpstr>Floating Point Arithmetic………... ……</vt:lpstr>
      <vt:lpstr>Floating Point Arithmetic………... ……</vt:lpstr>
      <vt:lpstr>Key Words/Phrases </vt:lpstr>
    </vt:vector>
  </TitlesOfParts>
  <Company>University of Trento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Arithmetic </dc:title>
  <dc:creator>Md. Tarek Habib Mihir</dc:creator>
  <cp:lastModifiedBy>ASUS</cp:lastModifiedBy>
  <cp:revision>244</cp:revision>
  <dcterms:created xsi:type="dcterms:W3CDTF">2014-09-18T11:00:17Z</dcterms:created>
  <dcterms:modified xsi:type="dcterms:W3CDTF">2021-03-09T09:29:05Z</dcterms:modified>
</cp:coreProperties>
</file>