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28"/>
  </p:notesMasterIdLst>
  <p:sldIdLst>
    <p:sldId id="256" r:id="rId2"/>
    <p:sldId id="274" r:id="rId3"/>
    <p:sldId id="257" r:id="rId4"/>
    <p:sldId id="294" r:id="rId5"/>
    <p:sldId id="279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4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T. Arifa Akter" initials="MAA" lastIdx="1" clrIdx="0">
    <p:extLst>
      <p:ext uri="{19B8F6BF-5375-455C-9EA6-DF929625EA0E}">
        <p15:presenceInfo xmlns:p15="http://schemas.microsoft.com/office/powerpoint/2012/main" userId="96860e4680c50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69" d="100"/>
          <a:sy n="69" d="100"/>
        </p:scale>
        <p:origin x="7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355D4-6892-4D3F-94BC-60DDE2666E0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BAD04-2279-4314-B2A1-D0D04F44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04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604A-B6B2-4DC3-82C3-6CE631F21C2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CF37-67F3-4A77-8D2B-2C80ABFC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i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9" b="35014"/>
          <a:stretch>
            <a:fillRect/>
          </a:stretch>
        </p:blipFill>
        <p:spPr bwMode="auto">
          <a:xfrm>
            <a:off x="3916281" y="4343874"/>
            <a:ext cx="496467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838200"/>
            <a:ext cx="12192000" cy="52387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66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Polynomial Equation</a:t>
            </a:r>
            <a:endParaRPr lang="en-US" sz="2800" dirty="0">
              <a:solidFill>
                <a:srgbClr val="FF0066"/>
              </a:solidFill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Factor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theorem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401488"/>
            <a:ext cx="107112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 polynomial </a:t>
            </a:r>
            <a:r>
              <a:rPr lang="en-US" sz="2400" i="1" dirty="0" smtClean="0"/>
              <a:t>f(x)</a:t>
            </a:r>
            <a:r>
              <a:rPr lang="en-US" sz="2400" dirty="0" smtClean="0"/>
              <a:t> </a:t>
            </a:r>
            <a:r>
              <a:rPr lang="en-US" sz="2400" dirty="0"/>
              <a:t>has a </a:t>
            </a:r>
            <a:r>
              <a:rPr lang="en-US" sz="2400" dirty="0" smtClean="0"/>
              <a:t>factor </a:t>
            </a:r>
            <a:r>
              <a:rPr lang="en-US" sz="2400" i="1" dirty="0" smtClean="0"/>
              <a:t>(x-k)</a:t>
            </a:r>
            <a:r>
              <a:rPr lang="en-US" sz="2400" dirty="0" smtClean="0"/>
              <a:t> </a:t>
            </a:r>
            <a:r>
              <a:rPr lang="en-US" sz="2400" dirty="0"/>
              <a:t>if and only if </a:t>
            </a:r>
            <a:r>
              <a:rPr lang="en-US" sz="2400" i="1" dirty="0" smtClean="0"/>
              <a:t>f(k)=0, </a:t>
            </a:r>
            <a:r>
              <a:rPr lang="en-US" sz="2400" dirty="0" smtClean="0"/>
              <a:t>where </a:t>
            </a:r>
            <a:r>
              <a:rPr lang="en-US" sz="2400" i="1" dirty="0" smtClean="0"/>
              <a:t>k</a:t>
            </a:r>
            <a:r>
              <a:rPr lang="en-US" sz="2400" dirty="0" smtClean="0"/>
              <a:t> is </a:t>
            </a:r>
            <a:r>
              <a:rPr lang="en-US" sz="2400" dirty="0"/>
              <a:t>the </a:t>
            </a:r>
            <a:r>
              <a:rPr lang="en-US" sz="2400" dirty="0" smtClean="0"/>
              <a:t>root </a:t>
            </a:r>
            <a:r>
              <a:rPr lang="en-US" sz="2400" dirty="0"/>
              <a:t>of the </a:t>
            </a:r>
            <a:r>
              <a:rPr lang="en-US" sz="2400" dirty="0" smtClean="0"/>
              <a:t>polynomial.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228" y="2944274"/>
            <a:ext cx="107112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example, the </a:t>
            </a:r>
            <a:r>
              <a:rPr lang="en-US" sz="2400" dirty="0" smtClean="0"/>
              <a:t>polynomial 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- 4x+3=0</a:t>
            </a:r>
            <a:r>
              <a:rPr lang="en-US" sz="2400" dirty="0" smtClean="0"/>
              <a:t> </a:t>
            </a:r>
            <a:r>
              <a:rPr lang="en-US" sz="2400" dirty="0"/>
              <a:t>has a </a:t>
            </a:r>
            <a:r>
              <a:rPr lang="en-US" sz="2400" dirty="0" smtClean="0"/>
              <a:t>factor </a:t>
            </a:r>
            <a:r>
              <a:rPr lang="en-US" sz="2400" i="1" dirty="0" smtClean="0"/>
              <a:t>(x-1)</a:t>
            </a:r>
            <a:r>
              <a:rPr lang="en-US" sz="2400" dirty="0" smtClean="0"/>
              <a:t> for </a:t>
            </a:r>
            <a:r>
              <a:rPr lang="en-US" sz="2400" dirty="0"/>
              <a:t>account </a:t>
            </a:r>
            <a:r>
              <a:rPr lang="en-US" sz="2400" dirty="0" smtClean="0"/>
              <a:t>of </a:t>
            </a:r>
            <a:r>
              <a:rPr lang="en-US" sz="2400" i="1" dirty="0" smtClean="0"/>
              <a:t>f(1)=0</a:t>
            </a:r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dirty="0" smtClean="0"/>
              <a:t>we say</a:t>
            </a:r>
            <a:r>
              <a:rPr lang="en-US" sz="2400" dirty="0"/>
              <a:t> </a:t>
            </a:r>
            <a:r>
              <a:rPr lang="en-US" sz="2400" i="1" dirty="0" smtClean="0"/>
              <a:t>f(x)=x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- </a:t>
            </a:r>
            <a:r>
              <a:rPr lang="en-US" sz="2400" i="1" dirty="0" smtClean="0"/>
              <a:t>4x+3.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28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Quadratic </a:t>
            </a:r>
            <a:r>
              <a:rPr lang="en-US" sz="3200" b="1" dirty="0" smtClean="0">
                <a:solidFill>
                  <a:srgbClr val="FF0000"/>
                </a:solidFill>
              </a:rPr>
              <a:t>Equation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476644"/>
            <a:ext cx="10711232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An equation of the </a:t>
            </a:r>
            <a:r>
              <a:rPr lang="en-US" sz="2400" dirty="0" smtClean="0"/>
              <a:t>form ax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  <a:r>
              <a:rPr lang="en-US" sz="2400" dirty="0" err="1" smtClean="0"/>
              <a:t>bx</a:t>
            </a:r>
            <a:r>
              <a:rPr lang="en-US" sz="2400" dirty="0" smtClean="0"/>
              <a:t> +c=0, a </a:t>
            </a:r>
            <a:r>
              <a:rPr lang="en-US" sz="2400" dirty="0" smtClean="0">
                <a:latin typeface="Microsoft JhengHei UI"/>
                <a:ea typeface="Microsoft JhengHei UI"/>
              </a:rPr>
              <a:t>≠0 </a:t>
            </a:r>
            <a:r>
              <a:rPr lang="en-US" sz="2400" dirty="0" smtClean="0"/>
              <a:t>is </a:t>
            </a:r>
            <a:r>
              <a:rPr lang="en-US" sz="2400" dirty="0"/>
              <a:t>called quadratic </a:t>
            </a:r>
            <a:r>
              <a:rPr lang="en-US" sz="2400" dirty="0" smtClean="0"/>
              <a:t>equation.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228" y="2480812"/>
            <a:ext cx="10711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word ‘quadratic’ </a:t>
            </a:r>
            <a:r>
              <a:rPr lang="en-US" sz="2400" dirty="0"/>
              <a:t>comes </a:t>
            </a:r>
            <a:r>
              <a:rPr lang="en-US" sz="2400" dirty="0" smtClean="0"/>
              <a:t>from the Latin word ‘</a:t>
            </a:r>
            <a:r>
              <a:rPr lang="en-US" sz="2400" i="1" dirty="0" err="1" smtClean="0"/>
              <a:t>quadratus</a:t>
            </a:r>
            <a:r>
              <a:rPr lang="en-US" sz="2400" i="1" dirty="0" smtClean="0"/>
              <a:t>’ </a:t>
            </a:r>
            <a:r>
              <a:rPr lang="en-US" sz="2400" dirty="0"/>
              <a:t>which mean </a:t>
            </a:r>
            <a:r>
              <a:rPr lang="en-US" sz="2400" dirty="0" smtClean="0"/>
              <a:t>‘square’. </a:t>
            </a:r>
            <a:r>
              <a:rPr lang="en-US" sz="2400" dirty="0"/>
              <a:t>The constants </a:t>
            </a:r>
            <a:r>
              <a:rPr lang="en-US" sz="2400" dirty="0" smtClean="0"/>
              <a:t>a, b &amp; c </a:t>
            </a:r>
            <a:r>
              <a:rPr lang="en-US" sz="2400" dirty="0"/>
              <a:t>are </a:t>
            </a:r>
            <a:r>
              <a:rPr lang="en-US" sz="2400" dirty="0" smtClean="0"/>
              <a:t>called the </a:t>
            </a:r>
            <a:r>
              <a:rPr lang="en-US" sz="2400" dirty="0"/>
              <a:t>coefficients of the </a:t>
            </a:r>
            <a:r>
              <a:rPr lang="en-US" sz="2400" dirty="0" smtClean="0"/>
              <a:t>equation and </a:t>
            </a:r>
            <a:r>
              <a:rPr lang="en-US" sz="2400" dirty="0"/>
              <a:t>may be distinguished by calling them, respectively, the quadratic coefficient, the </a:t>
            </a:r>
            <a:r>
              <a:rPr lang="en-US" sz="2400" dirty="0" smtClean="0"/>
              <a:t>linear coefficient and </a:t>
            </a:r>
            <a:r>
              <a:rPr lang="en-US" sz="2400" dirty="0"/>
              <a:t>the constant or free term.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93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Solution of the Quadratic Equation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476644"/>
            <a:ext cx="10711232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General quadratic equation is </a:t>
            </a:r>
            <a:r>
              <a:rPr lang="en-US" sz="2400" dirty="0" smtClean="0"/>
              <a:t> </a:t>
            </a:r>
            <a:r>
              <a:rPr lang="en-US" sz="2400" i="1" dirty="0" smtClean="0"/>
              <a:t>ax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</a:t>
            </a:r>
            <a:r>
              <a:rPr lang="en-US" sz="2400" i="1" dirty="0" err="1" smtClean="0"/>
              <a:t>bx</a:t>
            </a:r>
            <a:r>
              <a:rPr lang="en-US" sz="2400" i="1" dirty="0" smtClean="0"/>
              <a:t> +c=0, a </a:t>
            </a:r>
            <a:r>
              <a:rPr lang="en-US" sz="2400" i="1" dirty="0" smtClean="0">
                <a:latin typeface="Microsoft JhengHei UI"/>
                <a:ea typeface="Microsoft JhengHei UI"/>
              </a:rPr>
              <a:t>≠0</a:t>
            </a:r>
            <a:r>
              <a:rPr lang="en-US" sz="2400" dirty="0" smtClean="0"/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228" y="1992298"/>
            <a:ext cx="1071123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Multiplying the above equation by 4</a:t>
            </a:r>
            <a:r>
              <a:rPr lang="en-US" sz="2400" i="1" dirty="0"/>
              <a:t>a </a:t>
            </a:r>
            <a:r>
              <a:rPr lang="en-US" sz="2400" dirty="0"/>
              <a:t>we get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59658" y="2618598"/>
            <a:ext cx="3118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4</a:t>
            </a:r>
            <a:r>
              <a:rPr lang="en-US" sz="2400" i="1" dirty="0" smtClean="0"/>
              <a:t>a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+4abx +4ac=0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311642" y="3171830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(2ax)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+2. 2ax.b + (b)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–b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+4ac=0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338782" y="3712536"/>
            <a:ext cx="476972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(2ax + b)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=b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- 4ac</a:t>
            </a:r>
            <a:endParaRPr lang="en-US" sz="2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78448" y="4253242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2ax + </a:t>
            </a:r>
            <a:r>
              <a:rPr lang="en-US" sz="2400" dirty="0" smtClean="0"/>
              <a:t>b </a:t>
            </a:r>
            <a:r>
              <a:rPr lang="en-US" sz="2400" i="1" dirty="0" smtClean="0"/>
              <a:t>= </a:t>
            </a:r>
            <a:r>
              <a:rPr lang="en-US" sz="2400" i="1" dirty="0" smtClean="0">
                <a:latin typeface="Microsoft JhengHei UI"/>
                <a:ea typeface="Microsoft JhengHei UI"/>
              </a:rPr>
              <a:t>±√ (</a:t>
            </a:r>
            <a:r>
              <a:rPr lang="en-US" sz="2400" i="1" dirty="0" smtClean="0"/>
              <a:t>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- 4ac)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418114" y="4819000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2ax </a:t>
            </a:r>
            <a:r>
              <a:rPr lang="en-US" sz="2400" i="1" dirty="0" smtClean="0"/>
              <a:t>= -b </a:t>
            </a:r>
            <a:r>
              <a:rPr lang="en-US" sz="2400" i="1" dirty="0" smtClean="0">
                <a:latin typeface="Microsoft JhengHei UI"/>
                <a:ea typeface="Microsoft JhengHei UI"/>
              </a:rPr>
              <a:t>±√ (</a:t>
            </a:r>
            <a:r>
              <a:rPr lang="en-US" sz="2400" i="1" dirty="0" smtClean="0"/>
              <a:t>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- 4ac)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432728" y="5384758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x </a:t>
            </a:r>
            <a:r>
              <a:rPr lang="en-US" sz="2400" i="1" dirty="0" smtClean="0"/>
              <a:t>={ -b </a:t>
            </a:r>
            <a:r>
              <a:rPr lang="en-US" sz="2400" i="1" dirty="0" smtClean="0">
                <a:latin typeface="Microsoft JhengHei UI"/>
                <a:ea typeface="Microsoft JhengHei UI"/>
              </a:rPr>
              <a:t>±√ (</a:t>
            </a:r>
            <a:r>
              <a:rPr lang="en-US" sz="2400" i="1" dirty="0" smtClean="0"/>
              <a:t>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- 4ac)}/2a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603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9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Discriminant</a:t>
            </a:r>
            <a:r>
              <a:rPr lang="en-US" sz="3200" dirty="0"/>
              <a:t> 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476644"/>
            <a:ext cx="107112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Discriminant is a function of the coefficients of a polynomial equation whose value </a:t>
            </a:r>
            <a:r>
              <a:rPr lang="en-US" sz="2400" dirty="0" smtClean="0"/>
              <a:t>gives information </a:t>
            </a:r>
            <a:r>
              <a:rPr lang="en-US" sz="2400" dirty="0"/>
              <a:t>about the roots of the polynomial</a:t>
            </a:r>
            <a:r>
              <a:rPr lang="en-US" sz="2400" dirty="0" smtClean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0960" y="3013168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Here discriminant, </a:t>
            </a:r>
            <a:r>
              <a:rPr lang="en-US" sz="2400" dirty="0" smtClean="0"/>
              <a:t>D=b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- 4ac</a:t>
            </a:r>
          </a:p>
        </p:txBody>
      </p:sp>
    </p:spTree>
    <p:extLst>
      <p:ext uri="{BB962C8B-B14F-4D97-AF65-F5344CB8AC3E}">
        <p14:creationId xmlns:p14="http://schemas.microsoft.com/office/powerpoint/2010/main" val="28647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Solve the </a:t>
            </a:r>
            <a:r>
              <a:rPr lang="en-US" sz="2800" b="1" dirty="0" smtClean="0">
                <a:solidFill>
                  <a:srgbClr val="FF0000"/>
                </a:solidFill>
              </a:rPr>
              <a:t>equation  </a:t>
            </a:r>
            <a:r>
              <a:rPr lang="en-US" sz="2800" b="1" i="1" dirty="0" smtClean="0">
                <a:solidFill>
                  <a:srgbClr val="FF0000"/>
                </a:solidFill>
              </a:rPr>
              <a:t>x</a:t>
            </a:r>
            <a:r>
              <a:rPr lang="en-US" sz="28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i="1" dirty="0" smtClean="0">
                <a:solidFill>
                  <a:srgbClr val="FF0000"/>
                </a:solidFill>
              </a:rPr>
              <a:t> +5x +6=0</a:t>
            </a:r>
            <a:endParaRPr lang="en-US" sz="28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238" y="1251176"/>
            <a:ext cx="3884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33CC"/>
                </a:solidFill>
              </a:rPr>
              <a:t>Using Factorization Method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9866" y="1904616"/>
            <a:ext cx="311837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+5x +6=0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386792" y="2548040"/>
            <a:ext cx="476972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 +3x+2x + 6=0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384710" y="3255162"/>
            <a:ext cx="476972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x(x + 3)+2(x+3) = 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74272" y="3858498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(x + 3) (x+2) =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49228" y="4486886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Therefore, (x + 3)=0 or (x+2) = 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01628" y="5202956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So, x=- 3 or x = -2</a:t>
            </a:r>
          </a:p>
        </p:txBody>
      </p:sp>
    </p:spTree>
    <p:extLst>
      <p:ext uri="{BB962C8B-B14F-4D97-AF65-F5344CB8AC3E}">
        <p14:creationId xmlns:p14="http://schemas.microsoft.com/office/powerpoint/2010/main" val="36440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5" grpId="0"/>
      <p:bldP spid="16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Solve the </a:t>
            </a:r>
            <a:r>
              <a:rPr lang="en-US" sz="2800" b="1" dirty="0" smtClean="0">
                <a:solidFill>
                  <a:srgbClr val="FF0000"/>
                </a:solidFill>
              </a:rPr>
              <a:t>equation  </a:t>
            </a:r>
            <a:r>
              <a:rPr lang="en-US" sz="2800" b="1" i="1" dirty="0" smtClean="0">
                <a:solidFill>
                  <a:srgbClr val="FF0000"/>
                </a:solidFill>
              </a:rPr>
              <a:t>x</a:t>
            </a:r>
            <a:r>
              <a:rPr lang="en-US" sz="28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i="1" dirty="0" smtClean="0">
                <a:solidFill>
                  <a:srgbClr val="FF0000"/>
                </a:solidFill>
              </a:rPr>
              <a:t> +5x +6=0</a:t>
            </a:r>
            <a:endParaRPr lang="en-US" sz="28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8370" y="2039240"/>
            <a:ext cx="3118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We have,  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+5x +6=0</a:t>
            </a:r>
            <a:endParaRPr lang="en-US" sz="24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917532" y="2873716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x </a:t>
            </a:r>
            <a:r>
              <a:rPr lang="en-US" sz="2400" i="1" dirty="0" smtClean="0"/>
              <a:t>=[ -5 </a:t>
            </a:r>
            <a:r>
              <a:rPr lang="en-US" sz="2400" i="1" dirty="0" smtClean="0">
                <a:latin typeface="Microsoft JhengHei UI"/>
                <a:ea typeface="Microsoft JhengHei UI"/>
              </a:rPr>
              <a:t>±√ {(-5)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– 4.1.6)}]/2</a:t>
            </a:r>
            <a:endParaRPr lang="en-US" sz="2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3094984" y="3627364"/>
            <a:ext cx="4769728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i="1" dirty="0" smtClean="0"/>
              <a:t>={ -5 </a:t>
            </a:r>
            <a:r>
              <a:rPr lang="en-US" sz="2400" i="1" dirty="0" smtClean="0">
                <a:latin typeface="Microsoft JhengHei UI"/>
                <a:ea typeface="Microsoft JhengHei UI"/>
              </a:rPr>
              <a:t>±√ (25</a:t>
            </a:r>
            <a:r>
              <a:rPr lang="en-US" sz="2400" i="1" dirty="0" smtClean="0"/>
              <a:t> – 24)}/2</a:t>
            </a:r>
            <a:endParaRPr lang="en-US" sz="24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109598" y="4218174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i="1" dirty="0" smtClean="0"/>
              <a:t>={ -5 </a:t>
            </a:r>
            <a:r>
              <a:rPr lang="en-US" sz="2400" i="1" dirty="0" smtClean="0">
                <a:latin typeface="Microsoft JhengHei UI"/>
                <a:ea typeface="Microsoft JhengHei UI"/>
              </a:rPr>
              <a:t>±1 </a:t>
            </a:r>
            <a:r>
              <a:rPr lang="en-US" sz="2400" i="1" dirty="0" smtClean="0"/>
              <a:t>}/2</a:t>
            </a:r>
            <a:endParaRPr lang="en-US" sz="24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124212" y="4859088"/>
            <a:ext cx="4769728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i="1" dirty="0" smtClean="0"/>
              <a:t>=(-5 </a:t>
            </a:r>
            <a:r>
              <a:rPr lang="en-US" sz="2400" i="1" dirty="0">
                <a:latin typeface="Microsoft JhengHei UI"/>
                <a:ea typeface="Microsoft JhengHei UI"/>
              </a:rPr>
              <a:t>+</a:t>
            </a:r>
            <a:r>
              <a:rPr lang="en-US" sz="2400" i="1" dirty="0" smtClean="0">
                <a:latin typeface="Microsoft JhengHei UI"/>
                <a:ea typeface="Microsoft JhengHei UI"/>
              </a:rPr>
              <a:t>1)</a:t>
            </a:r>
            <a:r>
              <a:rPr lang="en-US" sz="2400" i="1" dirty="0" smtClean="0"/>
              <a:t>/2  or, </a:t>
            </a:r>
            <a:r>
              <a:rPr lang="en-US" sz="2400" i="1" dirty="0"/>
              <a:t>(-5 </a:t>
            </a:r>
            <a:r>
              <a:rPr lang="en-US" sz="2400" i="1" dirty="0" smtClean="0">
                <a:latin typeface="Microsoft JhengHei UI"/>
                <a:ea typeface="Microsoft JhengHei UI"/>
              </a:rPr>
              <a:t>-1</a:t>
            </a:r>
            <a:r>
              <a:rPr lang="en-US" sz="2400" i="1" dirty="0">
                <a:latin typeface="Microsoft JhengHei UI"/>
                <a:ea typeface="Microsoft JhengHei UI"/>
              </a:rPr>
              <a:t>)</a:t>
            </a:r>
            <a:r>
              <a:rPr lang="en-US" sz="2400" i="1" dirty="0"/>
              <a:t>/2</a:t>
            </a:r>
            <a:endParaRPr lang="en-US" sz="2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176404" y="5525054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i="1" dirty="0" smtClean="0"/>
              <a:t>=-2  or, -3</a:t>
            </a:r>
            <a:endParaRPr lang="en-US" sz="2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814201" y="1301279"/>
            <a:ext cx="6739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33CC"/>
                </a:solidFill>
              </a:rPr>
              <a:t>Using Quadratic Equation Solution Method</a:t>
            </a:r>
            <a:r>
              <a:rPr lang="en-US" sz="2400" dirty="0">
                <a:solidFill>
                  <a:srgbClr val="0033CC"/>
                </a:solidFill>
              </a:rPr>
              <a:t>: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90120" y="2039239"/>
            <a:ext cx="3283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x </a:t>
            </a:r>
            <a:r>
              <a:rPr lang="en-US" sz="2400" i="1" dirty="0" smtClean="0"/>
              <a:t>={ -b </a:t>
            </a:r>
            <a:r>
              <a:rPr lang="en-US" sz="2400" i="1" dirty="0" smtClean="0">
                <a:latin typeface="Microsoft JhengHei UI"/>
                <a:ea typeface="Microsoft JhengHei UI"/>
              </a:rPr>
              <a:t>±√ (</a:t>
            </a:r>
            <a:r>
              <a:rPr lang="en-US" sz="2400" i="1" dirty="0" smtClean="0"/>
              <a:t>b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- 4ac)}/2a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363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Solve the </a:t>
            </a:r>
            <a:r>
              <a:rPr lang="en-US" sz="2800" b="1" dirty="0" smtClean="0">
                <a:solidFill>
                  <a:srgbClr val="FF0000"/>
                </a:solidFill>
              </a:rPr>
              <a:t>equation  </a:t>
            </a:r>
            <a:r>
              <a:rPr lang="en-US" sz="2800" b="1" i="1" dirty="0" smtClean="0">
                <a:solidFill>
                  <a:srgbClr val="FF0000"/>
                </a:solidFill>
              </a:rPr>
              <a:t>x</a:t>
            </a:r>
            <a:r>
              <a:rPr lang="en-US" sz="28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i="1" dirty="0" smtClean="0">
                <a:solidFill>
                  <a:srgbClr val="FF0000"/>
                </a:solidFill>
              </a:rPr>
              <a:t> +5x +6=0</a:t>
            </a:r>
            <a:endParaRPr lang="en-US" sz="28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238" y="1251176"/>
            <a:ext cx="3947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33CC"/>
                </a:solidFill>
              </a:rPr>
              <a:t>Using Remainder Theorem: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4354" y="1904616"/>
            <a:ext cx="349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Let f(x)=x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+5x +6=0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731279" y="2548040"/>
            <a:ext cx="5258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66"/>
                </a:solidFill>
              </a:rPr>
              <a:t>x=-2</a:t>
            </a:r>
            <a:r>
              <a:rPr lang="en-US" sz="2400" dirty="0" smtClean="0"/>
              <a:t>, f(-2)=(-2)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 +5(-2) + 6=4-10+6=0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004770" y="3167480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So one factor of f(x) is (x+2)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18760" y="3971232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Now</a:t>
            </a:r>
            <a:r>
              <a:rPr lang="en-US" sz="2400" i="1" dirty="0"/>
              <a:t>, x</a:t>
            </a:r>
            <a:r>
              <a:rPr lang="en-US" sz="2400" i="1" baseline="30000" dirty="0"/>
              <a:t>2</a:t>
            </a:r>
            <a:r>
              <a:rPr lang="en-US" sz="2400" i="1" dirty="0"/>
              <a:t> +5x +6=0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2384726" y="4549516"/>
            <a:ext cx="2857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i="1" dirty="0"/>
              <a:t> </a:t>
            </a:r>
            <a:r>
              <a:rPr lang="en-US" sz="2400" i="1" dirty="0" smtClean="0"/>
              <a:t>+2x +3x </a:t>
            </a:r>
            <a:r>
              <a:rPr lang="en-US" sz="2400" i="1" dirty="0"/>
              <a:t>+6=0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336710" y="5165378"/>
            <a:ext cx="2711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x(x+2)+3(x+2)=0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51324" y="5731136"/>
            <a:ext cx="2711279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(x+2) (x+3)=0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92838" y="4486886"/>
            <a:ext cx="476972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Therefore, (x + 2)=0 or (x+3)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45238" y="5202956"/>
            <a:ext cx="476972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So, x= -2 or x = -3</a:t>
            </a:r>
          </a:p>
        </p:txBody>
      </p:sp>
    </p:spTree>
    <p:extLst>
      <p:ext uri="{BB962C8B-B14F-4D97-AF65-F5344CB8AC3E}">
        <p14:creationId xmlns:p14="http://schemas.microsoft.com/office/powerpoint/2010/main" val="9132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5" grpId="0"/>
      <p:bldP spid="16" grpId="0"/>
      <p:bldP spid="20" grpId="0"/>
      <p:bldP spid="21" grpId="0"/>
      <p:bldP spid="22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Solve the </a:t>
            </a:r>
            <a:r>
              <a:rPr lang="en-US" sz="2800" b="1" dirty="0" smtClean="0">
                <a:solidFill>
                  <a:srgbClr val="FF0000"/>
                </a:solidFill>
              </a:rPr>
              <a:t>equation </a:t>
            </a:r>
            <a:r>
              <a:rPr lang="en-US" sz="2800" b="1" i="1" dirty="0" smtClean="0">
                <a:solidFill>
                  <a:srgbClr val="FF0000"/>
                </a:solidFill>
              </a:rPr>
              <a:t>x</a:t>
            </a:r>
            <a:r>
              <a:rPr lang="en-US" sz="2800" b="1" i="1" baseline="30000" dirty="0" smtClean="0">
                <a:solidFill>
                  <a:srgbClr val="FF0000"/>
                </a:solidFill>
              </a:rPr>
              <a:t>3 </a:t>
            </a:r>
            <a:r>
              <a:rPr lang="en-US" sz="2800" b="1" dirty="0" smtClean="0">
                <a:solidFill>
                  <a:srgbClr val="FF0000"/>
                </a:solidFill>
              </a:rPr>
              <a:t>-3</a:t>
            </a:r>
            <a:r>
              <a:rPr lang="en-US" sz="2800" b="1" i="1" dirty="0" smtClean="0">
                <a:solidFill>
                  <a:srgbClr val="FF0000"/>
                </a:solidFill>
              </a:rPr>
              <a:t>x</a:t>
            </a:r>
            <a:r>
              <a:rPr lang="en-US" sz="28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i="1" dirty="0" smtClean="0">
                <a:solidFill>
                  <a:srgbClr val="FF0000"/>
                </a:solidFill>
              </a:rPr>
              <a:t> +3x -1=0</a:t>
            </a:r>
            <a:endParaRPr lang="en-US" sz="28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238" y="1251176"/>
            <a:ext cx="3947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33CC"/>
                </a:solidFill>
              </a:rPr>
              <a:t>Using Remainder Theorem: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4354" y="1904616"/>
            <a:ext cx="349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Let f(x)=x</a:t>
            </a:r>
            <a:r>
              <a:rPr lang="en-US" sz="2400" i="1" baseline="30000" dirty="0" smtClean="0"/>
              <a:t>3</a:t>
            </a:r>
            <a:r>
              <a:rPr lang="en-US" sz="2400" i="1" dirty="0" smtClean="0"/>
              <a:t> -3x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+3x -1=0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731279" y="2548040"/>
            <a:ext cx="525824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66"/>
                </a:solidFill>
              </a:rPr>
              <a:t>x=1</a:t>
            </a:r>
            <a:r>
              <a:rPr lang="en-US" sz="2400" dirty="0" smtClean="0"/>
              <a:t>, f(1)=1</a:t>
            </a:r>
            <a:r>
              <a:rPr lang="en-US" sz="2400" baseline="30000" dirty="0" smtClean="0"/>
              <a:t>3</a:t>
            </a:r>
            <a:r>
              <a:rPr lang="en-US" sz="2400" i="1" dirty="0"/>
              <a:t> </a:t>
            </a:r>
            <a:r>
              <a:rPr lang="en-US" sz="2400" i="1" dirty="0" smtClean="0"/>
              <a:t>-3.1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+3. 1 -1=1-3+3-1=0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004770" y="3167480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So one factor of f(x) is (x-1)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18760" y="3971232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Now</a:t>
            </a:r>
            <a:r>
              <a:rPr lang="en-US" sz="2400" i="1" dirty="0"/>
              <a:t>, x</a:t>
            </a:r>
            <a:r>
              <a:rPr lang="en-US" sz="2400" i="1" baseline="30000" dirty="0"/>
              <a:t>3</a:t>
            </a:r>
            <a:r>
              <a:rPr lang="en-US" sz="2400" i="1" dirty="0"/>
              <a:t> -3x</a:t>
            </a:r>
            <a:r>
              <a:rPr lang="en-US" sz="2400" i="1" baseline="30000" dirty="0"/>
              <a:t>2</a:t>
            </a:r>
            <a:r>
              <a:rPr lang="en-US" sz="2400" i="1" dirty="0"/>
              <a:t> +3x -1</a:t>
            </a:r>
            <a:r>
              <a:rPr lang="en-US" sz="2400" i="1" dirty="0" smtClean="0"/>
              <a:t>=0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4725" y="4549516"/>
            <a:ext cx="425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x</a:t>
            </a:r>
            <a:r>
              <a:rPr lang="en-US" sz="2400" i="1" baseline="30000" dirty="0" smtClean="0"/>
              <a:t>3</a:t>
            </a:r>
            <a:r>
              <a:rPr lang="en-US" sz="2400" i="1" dirty="0"/>
              <a:t> –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2 </a:t>
            </a:r>
            <a:r>
              <a:rPr lang="en-US" sz="2400" i="1" dirty="0" smtClean="0"/>
              <a:t>-2x</a:t>
            </a:r>
            <a:r>
              <a:rPr lang="en-US" sz="2400" i="1" baseline="30000" dirty="0"/>
              <a:t>2</a:t>
            </a:r>
            <a:r>
              <a:rPr lang="en-US" sz="2400" i="1" baseline="30000" dirty="0" smtClean="0"/>
              <a:t> </a:t>
            </a:r>
            <a:r>
              <a:rPr lang="en-US" sz="2400" i="1" dirty="0" smtClean="0"/>
              <a:t>+2x +x -</a:t>
            </a:r>
            <a:r>
              <a:rPr lang="en-US" sz="2400" i="1" dirty="0"/>
              <a:t>1</a:t>
            </a:r>
            <a:r>
              <a:rPr lang="en-US" sz="2400" i="1" dirty="0" smtClean="0"/>
              <a:t>=0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36710" y="5165378"/>
            <a:ext cx="3450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(x-1)-2x(x-1)+1(x-1)=0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51324" y="5731136"/>
            <a:ext cx="2711279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(x-1) (x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-2x+1)=0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5955" y="3710274"/>
            <a:ext cx="5498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Therefore, (x -1)=0 or (x-1) = </a:t>
            </a:r>
            <a:r>
              <a:rPr lang="en-US" sz="2400" i="1" dirty="0"/>
              <a:t>0 or (x-1) = 0</a:t>
            </a:r>
            <a:endParaRPr lang="en-US" sz="2400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384688" y="4426344"/>
            <a:ext cx="476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So, x</a:t>
            </a:r>
            <a:r>
              <a:rPr lang="en-US" sz="2400" i="1" smtClean="0"/>
              <a:t>= 1,  1,  1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8351287" y="2256411"/>
            <a:ext cx="2711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(x-1) (x-1)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=0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28323" y="2822169"/>
            <a:ext cx="2711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/>
              <a:t>(x-1) (x—1) (x-1)=0</a:t>
            </a:r>
          </a:p>
        </p:txBody>
      </p:sp>
    </p:spTree>
    <p:extLst>
      <p:ext uri="{BB962C8B-B14F-4D97-AF65-F5344CB8AC3E}">
        <p14:creationId xmlns:p14="http://schemas.microsoft.com/office/powerpoint/2010/main" val="27283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5" grpId="0"/>
      <p:bldP spid="16" grpId="0"/>
      <p:bldP spid="20" grpId="0"/>
      <p:bldP spid="21" grpId="0"/>
      <p:bldP spid="22" grpId="0"/>
      <p:bldP spid="30" grpId="0"/>
      <p:bldP spid="31" grpId="0"/>
      <p:bldP spid="32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7" y="340073"/>
            <a:ext cx="11649204" cy="6826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Solve the </a:t>
            </a:r>
            <a:r>
              <a:rPr lang="en-US" sz="2400" b="1" dirty="0" smtClean="0">
                <a:solidFill>
                  <a:srgbClr val="FF0066"/>
                </a:solidFill>
              </a:rPr>
              <a:t>equation  4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3 </a:t>
            </a:r>
            <a:r>
              <a:rPr lang="en-US" sz="2400" b="1" dirty="0" smtClean="0">
                <a:solidFill>
                  <a:srgbClr val="FF0066"/>
                </a:solidFill>
              </a:rPr>
              <a:t>-24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2</a:t>
            </a:r>
            <a:r>
              <a:rPr lang="en-US" sz="2400" b="1" i="1" dirty="0" smtClean="0">
                <a:solidFill>
                  <a:srgbClr val="FF0066"/>
                </a:solidFill>
              </a:rPr>
              <a:t> +23x +18=0 </a:t>
            </a:r>
            <a:r>
              <a:rPr lang="en-US" sz="2400" b="1" dirty="0">
                <a:solidFill>
                  <a:srgbClr val="FF0066"/>
                </a:solidFill>
              </a:rPr>
              <a:t>having that the roots are in arithmetical progression. </a:t>
            </a:r>
            <a:endParaRPr lang="en-US" sz="2400" b="1" u="sng" dirty="0">
              <a:solidFill>
                <a:srgbClr val="FF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237" y="1038234"/>
            <a:ext cx="9884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accordance with the question, assume that the roots are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-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,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 &amp;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0684" y="1516310"/>
            <a:ext cx="4421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Now,</a:t>
            </a:r>
            <a:r>
              <a:rPr lang="en-US" sz="2400" i="1" dirty="0" smtClean="0"/>
              <a:t>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-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=-(-24)/4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768858" y="2097104"/>
            <a:ext cx="3331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3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=6    </a:t>
            </a:r>
            <a:r>
              <a:rPr lang="en-US" sz="2400" dirty="0"/>
              <a:t>=&gt;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=2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503730" y="2954538"/>
            <a:ext cx="4263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Again, (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-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)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(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)=-18/4</a:t>
            </a:r>
            <a:endParaRPr lang="en-US" sz="24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430661" y="3570400"/>
            <a:ext cx="4336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(2-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) </a:t>
            </a:r>
            <a:r>
              <a:rPr lang="en-US" sz="2400" dirty="0" smtClean="0">
                <a:latin typeface="Microsoft JhengHei UI"/>
                <a:ea typeface="Microsoft JhengHei UI"/>
              </a:rPr>
              <a:t>2 (2+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)=-18/4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1883685" y="4161210"/>
            <a:ext cx="3382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2 (4-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baseline="30000" dirty="0" smtClean="0">
                <a:latin typeface="Microsoft JhengHei UI"/>
                <a:ea typeface="Microsoft JhengHei UI"/>
              </a:rPr>
              <a:t>2</a:t>
            </a:r>
            <a:r>
              <a:rPr lang="en-US" sz="2400" dirty="0" smtClean="0">
                <a:latin typeface="Microsoft JhengHei UI"/>
                <a:ea typeface="Microsoft JhengHei UI"/>
              </a:rPr>
              <a:t>) =-</a:t>
            </a:r>
            <a:r>
              <a:rPr lang="en-US" sz="2400" dirty="0">
                <a:latin typeface="Microsoft JhengHei UI"/>
                <a:ea typeface="Microsoft JhengHei UI"/>
              </a:rPr>
              <a:t>18/4</a:t>
            </a:r>
            <a:endParaRPr lang="en-US" sz="2400" i="1" dirty="0"/>
          </a:p>
        </p:txBody>
      </p:sp>
      <p:sp>
        <p:nvSpPr>
          <p:cNvPr id="22" name="Rectangle 21"/>
          <p:cNvSpPr/>
          <p:nvPr/>
        </p:nvSpPr>
        <p:spPr>
          <a:xfrm>
            <a:off x="1873248" y="4714442"/>
            <a:ext cx="3450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4-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baseline="30000" dirty="0" smtClean="0">
                <a:latin typeface="Microsoft JhengHei UI"/>
                <a:ea typeface="Microsoft JhengHei UI"/>
              </a:rPr>
              <a:t>2</a:t>
            </a:r>
            <a:r>
              <a:rPr lang="en-US" sz="2400" dirty="0" smtClean="0">
                <a:latin typeface="Microsoft JhengHei UI"/>
                <a:ea typeface="Microsoft JhengHei UI"/>
              </a:rPr>
              <a:t> =-</a:t>
            </a:r>
            <a:r>
              <a:rPr lang="en-US" sz="2400" dirty="0">
                <a:latin typeface="Microsoft JhengHei UI"/>
                <a:ea typeface="Microsoft JhengHei UI"/>
              </a:rPr>
              <a:t>9</a:t>
            </a:r>
            <a:r>
              <a:rPr lang="en-US" sz="2400" dirty="0" smtClean="0">
                <a:latin typeface="Microsoft JhengHei UI"/>
                <a:ea typeface="Microsoft JhengHei UI"/>
              </a:rPr>
              <a:t>/4</a:t>
            </a:r>
            <a:endParaRPr lang="en-US" sz="2400" i="1" dirty="0"/>
          </a:p>
        </p:txBody>
      </p:sp>
      <p:sp>
        <p:nvSpPr>
          <p:cNvPr id="30" name="Rectangle 29"/>
          <p:cNvSpPr/>
          <p:nvPr/>
        </p:nvSpPr>
        <p:spPr>
          <a:xfrm>
            <a:off x="1850284" y="5305252"/>
            <a:ext cx="2711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baseline="30000" dirty="0" smtClean="0">
                <a:latin typeface="Microsoft JhengHei UI"/>
                <a:ea typeface="Microsoft JhengHei UI"/>
              </a:rPr>
              <a:t>2</a:t>
            </a:r>
            <a:r>
              <a:rPr lang="en-US" sz="2400" dirty="0" smtClean="0">
                <a:latin typeface="Microsoft JhengHei UI"/>
                <a:ea typeface="Microsoft JhengHei UI"/>
              </a:rPr>
              <a:t> =4+9/4=25/4</a:t>
            </a:r>
            <a:endParaRPr lang="en-US" sz="2400" i="1" dirty="0"/>
          </a:p>
        </p:txBody>
      </p:sp>
      <p:sp>
        <p:nvSpPr>
          <p:cNvPr id="31" name="Rectangle 30"/>
          <p:cNvSpPr/>
          <p:nvPr/>
        </p:nvSpPr>
        <p:spPr>
          <a:xfrm>
            <a:off x="6987435" y="1743689"/>
            <a:ext cx="49436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When 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=5/2, the roots 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-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,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 &amp;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=2-5/2, 2, 2+5/2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                         =-1/2, 2, 9/2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1159" y="5835871"/>
            <a:ext cx="2711279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 =±5/2</a:t>
            </a:r>
            <a:endParaRPr lang="en-US" sz="2400" i="1" dirty="0"/>
          </a:p>
        </p:txBody>
      </p:sp>
      <p:sp>
        <p:nvSpPr>
          <p:cNvPr id="19" name="Rectangle 18"/>
          <p:cNvSpPr/>
          <p:nvPr/>
        </p:nvSpPr>
        <p:spPr>
          <a:xfrm>
            <a:off x="6987435" y="3684879"/>
            <a:ext cx="49436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When 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=-5/2, the roots 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-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,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 &amp;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=2+5/2, 2, 2-5/2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                         =9/2, 2, -1/2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63638" y="5565867"/>
            <a:ext cx="5407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Therefore, the roots are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9/2, 2 and -1/2</a:t>
            </a:r>
          </a:p>
        </p:txBody>
      </p:sp>
    </p:spTree>
    <p:extLst>
      <p:ext uri="{BB962C8B-B14F-4D97-AF65-F5344CB8AC3E}">
        <p14:creationId xmlns:p14="http://schemas.microsoft.com/office/powerpoint/2010/main" val="414648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5" grpId="0"/>
      <p:bldP spid="16" grpId="0"/>
      <p:bldP spid="20" grpId="0"/>
      <p:bldP spid="21" grpId="0"/>
      <p:bldP spid="22" grpId="0"/>
      <p:bldP spid="30" grpId="0"/>
      <p:bldP spid="31" grpId="0"/>
      <p:bldP spid="18" grpId="0"/>
      <p:bldP spid="19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89761"/>
            <a:ext cx="11480101" cy="6826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Solve the </a:t>
            </a:r>
            <a:r>
              <a:rPr lang="en-US" sz="2400" b="1" dirty="0" smtClean="0">
                <a:solidFill>
                  <a:srgbClr val="FF0066"/>
                </a:solidFill>
              </a:rPr>
              <a:t>equation  3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3 </a:t>
            </a:r>
            <a:r>
              <a:rPr lang="en-US" sz="2400" b="1" dirty="0" smtClean="0">
                <a:solidFill>
                  <a:srgbClr val="FF0066"/>
                </a:solidFill>
              </a:rPr>
              <a:t>-26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2</a:t>
            </a:r>
            <a:r>
              <a:rPr lang="en-US" sz="2400" b="1" i="1" dirty="0" smtClean="0">
                <a:solidFill>
                  <a:srgbClr val="FF0066"/>
                </a:solidFill>
              </a:rPr>
              <a:t> +52x -24=0 </a:t>
            </a:r>
            <a:r>
              <a:rPr lang="en-US" sz="2400" b="1" dirty="0">
                <a:solidFill>
                  <a:srgbClr val="FF0066"/>
                </a:solidFill>
              </a:rPr>
              <a:t>having that the roots are in </a:t>
            </a:r>
            <a:r>
              <a:rPr lang="en-US" sz="2400" b="1" dirty="0">
                <a:solidFill>
                  <a:srgbClr val="FF0000"/>
                </a:solidFill>
              </a:rPr>
              <a:t>geometrical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66"/>
                </a:solidFill>
              </a:rPr>
              <a:t>progression</a:t>
            </a:r>
            <a:r>
              <a:rPr lang="en-US" sz="2400" b="1" dirty="0">
                <a:solidFill>
                  <a:srgbClr val="FF0066"/>
                </a:solidFill>
              </a:rPr>
              <a:t>. </a:t>
            </a:r>
            <a:endParaRPr lang="en-US" sz="2400" b="1" u="sng" dirty="0">
              <a:solidFill>
                <a:srgbClr val="FF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237" y="900448"/>
            <a:ext cx="9884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accordance with the question, assume that the roots are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/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,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 &amp; </a:t>
            </a:r>
            <a:r>
              <a:rPr lang="el-GR" sz="2400" dirty="0" smtClean="0">
                <a:latin typeface="Microsoft JhengHei UI"/>
                <a:ea typeface="Microsoft JhengHei UI"/>
              </a:rPr>
              <a:t>αβ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8158" y="1466206"/>
            <a:ext cx="4421082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Now,</a:t>
            </a:r>
            <a:r>
              <a:rPr lang="en-US" sz="2400" i="1" dirty="0" smtClean="0"/>
              <a:t> (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/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)+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αβ</a:t>
            </a:r>
            <a:r>
              <a:rPr lang="en-US" sz="2400" dirty="0" smtClean="0">
                <a:latin typeface="Microsoft JhengHei UI"/>
                <a:ea typeface="Microsoft JhengHei UI"/>
              </a:rPr>
              <a:t>=-(-26)/3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532957" y="2134682"/>
            <a:ext cx="369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i="1" dirty="0"/>
              <a:t> </a:t>
            </a:r>
            <a:r>
              <a:rPr lang="en-US" sz="2400" i="1" dirty="0" smtClean="0"/>
              <a:t>{(</a:t>
            </a:r>
            <a:r>
              <a:rPr lang="en-US" sz="2400" dirty="0" smtClean="0">
                <a:latin typeface="Microsoft JhengHei UI"/>
                <a:ea typeface="Microsoft JhengHei UI"/>
              </a:rPr>
              <a:t>1/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)+1+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}</a:t>
            </a:r>
            <a:r>
              <a:rPr lang="el-GR" sz="2400" dirty="0" smtClean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=26/3 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952586" y="2804226"/>
            <a:ext cx="4263765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Again, (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/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)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(</a:t>
            </a:r>
            <a:r>
              <a:rPr lang="el-GR" sz="2400" dirty="0" smtClean="0">
                <a:latin typeface="Microsoft JhengHei UI"/>
                <a:ea typeface="Microsoft JhengHei UI"/>
              </a:rPr>
              <a:t>αβ</a:t>
            </a:r>
            <a:r>
              <a:rPr lang="en-US" sz="2400" dirty="0" smtClean="0">
                <a:latin typeface="Microsoft JhengHei UI"/>
                <a:ea typeface="Microsoft JhengHei UI"/>
              </a:rPr>
              <a:t>)=-(-24)/3</a:t>
            </a:r>
            <a:endParaRPr lang="en-US" sz="24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355506" y="3382510"/>
            <a:ext cx="1951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=&gt;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baseline="30000" dirty="0" smtClean="0">
                <a:latin typeface="Microsoft JhengHei UI"/>
                <a:ea typeface="Microsoft JhengHei UI"/>
              </a:rPr>
              <a:t>3</a:t>
            </a:r>
            <a:r>
              <a:rPr lang="el-GR" sz="2400" dirty="0" smtClean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=8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3211441" y="3372072"/>
            <a:ext cx="201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=&gt; </a:t>
            </a:r>
            <a:r>
              <a:rPr lang="el-GR" sz="2400" dirty="0" smtClean="0">
                <a:latin typeface="Microsoft JhengHei UI"/>
                <a:ea typeface="Microsoft JhengHei UI"/>
              </a:rPr>
              <a:t>α </a:t>
            </a:r>
            <a:r>
              <a:rPr lang="en-US" sz="2400" dirty="0" smtClean="0">
                <a:latin typeface="Microsoft JhengHei UI"/>
                <a:ea typeface="Microsoft JhengHei UI"/>
              </a:rPr>
              <a:t>=2</a:t>
            </a:r>
            <a:endParaRPr lang="en-US" sz="2400" i="1" dirty="0"/>
          </a:p>
        </p:txBody>
      </p:sp>
      <p:sp>
        <p:nvSpPr>
          <p:cNvPr id="22" name="Rectangle 21"/>
          <p:cNvSpPr/>
          <p:nvPr/>
        </p:nvSpPr>
        <p:spPr>
          <a:xfrm>
            <a:off x="775132" y="4028841"/>
            <a:ext cx="6026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The value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=2 gives 2</a:t>
            </a:r>
            <a:r>
              <a:rPr lang="en-US" sz="2400" i="1" dirty="0" smtClean="0"/>
              <a:t> </a:t>
            </a:r>
            <a:r>
              <a:rPr lang="en-US" sz="2400" i="1" dirty="0"/>
              <a:t>{(</a:t>
            </a:r>
            <a:r>
              <a:rPr lang="en-US" sz="2400" dirty="0">
                <a:latin typeface="Microsoft JhengHei UI"/>
                <a:ea typeface="Microsoft JhengHei UI"/>
              </a:rPr>
              <a:t>1/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)+1+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}</a:t>
            </a:r>
            <a:r>
              <a:rPr lang="el-GR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>
                <a:latin typeface="Microsoft JhengHei UI"/>
                <a:ea typeface="Microsoft JhengHei UI"/>
              </a:rPr>
              <a:t>=26/3</a:t>
            </a:r>
            <a:endParaRPr lang="en-US" sz="2400" i="1" dirty="0"/>
          </a:p>
        </p:txBody>
      </p:sp>
      <p:sp>
        <p:nvSpPr>
          <p:cNvPr id="30" name="Rectangle 29"/>
          <p:cNvSpPr/>
          <p:nvPr/>
        </p:nvSpPr>
        <p:spPr>
          <a:xfrm>
            <a:off x="1355506" y="4725415"/>
            <a:ext cx="437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=&gt; (1+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>
                <a:latin typeface="Microsoft JhengHei UI"/>
                <a:ea typeface="Microsoft JhengHei UI"/>
              </a:rPr>
              <a:t>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baseline="30000" dirty="0" smtClean="0">
                <a:latin typeface="Microsoft JhengHei UI"/>
                <a:ea typeface="Microsoft JhengHei UI"/>
              </a:rPr>
              <a:t>2</a:t>
            </a:r>
            <a:r>
              <a:rPr lang="en-US" sz="2400" dirty="0" smtClean="0">
                <a:latin typeface="Microsoft JhengHei UI"/>
                <a:ea typeface="Microsoft JhengHei UI"/>
              </a:rPr>
              <a:t> )/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 =13/3</a:t>
            </a:r>
            <a:endParaRPr lang="en-US" sz="2400" i="1" dirty="0"/>
          </a:p>
        </p:txBody>
      </p:sp>
      <p:sp>
        <p:nvSpPr>
          <p:cNvPr id="31" name="Rectangle 30"/>
          <p:cNvSpPr/>
          <p:nvPr/>
        </p:nvSpPr>
        <p:spPr>
          <a:xfrm>
            <a:off x="7818329" y="1440818"/>
            <a:ext cx="3711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=&gt; 3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r>
              <a:rPr lang="en-US" sz="2400" baseline="30000" dirty="0">
                <a:latin typeface="Microsoft JhengHei UI"/>
                <a:ea typeface="Microsoft JhengHei UI"/>
              </a:rPr>
              <a:t>2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-</a:t>
            </a:r>
            <a:r>
              <a:rPr lang="en-US" sz="2400" dirty="0">
                <a:latin typeface="Microsoft JhengHei UI"/>
                <a:ea typeface="Microsoft JhengHei UI"/>
              </a:rPr>
              <a:t>9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-</a:t>
            </a:r>
            <a:r>
              <a:rPr lang="el-GR" sz="2400" dirty="0">
                <a:latin typeface="Microsoft JhengHei UI"/>
                <a:ea typeface="Microsoft JhengHei UI"/>
              </a:rPr>
              <a:t> β</a:t>
            </a:r>
            <a:r>
              <a:rPr lang="el-GR" sz="2400" dirty="0" smtClean="0">
                <a:latin typeface="Microsoft JhengHei UI"/>
                <a:ea typeface="Microsoft JhengHei UI"/>
              </a:rPr>
              <a:t> </a:t>
            </a:r>
            <a:r>
              <a:rPr lang="en-US" sz="2400" dirty="0">
                <a:latin typeface="Microsoft JhengHei UI"/>
                <a:ea typeface="Microsoft JhengHei UI"/>
              </a:rPr>
              <a:t>+</a:t>
            </a:r>
            <a:r>
              <a:rPr lang="en-US" sz="2400" dirty="0" smtClean="0">
                <a:latin typeface="Microsoft JhengHei UI"/>
                <a:ea typeface="Microsoft JhengHei UI"/>
              </a:rPr>
              <a:t>3=0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1532957" y="5444345"/>
            <a:ext cx="3544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=&gt;3+3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+3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baseline="30000" dirty="0">
                <a:latin typeface="Microsoft JhengHei UI"/>
                <a:ea typeface="Microsoft JhengHei UI"/>
              </a:rPr>
              <a:t>2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=13 </a:t>
            </a:r>
            <a:r>
              <a:rPr lang="el-GR" sz="2400" dirty="0">
                <a:latin typeface="Microsoft JhengHei UI"/>
                <a:ea typeface="Microsoft JhengHei UI"/>
              </a:rPr>
              <a:t>β</a:t>
            </a:r>
            <a:endParaRPr lang="en-US" sz="2400" i="1" dirty="0"/>
          </a:p>
        </p:txBody>
      </p:sp>
      <p:sp>
        <p:nvSpPr>
          <p:cNvPr id="18" name="Rectangle 17"/>
          <p:cNvSpPr/>
          <p:nvPr/>
        </p:nvSpPr>
        <p:spPr>
          <a:xfrm>
            <a:off x="1532957" y="6053885"/>
            <a:ext cx="3235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=&gt; </a:t>
            </a:r>
            <a:r>
              <a:rPr lang="en-US" sz="2400" dirty="0" smtClean="0">
                <a:latin typeface="Microsoft JhengHei UI"/>
                <a:ea typeface="Microsoft JhengHei UI"/>
              </a:rPr>
              <a:t>3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baseline="30000" dirty="0">
                <a:latin typeface="Microsoft JhengHei UI"/>
                <a:ea typeface="Microsoft JhengHei UI"/>
              </a:rPr>
              <a:t>2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-10</a:t>
            </a:r>
            <a:r>
              <a:rPr lang="el-GR" sz="2400" dirty="0" smtClean="0">
                <a:latin typeface="Microsoft JhengHei UI"/>
                <a:ea typeface="Microsoft JhengHei UI"/>
              </a:rPr>
              <a:t>β </a:t>
            </a:r>
            <a:r>
              <a:rPr lang="en-US" sz="2400" dirty="0" smtClean="0">
                <a:latin typeface="Microsoft JhengHei UI"/>
                <a:ea typeface="Microsoft JhengHei UI"/>
              </a:rPr>
              <a:t>+3=0</a:t>
            </a:r>
            <a:endParaRPr lang="en-US" sz="2400" i="1" dirty="0"/>
          </a:p>
        </p:txBody>
      </p:sp>
      <p:sp>
        <p:nvSpPr>
          <p:cNvPr id="19" name="Rectangle 18"/>
          <p:cNvSpPr/>
          <p:nvPr/>
        </p:nvSpPr>
        <p:spPr>
          <a:xfrm>
            <a:off x="7818329" y="1974663"/>
            <a:ext cx="3876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3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(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-3)-1(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-3)=0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18329" y="2565108"/>
            <a:ext cx="3876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</a:t>
            </a:r>
            <a:r>
              <a:rPr lang="en-US" sz="2400" dirty="0" smtClean="0">
                <a:latin typeface="Microsoft JhengHei UI"/>
                <a:ea typeface="Microsoft JhengHei UI"/>
              </a:rPr>
              <a:t>(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-3) (3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-1)=0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18329" y="3113199"/>
            <a:ext cx="3876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=3 or,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 1/3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87435" y="3722457"/>
            <a:ext cx="4943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When </a:t>
            </a:r>
            <a:r>
              <a:rPr lang="el-GR" sz="2400" dirty="0">
                <a:latin typeface="Microsoft JhengHei UI"/>
                <a:ea typeface="Microsoft JhengHei UI"/>
              </a:rPr>
              <a:t>α </a:t>
            </a:r>
            <a:r>
              <a:rPr lang="en-US" sz="2400" dirty="0">
                <a:latin typeface="Microsoft JhengHei UI"/>
                <a:ea typeface="Microsoft JhengHei UI"/>
              </a:rPr>
              <a:t>=</a:t>
            </a:r>
            <a:r>
              <a:rPr lang="en-US" sz="2400" dirty="0" smtClean="0">
                <a:latin typeface="Microsoft JhengHei UI"/>
                <a:ea typeface="Microsoft JhengHei UI"/>
              </a:rPr>
              <a:t>2,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 =3, the roots 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                   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/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,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 &amp; </a:t>
            </a:r>
            <a:r>
              <a:rPr lang="el-GR" sz="2400" dirty="0" smtClean="0">
                <a:latin typeface="Microsoft JhengHei UI"/>
                <a:ea typeface="Microsoft JhengHei UI"/>
              </a:rPr>
              <a:t>αβ</a:t>
            </a:r>
            <a:r>
              <a:rPr lang="en-US" sz="2400" dirty="0" smtClean="0">
                <a:latin typeface="Microsoft JhengHei UI"/>
                <a:ea typeface="Microsoft JhengHei UI"/>
              </a:rPr>
              <a:t>=2/3, 2, 6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39627" y="4751677"/>
            <a:ext cx="4943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When </a:t>
            </a:r>
            <a:r>
              <a:rPr lang="el-GR" sz="2400" dirty="0">
                <a:latin typeface="Microsoft JhengHei UI"/>
                <a:ea typeface="Microsoft JhengHei UI"/>
              </a:rPr>
              <a:t>α </a:t>
            </a:r>
            <a:r>
              <a:rPr lang="en-US" sz="2400" dirty="0">
                <a:latin typeface="Microsoft JhengHei UI"/>
                <a:ea typeface="Microsoft JhengHei UI"/>
              </a:rPr>
              <a:t>=</a:t>
            </a:r>
            <a:r>
              <a:rPr lang="en-US" sz="2400" dirty="0" smtClean="0">
                <a:latin typeface="Microsoft JhengHei UI"/>
                <a:ea typeface="Microsoft JhengHei UI"/>
              </a:rPr>
              <a:t>2,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 =1/3, the roots are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smtClean="0">
                <a:latin typeface="Microsoft JhengHei UI"/>
                <a:ea typeface="Microsoft JhengHei UI"/>
              </a:rPr>
              <a:t>                   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/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>
                <a:latin typeface="Microsoft JhengHei UI"/>
                <a:ea typeface="Microsoft JhengHei UI"/>
              </a:rPr>
              <a:t>, </a:t>
            </a:r>
            <a:r>
              <a:rPr lang="el-GR" sz="2400" dirty="0">
                <a:latin typeface="Microsoft JhengHei UI"/>
                <a:ea typeface="Microsoft JhengHei UI"/>
              </a:rPr>
              <a:t>α</a:t>
            </a:r>
            <a:r>
              <a:rPr lang="en-US" sz="2400" dirty="0">
                <a:latin typeface="Microsoft JhengHei UI"/>
                <a:ea typeface="Microsoft JhengHei UI"/>
              </a:rPr>
              <a:t> &amp; </a:t>
            </a:r>
            <a:r>
              <a:rPr lang="el-GR" sz="2400" dirty="0" smtClean="0">
                <a:latin typeface="Microsoft JhengHei UI"/>
                <a:ea typeface="Microsoft JhengHei UI"/>
              </a:rPr>
              <a:t>αβ</a:t>
            </a:r>
            <a:r>
              <a:rPr lang="en-US" sz="2400" dirty="0" smtClean="0">
                <a:latin typeface="Microsoft JhengHei UI"/>
                <a:ea typeface="Microsoft JhengHei UI"/>
              </a:rPr>
              <a:t>=6, 2, 2/3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26268" y="5941647"/>
            <a:ext cx="5407065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Therefore, the roots are</a:t>
            </a:r>
            <a:r>
              <a:rPr lang="en-US" sz="2400" dirty="0">
                <a:latin typeface="Microsoft JhengHei UI"/>
                <a:ea typeface="Microsoft JhengHei UI"/>
              </a:rPr>
              <a:t> 2/3, </a:t>
            </a:r>
            <a:r>
              <a:rPr lang="en-US" sz="2400" dirty="0" smtClean="0">
                <a:latin typeface="Microsoft JhengHei UI"/>
                <a:ea typeface="Microsoft JhengHei UI"/>
              </a:rPr>
              <a:t>2 and 6</a:t>
            </a:r>
          </a:p>
        </p:txBody>
      </p:sp>
    </p:spTree>
    <p:extLst>
      <p:ext uri="{BB962C8B-B14F-4D97-AF65-F5344CB8AC3E}">
        <p14:creationId xmlns:p14="http://schemas.microsoft.com/office/powerpoint/2010/main" val="6701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5" grpId="0"/>
      <p:bldP spid="16" grpId="0"/>
      <p:bldP spid="20" grpId="0"/>
      <p:bldP spid="21" grpId="0"/>
      <p:bldP spid="22" grpId="0"/>
      <p:bldP spid="30" grpId="0"/>
      <p:bldP spid="31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B1A99E-4E36-4DE6-BB88-E14C8BB1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6720"/>
            <a:ext cx="11029616" cy="5843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24D4C3-C89A-4364-9273-0EB5ABE7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72" y="1703342"/>
            <a:ext cx="9827937" cy="3783058"/>
          </a:xfrm>
        </p:spPr>
        <p:txBody>
          <a:bodyPr>
            <a:normAutofit fontScale="47500" lnSpcReduction="20000"/>
          </a:bodyPr>
          <a:lstStyle/>
          <a:p>
            <a:pPr algn="just">
              <a:spcAft>
                <a:spcPts val="400"/>
              </a:spcAft>
            </a:pPr>
            <a:r>
              <a:rPr lang="en-US" sz="4400" b="1" dirty="0" smtClean="0">
                <a:solidFill>
                  <a:schemeClr val="tx1"/>
                </a:solidFill>
              </a:rPr>
              <a:t>To recognize a polynomial function</a:t>
            </a:r>
          </a:p>
          <a:p>
            <a:pPr marL="0" indent="0" algn="just">
              <a:spcAft>
                <a:spcPts val="400"/>
              </a:spcAft>
              <a:buNone/>
            </a:pPr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 smtClean="0"/>
              <a:t>To determine the degree of a </a:t>
            </a:r>
            <a:r>
              <a:rPr lang="en-US" sz="4400" b="1" dirty="0"/>
              <a:t>polynomial function</a:t>
            </a:r>
            <a:r>
              <a:rPr lang="en-US" sz="4400" b="1" dirty="0" smtClean="0"/>
              <a:t> </a:t>
            </a:r>
          </a:p>
          <a:p>
            <a:pPr marL="0" indent="0">
              <a:buNone/>
            </a:pPr>
            <a:endParaRPr lang="en-US" sz="4400" b="1" dirty="0" smtClean="0"/>
          </a:p>
          <a:p>
            <a:r>
              <a:rPr lang="en-US" sz="4400" b="1" dirty="0" smtClean="0"/>
              <a:t>To determine the value of the function with the use of the Remainder theorem</a:t>
            </a:r>
          </a:p>
          <a:p>
            <a:pPr marL="0" indent="0">
              <a:buNone/>
            </a:pPr>
            <a:endParaRPr lang="en-US" sz="4400" b="1" dirty="0" smtClean="0"/>
          </a:p>
          <a:p>
            <a:r>
              <a:rPr lang="en-US" sz="4400" b="1" dirty="0" smtClean="0"/>
              <a:t>Use the factor theorem to determine the factors of a polynomial </a:t>
            </a:r>
          </a:p>
          <a:p>
            <a:pPr marL="0" indent="0">
              <a:buNone/>
            </a:pPr>
            <a:endParaRPr lang="en-US" sz="4400" b="1" dirty="0" smtClean="0"/>
          </a:p>
          <a:p>
            <a:r>
              <a:rPr lang="en-US" sz="4400" b="1" dirty="0" smtClean="0"/>
              <a:t>Use Descartes’ rule of signs to determine the maximum number of positive and negative roots of a polynomial equation</a:t>
            </a:r>
            <a:endParaRPr lang="en-US" sz="4400" b="1" dirty="0"/>
          </a:p>
          <a:p>
            <a:pPr marL="0" indent="0" algn="just">
              <a:spcAft>
                <a:spcPts val="400"/>
              </a:spcAft>
              <a:buNone/>
            </a:pPr>
            <a:endParaRPr lang="en-US" sz="2200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89761"/>
            <a:ext cx="11480101" cy="6826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Solve the </a:t>
            </a:r>
            <a:r>
              <a:rPr lang="en-US" sz="2400" b="1" dirty="0" smtClean="0">
                <a:solidFill>
                  <a:srgbClr val="FF0066"/>
                </a:solidFill>
              </a:rPr>
              <a:t>equation  </a:t>
            </a:r>
            <a:r>
              <a:rPr lang="en-US" sz="2400" b="1" dirty="0">
                <a:solidFill>
                  <a:srgbClr val="FF0066"/>
                </a:solidFill>
              </a:rPr>
              <a:t>2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3 </a:t>
            </a:r>
            <a:r>
              <a:rPr lang="en-US" sz="2400" b="1" dirty="0" smtClean="0">
                <a:solidFill>
                  <a:srgbClr val="FF0066"/>
                </a:solidFill>
              </a:rPr>
              <a:t>-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2</a:t>
            </a:r>
            <a:r>
              <a:rPr lang="en-US" sz="2400" b="1" i="1" dirty="0" smtClean="0">
                <a:solidFill>
                  <a:srgbClr val="FF0066"/>
                </a:solidFill>
              </a:rPr>
              <a:t> -22x -24=0 </a:t>
            </a:r>
            <a:r>
              <a:rPr lang="en-US" sz="2400" b="1" dirty="0">
                <a:solidFill>
                  <a:srgbClr val="FF0066"/>
                </a:solidFill>
              </a:rPr>
              <a:t>having that </a:t>
            </a:r>
            <a:r>
              <a:rPr lang="en-US" sz="2400" b="1" dirty="0" smtClean="0">
                <a:solidFill>
                  <a:srgbClr val="FF0066"/>
                </a:solidFill>
              </a:rPr>
              <a:t>two of the </a:t>
            </a:r>
            <a:r>
              <a:rPr lang="en-US" sz="2400" b="1" dirty="0">
                <a:solidFill>
                  <a:srgbClr val="FF0066"/>
                </a:solidFill>
              </a:rPr>
              <a:t>roots are in </a:t>
            </a:r>
            <a:r>
              <a:rPr lang="en-US" sz="2400" b="1" dirty="0" smtClean="0">
                <a:solidFill>
                  <a:srgbClr val="FF0066"/>
                </a:solidFill>
              </a:rPr>
              <a:t>the ratio 3:4. </a:t>
            </a:r>
            <a:endParaRPr lang="en-US" sz="2400" b="1" u="sng" dirty="0">
              <a:solidFill>
                <a:srgbClr val="FF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237" y="900448"/>
            <a:ext cx="9884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accordance with the question, assume that the roots are </a:t>
            </a:r>
            <a:r>
              <a:rPr lang="en-US" sz="2400" dirty="0" smtClean="0"/>
              <a:t>3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, 4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 &amp;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.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8158" y="1315894"/>
            <a:ext cx="4421082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Now,</a:t>
            </a:r>
            <a:r>
              <a:rPr lang="en-US" sz="2400" i="1" dirty="0" smtClean="0"/>
              <a:t> 3</a:t>
            </a:r>
            <a:r>
              <a:rPr lang="el-GR" sz="2400" dirty="0">
                <a:latin typeface="Microsoft JhengHei UI"/>
                <a:ea typeface="Microsoft JhengHei UI"/>
              </a:rPr>
              <a:t> α </a:t>
            </a:r>
            <a:r>
              <a:rPr lang="en-US" sz="2400" dirty="0" smtClean="0">
                <a:latin typeface="Microsoft JhengHei UI"/>
                <a:ea typeface="Microsoft JhengHei UI"/>
              </a:rPr>
              <a:t>+4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=-(-1/2)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32957" y="1846584"/>
            <a:ext cx="3692485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7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 </a:t>
            </a:r>
            <a:r>
              <a:rPr lang="en-US" sz="2400" dirty="0" smtClean="0">
                <a:latin typeface="Microsoft JhengHei UI"/>
                <a:ea typeface="Microsoft JhengHei UI"/>
              </a:rPr>
              <a:t>=1/2 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952586" y="2566232"/>
            <a:ext cx="4263765" cy="587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Again, (3</a:t>
            </a:r>
            <a:r>
              <a:rPr lang="el-GR" sz="2400" dirty="0">
                <a:latin typeface="Microsoft JhengHei UI"/>
                <a:ea typeface="Microsoft JhengHei UI"/>
              </a:rPr>
              <a:t> α</a:t>
            </a:r>
            <a:r>
              <a:rPr lang="en-US" sz="2400" dirty="0" smtClean="0">
                <a:latin typeface="Microsoft JhengHei UI"/>
                <a:ea typeface="Microsoft JhengHei UI"/>
              </a:rPr>
              <a:t>)(4</a:t>
            </a:r>
            <a:r>
              <a:rPr lang="el-GR" sz="2400" dirty="0">
                <a:latin typeface="Microsoft JhengHei UI"/>
                <a:ea typeface="Microsoft JhengHei UI"/>
              </a:rPr>
              <a:t> α</a:t>
            </a:r>
            <a:r>
              <a:rPr lang="en-US" sz="2400" dirty="0" smtClean="0">
                <a:latin typeface="Microsoft JhengHei UI"/>
                <a:ea typeface="Microsoft JhengHei UI"/>
              </a:rPr>
              <a:t>)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=-(-24)/2</a:t>
            </a:r>
            <a:endParaRPr lang="en-US" sz="24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93292" y="3106938"/>
            <a:ext cx="252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=&gt;12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baseline="30000" dirty="0" smtClean="0">
                <a:latin typeface="Microsoft JhengHei UI"/>
                <a:ea typeface="Microsoft JhengHei UI"/>
              </a:rPr>
              <a:t>2</a:t>
            </a:r>
            <a:r>
              <a:rPr lang="en-US" sz="2400" dirty="0" smtClean="0">
                <a:latin typeface="Microsoft JhengHei UI"/>
                <a:ea typeface="Microsoft JhengHei UI"/>
              </a:rPr>
              <a:t>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=12</a:t>
            </a:r>
            <a:endParaRPr lang="en-US" sz="2400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507906" y="3647644"/>
            <a:ext cx="252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=&gt;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=1/</a:t>
            </a:r>
            <a:r>
              <a:rPr lang="el-GR" sz="2400" dirty="0">
                <a:latin typeface="Microsoft JhengHei UI"/>
                <a:ea typeface="Microsoft JhengHei UI"/>
              </a:rPr>
              <a:t> α</a:t>
            </a:r>
            <a:r>
              <a:rPr lang="en-US" sz="2400" baseline="30000" dirty="0">
                <a:latin typeface="Microsoft JhengHei UI"/>
                <a:ea typeface="Microsoft JhengHei UI"/>
              </a:rPr>
              <a:t>2 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667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89761"/>
            <a:ext cx="11480101" cy="6826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Solve the </a:t>
            </a:r>
            <a:r>
              <a:rPr lang="en-US" sz="2400" b="1" dirty="0" smtClean="0">
                <a:solidFill>
                  <a:srgbClr val="FF0066"/>
                </a:solidFill>
              </a:rPr>
              <a:t>equation  24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3 </a:t>
            </a:r>
            <a:r>
              <a:rPr lang="en-US" sz="2400" b="1" dirty="0" smtClean="0">
                <a:solidFill>
                  <a:srgbClr val="FF0066"/>
                </a:solidFill>
              </a:rPr>
              <a:t>-14</a:t>
            </a:r>
            <a:r>
              <a:rPr lang="en-US" sz="2400" b="1" i="1" dirty="0" smtClean="0">
                <a:solidFill>
                  <a:srgbClr val="FF0066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66"/>
                </a:solidFill>
              </a:rPr>
              <a:t>2</a:t>
            </a:r>
            <a:r>
              <a:rPr lang="en-US" sz="2400" b="1" i="1" dirty="0" smtClean="0">
                <a:solidFill>
                  <a:srgbClr val="FF0066"/>
                </a:solidFill>
              </a:rPr>
              <a:t> -63x+45=0 </a:t>
            </a:r>
            <a:r>
              <a:rPr lang="en-US" sz="2400" b="1" dirty="0">
                <a:solidFill>
                  <a:srgbClr val="FF0066"/>
                </a:solidFill>
              </a:rPr>
              <a:t>having that </a:t>
            </a:r>
            <a:r>
              <a:rPr lang="en-US" sz="2400" b="1" dirty="0" smtClean="0">
                <a:solidFill>
                  <a:srgbClr val="FF0066"/>
                </a:solidFill>
              </a:rPr>
              <a:t>one root being double to another. </a:t>
            </a:r>
            <a:endParaRPr lang="en-US" sz="2400" b="1" u="sng" dirty="0">
              <a:solidFill>
                <a:srgbClr val="FF00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237" y="900448"/>
            <a:ext cx="9884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accordance with the question, assume that the roots are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, 2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 &amp;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.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8158" y="1315894"/>
            <a:ext cx="4421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Now,</a:t>
            </a:r>
            <a:r>
              <a:rPr lang="en-US" sz="2400" i="1" dirty="0" smtClean="0"/>
              <a:t> </a:t>
            </a:r>
            <a:r>
              <a:rPr lang="el-GR" sz="2400" dirty="0" smtClean="0">
                <a:latin typeface="Microsoft JhengHei UI"/>
                <a:ea typeface="Microsoft JhengHei UI"/>
              </a:rPr>
              <a:t>α </a:t>
            </a:r>
            <a:r>
              <a:rPr lang="en-US" sz="2400" dirty="0" smtClean="0">
                <a:latin typeface="Microsoft JhengHei UI"/>
                <a:ea typeface="Microsoft JhengHei UI"/>
              </a:rPr>
              <a:t>+2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=-(-14/24)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32957" y="1846584"/>
            <a:ext cx="369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</a:t>
            </a:r>
            <a:r>
              <a:rPr lang="en-US" sz="2400" dirty="0"/>
              <a:t>3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+</a:t>
            </a:r>
            <a:r>
              <a:rPr lang="el-GR" sz="2400" dirty="0" smtClean="0">
                <a:latin typeface="Microsoft JhengHei UI"/>
                <a:ea typeface="Microsoft JhengHei UI"/>
              </a:rPr>
              <a:t>β </a:t>
            </a:r>
            <a:r>
              <a:rPr lang="en-US" sz="2400" dirty="0" smtClean="0">
                <a:latin typeface="Microsoft JhengHei UI"/>
                <a:ea typeface="Microsoft JhengHei UI"/>
              </a:rPr>
              <a:t>=7/12 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952586" y="2453498"/>
            <a:ext cx="4984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Again,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 (2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)+</a:t>
            </a:r>
            <a:r>
              <a:rPr lang="el-GR" sz="2400" dirty="0" smtClean="0">
                <a:latin typeface="Microsoft JhengHei UI"/>
                <a:ea typeface="Microsoft JhengHei UI"/>
              </a:rPr>
              <a:t>αβ</a:t>
            </a:r>
            <a:r>
              <a:rPr lang="en-US" sz="2400" dirty="0" smtClean="0">
                <a:latin typeface="Microsoft JhengHei UI"/>
                <a:ea typeface="Microsoft JhengHei UI"/>
              </a:rPr>
              <a:t>+2</a:t>
            </a:r>
            <a:r>
              <a:rPr lang="el-GR" sz="2400" dirty="0" smtClean="0">
                <a:latin typeface="Microsoft JhengHei UI"/>
                <a:ea typeface="Microsoft JhengHei UI"/>
              </a:rPr>
              <a:t>αβ</a:t>
            </a:r>
            <a:r>
              <a:rPr lang="en-US" sz="2400" dirty="0" smtClean="0">
                <a:latin typeface="Microsoft JhengHei UI"/>
                <a:ea typeface="Microsoft JhengHei UI"/>
              </a:rPr>
              <a:t>=-63/24</a:t>
            </a:r>
            <a:endParaRPr lang="en-US" sz="2400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92252" y="3645556"/>
            <a:ext cx="4984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Microsoft JhengHei UI"/>
                <a:ea typeface="Microsoft JhengHei UI"/>
              </a:rPr>
              <a:t>And, (2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) </a:t>
            </a:r>
            <a:r>
              <a:rPr lang="el-GR" sz="2400" dirty="0" smtClean="0">
                <a:latin typeface="Microsoft JhengHei UI"/>
                <a:ea typeface="Microsoft JhengHei UI"/>
              </a:rPr>
              <a:t>α</a:t>
            </a:r>
            <a:r>
              <a:rPr lang="en-US" sz="2400" dirty="0" smtClean="0">
                <a:latin typeface="Microsoft JhengHei UI"/>
                <a:ea typeface="Microsoft JhengHei UI"/>
              </a:rPr>
              <a:t> </a:t>
            </a:r>
            <a:r>
              <a:rPr lang="el-GR" sz="2400" dirty="0" smtClean="0">
                <a:latin typeface="Microsoft JhengHei UI"/>
                <a:ea typeface="Microsoft JhengHei UI"/>
              </a:rPr>
              <a:t>β</a:t>
            </a:r>
            <a:r>
              <a:rPr lang="en-US" sz="2400" dirty="0" smtClean="0">
                <a:latin typeface="Microsoft JhengHei UI"/>
                <a:ea typeface="Microsoft JhengHei UI"/>
              </a:rPr>
              <a:t>=-45/24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8043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89761"/>
            <a:ext cx="11480101" cy="68262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Form </a:t>
            </a:r>
            <a:r>
              <a:rPr lang="en-US" sz="2400" b="1" dirty="0">
                <a:solidFill>
                  <a:srgbClr val="FF0000"/>
                </a:solidFill>
              </a:rPr>
              <a:t>an equation whose roots are 1, 2, 3 &amp;4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5207" y="950552"/>
            <a:ext cx="5450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roots of the equations are 1, 2, 3 &amp;4. 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4961" y="1440497"/>
            <a:ext cx="6500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Therefore, </a:t>
            </a:r>
            <a:r>
              <a:rPr lang="en-US" sz="2400" i="1" dirty="0" smtClean="0"/>
              <a:t> (x-1) (x-2) (x-3) (x-4)=0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14353" y="2122156"/>
            <a:ext cx="369248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-3x+2</a:t>
            </a:r>
            <a:r>
              <a:rPr lang="en-US" sz="2400" dirty="0"/>
              <a:t>)  (x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-7x+12</a:t>
            </a:r>
            <a:r>
              <a:rPr lang="en-US" sz="2400" dirty="0"/>
              <a:t>) </a:t>
            </a:r>
            <a:r>
              <a:rPr lang="en-US" sz="2400" dirty="0" smtClean="0"/>
              <a:t>=0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59472" y="2849309"/>
            <a:ext cx="6263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7x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+12x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-3x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+21x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-36x+2x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-14x+24=0</a:t>
            </a:r>
            <a:endParaRPr lang="en-US" sz="24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02572" y="3701110"/>
            <a:ext cx="626301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-10x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+35x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-50x+24=0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66562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189761"/>
            <a:ext cx="10146083" cy="6826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Solve the equation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-16</a:t>
            </a:r>
            <a:r>
              <a:rPr lang="en-US" sz="2400" b="1" i="1" dirty="0" smtClean="0">
                <a:solidFill>
                  <a:srgbClr val="FF0000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3 </a:t>
            </a:r>
            <a:r>
              <a:rPr lang="en-US" sz="2400" b="1" dirty="0" smtClean="0">
                <a:solidFill>
                  <a:srgbClr val="FF0000"/>
                </a:solidFill>
              </a:rPr>
              <a:t>+86</a:t>
            </a:r>
            <a:r>
              <a:rPr lang="en-US" sz="2400" b="1" i="1" dirty="0" smtClean="0">
                <a:solidFill>
                  <a:srgbClr val="FF0000"/>
                </a:solidFill>
              </a:rPr>
              <a:t>x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i="1" dirty="0" smtClean="0">
                <a:solidFill>
                  <a:srgbClr val="FF0000"/>
                </a:solidFill>
              </a:rPr>
              <a:t> -176x+105=0 </a:t>
            </a:r>
            <a:r>
              <a:rPr lang="en-US" sz="2400" b="1" dirty="0" smtClean="0">
                <a:solidFill>
                  <a:srgbClr val="FF0000"/>
                </a:solidFill>
              </a:rPr>
              <a:t>whose </a:t>
            </a:r>
            <a:r>
              <a:rPr lang="en-US" sz="2400" b="1" dirty="0">
                <a:solidFill>
                  <a:srgbClr val="FF0000"/>
                </a:solidFill>
              </a:rPr>
              <a:t>two roots being 1 &amp; 7. </a:t>
            </a:r>
            <a:endParaRPr lang="en-US" sz="24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555" y="950552"/>
            <a:ext cx="7604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Since x=1 and x=7 are two roots </a:t>
            </a:r>
            <a:r>
              <a:rPr lang="en-US" sz="2400" dirty="0"/>
              <a:t>of </a:t>
            </a:r>
            <a:r>
              <a:rPr lang="en-US" sz="2400" dirty="0" smtClean="0"/>
              <a:t>the given equation. </a:t>
            </a:r>
            <a:endParaRPr lang="en-US" sz="2400" dirty="0" smtClean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5645" y="1402919"/>
            <a:ext cx="6500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Therefore, </a:t>
            </a:r>
            <a:r>
              <a:rPr lang="en-US" sz="2400" i="1" dirty="0" smtClean="0"/>
              <a:t> (x-1) (x-7)=0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77406" y="1427858"/>
            <a:ext cx="369248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-8x+7 =0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871" y="2049250"/>
            <a:ext cx="8425237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Now, we write </a:t>
            </a:r>
            <a:r>
              <a:rPr lang="en-US" sz="2400" dirty="0"/>
              <a:t>the given equation with the help </a:t>
            </a:r>
            <a:r>
              <a:rPr lang="en-US" sz="2400" dirty="0" smtClean="0"/>
              <a:t>of </a:t>
            </a:r>
            <a:r>
              <a:rPr lang="en-US" sz="24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-8x+7 =0</a:t>
            </a:r>
            <a:r>
              <a:rPr lang="en-US" sz="2400" dirty="0" smtClean="0"/>
              <a:t> </a:t>
            </a:r>
            <a:endParaRPr lang="en-US" sz="24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65436" y="2638322"/>
            <a:ext cx="626301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-8x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+7x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-8x</a:t>
            </a:r>
            <a:r>
              <a:rPr lang="en-US" sz="2400" baseline="30000" dirty="0"/>
              <a:t>3 </a:t>
            </a:r>
            <a:r>
              <a:rPr lang="en-US" sz="2400" dirty="0" smtClean="0"/>
              <a:t>+64x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-56x+ 15</a:t>
            </a:r>
            <a:r>
              <a:rPr lang="en-US" sz="24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 -120x+105=0</a:t>
            </a:r>
            <a:endParaRPr lang="en-US" sz="2400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412464" y="3227394"/>
            <a:ext cx="626301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8x+7) -8x(x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8x+7) +15(x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8x+7) =0</a:t>
            </a:r>
            <a:endParaRPr lang="en-US" sz="2400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12464" y="3816466"/>
            <a:ext cx="6263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-8x+7) </a:t>
            </a:r>
            <a:r>
              <a:rPr lang="en-US" sz="2400" dirty="0" smtClean="0"/>
              <a:t> 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-8x +15) =0</a:t>
            </a:r>
            <a:endParaRPr lang="en-US" sz="2400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97383" y="4382361"/>
            <a:ext cx="7972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other two roots are in the quadratic equation </a:t>
            </a:r>
            <a:r>
              <a:rPr lang="en-US" sz="2400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-8x +15 =0</a:t>
            </a:r>
            <a:endParaRPr lang="en-US" sz="2400" i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408438" y="5028692"/>
            <a:ext cx="2850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-3x-5x +15 =0</a:t>
            </a:r>
            <a:endParaRPr lang="en-US" sz="2400" i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410526" y="5644554"/>
            <a:ext cx="2850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(x -3) (x-5) =0</a:t>
            </a:r>
            <a:endParaRPr lang="en-US" sz="2400" i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03205" y="5684952"/>
            <a:ext cx="198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x=3, x=5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2363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264917"/>
            <a:ext cx="10571968" cy="6826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quadratic </a:t>
            </a:r>
            <a:r>
              <a:rPr lang="en-US" sz="2400" b="1" dirty="0" smtClean="0">
                <a:solidFill>
                  <a:srgbClr val="FF0000"/>
                </a:solidFill>
              </a:rPr>
              <a:t>equation x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-4x-1=2k(x-5) where </a:t>
            </a:r>
            <a:r>
              <a:rPr lang="en-US" sz="2400" b="1" dirty="0">
                <a:solidFill>
                  <a:srgbClr val="FF0000"/>
                </a:solidFill>
              </a:rPr>
              <a:t>k is a constant, has two equal roots. Calculate </a:t>
            </a:r>
            <a:r>
              <a:rPr lang="en-US" sz="2400" b="1" dirty="0" smtClean="0">
                <a:solidFill>
                  <a:srgbClr val="FF0000"/>
                </a:solidFill>
              </a:rPr>
              <a:t>the possible </a:t>
            </a:r>
            <a:r>
              <a:rPr lang="en-US" sz="2400" b="1" dirty="0">
                <a:solidFill>
                  <a:srgbClr val="FF0000"/>
                </a:solidFill>
              </a:rPr>
              <a:t>value of k.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555" y="950552"/>
            <a:ext cx="7604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Given equation </a:t>
            </a:r>
            <a:r>
              <a:rPr lang="en-US" sz="24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-4x-1=2k(x-5</a:t>
            </a:r>
            <a:r>
              <a:rPr lang="en-US" sz="2400" dirty="0" smtClean="0"/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2674" y="1377867"/>
            <a:ext cx="3615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</a:t>
            </a:r>
            <a:r>
              <a:rPr lang="en-US" sz="24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– (4+2k)x+10k-1=0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871" y="2009164"/>
            <a:ext cx="9327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two roots of the above </a:t>
            </a:r>
            <a:r>
              <a:rPr lang="en-US" sz="2400" dirty="0" smtClean="0"/>
              <a:t>equation </a:t>
            </a:r>
            <a:r>
              <a:rPr lang="en-US" sz="2400" dirty="0"/>
              <a:t>is equal if 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-4AC=0</a:t>
            </a:r>
            <a:endParaRPr lang="en-US" sz="24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668348" y="2638322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{–(</a:t>
            </a:r>
            <a:r>
              <a:rPr lang="en-US" sz="2400" dirty="0"/>
              <a:t>4+2k</a:t>
            </a:r>
            <a:r>
              <a:rPr lang="en-US" sz="2400" dirty="0" smtClean="0"/>
              <a:t>)}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-4.1. (10k-1)=0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332234" y="3266710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=&gt;(4+2k)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- 40k+4=0</a:t>
            </a:r>
            <a:endParaRPr lang="en-US" sz="2400" i="1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334322" y="3855782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16+16k+4k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- 40k+4=0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348936" y="4396488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4k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- 24k+20=0</a:t>
            </a:r>
            <a:endParaRPr lang="en-US" sz="24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376076" y="4849512"/>
            <a:ext cx="42334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- 6k+5=0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2363550" y="5388130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- 5k-k+5=0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351024" y="6001904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(k -5) (k-1)=0</a:t>
            </a:r>
            <a:endParaRPr lang="en-US" sz="2400" i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901840" y="4741799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Therefore, k= 1 or, 5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8383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6" y="264917"/>
            <a:ext cx="10571968" cy="682625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>
                <a:solidFill>
                  <a:srgbClr val="FF0000"/>
                </a:solidFill>
              </a:rPr>
              <a:t>Find </a:t>
            </a:r>
            <a:r>
              <a:rPr lang="en-US" sz="2400" b="1" dirty="0">
                <a:solidFill>
                  <a:srgbClr val="FF0000"/>
                </a:solidFill>
              </a:rPr>
              <a:t>the values of </a:t>
            </a:r>
            <a:r>
              <a:rPr lang="en-US" sz="2400" b="1" dirty="0" smtClean="0">
                <a:solidFill>
                  <a:srgbClr val="FF0000"/>
                </a:solidFill>
              </a:rPr>
              <a:t>k </a:t>
            </a:r>
            <a:r>
              <a:rPr lang="en-US" sz="2400" b="1" dirty="0">
                <a:solidFill>
                  <a:srgbClr val="FF0000"/>
                </a:solidFill>
              </a:rPr>
              <a:t>for which the </a:t>
            </a:r>
            <a:r>
              <a:rPr lang="en-US" sz="2400" b="1" dirty="0" smtClean="0">
                <a:solidFill>
                  <a:srgbClr val="FF0000"/>
                </a:solidFill>
              </a:rPr>
              <a:t>equation 2x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+5x+3-k=0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has </a:t>
            </a:r>
            <a:r>
              <a:rPr lang="en-US" sz="2400" b="1" dirty="0">
                <a:solidFill>
                  <a:srgbClr val="FF0000"/>
                </a:solidFill>
              </a:rPr>
              <a:t>two real distinct roots.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555" y="1050760"/>
            <a:ext cx="7604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Given equation </a:t>
            </a:r>
            <a:r>
              <a:rPr lang="en-US" sz="2400" dirty="0"/>
              <a:t>2x</a:t>
            </a:r>
            <a:r>
              <a:rPr lang="en-US" sz="2400" baseline="30000" dirty="0"/>
              <a:t>2</a:t>
            </a:r>
            <a:r>
              <a:rPr lang="en-US" sz="2400" dirty="0"/>
              <a:t> +5x+3-k=0</a:t>
            </a:r>
            <a:r>
              <a:rPr lang="en-US" sz="2400" dirty="0" smtClean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871" y="1608332"/>
            <a:ext cx="9327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two roots of the above </a:t>
            </a:r>
            <a:r>
              <a:rPr lang="en-US" sz="2400" dirty="0" smtClean="0"/>
              <a:t>equation </a:t>
            </a:r>
            <a:r>
              <a:rPr lang="en-US" sz="2400" dirty="0"/>
              <a:t>will be distinct </a:t>
            </a:r>
            <a:r>
              <a:rPr lang="en-US" sz="2400" dirty="0" smtClean="0"/>
              <a:t>if 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-4AC&gt;0</a:t>
            </a:r>
            <a:endParaRPr lang="en-US" sz="24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668348" y="2638322"/>
            <a:ext cx="42334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-4.2.(3-k)&gt;0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332234" y="3266710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=&gt;25 – 8 (3-k</a:t>
            </a:r>
            <a:r>
              <a:rPr lang="en-US" sz="2400" dirty="0"/>
              <a:t>)&gt;</a:t>
            </a:r>
            <a:r>
              <a:rPr lang="en-US" sz="2400" dirty="0" smtClean="0"/>
              <a:t>0</a:t>
            </a:r>
            <a:endParaRPr lang="en-US" sz="2400" i="1" dirty="0"/>
          </a:p>
        </p:txBody>
      </p:sp>
      <p:sp>
        <p:nvSpPr>
          <p:cNvPr id="18" name="Rectangle 17"/>
          <p:cNvSpPr/>
          <p:nvPr/>
        </p:nvSpPr>
        <p:spPr>
          <a:xfrm>
            <a:off x="2334322" y="3855782"/>
            <a:ext cx="42334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25-24+8k&gt;0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348936" y="4396488"/>
            <a:ext cx="42334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1+8k&gt;0</a:t>
            </a:r>
            <a:endParaRPr lang="en-US" sz="24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376076" y="4849512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=&gt; k&gt;-1/8</a:t>
            </a:r>
            <a:endParaRPr lang="en-US" sz="2400" i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901840" y="4741799"/>
            <a:ext cx="4233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Therefore, k&gt;-1/8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70730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7" grpId="0"/>
      <p:bldP spid="18" grpId="0"/>
      <p:bldP spid="19" grpId="0"/>
      <p:bldP spid="20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3" y="264917"/>
            <a:ext cx="11223321" cy="682625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200" b="1" dirty="0">
                <a:solidFill>
                  <a:srgbClr val="FF0000"/>
                </a:solidFill>
              </a:rPr>
              <a:t>How many real, positive, negative &amp; imaginary roots of the equation </a:t>
            </a:r>
            <a:r>
              <a:rPr lang="en-US" sz="2200" b="1" dirty="0" smtClean="0">
                <a:solidFill>
                  <a:srgbClr val="FF0000"/>
                </a:solidFill>
              </a:rPr>
              <a:t> 6x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4</a:t>
            </a:r>
            <a:r>
              <a:rPr lang="en-US" sz="2200" b="1" dirty="0" smtClean="0">
                <a:solidFill>
                  <a:srgbClr val="FF0000"/>
                </a:solidFill>
              </a:rPr>
              <a:t> -13x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</a:rPr>
              <a:t> -35x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</a:rPr>
              <a:t> -x+3=0  have?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555" y="975604"/>
            <a:ext cx="7604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Let f(x)=</a:t>
            </a:r>
            <a:r>
              <a:rPr lang="en-US" sz="2400" dirty="0"/>
              <a:t>6x</a:t>
            </a:r>
            <a:r>
              <a:rPr lang="en-US" sz="2400" baseline="30000" dirty="0"/>
              <a:t>4</a:t>
            </a:r>
            <a:r>
              <a:rPr lang="en-US" sz="2400" dirty="0"/>
              <a:t> -13x</a:t>
            </a:r>
            <a:r>
              <a:rPr lang="en-US" sz="2400" baseline="30000" dirty="0"/>
              <a:t>3</a:t>
            </a:r>
            <a:r>
              <a:rPr lang="en-US" sz="2400" dirty="0"/>
              <a:t> -35x</a:t>
            </a:r>
            <a:r>
              <a:rPr lang="en-US" sz="2400" baseline="30000" dirty="0"/>
              <a:t>2</a:t>
            </a:r>
            <a:r>
              <a:rPr lang="en-US" sz="2400" dirty="0"/>
              <a:t> -x+3</a:t>
            </a:r>
            <a:r>
              <a:rPr lang="en-US" sz="2400" dirty="0" smtClean="0"/>
              <a:t>=0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871" y="1407916"/>
            <a:ext cx="9327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In the above function f(x), the sign of the terms are +, -, -, -, +. </a:t>
            </a:r>
            <a:endParaRPr lang="en-US" sz="24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50081" y="1899288"/>
            <a:ext cx="11099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There are two changes in the signs of f(x), so the given equation has two positive roots.  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93923" y="3008051"/>
            <a:ext cx="8826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Replacing x by –x in f(x), we get f(-x)</a:t>
            </a:r>
            <a:r>
              <a:rPr lang="en-US" sz="2400" dirty="0"/>
              <a:t> =</a:t>
            </a:r>
            <a:r>
              <a:rPr lang="en-US" sz="2400" dirty="0" smtClean="0"/>
              <a:t>6(-x)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+13</a:t>
            </a:r>
            <a:r>
              <a:rPr lang="en-US" sz="2400" dirty="0"/>
              <a:t>(-x)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35</a:t>
            </a:r>
            <a:r>
              <a:rPr lang="en-US" sz="2400" dirty="0"/>
              <a:t>(-x)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  <a:r>
              <a:rPr lang="en-US" sz="2400" dirty="0"/>
              <a:t>(-x)</a:t>
            </a:r>
            <a:r>
              <a:rPr lang="en-US" sz="2400" dirty="0" smtClean="0"/>
              <a:t>+3=0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                                                              =</a:t>
            </a:r>
            <a:r>
              <a:rPr lang="en-US" sz="2400" dirty="0"/>
              <a:t>6x</a:t>
            </a:r>
            <a:r>
              <a:rPr lang="en-US" sz="2400" baseline="30000" dirty="0"/>
              <a:t>4</a:t>
            </a:r>
            <a:r>
              <a:rPr lang="en-US" sz="2400" dirty="0"/>
              <a:t> +13x</a:t>
            </a:r>
            <a:r>
              <a:rPr lang="en-US" sz="2400" baseline="30000" dirty="0"/>
              <a:t>3</a:t>
            </a:r>
            <a:r>
              <a:rPr lang="en-US" sz="2400" dirty="0"/>
              <a:t> -35x</a:t>
            </a:r>
            <a:r>
              <a:rPr lang="en-US" sz="2400" baseline="30000" dirty="0"/>
              <a:t>2</a:t>
            </a:r>
            <a:r>
              <a:rPr lang="en-US" sz="2400" dirty="0"/>
              <a:t> +</a:t>
            </a:r>
            <a:r>
              <a:rPr lang="en-US" sz="2400" dirty="0" smtClean="0"/>
              <a:t>x+3=0</a:t>
            </a:r>
            <a:endParaRPr lang="en-US" sz="2400" i="1" dirty="0"/>
          </a:p>
        </p:txBody>
      </p:sp>
      <p:sp>
        <p:nvSpPr>
          <p:cNvPr id="19" name="Rectangle 18"/>
          <p:cNvSpPr/>
          <p:nvPr/>
        </p:nvSpPr>
        <p:spPr>
          <a:xfrm>
            <a:off x="806449" y="4183546"/>
            <a:ext cx="9139217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the above function f</a:t>
            </a:r>
            <a:r>
              <a:rPr lang="en-US" sz="2400" dirty="0" smtClean="0"/>
              <a:t>(-x</a:t>
            </a:r>
            <a:r>
              <a:rPr lang="en-US" sz="2400" dirty="0"/>
              <a:t>), the sign of the terms are +, </a:t>
            </a:r>
            <a:r>
              <a:rPr lang="en-US" sz="2400" dirty="0" smtClean="0"/>
              <a:t>+, </a:t>
            </a:r>
            <a:r>
              <a:rPr lang="en-US" sz="2400" dirty="0"/>
              <a:t>-, </a:t>
            </a:r>
            <a:r>
              <a:rPr lang="en-US" sz="2400" dirty="0" smtClean="0"/>
              <a:t>+, </a:t>
            </a:r>
            <a:r>
              <a:rPr lang="en-US" sz="2400" dirty="0"/>
              <a:t>+</a:t>
            </a:r>
            <a:endParaRPr lang="en-US" sz="24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800185" y="4774356"/>
            <a:ext cx="11237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There are two changes in the signs of f</a:t>
            </a:r>
            <a:r>
              <a:rPr lang="en-US" sz="2400" dirty="0" smtClean="0"/>
              <a:t>(-x</a:t>
            </a:r>
            <a:r>
              <a:rPr lang="en-US" sz="2400" dirty="0"/>
              <a:t>), so the given equation has two </a:t>
            </a:r>
            <a:r>
              <a:rPr lang="en-US" sz="2400" dirty="0" smtClean="0"/>
              <a:t>negative </a:t>
            </a:r>
            <a:r>
              <a:rPr lang="en-US" sz="2400" dirty="0"/>
              <a:t>roots.</a:t>
            </a:r>
            <a:endParaRPr lang="en-US" sz="2400" i="1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19613" y="3879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7325" y="5765998"/>
            <a:ext cx="10397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has n</a:t>
            </a:r>
            <a:r>
              <a:rPr lang="en-US" sz="2400" dirty="0" smtClean="0"/>
              <a:t>o complex root since it’s degree is 4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21943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7" grpId="0"/>
      <p:bldP spid="19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645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Expression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036" y="1351384"/>
            <a:ext cx="107112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i="1" dirty="0"/>
              <a:t>expression </a:t>
            </a:r>
            <a:r>
              <a:rPr lang="en-US" sz="2400" dirty="0"/>
              <a:t>is a finite combination of mathematical symbols that is well-formed </a:t>
            </a:r>
            <a:r>
              <a:rPr lang="en-US" sz="2400" dirty="0" smtClean="0"/>
              <a:t>according to the rules that depend on the context.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072" y="2606072"/>
            <a:ext cx="1071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example: An algebraic expression can be represented as: </a:t>
            </a:r>
            <a:endParaRPr lang="en-US" sz="24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796565" y="3509310"/>
            <a:ext cx="1113638" cy="1153631"/>
            <a:chOff x="3946877" y="3471732"/>
            <a:chExt cx="1113638" cy="1153631"/>
          </a:xfrm>
        </p:grpSpPr>
        <p:pic>
          <p:nvPicPr>
            <p:cNvPr id="36107" name="Picture 26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877" y="3471732"/>
              <a:ext cx="5905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4537427" y="3866040"/>
              <a:ext cx="523088" cy="759323"/>
            </a:xfrm>
            <a:prstGeom prst="straightConnector1">
              <a:avLst/>
            </a:prstGeom>
            <a:ln w="3175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482226" y="3502786"/>
            <a:ext cx="2023277" cy="1262451"/>
            <a:chOff x="5382018" y="3477734"/>
            <a:chExt cx="2023277" cy="1262451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36113" name="Picture 2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670" y="3477734"/>
              <a:ext cx="1190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5382018" y="3806151"/>
              <a:ext cx="828352" cy="934034"/>
            </a:xfrm>
            <a:prstGeom prst="straightConnector1">
              <a:avLst/>
            </a:prstGeom>
            <a:ln w="3175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135208" y="3837205"/>
              <a:ext cx="175368" cy="788158"/>
            </a:xfrm>
            <a:prstGeom prst="straightConnector1">
              <a:avLst/>
            </a:prstGeom>
            <a:ln w="3175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769584" y="3514855"/>
            <a:ext cx="2933133" cy="1275434"/>
            <a:chOff x="5819688" y="3502329"/>
            <a:chExt cx="2933133" cy="1275434"/>
          </a:xfrm>
        </p:grpSpPr>
        <p:pic>
          <p:nvPicPr>
            <p:cNvPr id="36110" name="Picture 2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7921" y="3502329"/>
              <a:ext cx="110490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Straight Arrow Connector 34"/>
            <p:cNvCxnSpPr>
              <a:stCxn id="36110" idx="1"/>
            </p:cNvCxnSpPr>
            <p:nvPr/>
          </p:nvCxnSpPr>
          <p:spPr>
            <a:xfrm flipH="1">
              <a:off x="5819688" y="3683304"/>
              <a:ext cx="1828233" cy="1094459"/>
            </a:xfrm>
            <a:prstGeom prst="straightConnector1">
              <a:avLst/>
            </a:prstGeom>
            <a:ln w="31750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01" name="Group 36100"/>
          <p:cNvGrpSpPr/>
          <p:nvPr/>
        </p:nvGrpSpPr>
        <p:grpSpPr>
          <a:xfrm>
            <a:off x="4914378" y="5758423"/>
            <a:ext cx="1599156" cy="695476"/>
            <a:chOff x="4914378" y="5758423"/>
            <a:chExt cx="1599156" cy="695476"/>
          </a:xfrm>
        </p:grpSpPr>
        <p:pic>
          <p:nvPicPr>
            <p:cNvPr id="36112" name="Picture 27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182" y="6015749"/>
              <a:ext cx="134302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4914378" y="5758423"/>
              <a:ext cx="1599156" cy="194696"/>
              <a:chOff x="0" y="0"/>
              <a:chExt cx="577952" cy="19019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0" y="182880"/>
                <a:ext cx="577850" cy="0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577901" y="0"/>
                <a:ext cx="51" cy="182880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0" y="7315"/>
                <a:ext cx="0" cy="182880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6117" name="Picture 2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35" y="4985812"/>
            <a:ext cx="67027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118" name="Picture 27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73" y="4993836"/>
            <a:ext cx="1019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100" name="Group 36099"/>
          <p:cNvGrpSpPr/>
          <p:nvPr/>
        </p:nvGrpSpPr>
        <p:grpSpPr>
          <a:xfrm>
            <a:off x="4749323" y="3434154"/>
            <a:ext cx="1390650" cy="1015454"/>
            <a:chOff x="4724271" y="3446680"/>
            <a:chExt cx="1390650" cy="1015454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grpSpPr>
        <p:pic>
          <p:nvPicPr>
            <p:cNvPr id="36109" name="Picture 26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271" y="3446680"/>
              <a:ext cx="13906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6099" name="Group 36098"/>
            <p:cNvGrpSpPr/>
            <p:nvPr/>
          </p:nvGrpSpPr>
          <p:grpSpPr>
            <a:xfrm>
              <a:off x="4950327" y="3837205"/>
              <a:ext cx="800100" cy="624929"/>
              <a:chOff x="4950327" y="3837205"/>
              <a:chExt cx="800100" cy="624929"/>
            </a:xfrm>
          </p:grpSpPr>
          <p:pic>
            <p:nvPicPr>
              <p:cNvPr id="36119" name="Picture 27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0327" y="4062084"/>
                <a:ext cx="8001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6097" name="Straight Arrow Connector 36096"/>
              <p:cNvCxnSpPr>
                <a:stCxn id="36109" idx="2"/>
              </p:cNvCxnSpPr>
              <p:nvPr/>
            </p:nvCxnSpPr>
            <p:spPr>
              <a:xfrm>
                <a:off x="5419596" y="3837205"/>
                <a:ext cx="0" cy="368276"/>
              </a:xfrm>
              <a:prstGeom prst="straightConnector1">
                <a:avLst/>
              </a:prstGeom>
              <a:ln w="31750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30"/>
          <p:cNvSpPr/>
          <p:nvPr/>
        </p:nvSpPr>
        <p:spPr>
          <a:xfrm>
            <a:off x="4747358" y="4474534"/>
            <a:ext cx="2217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+/-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33CC"/>
                </a:solidFill>
              </a:rPr>
              <a:t>7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/>
              <a:t>   </a:t>
            </a:r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33CC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84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3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362" y="1317982"/>
            <a:ext cx="1029369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An expression does not contain equal to sign or any inequalities signs.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976" y="2046578"/>
            <a:ext cx="1108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When we add inequality or equality sign to an expression, it becomes an equation.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1064" y="2775174"/>
            <a:ext cx="1108075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Both sides of an equation are an expression.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678" y="3466192"/>
            <a:ext cx="1108075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In expression power of the variable is any number.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645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Polynomial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564326"/>
            <a:ext cx="10711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polynomial is an expression consisting of variables (also called </a:t>
            </a:r>
            <a:r>
              <a:rPr lang="en-US" sz="2400" dirty="0" smtClean="0"/>
              <a:t>indeterminate) </a:t>
            </a:r>
            <a:r>
              <a:rPr lang="en-US" sz="2400" dirty="0"/>
              <a:t>and coefficients</a:t>
            </a:r>
            <a:r>
              <a:rPr lang="en-US" sz="2400" dirty="0" smtClean="0"/>
              <a:t>, that involves </a:t>
            </a:r>
            <a:r>
              <a:rPr lang="en-US" sz="2400" dirty="0"/>
              <a:t>only the operations of addition, subtraction, multiplication</a:t>
            </a:r>
            <a:r>
              <a:rPr lang="en-US" sz="2400" dirty="0" smtClean="0"/>
              <a:t>, and non-negative integer exponents of  </a:t>
            </a:r>
            <a:r>
              <a:rPr lang="en-US" sz="2400" dirty="0"/>
              <a:t>variables</a:t>
            </a:r>
            <a:r>
              <a:rPr lang="en-US" sz="2400" dirty="0" smtClean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124" y="3495418"/>
            <a:ext cx="1071123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example: A polynomial of a single indeterminate, </a:t>
            </a:r>
            <a:r>
              <a:rPr lang="en-US" sz="2400" i="1" dirty="0" smtClean="0"/>
              <a:t>x</a:t>
            </a:r>
            <a:r>
              <a:rPr lang="en-US" sz="2400" dirty="0" smtClean="0"/>
              <a:t> is 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+ </a:t>
            </a:r>
            <a:r>
              <a:rPr lang="en-US" sz="2400" dirty="0"/>
              <a:t>4</a:t>
            </a:r>
            <a:r>
              <a:rPr lang="en-US" sz="2400" i="1" dirty="0"/>
              <a:t>x </a:t>
            </a:r>
            <a:r>
              <a:rPr lang="en-US" sz="2400" dirty="0" smtClean="0"/>
              <a:t>- </a:t>
            </a:r>
            <a:r>
              <a:rPr lang="en-US" sz="2400" dirty="0"/>
              <a:t>7.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04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535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Zeros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752216"/>
            <a:ext cx="1071123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Zeros are the values of the variables that vanishes the expression or polynomial. 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89124" y="2681228"/>
            <a:ext cx="1071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example: 1 &amp; 3 are the zeroes of the polynomial </a:t>
            </a: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i="1" dirty="0"/>
              <a:t> - 4x + 3</a:t>
            </a:r>
            <a:r>
              <a:rPr lang="en-US" sz="2400" dirty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18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Equation &amp; Identity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388962"/>
            <a:ext cx="107112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Equation is a mathematical statement that the values of two expressions are </a:t>
            </a:r>
            <a:r>
              <a:rPr lang="en-US" sz="2400" dirty="0" smtClean="0"/>
              <a:t>equal  </a:t>
            </a:r>
            <a:r>
              <a:rPr lang="en-US" sz="2400" dirty="0"/>
              <a:t>and </a:t>
            </a:r>
            <a:r>
              <a:rPr lang="en-US" sz="2400" dirty="0" smtClean="0"/>
              <a:t>indicated </a:t>
            </a:r>
            <a:r>
              <a:rPr lang="en-US" sz="2400" dirty="0"/>
              <a:t>by the </a:t>
            </a:r>
            <a:r>
              <a:rPr lang="en-US" sz="2400" dirty="0" smtClean="0"/>
              <a:t>sign =.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1546" y="2618598"/>
            <a:ext cx="1071123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Identity is also an equation but it number of roots are more than its degree.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28582" y="3560136"/>
            <a:ext cx="1071123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example, the equality </a:t>
            </a:r>
            <a:r>
              <a:rPr lang="en-US" sz="2400" dirty="0" smtClean="0"/>
              <a:t>of two expression 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= 4x-3</a:t>
            </a:r>
            <a:r>
              <a:rPr lang="en-US" sz="2400" dirty="0" smtClean="0"/>
              <a:t> is </a:t>
            </a:r>
            <a:r>
              <a:rPr lang="en-US" sz="2400" dirty="0"/>
              <a:t>called an equation.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28582" y="4336748"/>
            <a:ext cx="10711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On the other hand, the equality of two </a:t>
            </a:r>
            <a:r>
              <a:rPr lang="en-US" sz="2400" dirty="0" smtClean="0"/>
              <a:t>expression </a:t>
            </a:r>
            <a:r>
              <a:rPr lang="en-US" sz="2400" i="1" dirty="0" smtClean="0"/>
              <a:t>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–x=x(x-1)</a:t>
            </a:r>
            <a:r>
              <a:rPr lang="en-US" sz="2400" dirty="0" smtClean="0"/>
              <a:t> is called Identity </a:t>
            </a:r>
            <a:r>
              <a:rPr lang="en-US" sz="2400" dirty="0"/>
              <a:t>due to it has more roots from its degree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7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Roots / Solutions of an Equation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388962"/>
            <a:ext cx="107112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roots /solutions of an equation are the values of the variables that satisfies the equation or Identities. 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1546" y="2718806"/>
            <a:ext cx="1071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example, the equation </a:t>
            </a: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i="1" dirty="0"/>
              <a:t> - 4x + </a:t>
            </a:r>
            <a:r>
              <a:rPr lang="en-US" sz="2400" i="1" dirty="0" smtClean="0"/>
              <a:t>3=0</a:t>
            </a:r>
            <a:r>
              <a:rPr lang="en-US" sz="2400" dirty="0" smtClean="0"/>
              <a:t> </a:t>
            </a:r>
            <a:r>
              <a:rPr lang="en-US" sz="2400" dirty="0"/>
              <a:t>has two roots as 1 and 3.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41108" y="3472454"/>
            <a:ext cx="1071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But the identity </a:t>
            </a: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i="1" dirty="0"/>
              <a:t>–x=x(x-1)</a:t>
            </a:r>
            <a:r>
              <a:rPr lang="en-US" sz="2400" dirty="0" smtClean="0"/>
              <a:t> </a:t>
            </a:r>
            <a:r>
              <a:rPr lang="en-US" sz="2400" dirty="0"/>
              <a:t>has </a:t>
            </a:r>
            <a:r>
              <a:rPr lang="en-US" sz="2400" dirty="0" smtClean="0"/>
              <a:t>infinitely many roots.  </a:t>
            </a:r>
          </a:p>
        </p:txBody>
      </p:sp>
    </p:spTree>
    <p:extLst>
      <p:ext uri="{BB962C8B-B14F-4D97-AF65-F5344CB8AC3E}">
        <p14:creationId xmlns:p14="http://schemas.microsoft.com/office/powerpoint/2010/main" val="220657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11353900" y="6467190"/>
            <a:ext cx="838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65F263-BB90-40AC-AF7B-2969B3F1801A}" type="slidenum">
              <a:rPr lang="en-US" sz="2400" b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2400" b="1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891F64-3D51-458D-BF3C-467F856C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1"/>
            <a:ext cx="10515600" cy="6826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Remainder theorem</a:t>
            </a:r>
            <a:endParaRPr lang="en-US" sz="3200" b="1" u="sng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6" y="1401488"/>
            <a:ext cx="107112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remainder </a:t>
            </a:r>
            <a:r>
              <a:rPr lang="en-US" sz="2400" dirty="0"/>
              <a:t>of the division of a </a:t>
            </a:r>
            <a:r>
              <a:rPr lang="en-US" sz="2400" dirty="0" smtClean="0"/>
              <a:t>polynomial </a:t>
            </a:r>
            <a:r>
              <a:rPr lang="en-US" sz="2400" i="1" dirty="0" smtClean="0"/>
              <a:t>f(x)</a:t>
            </a:r>
            <a:r>
              <a:rPr lang="en-US" sz="2400" dirty="0" smtClean="0"/>
              <a:t> </a:t>
            </a:r>
            <a:r>
              <a:rPr lang="en-US" sz="2400" dirty="0"/>
              <a:t>by a linear polynomial </a:t>
            </a:r>
            <a:r>
              <a:rPr lang="en-US" sz="2400" i="1" dirty="0" smtClean="0"/>
              <a:t>x-r</a:t>
            </a:r>
            <a:r>
              <a:rPr lang="en-US" sz="2400" dirty="0" smtClean="0"/>
              <a:t> </a:t>
            </a:r>
            <a:r>
              <a:rPr lang="en-US" sz="2400" dirty="0"/>
              <a:t>is equal </a:t>
            </a:r>
            <a:r>
              <a:rPr lang="en-US" sz="2400" dirty="0" smtClean="0"/>
              <a:t>to </a:t>
            </a:r>
            <a:r>
              <a:rPr lang="en-US" sz="2400" i="1" dirty="0" smtClean="0"/>
              <a:t>f(r)</a:t>
            </a:r>
            <a:r>
              <a:rPr lang="en-US" sz="2400" dirty="0" smtClean="0"/>
              <a:t>.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1546" y="2743858"/>
            <a:ext cx="10711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example: For the </a:t>
            </a:r>
            <a:r>
              <a:rPr lang="en-US" sz="2400" dirty="0" smtClean="0"/>
              <a:t>polynomial </a:t>
            </a:r>
            <a:r>
              <a:rPr lang="en-US" sz="2400" i="1" dirty="0" smtClean="0"/>
              <a:t>f(x)=x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 +5x-6</a:t>
            </a:r>
            <a:r>
              <a:rPr lang="en-US" sz="2400" dirty="0" smtClean="0"/>
              <a:t>, the </a:t>
            </a:r>
            <a:r>
              <a:rPr lang="en-US" sz="2400" dirty="0"/>
              <a:t>division of the </a:t>
            </a:r>
            <a:r>
              <a:rPr lang="en-US" sz="2400" dirty="0" smtClean="0"/>
              <a:t>polynomial </a:t>
            </a:r>
            <a:r>
              <a:rPr lang="en-US" sz="2400" i="1" dirty="0" smtClean="0"/>
              <a:t>f(x)</a:t>
            </a:r>
            <a:r>
              <a:rPr lang="en-US" sz="2400" dirty="0" smtClean="0"/>
              <a:t> by </a:t>
            </a:r>
            <a:r>
              <a:rPr lang="en-US" sz="2400" i="1" dirty="0" smtClean="0"/>
              <a:t>x-3</a:t>
            </a:r>
            <a:r>
              <a:rPr lang="en-US" sz="2400" dirty="0" smtClean="0"/>
              <a:t> yields 18, so f(3)=18 (</a:t>
            </a:r>
            <a:r>
              <a:rPr lang="en-US" sz="2400" dirty="0"/>
              <a:t>Remainder).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01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1861</TotalTime>
  <Words>2205</Words>
  <Application>Microsoft Office PowerPoint</Application>
  <PresentationFormat>Widescreen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Microsoft JhengHei UI</vt:lpstr>
      <vt:lpstr>Arial</vt:lpstr>
      <vt:lpstr>Calibri</vt:lpstr>
      <vt:lpstr>Calibri Light</vt:lpstr>
      <vt:lpstr>Times New Roman</vt:lpstr>
      <vt:lpstr>Office Theme</vt:lpstr>
      <vt:lpstr>PowerPoint Presentation</vt:lpstr>
      <vt:lpstr> Objectives</vt:lpstr>
      <vt:lpstr>Expression</vt:lpstr>
      <vt:lpstr>PowerPoint Presentation</vt:lpstr>
      <vt:lpstr>Polynomial</vt:lpstr>
      <vt:lpstr>Zeros</vt:lpstr>
      <vt:lpstr>Equation &amp; Identity</vt:lpstr>
      <vt:lpstr>Roots / Solutions of an Equation</vt:lpstr>
      <vt:lpstr>Remainder theorem</vt:lpstr>
      <vt:lpstr>Factor theorem</vt:lpstr>
      <vt:lpstr>Quadratic Equation </vt:lpstr>
      <vt:lpstr>Solution of the Quadratic Equation</vt:lpstr>
      <vt:lpstr>Discriminant </vt:lpstr>
      <vt:lpstr>Solve the equation  x2 +5x +6=0</vt:lpstr>
      <vt:lpstr>Solve the equation  x2 +5x +6=0</vt:lpstr>
      <vt:lpstr>Solve the equation  x2 +5x +6=0</vt:lpstr>
      <vt:lpstr>Solve the equation x3 -3x2 +3x -1=0</vt:lpstr>
      <vt:lpstr>Solve the equation  4x3 -24x2 +23x +18=0 having that the roots are in arithmetical progression. </vt:lpstr>
      <vt:lpstr>Solve the equation  3x3 -26x2 +52x -24=0 having that the roots are in geometrical progression. </vt:lpstr>
      <vt:lpstr>Solve the equation  2x3 -x2 -22x -24=0 having that two of the roots are in the ratio 3:4. </vt:lpstr>
      <vt:lpstr>Solve the equation  24x3 -14x2 -63x+45=0 having that one root being double to another. </vt:lpstr>
      <vt:lpstr>Form an equation whose roots are 1, 2, 3 &amp;4.</vt:lpstr>
      <vt:lpstr>Solve the equation x4 -16x3 +86x2 -176x+105=0 whose two roots being 1 &amp; 7. </vt:lpstr>
      <vt:lpstr>The quadratic equation x2 -4x-1=2k(x-5) where k is a constant, has two equal roots. Calculate the possible value of k.  </vt:lpstr>
      <vt:lpstr>  Find the values of k for which the equation 2x2 +5x+3-k=0  has two real distinct roots.   </vt:lpstr>
      <vt:lpstr>  How many real, positive, negative &amp; imaginary roots of the equation  6x4 -13x3 -35x2 -x+3=0  have?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MST. Arifa Akter</dc:creator>
  <cp:lastModifiedBy>User</cp:lastModifiedBy>
  <cp:revision>195</cp:revision>
  <dcterms:created xsi:type="dcterms:W3CDTF">2020-03-29T10:13:13Z</dcterms:created>
  <dcterms:modified xsi:type="dcterms:W3CDTF">2021-07-03T21:45:07Z</dcterms:modified>
</cp:coreProperties>
</file>