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99" r:id="rId4"/>
    <p:sldId id="298" r:id="rId5"/>
    <p:sldId id="294" r:id="rId6"/>
    <p:sldId id="295" r:id="rId7"/>
    <p:sldId id="300" r:id="rId8"/>
    <p:sldId id="301" r:id="rId9"/>
    <p:sldId id="304" r:id="rId10"/>
    <p:sldId id="303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F"/>
    <a:srgbClr val="FE7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49" autoAdjust="0"/>
    <p:restoredTop sz="96296"/>
  </p:normalViewPr>
  <p:slideViewPr>
    <p:cSldViewPr snapToGrid="0">
      <p:cViewPr varScale="1">
        <p:scale>
          <a:sx n="73" d="100"/>
          <a:sy n="73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F42AE-9B91-0A49-BF12-4BE2F61F665E}" type="datetimeFigureOut">
              <a:rPr lang="x-none" smtClean="0"/>
              <a:t>7/25/2021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0974B-BD33-9645-BCB0-019DEDD1296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347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4521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5058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281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467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7455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378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430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831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420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89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0974B-BD33-9645-BCB0-019DEDD1296D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9773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5EA7-1E49-F641-A1FC-0199097CED91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705C-E552-534D-9344-24F9FD149A23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A888-9378-F44C-B7B1-1D56F17F1D2D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E5B1-8AA4-8047-B0CB-1E42AFB10D8F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5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8DC-E858-B242-AC2D-02D380A6733B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30A-574F-7046-BE32-3D1E8C7FC9EA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EEC-1FD1-964E-9CA5-FC9B5340EE9C}" type="datetime1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5603-F08C-104A-9890-A75A10D23249}" type="datetime1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2CE3-DFD7-CD4F-8334-05506261BF5E}" type="datetime1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58F0-2595-D244-B5DB-9B20D10C57E7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B3DE-2757-984D-9135-7C0CBFACDA65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1/1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044B-0F47-F34C-8D5D-169574A91704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D0E7-E215-437E-BEF1-21C2E526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file:////var/folders/21/00wfyl915mnf0l7wvpkn6kc8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png"/><Relationship Id="rId1" Type="http://schemas.openxmlformats.org/officeDocument/2006/relationships/tags" Target="../tags/tag9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1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png"/><Relationship Id="rId1" Type="http://schemas.openxmlformats.org/officeDocument/2006/relationships/tags" Target="../tags/tag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1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png"/><Relationship Id="rId1" Type="http://schemas.openxmlformats.org/officeDocument/2006/relationships/tags" Target="../tags/tag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1" Type="http://schemas.openxmlformats.org/officeDocument/2006/relationships/tags" Target="../tags/tag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png"/><Relationship Id="rId1" Type="http://schemas.openxmlformats.org/officeDocument/2006/relationships/tags" Target="../tags/tag8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1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62" y="542383"/>
            <a:ext cx="8372475" cy="156851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  <a:b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(Part – 2)</a:t>
            </a:r>
            <a:b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(Technique of Differentiation)</a:t>
            </a:r>
          </a:p>
        </p:txBody>
      </p:sp>
      <p:pic>
        <p:nvPicPr>
          <p:cNvPr id="6" name="Picture 5" descr="A picture containing shirt&#10;&#10;Description automatically generated">
            <a:extLst>
              <a:ext uri="{FF2B5EF4-FFF2-40B4-BE49-F238E27FC236}">
                <a16:creationId xmlns:a16="http://schemas.microsoft.com/office/drawing/2014/main" id="{2CB00646-DE60-8548-AF4B-72696A3A0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9" b="35014"/>
          <a:stretch/>
        </p:blipFill>
        <p:spPr>
          <a:xfrm>
            <a:off x="3397248" y="5129706"/>
            <a:ext cx="5404693" cy="163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81293-C500-554D-B4BD-AF49E3C8AD38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A9F28-060E-4A4F-A7FF-E1B2D6255BF2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BD860D-F952-D044-B79D-D839776D8740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929D29-4C80-C549-8CA3-9FE2A6934A99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534E7-D0D0-A240-80AE-6DF315FAA96A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2A171-42EF-6242-8D8A-030919071918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77D68F-7ECD-9241-A7D6-A4BB84AD3F3B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C3A9B1C-9B38-44E0-8A67-6D63643CC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992" y="2793770"/>
            <a:ext cx="6196013" cy="15685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Mst. Sharmin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GED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71796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10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C6F36E9-63D3-264C-B13F-C1F258811F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-1114"/>
                <a:ext cx="12192001" cy="16399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as Power of another Function:</a:t>
                </a:r>
                <a:b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functions of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C6F36E9-63D3-264C-B13F-C1F25881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1114"/>
                <a:ext cx="12192001" cy="1639961"/>
              </a:xfrm>
              <a:prstGeom prst="rect">
                <a:avLst/>
              </a:prstGeom>
              <a:blipFill>
                <a:blip r:embed="rId5"/>
                <a:stretch>
                  <a:fillRect l="-1250" t="-4651" b="-387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CE776946-18AF-824D-8B17-294F707646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482" y="1613447"/>
                <a:ext cx="12084209" cy="61826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CE776946-18AF-824D-8B17-294F70764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82" y="1613447"/>
                <a:ext cx="12084209" cy="618265"/>
              </a:xfrm>
              <a:blipFill>
                <a:blip r:embed="rId6"/>
                <a:stretch>
                  <a:fillRect l="-944" b="-200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8ABA18-66C6-BD48-80EE-11C32A41FB99}"/>
                  </a:ext>
                </a:extLst>
              </p:cNvPr>
              <p:cNvSpPr txBox="1"/>
              <p:nvPr/>
            </p:nvSpPr>
            <p:spPr>
              <a:xfrm>
                <a:off x="54775" y="2254610"/>
                <a:ext cx="6283884" cy="461665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en-US" sz="24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8ABA18-66C6-BD48-80EE-11C32A41F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" y="2254610"/>
                <a:ext cx="6283884" cy="461665"/>
              </a:xfrm>
              <a:prstGeom prst="rect">
                <a:avLst/>
              </a:prstGeom>
              <a:blipFill>
                <a:blip r:embed="rId7"/>
                <a:stretch>
                  <a:fillRect l="-1210" t="-10811" b="-27027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4B82E17-1994-8D49-95C8-001737BC58EF}"/>
                  </a:ext>
                </a:extLst>
              </p:cNvPr>
              <p:cNvSpPr/>
              <p:nvPr/>
            </p:nvSpPr>
            <p:spPr>
              <a:xfrm>
                <a:off x="-5578" y="2909999"/>
                <a:ext cx="3717125" cy="70128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4B82E17-1994-8D49-95C8-001737BC5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78" y="2909999"/>
                <a:ext cx="3717125" cy="701282"/>
              </a:xfrm>
              <a:prstGeom prst="rect">
                <a:avLst/>
              </a:prstGeom>
              <a:blipFill>
                <a:blip r:embed="rId8"/>
                <a:stretch>
                  <a:fillRect l="-1027" t="-1786"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D63494-22BD-3942-8F5B-5D037E250F9A}"/>
                  </a:ext>
                </a:extLst>
              </p:cNvPr>
              <p:cNvSpPr/>
              <p:nvPr/>
            </p:nvSpPr>
            <p:spPr>
              <a:xfrm>
                <a:off x="54775" y="2553352"/>
                <a:ext cx="62452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derivative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both sides, </a:t>
                </a:r>
                <a:endParaRPr lang="x-non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D63494-22BD-3942-8F5B-5D037E250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" y="2553352"/>
                <a:ext cx="6245265" cy="461665"/>
              </a:xfrm>
              <a:prstGeom prst="rect">
                <a:avLst/>
              </a:prstGeom>
              <a:blipFill>
                <a:blip r:embed="rId9"/>
                <a:stretch>
                  <a:fillRect l="-1217" t="-8108" r="-1623" b="-297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068AA4-5DC2-4841-BE19-4E6826DD531C}"/>
                  </a:ext>
                </a:extLst>
              </p:cNvPr>
              <p:cNvSpPr/>
              <p:nvPr/>
            </p:nvSpPr>
            <p:spPr>
              <a:xfrm>
                <a:off x="-5578" y="3691705"/>
                <a:ext cx="5016500" cy="70128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068AA4-5DC2-4841-BE19-4E6826DD5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78" y="3691705"/>
                <a:ext cx="5016500" cy="701282"/>
              </a:xfrm>
              <a:prstGeom prst="rect">
                <a:avLst/>
              </a:prstGeom>
              <a:blipFill>
                <a:blip r:embed="rId10"/>
                <a:stretch>
                  <a:fillRect l="-759" t="-3571" r="-1013"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3495137-1831-E74B-81E7-80DB4B0B057C}"/>
                  </a:ext>
                </a:extLst>
              </p:cNvPr>
              <p:cNvSpPr/>
              <p:nvPr/>
            </p:nvSpPr>
            <p:spPr>
              <a:xfrm>
                <a:off x="-5578" y="4473411"/>
                <a:ext cx="6096000" cy="7643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3495137-1831-E74B-81E7-80DB4B0B0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78" y="4473411"/>
                <a:ext cx="6096000" cy="764376"/>
              </a:xfrm>
              <a:prstGeom prst="rect">
                <a:avLst/>
              </a:prstGeom>
              <a:blipFill>
                <a:blip r:embed="rId11"/>
                <a:stretch>
                  <a:fillRect l="-1042" t="-3279" r="-1042" b="-1147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27B958-945C-214D-8F3B-380E47B60696}"/>
                  </a:ext>
                </a:extLst>
              </p:cNvPr>
              <p:cNvSpPr/>
              <p:nvPr/>
            </p:nvSpPr>
            <p:spPr>
              <a:xfrm>
                <a:off x="-5578" y="5318211"/>
                <a:ext cx="6746594" cy="70128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27B958-945C-214D-8F3B-380E47B6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78" y="5318211"/>
                <a:ext cx="6746594" cy="701282"/>
              </a:xfrm>
              <a:prstGeom prst="rect">
                <a:avLst/>
              </a:prstGeom>
              <a:blipFill>
                <a:blip r:embed="rId12"/>
                <a:stretch>
                  <a:fillRect l="-377" t="-5357" r="-565"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54115F-7CA5-2746-9F0E-E00B87BD6993}"/>
                  </a:ext>
                </a:extLst>
              </p:cNvPr>
              <p:cNvSpPr/>
              <p:nvPr/>
            </p:nvSpPr>
            <p:spPr>
              <a:xfrm>
                <a:off x="6751070" y="3357396"/>
                <a:ext cx="5418569" cy="70128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54115F-7CA5-2746-9F0E-E00B87BD6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070" y="3357396"/>
                <a:ext cx="5418569" cy="701282"/>
              </a:xfrm>
              <a:prstGeom prst="rect">
                <a:avLst/>
              </a:prstGeom>
              <a:blipFill>
                <a:blip r:embed="rId13"/>
                <a:stretch>
                  <a:fillRect l="-2108" t="-5357" r="-1171"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EE68FDD-5975-2747-AFC6-46B724A09CB3}"/>
                  </a:ext>
                </a:extLst>
              </p:cNvPr>
              <p:cNvSpPr/>
              <p:nvPr/>
            </p:nvSpPr>
            <p:spPr>
              <a:xfrm>
                <a:off x="7042533" y="5149032"/>
                <a:ext cx="3728135" cy="82535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𝑙𝑛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𝑙𝑛</m:t>
                              </m:r>
                            </m:fName>
                            <m:e>
                              <m:r>
                                <a:rPr lang="en-US" sz="24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EE68FDD-5975-2747-AFC6-46B724A09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533" y="5149032"/>
                <a:ext cx="3728135" cy="825354"/>
              </a:xfrm>
              <a:prstGeom prst="rect">
                <a:avLst/>
              </a:prstGeom>
              <a:blipFill>
                <a:blip r:embed="rId1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5ADD6A-B8B2-0143-B04C-58D83CD89CF1}"/>
              </a:ext>
            </a:extLst>
          </p:cNvPr>
          <p:cNvCxnSpPr>
            <a:cxnSpLocks/>
          </p:cNvCxnSpPr>
          <p:nvPr/>
        </p:nvCxnSpPr>
        <p:spPr>
          <a:xfrm>
            <a:off x="6715616" y="3187700"/>
            <a:ext cx="0" cy="33051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EFA514-0A80-9149-A0D8-E572F08B4942}"/>
                  </a:ext>
                </a:extLst>
              </p:cNvPr>
              <p:cNvSpPr/>
              <p:nvPr/>
            </p:nvSpPr>
            <p:spPr>
              <a:xfrm>
                <a:off x="7315364" y="4199855"/>
                <a:ext cx="3217612" cy="80349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EFA514-0A80-9149-A0D8-E572F08B4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364" y="4199855"/>
                <a:ext cx="3217612" cy="803490"/>
              </a:xfrm>
              <a:prstGeom prst="rect">
                <a:avLst/>
              </a:prstGeom>
              <a:blipFill>
                <a:blip r:embed="rId15"/>
                <a:stretch>
                  <a:fillRect l="-1581" b="-937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67ED4E-9FCB-0048-BCC1-0890AC2E8924}"/>
                  </a:ext>
                </a:extLst>
              </p:cNvPr>
              <p:cNvSpPr/>
              <p:nvPr/>
            </p:nvSpPr>
            <p:spPr>
              <a:xfrm>
                <a:off x="-5578" y="6049118"/>
                <a:ext cx="6292896" cy="70128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67ED4E-9FCB-0048-BCC1-0890AC2E8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78" y="6049118"/>
                <a:ext cx="6292896" cy="701282"/>
              </a:xfrm>
              <a:prstGeom prst="rect">
                <a:avLst/>
              </a:prstGeom>
              <a:blipFill>
                <a:blip r:embed="rId16"/>
                <a:stretch>
                  <a:fillRect l="-1010" t="-3509" r="-1212" b="-122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BE8DD-4CCD-9542-B0EB-C4ED357F68C0}"/>
                  </a:ext>
                </a:extLst>
              </p:cNvPr>
              <p:cNvSpPr txBox="1"/>
              <p:nvPr/>
            </p:nvSpPr>
            <p:spPr>
              <a:xfrm>
                <a:off x="7817351" y="2073743"/>
                <a:ext cx="4212590" cy="7936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x-none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BE8DD-4CCD-9542-B0EB-C4ED357F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351" y="2073743"/>
                <a:ext cx="4212590" cy="793615"/>
              </a:xfrm>
              <a:prstGeom prst="rect">
                <a:avLst/>
              </a:prstGeom>
              <a:blipFill>
                <a:blip r:embed="rId17"/>
                <a:stretch>
                  <a:fillRect l="-299" b="-3030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92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38" y="6090"/>
            <a:ext cx="11914194" cy="8570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11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/>
              <p:nvPr/>
            </p:nvSpPr>
            <p:spPr>
              <a:xfrm>
                <a:off x="762000" y="1223427"/>
                <a:ext cx="10591799" cy="4151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Find the derivative of the following functions :</a:t>
                </a:r>
              </a:p>
              <a:p>
                <a:pPr marL="4114800" lvl="8" indent="-4572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sup>
                        </m:sSup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114800" lvl="8" indent="-4572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114800" lvl="8" indent="-4572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114800" lvl="8" indent="-4572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num>
                      <m:den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114800" lvl="8" indent="-4572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Find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parametric equations: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B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23427"/>
                <a:ext cx="10591799" cy="4151842"/>
              </a:xfrm>
              <a:prstGeom prst="rect">
                <a:avLst/>
              </a:prstGeom>
              <a:blipFill>
                <a:blip r:embed="rId5"/>
                <a:stretch>
                  <a:fillRect l="-959" t="-1223" b="-24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947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02" y="1906665"/>
            <a:ext cx="11914194" cy="70632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2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/>
              <p:nvPr/>
            </p:nvSpPr>
            <p:spPr>
              <a:xfrm>
                <a:off x="3314574" y="2530381"/>
                <a:ext cx="1957279" cy="793615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=0;</m:t>
                      </m:r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574" y="2530381"/>
                <a:ext cx="1957279" cy="793615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C2EA16DF-B466-F44B-9D8F-5EE0115F1D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-1114"/>
                <a:ext cx="12192001" cy="17069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80000"/>
                </a:schemeClr>
              </a:solidFill>
            </p:spPr>
            <p:txBody>
              <a:bodyPr vert="horz" lIns="91440" tIns="0" rIns="91440" bIns="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Rule: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constant, then</a:t>
                </a:r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C2EA16DF-B466-F44B-9D8F-5EE0115F1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1114"/>
                <a:ext cx="12192001" cy="1706908"/>
              </a:xfrm>
              <a:prstGeom prst="rect">
                <a:avLst/>
              </a:prstGeom>
              <a:blipFill>
                <a:blip r:embed="rId6"/>
                <a:stretch>
                  <a:fillRect l="-1250" t="-2239" b="-149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5212CE-1E35-1C40-8CD3-F324A3E3780F}"/>
                  </a:ext>
                </a:extLst>
              </p:cNvPr>
              <p:cNvSpPr txBox="1"/>
              <p:nvPr/>
            </p:nvSpPr>
            <p:spPr>
              <a:xfrm>
                <a:off x="3779032" y="3503740"/>
                <a:ext cx="1957279" cy="793615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=0;</m:t>
                      </m:r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5212CE-1E35-1C40-8CD3-F324A3E37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032" y="3503740"/>
                <a:ext cx="1957279" cy="793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2C0A78-BB80-C044-8E8B-0829113BF0CF}"/>
                  </a:ext>
                </a:extLst>
              </p:cNvPr>
              <p:cNvSpPr txBox="1"/>
              <p:nvPr/>
            </p:nvSpPr>
            <p:spPr>
              <a:xfrm>
                <a:off x="3314574" y="4403401"/>
                <a:ext cx="2591898" cy="793615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=0;</m:t>
                      </m:r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2C0A78-BB80-C044-8E8B-0829113B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574" y="4403401"/>
                <a:ext cx="2591898" cy="793615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0C3543-67D8-D64C-81D3-10A3CCAC3823}"/>
                  </a:ext>
                </a:extLst>
              </p:cNvPr>
              <p:cNvSpPr txBox="1"/>
              <p:nvPr/>
            </p:nvSpPr>
            <p:spPr>
              <a:xfrm>
                <a:off x="3314574" y="5339911"/>
                <a:ext cx="1957279" cy="793615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0C3543-67D8-D64C-81D3-10A3CCAC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574" y="5339911"/>
                <a:ext cx="1957279" cy="793615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522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8902" y="1373428"/>
                <a:ext cx="11914194" cy="706322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function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rad>
                  </m:oMath>
                </a14:m>
                <a:endParaRPr 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8902" y="1373428"/>
                <a:ext cx="11914194" cy="706322"/>
              </a:xfrm>
              <a:blipFill>
                <a:blip r:embed="rId4"/>
                <a:stretch>
                  <a:fillRect l="-1065" b="-1071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3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/>
              <p:nvPr/>
            </p:nvSpPr>
            <p:spPr>
              <a:xfrm>
                <a:off x="257656" y="2121591"/>
                <a:ext cx="6283884" cy="465769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6" y="2121591"/>
                <a:ext cx="6283884" cy="465769"/>
              </a:xfrm>
              <a:prstGeom prst="rect">
                <a:avLst/>
              </a:prstGeom>
              <a:blipFill>
                <a:blip r:embed="rId6"/>
                <a:stretch>
                  <a:fillRect l="-1411" t="-5263" b="-28947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AFC2DB-1337-0F46-A053-0C0426A3A565}"/>
                  </a:ext>
                </a:extLst>
              </p:cNvPr>
              <p:cNvSpPr/>
              <p:nvPr/>
            </p:nvSpPr>
            <p:spPr>
              <a:xfrm>
                <a:off x="1694044" y="3272527"/>
                <a:ext cx="2048894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AFC2DB-1337-0F46-A053-0C0426A3A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44" y="3272527"/>
                <a:ext cx="2048894" cy="793615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/>
              <p:nvPr/>
            </p:nvSpPr>
            <p:spPr>
              <a:xfrm>
                <a:off x="257656" y="2698257"/>
                <a:ext cx="62838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derivative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both sides, </a:t>
                </a:r>
                <a:endParaRPr lang="x-non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6" y="2698257"/>
                <a:ext cx="6283884" cy="461665"/>
              </a:xfrm>
              <a:prstGeom prst="rect">
                <a:avLst/>
              </a:prstGeom>
              <a:blipFill>
                <a:blip r:embed="rId8"/>
                <a:stretch>
                  <a:fillRect l="-1411" t="-7895" r="-1008" b="-2631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85E14A-A036-2E48-8C49-5BDADA0DB6B6}"/>
                  </a:ext>
                </a:extLst>
              </p:cNvPr>
              <p:cNvSpPr/>
              <p:nvPr/>
            </p:nvSpPr>
            <p:spPr>
              <a:xfrm>
                <a:off x="2165198" y="4226433"/>
                <a:ext cx="1577740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85E14A-A036-2E48-8C49-5BDADA0D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98" y="4226433"/>
                <a:ext cx="1577740" cy="793615"/>
              </a:xfrm>
              <a:prstGeom prst="rect">
                <a:avLst/>
              </a:prstGeom>
              <a:blipFill>
                <a:blip r:embed="rId9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47E23D-5364-8749-8BB7-51DEE53FB1D0}"/>
                  </a:ext>
                </a:extLst>
              </p:cNvPr>
              <p:cNvSpPr/>
              <p:nvPr/>
            </p:nvSpPr>
            <p:spPr>
              <a:xfrm>
                <a:off x="2165198" y="5211267"/>
                <a:ext cx="1413785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47E23D-5364-8749-8BB7-51DEE53FB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98" y="5211267"/>
                <a:ext cx="1413785" cy="783804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383DED-E9C0-124C-A75A-F2C32B94C386}"/>
                  </a:ext>
                </a:extLst>
              </p:cNvPr>
              <p:cNvSpPr/>
              <p:nvPr/>
            </p:nvSpPr>
            <p:spPr>
              <a:xfrm>
                <a:off x="8204609" y="3164459"/>
                <a:ext cx="1724126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383DED-E9C0-124C-A75A-F2C32B94C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09" y="3164459"/>
                <a:ext cx="1724126" cy="793615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5587B6-2724-2043-8D56-C161AB59D02C}"/>
                  </a:ext>
                </a:extLst>
              </p:cNvPr>
              <p:cNvSpPr/>
              <p:nvPr/>
            </p:nvSpPr>
            <p:spPr>
              <a:xfrm>
                <a:off x="7925017" y="5171704"/>
                <a:ext cx="1871090" cy="8629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5587B6-2724-2043-8D56-C161AB59D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17" y="5171704"/>
                <a:ext cx="1871090" cy="8629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6EBBBA-A5E0-3B42-859B-2EA7C63474BF}"/>
                  </a:ext>
                </a:extLst>
              </p:cNvPr>
              <p:cNvSpPr/>
              <p:nvPr/>
            </p:nvSpPr>
            <p:spPr>
              <a:xfrm>
                <a:off x="8662972" y="4083347"/>
                <a:ext cx="1120435" cy="963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6EBBBA-A5E0-3B42-859B-2EA7C6347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972" y="4083347"/>
                <a:ext cx="1120435" cy="963084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C2EA16DF-B466-F44B-9D8F-5EE0115F1D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-1114"/>
                <a:ext cx="12192001" cy="13327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Rule:</a:t>
                </a:r>
                <a:b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C2EA16DF-B466-F44B-9D8F-5EE0115F1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1114"/>
                <a:ext cx="12192001" cy="1332701"/>
              </a:xfrm>
              <a:prstGeom prst="rect">
                <a:avLst/>
              </a:prstGeom>
              <a:blipFill>
                <a:blip r:embed="rId14"/>
                <a:stretch>
                  <a:fillRect l="-1250" t="-2857" b="-190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546BF5-6D07-6647-B2F2-E783733A3EFD}"/>
              </a:ext>
            </a:extLst>
          </p:cNvPr>
          <p:cNvCxnSpPr>
            <a:cxnSpLocks/>
          </p:cNvCxnSpPr>
          <p:nvPr/>
        </p:nvCxnSpPr>
        <p:spPr>
          <a:xfrm>
            <a:off x="6896886" y="3048000"/>
            <a:ext cx="0" cy="2844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1558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" grpId="0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-1" y="-1114"/>
                <a:ext cx="12192001" cy="1639961"/>
              </a:xfrm>
              <a:solidFill>
                <a:schemeClr val="accent6">
                  <a:lumMod val="40000"/>
                  <a:lumOff val="60000"/>
                  <a:alpha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or Difference Rule:</a:t>
                </a:r>
                <a:b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b="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functions of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GB" sz="2400" b="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-1114"/>
                <a:ext cx="12192001" cy="1639961"/>
              </a:xfrm>
              <a:blipFill>
                <a:blip r:embed="rId4"/>
                <a:stretch>
                  <a:fillRect l="-1250" t="-4651" b="-387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4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/>
              <p:nvPr/>
            </p:nvSpPr>
            <p:spPr>
              <a:xfrm>
                <a:off x="-1" y="2498824"/>
                <a:ext cx="6283884" cy="663195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  <m:r>
                      <a:rPr lang="en-US" sz="24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98824"/>
                <a:ext cx="6283884" cy="663195"/>
              </a:xfrm>
              <a:prstGeom prst="rect">
                <a:avLst/>
              </a:prstGeom>
              <a:blipFill>
                <a:blip r:embed="rId6"/>
                <a:stretch>
                  <a:fillRect l="-1414" b="-1887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2C3F24-E9F8-1042-9CC7-164554309870}"/>
                  </a:ext>
                </a:extLst>
              </p:cNvPr>
              <p:cNvSpPr txBox="1"/>
              <p:nvPr/>
            </p:nvSpPr>
            <p:spPr>
              <a:xfrm>
                <a:off x="5095517" y="5758719"/>
                <a:ext cx="2535976" cy="8156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non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x-none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2C3F24-E9F8-1042-9CC7-164554309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17" y="5758719"/>
                <a:ext cx="2535976" cy="8156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AFC2DB-1337-0F46-A053-0C0426A3A565}"/>
                  </a:ext>
                </a:extLst>
              </p:cNvPr>
              <p:cNvSpPr/>
              <p:nvPr/>
            </p:nvSpPr>
            <p:spPr>
              <a:xfrm>
                <a:off x="1197946" y="3899206"/>
                <a:ext cx="2873031" cy="862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AFC2DB-1337-0F46-A053-0C0426A3A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946" y="3899206"/>
                <a:ext cx="2873031" cy="862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/>
              <p:nvPr/>
            </p:nvSpPr>
            <p:spPr>
              <a:xfrm>
                <a:off x="23560" y="3239997"/>
                <a:ext cx="62838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derivative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both sides, </a:t>
                </a:r>
                <a:endParaRPr lang="x-non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" y="3239997"/>
                <a:ext cx="6283884" cy="461665"/>
              </a:xfrm>
              <a:prstGeom prst="rect">
                <a:avLst/>
              </a:prstGeom>
              <a:blipFill>
                <a:blip r:embed="rId9"/>
                <a:stretch>
                  <a:fillRect l="-1210" t="-8108" r="-1008" b="-297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85E14A-A036-2E48-8C49-5BDADA0DB6B6}"/>
                  </a:ext>
                </a:extLst>
              </p:cNvPr>
              <p:cNvSpPr/>
              <p:nvPr/>
            </p:nvSpPr>
            <p:spPr>
              <a:xfrm>
                <a:off x="1591806" y="4959422"/>
                <a:ext cx="3185680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85E14A-A036-2E48-8C49-5BDADA0D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06" y="4959422"/>
                <a:ext cx="3185680" cy="793615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47E23D-5364-8749-8BB7-51DEE53FB1D0}"/>
                  </a:ext>
                </a:extLst>
              </p:cNvPr>
              <p:cNvSpPr/>
              <p:nvPr/>
            </p:nvSpPr>
            <p:spPr>
              <a:xfrm>
                <a:off x="1604615" y="5971849"/>
                <a:ext cx="3365537" cy="794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47E23D-5364-8749-8BB7-51DEE53FB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15" y="5971849"/>
                <a:ext cx="3365537" cy="794064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383DED-E9C0-124C-A75A-F2C32B94C386}"/>
                  </a:ext>
                </a:extLst>
              </p:cNvPr>
              <p:cNvSpPr/>
              <p:nvPr/>
            </p:nvSpPr>
            <p:spPr>
              <a:xfrm>
                <a:off x="8473837" y="2713214"/>
                <a:ext cx="2797817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383DED-E9C0-124C-A75A-F2C32B94C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837" y="2713214"/>
                <a:ext cx="2797817" cy="793615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5587B6-2724-2043-8D56-C161AB59D02C}"/>
                  </a:ext>
                </a:extLst>
              </p:cNvPr>
              <p:cNvSpPr/>
              <p:nvPr/>
            </p:nvSpPr>
            <p:spPr>
              <a:xfrm>
                <a:off x="8145261" y="4837567"/>
                <a:ext cx="3199657" cy="8629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5587B6-2724-2043-8D56-C161AB59D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61" y="4837567"/>
                <a:ext cx="3199657" cy="862929"/>
              </a:xfrm>
              <a:prstGeom prst="rect">
                <a:avLst/>
              </a:prstGeom>
              <a:blipFill>
                <a:blip r:embed="rId1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6EBBBA-A5E0-3B42-859B-2EA7C63474BF}"/>
                  </a:ext>
                </a:extLst>
              </p:cNvPr>
              <p:cNvSpPr/>
              <p:nvPr/>
            </p:nvSpPr>
            <p:spPr>
              <a:xfrm>
                <a:off x="8886490" y="3672990"/>
                <a:ext cx="2107564" cy="998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6EBBBA-A5E0-3B42-859B-2EA7C6347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490" y="3672990"/>
                <a:ext cx="2107564" cy="9984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88B856E2-2E46-A14F-92E6-8767538083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4014" y="1641761"/>
                <a:ext cx="11914194" cy="8570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1: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function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deg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rad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rad>
                      </m:den>
                    </m:f>
                  </m:oMath>
                </a14:m>
                <a:endParaRPr 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88B856E2-2E46-A14F-92E6-87675380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14" y="1641761"/>
                <a:ext cx="11914194" cy="857063"/>
              </a:xfrm>
              <a:prstGeom prst="rect">
                <a:avLst/>
              </a:prstGeom>
              <a:blipFill>
                <a:blip r:embed="rId15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47D3D-E5DC-6042-AF30-2EEDBB832BAE}"/>
              </a:ext>
            </a:extLst>
          </p:cNvPr>
          <p:cNvCxnSpPr>
            <a:cxnSpLocks/>
          </p:cNvCxnSpPr>
          <p:nvPr/>
        </p:nvCxnSpPr>
        <p:spPr>
          <a:xfrm>
            <a:off x="7874786" y="2713214"/>
            <a:ext cx="0" cy="303982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17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" grpId="0" animBg="1"/>
      <p:bldP spid="6" grpId="0"/>
      <p:bldP spid="7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8841" y="788876"/>
                <a:ext cx="11914194" cy="569346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2: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function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func>
                      <m:func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8841" y="788876"/>
                <a:ext cx="11914194" cy="569346"/>
              </a:xfrm>
              <a:blipFill>
                <a:blip r:embed="rId4"/>
                <a:stretch>
                  <a:fillRect l="-958" t="-4348" b="-2608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5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/>
              <p:nvPr/>
            </p:nvSpPr>
            <p:spPr>
              <a:xfrm>
                <a:off x="620610" y="1345560"/>
                <a:ext cx="6283884" cy="624082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10" y="1345560"/>
                <a:ext cx="6283884" cy="624082"/>
              </a:xfrm>
              <a:prstGeom prst="rect">
                <a:avLst/>
              </a:prstGeom>
              <a:blipFill>
                <a:blip r:embed="rId6"/>
                <a:stretch>
                  <a:fillRect l="-1411" b="-8000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2C3F24-E9F8-1042-9CC7-164554309870}"/>
                  </a:ext>
                </a:extLst>
              </p:cNvPr>
              <p:cNvSpPr txBox="1"/>
              <p:nvPr/>
            </p:nvSpPr>
            <p:spPr>
              <a:xfrm>
                <a:off x="8678222" y="5317840"/>
                <a:ext cx="2898070" cy="7936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x-none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2C3F24-E9F8-1042-9CC7-164554309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222" y="5317840"/>
                <a:ext cx="2898070" cy="793615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AFC2DB-1337-0F46-A053-0C0426A3A565}"/>
                  </a:ext>
                </a:extLst>
              </p:cNvPr>
              <p:cNvSpPr/>
              <p:nvPr/>
            </p:nvSpPr>
            <p:spPr>
              <a:xfrm>
                <a:off x="2236963" y="2502223"/>
                <a:ext cx="4549322" cy="80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AFC2DB-1337-0F46-A053-0C0426A3A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63" y="2502223"/>
                <a:ext cx="4549322" cy="801438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/>
              <p:nvPr/>
            </p:nvSpPr>
            <p:spPr>
              <a:xfrm>
                <a:off x="638533" y="1962236"/>
                <a:ext cx="7808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derivative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both sides, </a:t>
                </a:r>
                <a:endParaRPr lang="x-non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3" y="1962236"/>
                <a:ext cx="7808495" cy="461665"/>
              </a:xfrm>
              <a:prstGeom prst="rect">
                <a:avLst/>
              </a:prstGeom>
              <a:blipFill>
                <a:blip r:embed="rId9"/>
                <a:stretch>
                  <a:fillRect l="-1136" t="-10811" b="-297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85E14A-A036-2E48-8C49-5BDADA0DB6B6}"/>
                  </a:ext>
                </a:extLst>
              </p:cNvPr>
              <p:cNvSpPr/>
              <p:nvPr/>
            </p:nvSpPr>
            <p:spPr>
              <a:xfrm>
                <a:off x="2637148" y="3381983"/>
                <a:ext cx="5424114" cy="80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85E14A-A036-2E48-8C49-5BDADA0D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48" y="3381983"/>
                <a:ext cx="5424114" cy="801438"/>
              </a:xfrm>
              <a:prstGeom prst="rect">
                <a:avLst/>
              </a:prstGeom>
              <a:blipFill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47E23D-5364-8749-8BB7-51DEE53FB1D0}"/>
                  </a:ext>
                </a:extLst>
              </p:cNvPr>
              <p:cNvSpPr/>
              <p:nvPr/>
            </p:nvSpPr>
            <p:spPr>
              <a:xfrm>
                <a:off x="2661514" y="4261743"/>
                <a:ext cx="4717894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47E23D-5364-8749-8BB7-51DEE53FB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14" y="4261743"/>
                <a:ext cx="4717894" cy="793615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5587B6-2724-2043-8D56-C161AB59D02C}"/>
                  </a:ext>
                </a:extLst>
              </p:cNvPr>
              <p:cNvSpPr/>
              <p:nvPr/>
            </p:nvSpPr>
            <p:spPr>
              <a:xfrm>
                <a:off x="1968868" y="5995806"/>
                <a:ext cx="3587392" cy="79387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5587B6-2724-2043-8D56-C161AB59D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68" y="5995806"/>
                <a:ext cx="3587392" cy="793872"/>
              </a:xfrm>
              <a:prstGeom prst="rect">
                <a:avLst/>
              </a:prstGeom>
              <a:blipFill>
                <a:blip r:embed="rId1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6EBBBA-A5E0-3B42-859B-2EA7C63474BF}"/>
                  </a:ext>
                </a:extLst>
              </p:cNvPr>
              <p:cNvSpPr/>
              <p:nvPr/>
            </p:nvSpPr>
            <p:spPr>
              <a:xfrm>
                <a:off x="2637148" y="5133680"/>
                <a:ext cx="301762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6EBBBA-A5E0-3B42-859B-2EA7C6347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48" y="5133680"/>
                <a:ext cx="3017621" cy="783804"/>
              </a:xfrm>
              <a:prstGeom prst="rect">
                <a:avLst/>
              </a:prstGeom>
              <a:blipFill>
                <a:blip r:embed="rId1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B3C39-FAC7-D943-8966-4103077EF9B5}"/>
                  </a:ext>
                </a:extLst>
              </p:cNvPr>
              <p:cNvSpPr txBox="1"/>
              <p:nvPr/>
            </p:nvSpPr>
            <p:spPr>
              <a:xfrm>
                <a:off x="8660245" y="3546557"/>
                <a:ext cx="2916045" cy="8156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non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x-none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B3C39-FAC7-D943-8966-4103077EF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45" y="3546557"/>
                <a:ext cx="2916045" cy="815673"/>
              </a:xfrm>
              <a:prstGeom prst="rect">
                <a:avLst/>
              </a:prstGeom>
              <a:blipFill>
                <a:blip r:embed="rId14"/>
                <a:stretch>
                  <a:fillRect b="-1493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0FF1EA-AF71-744D-A9DB-86E6099921CD}"/>
                  </a:ext>
                </a:extLst>
              </p:cNvPr>
              <p:cNvSpPr txBox="1"/>
              <p:nvPr/>
            </p:nvSpPr>
            <p:spPr>
              <a:xfrm>
                <a:off x="8660246" y="4439343"/>
                <a:ext cx="2916045" cy="8156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0FF1EA-AF71-744D-A9DB-86E609992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46" y="4439343"/>
                <a:ext cx="2916045" cy="815673"/>
              </a:xfrm>
              <a:prstGeom prst="rect">
                <a:avLst/>
              </a:prstGeom>
              <a:blipFill>
                <a:blip r:embed="rId15"/>
                <a:stretch>
                  <a:fillRect b="-1493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50B2B0-4762-9B4E-911C-64F387CDF241}"/>
                  </a:ext>
                </a:extLst>
              </p:cNvPr>
              <p:cNvSpPr txBox="1"/>
              <p:nvPr/>
            </p:nvSpPr>
            <p:spPr>
              <a:xfrm>
                <a:off x="7461968" y="2396176"/>
                <a:ext cx="4091499" cy="7936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x-none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50B2B0-4762-9B4E-911C-64F387CD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68" y="2396176"/>
                <a:ext cx="4091499" cy="793615"/>
              </a:xfrm>
              <a:prstGeom prst="rect">
                <a:avLst/>
              </a:prstGeom>
              <a:blipFill>
                <a:blip r:embed="rId16"/>
                <a:stretch>
                  <a:fillRect b="-3077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DC7241C-D778-FD45-8400-C041A0A3CBC9}"/>
              </a:ext>
            </a:extLst>
          </p:cNvPr>
          <p:cNvSpPr/>
          <p:nvPr/>
        </p:nvSpPr>
        <p:spPr>
          <a:xfrm>
            <a:off x="168841" y="88099"/>
            <a:ext cx="119141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or Difference Rule: (Cont...)</a:t>
            </a:r>
            <a:endParaRPr lang="en-B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0C9D29-0980-284A-9031-366FCA1EABF1}"/>
                  </a:ext>
                </a:extLst>
              </p:cNvPr>
              <p:cNvSpPr txBox="1"/>
              <p:nvPr/>
            </p:nvSpPr>
            <p:spPr>
              <a:xfrm>
                <a:off x="47312" y="4319547"/>
                <a:ext cx="2481576" cy="7947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f>
                        <m:fPr>
                          <m:ctrlPr>
                            <a:rPr lang="x-non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x-none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0C9D29-0980-284A-9031-366FCA1E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" y="4319547"/>
                <a:ext cx="2481576" cy="794706"/>
              </a:xfrm>
              <a:prstGeom prst="rect">
                <a:avLst/>
              </a:prstGeom>
              <a:blipFill>
                <a:blip r:embed="rId17"/>
                <a:stretch>
                  <a:fillRect l="-3030" b="-3030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919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5" grpId="0" animBg="1"/>
      <p:bldP spid="6" grpId="0"/>
      <p:bldP spid="7" grpId="0"/>
      <p:bldP spid="13" grpId="0"/>
      <p:bldP spid="14" grpId="0"/>
      <p:bldP spid="16" grpId="0"/>
      <p:bldP spid="17" grpId="0"/>
      <p:bldP spid="19" grpId="0" animBg="1"/>
      <p:bldP spid="20" grpId="0" animBg="1"/>
      <p:bldP spid="22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05338" y="1702031"/>
                <a:ext cx="11914194" cy="66968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function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func>
                      <m:func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5338" y="1702031"/>
                <a:ext cx="11914194" cy="669685"/>
              </a:xfrm>
              <a:blipFill>
                <a:blip r:embed="rId4"/>
                <a:stretch>
                  <a:fillRect l="-958" b="-1296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6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/>
              <p:nvPr/>
            </p:nvSpPr>
            <p:spPr>
              <a:xfrm>
                <a:off x="737937" y="2402002"/>
                <a:ext cx="6283884" cy="470000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sz="2400" b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83BF0-60F2-8149-ABF1-9E861438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7" y="2402002"/>
                <a:ext cx="6283884" cy="470000"/>
              </a:xfrm>
              <a:prstGeom prst="rect">
                <a:avLst/>
              </a:prstGeom>
              <a:blipFill>
                <a:blip r:embed="rId6"/>
                <a:stretch>
                  <a:fillRect l="-1411" t="-7895" b="-26316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AFC2DB-1337-0F46-A053-0C0426A3A565}"/>
                  </a:ext>
                </a:extLst>
              </p:cNvPr>
              <p:cNvSpPr/>
              <p:nvPr/>
            </p:nvSpPr>
            <p:spPr>
              <a:xfrm>
                <a:off x="1938503" y="3453139"/>
                <a:ext cx="3053335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AFC2DB-1337-0F46-A053-0C0426A3A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03" y="3453139"/>
                <a:ext cx="3053335" cy="793615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/>
              <p:nvPr/>
            </p:nvSpPr>
            <p:spPr>
              <a:xfrm>
                <a:off x="763337" y="2931738"/>
                <a:ext cx="7808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derivative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both sides, </a:t>
                </a:r>
                <a:endParaRPr lang="x-non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B689E-614C-D042-B187-ABB6D1641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37" y="2931738"/>
                <a:ext cx="7808495" cy="461665"/>
              </a:xfrm>
              <a:prstGeom prst="rect">
                <a:avLst/>
              </a:prstGeom>
              <a:blipFill>
                <a:blip r:embed="rId8"/>
                <a:stretch>
                  <a:fillRect l="-1301" t="-8108" b="-297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85E14A-A036-2E48-8C49-5BDADA0DB6B6}"/>
                  </a:ext>
                </a:extLst>
              </p:cNvPr>
              <p:cNvSpPr/>
              <p:nvPr/>
            </p:nvSpPr>
            <p:spPr>
              <a:xfrm>
                <a:off x="2262488" y="4306490"/>
                <a:ext cx="5205784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85E14A-A036-2E48-8C49-5BDADA0D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488" y="4306490"/>
                <a:ext cx="5205784" cy="793615"/>
              </a:xfrm>
              <a:prstGeom prst="rect">
                <a:avLst/>
              </a:prstGeom>
              <a:blipFill>
                <a:blip r:embed="rId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47E23D-5364-8749-8BB7-51DEE53FB1D0}"/>
                  </a:ext>
                </a:extLst>
              </p:cNvPr>
              <p:cNvSpPr/>
              <p:nvPr/>
            </p:nvSpPr>
            <p:spPr>
              <a:xfrm>
                <a:off x="2363054" y="5159841"/>
                <a:ext cx="3943900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47E23D-5364-8749-8BB7-51DEE53FB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054" y="5159841"/>
                <a:ext cx="3943900" cy="792396"/>
              </a:xfrm>
              <a:prstGeom prst="rect">
                <a:avLst/>
              </a:prstGeom>
              <a:blipFill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5587B6-2724-2043-8D56-C161AB59D02C}"/>
                  </a:ext>
                </a:extLst>
              </p:cNvPr>
              <p:cNvSpPr/>
              <p:nvPr/>
            </p:nvSpPr>
            <p:spPr>
              <a:xfrm>
                <a:off x="1517261" y="6011973"/>
                <a:ext cx="4023217" cy="8490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4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5587B6-2724-2043-8D56-C161AB59D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261" y="6011973"/>
                <a:ext cx="4023217" cy="849079"/>
              </a:xfrm>
              <a:prstGeom prst="rect">
                <a:avLst/>
              </a:prstGeom>
              <a:blipFill>
                <a:blip r:embed="rId11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0FF1EA-AF71-744D-A9DB-86E6099921CD}"/>
                  </a:ext>
                </a:extLst>
              </p:cNvPr>
              <p:cNvSpPr txBox="1"/>
              <p:nvPr/>
            </p:nvSpPr>
            <p:spPr>
              <a:xfrm>
                <a:off x="7635900" y="3503943"/>
                <a:ext cx="3425800" cy="7997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0FF1EA-AF71-744D-A9DB-86E609992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0" y="3503943"/>
                <a:ext cx="3425800" cy="799771"/>
              </a:xfrm>
              <a:prstGeom prst="rect">
                <a:avLst/>
              </a:prstGeom>
              <a:blipFill>
                <a:blip r:embed="rId12"/>
                <a:stretch>
                  <a:fillRect l="-368" b="-3030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1D3A3-4DA8-EE4E-BA37-F3792C1E1F02}"/>
                  </a:ext>
                </a:extLst>
              </p:cNvPr>
              <p:cNvSpPr txBox="1"/>
              <p:nvPr/>
            </p:nvSpPr>
            <p:spPr>
              <a:xfrm>
                <a:off x="7635900" y="4518149"/>
                <a:ext cx="3425800" cy="14948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non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non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x-none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1D3A3-4DA8-EE4E-BA37-F3792C1E1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0" y="4518149"/>
                <a:ext cx="3425800" cy="1494896"/>
              </a:xfrm>
              <a:prstGeom prst="rect">
                <a:avLst/>
              </a:prstGeom>
              <a:blipFill>
                <a:blip r:embed="rId13"/>
                <a:stretch>
                  <a:fillRect l="-368" b="-2500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C6F36E9-63D3-264C-B13F-C1F258811F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-1114"/>
                <a:ext cx="12192001" cy="16399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 Rule:</a:t>
                </a:r>
                <a:b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functions of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𝑢𝑣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C6F36E9-63D3-264C-B13F-C1F25881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1114"/>
                <a:ext cx="12192001" cy="1639961"/>
              </a:xfrm>
              <a:prstGeom prst="rect">
                <a:avLst/>
              </a:prstGeom>
              <a:blipFill>
                <a:blip r:embed="rId14"/>
                <a:stretch>
                  <a:fillRect l="-1250" t="-4651" b="-387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22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6" grpId="0"/>
      <p:bldP spid="7" grpId="0"/>
      <p:bldP spid="13" grpId="0"/>
      <p:bldP spid="14" grpId="0"/>
      <p:bldP spid="16" grpId="0"/>
      <p:bldP spid="2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7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C6F36E9-63D3-264C-B13F-C1F258811F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-1114"/>
                <a:ext cx="12192001" cy="19232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Quotient Rule:</a:t>
                </a:r>
                <a:b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functions of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none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C6F36E9-63D3-264C-B13F-C1F25881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1114"/>
                <a:ext cx="12192001" cy="1923286"/>
              </a:xfrm>
              <a:prstGeom prst="rect">
                <a:avLst/>
              </a:prstGeom>
              <a:blipFill>
                <a:blip r:embed="rId5"/>
                <a:stretch>
                  <a:fillRect l="-1250" t="-2649" b="-26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78A2E64D-EB33-0341-B3FD-B4B83F2385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951078"/>
                <a:ext cx="11914194" cy="668823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function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</m:den>
                    </m:f>
                  </m:oMath>
                </a14:m>
                <a:endParaRPr 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78A2E64D-EB33-0341-B3FD-B4B83F23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951078"/>
                <a:ext cx="11914194" cy="668823"/>
              </a:xfrm>
              <a:blipFill>
                <a:blip r:embed="rId6"/>
                <a:stretch>
                  <a:fillRect l="-1066" b="-1509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22ED89-EB9C-4049-832B-428421D0A0DD}"/>
                  </a:ext>
                </a:extLst>
              </p:cNvPr>
              <p:cNvSpPr txBox="1"/>
              <p:nvPr/>
            </p:nvSpPr>
            <p:spPr>
              <a:xfrm>
                <a:off x="0" y="2648807"/>
                <a:ext cx="6283884" cy="626069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𝑡𝑎𝑛</m:t>
                            </m:r>
                          </m:fName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22ED89-EB9C-4049-832B-428421D0A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8807"/>
                <a:ext cx="6283884" cy="626069"/>
              </a:xfrm>
              <a:prstGeom prst="rect">
                <a:avLst/>
              </a:prstGeom>
              <a:blipFill>
                <a:blip r:embed="rId7"/>
                <a:stretch>
                  <a:fillRect l="-1414" b="-8000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F12B52-2945-C549-80D7-BF713FBE2683}"/>
                  </a:ext>
                </a:extLst>
              </p:cNvPr>
              <p:cNvSpPr/>
              <p:nvPr/>
            </p:nvSpPr>
            <p:spPr>
              <a:xfrm>
                <a:off x="138253" y="3806895"/>
                <a:ext cx="2957733" cy="80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F12B52-2945-C549-80D7-BF713FBE2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3" y="3806895"/>
                <a:ext cx="2957733" cy="801438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67002C-561B-7440-B935-533855E76353}"/>
                  </a:ext>
                </a:extLst>
              </p:cNvPr>
              <p:cNvSpPr/>
              <p:nvPr/>
            </p:nvSpPr>
            <p:spPr>
              <a:xfrm>
                <a:off x="1" y="3310053"/>
                <a:ext cx="62838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derivative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both sides, </a:t>
                </a:r>
                <a:endParaRPr lang="x-non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67002C-561B-7440-B935-533855E76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310053"/>
                <a:ext cx="6283884" cy="461665"/>
              </a:xfrm>
              <a:prstGeom prst="rect">
                <a:avLst/>
              </a:prstGeom>
              <a:blipFill>
                <a:blip r:embed="rId9"/>
                <a:stretch>
                  <a:fillRect l="-1414" t="-10811" r="-1010" b="-297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635A71-1A47-224D-BB83-0CB8E933776E}"/>
                  </a:ext>
                </a:extLst>
              </p:cNvPr>
              <p:cNvSpPr/>
              <p:nvPr/>
            </p:nvSpPr>
            <p:spPr>
              <a:xfrm>
                <a:off x="507764" y="4643510"/>
                <a:ext cx="5770875" cy="1089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𝑡𝑎𝑛</m:t>
                                      </m:r>
                                    </m:fNam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635A71-1A47-224D-BB83-0CB8E9337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4" y="4643510"/>
                <a:ext cx="5770875" cy="10896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1A2B55-B1C2-B04C-BFEE-410D6753F2E7}"/>
                  </a:ext>
                </a:extLst>
              </p:cNvPr>
              <p:cNvSpPr/>
              <p:nvPr/>
            </p:nvSpPr>
            <p:spPr>
              <a:xfrm>
                <a:off x="507763" y="5768343"/>
                <a:ext cx="5770875" cy="1089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𝑡𝑎𝑛</m:t>
                                      </m:r>
                                    </m:fNam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1A2B55-B1C2-B04C-BFEE-410D6753F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3" y="5768343"/>
                <a:ext cx="5770875" cy="10896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CE6761-2B30-CD49-9936-EFDDB23BF03D}"/>
                  </a:ext>
                </a:extLst>
              </p:cNvPr>
              <p:cNvSpPr/>
              <p:nvPr/>
            </p:nvSpPr>
            <p:spPr>
              <a:xfrm>
                <a:off x="6761135" y="5153443"/>
                <a:ext cx="4614789" cy="8951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𝒕𝒂𝒏</m:t>
                              </m:r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𝒔𝒆𝒄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𝒕𝒂𝒏</m:t>
                                      </m:r>
                                    </m:fName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CE6761-2B30-CD49-9936-EFDDB23BF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35" y="5153443"/>
                <a:ext cx="4614789" cy="8951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4BE265-3AAC-A042-B658-4D1178CF450C}"/>
                  </a:ext>
                </a:extLst>
              </p:cNvPr>
              <p:cNvSpPr txBox="1"/>
              <p:nvPr/>
            </p:nvSpPr>
            <p:spPr>
              <a:xfrm>
                <a:off x="8117416" y="2065074"/>
                <a:ext cx="1802456" cy="799771"/>
              </a:xfrm>
              <a:prstGeom prst="rect">
                <a:avLst/>
              </a:prstGeom>
              <a:solidFill>
                <a:schemeClr val="accent2">
                  <a:lumMod val="75000"/>
                  <a:alpha val="55000"/>
                </a:schemeClr>
              </a:solidFill>
              <a:ln w="25400">
                <a:solidFill>
                  <a:schemeClr val="accent2">
                    <a:lumMod val="75000"/>
                    <a:alpha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4BE265-3AAC-A042-B658-4D1178CF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416" y="2065074"/>
                <a:ext cx="1802456" cy="799771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  <a:ln w="25400">
                <a:solidFill>
                  <a:schemeClr val="accent2">
                    <a:lumMod val="75000"/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C08657-5B49-044E-9403-9B8A316FB868}"/>
                  </a:ext>
                </a:extLst>
              </p:cNvPr>
              <p:cNvSpPr txBox="1"/>
              <p:nvPr/>
            </p:nvSpPr>
            <p:spPr>
              <a:xfrm>
                <a:off x="8536516" y="2927356"/>
                <a:ext cx="2959100" cy="793615"/>
              </a:xfrm>
              <a:prstGeom prst="rect">
                <a:avLst/>
              </a:prstGeom>
              <a:solidFill>
                <a:srgbClr val="FE7F01">
                  <a:alpha val="55000"/>
                </a:srgbClr>
              </a:solidFill>
              <a:ln w="25400">
                <a:solidFill>
                  <a:srgbClr val="FE7F01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C08657-5B49-044E-9403-9B8A316FB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516" y="2927356"/>
                <a:ext cx="2959100" cy="793615"/>
              </a:xfrm>
              <a:prstGeom prst="rect">
                <a:avLst/>
              </a:prstGeom>
              <a:blipFill>
                <a:blip r:embed="rId14"/>
                <a:stretch>
                  <a:fillRect b="-4615"/>
                </a:stretch>
              </a:blipFill>
              <a:ln w="25400">
                <a:solidFill>
                  <a:srgbClr val="FE7F01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A10079-F63B-BA41-B0F8-7C97FD207552}"/>
                  </a:ext>
                </a:extLst>
              </p:cNvPr>
              <p:cNvSpPr/>
              <p:nvPr/>
            </p:nvSpPr>
            <p:spPr>
              <a:xfrm>
                <a:off x="6991621" y="4126649"/>
                <a:ext cx="5360314" cy="88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𝑡𝑎𝑛</m:t>
                                      </m:r>
                                    </m:fName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BD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A10079-F63B-BA41-B0F8-7C97FD207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621" y="4126649"/>
                <a:ext cx="5360314" cy="8856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105A37-9180-044C-80E2-30A71E76D813}"/>
                  </a:ext>
                </a:extLst>
              </p:cNvPr>
              <p:cNvSpPr txBox="1"/>
              <p:nvPr/>
            </p:nvSpPr>
            <p:spPr>
              <a:xfrm>
                <a:off x="10111738" y="2065073"/>
                <a:ext cx="1802456" cy="799771"/>
              </a:xfrm>
              <a:prstGeom prst="rect">
                <a:avLst/>
              </a:prstGeom>
              <a:solidFill>
                <a:srgbClr val="7030A0">
                  <a:alpha val="55000"/>
                </a:srgbClr>
              </a:solidFill>
              <a:ln w="25400">
                <a:solidFill>
                  <a:srgbClr val="7030A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105A37-9180-044C-80E2-30A71E76D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738" y="2065073"/>
                <a:ext cx="1802456" cy="799771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  <a:ln w="25400">
                <a:solidFill>
                  <a:srgbClr val="7030A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7259C1-B912-B642-BB2F-CD3708D99D2C}"/>
              </a:ext>
            </a:extLst>
          </p:cNvPr>
          <p:cNvCxnSpPr>
            <a:cxnSpLocks/>
          </p:cNvCxnSpPr>
          <p:nvPr/>
        </p:nvCxnSpPr>
        <p:spPr>
          <a:xfrm>
            <a:off x="6672235" y="3911600"/>
            <a:ext cx="0" cy="25812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231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8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C6F36E9-63D3-264C-B13F-C1F258811F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-1114"/>
                <a:ext cx="12192001" cy="16512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Chain Rule:</a:t>
                </a:r>
                <a:b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of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C6F36E9-63D3-264C-B13F-C1F25881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1114"/>
                <a:ext cx="12192001" cy="1651238"/>
              </a:xfrm>
              <a:prstGeom prst="rect">
                <a:avLst/>
              </a:prstGeom>
              <a:blipFill>
                <a:blip r:embed="rId5"/>
                <a:stretch>
                  <a:fillRect l="-1250" t="-3846" b="-307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itle 1">
                <a:extLst>
                  <a:ext uri="{FF2B5EF4-FFF2-40B4-BE49-F238E27FC236}">
                    <a16:creationId xmlns:a16="http://schemas.microsoft.com/office/drawing/2014/main" id="{8EF93202-A357-E74E-AE81-69122687C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42" y="1655527"/>
                <a:ext cx="11914194" cy="6849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function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func>
                          <m:funcPr>
                            <m:ctrlPr>
                              <a:rPr lang="en-US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</m:sup>
                    </m:sSup>
                  </m:oMath>
                </a14:m>
                <a:endParaRPr 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itle 1">
                <a:extLst>
                  <a:ext uri="{FF2B5EF4-FFF2-40B4-BE49-F238E27FC236}">
                    <a16:creationId xmlns:a16="http://schemas.microsoft.com/office/drawing/2014/main" id="{8EF93202-A357-E74E-AE81-69122687C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2" y="1655527"/>
                <a:ext cx="11914194" cy="684950"/>
              </a:xfrm>
              <a:prstGeom prst="rect">
                <a:avLst/>
              </a:prstGeom>
              <a:blipFill>
                <a:blip r:embed="rId6"/>
                <a:stretch>
                  <a:fillRect l="-958" b="-1454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C62703-6C0B-D041-9A12-96F42D3D0C2F}"/>
                  </a:ext>
                </a:extLst>
              </p:cNvPr>
              <p:cNvSpPr txBox="1"/>
              <p:nvPr/>
            </p:nvSpPr>
            <p:spPr>
              <a:xfrm>
                <a:off x="185532" y="2321734"/>
                <a:ext cx="6283884" cy="419154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sz="2400" b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C62703-6C0B-D041-9A12-96F42D3D0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2" y="2321734"/>
                <a:ext cx="6283884" cy="419154"/>
              </a:xfrm>
              <a:prstGeom prst="rect">
                <a:avLst/>
              </a:prstGeom>
              <a:blipFill>
                <a:blip r:embed="rId7"/>
                <a:stretch>
                  <a:fillRect l="-2828" t="-8824" b="-41176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7698F8-9DFE-E84B-A1E6-3F491EE962CB}"/>
                  </a:ext>
                </a:extLst>
              </p:cNvPr>
              <p:cNvSpPr/>
              <p:nvPr/>
            </p:nvSpPr>
            <p:spPr>
              <a:xfrm>
                <a:off x="588911" y="5056967"/>
                <a:ext cx="3927037" cy="70128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7698F8-9DFE-E84B-A1E6-3F491EE96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1" y="5056967"/>
                <a:ext cx="3927037" cy="701282"/>
              </a:xfrm>
              <a:prstGeom prst="rect">
                <a:avLst/>
              </a:prstGeom>
              <a:blipFill>
                <a:blip r:embed="rId8"/>
                <a:stretch>
                  <a:fillRect l="-1929" t="-3571"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199836C-6703-CC42-823C-08F889CADC62}"/>
              </a:ext>
            </a:extLst>
          </p:cNvPr>
          <p:cNvSpPr/>
          <p:nvPr/>
        </p:nvSpPr>
        <p:spPr>
          <a:xfrm>
            <a:off x="185532" y="3690480"/>
            <a:ext cx="44187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Chain Rule, 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70B7D6-7D6F-A34D-9B68-8EB00A9B5692}"/>
                  </a:ext>
                </a:extLst>
              </p:cNvPr>
              <p:cNvSpPr/>
              <p:nvPr/>
            </p:nvSpPr>
            <p:spPr>
              <a:xfrm>
                <a:off x="1115860" y="6050074"/>
                <a:ext cx="2807371" cy="70128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70B7D6-7D6F-A34D-9B68-8EB00A9B5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60" y="6050074"/>
                <a:ext cx="2807371" cy="701282"/>
              </a:xfrm>
              <a:prstGeom prst="rect">
                <a:avLst/>
              </a:prstGeom>
              <a:blipFill>
                <a:blip r:embed="rId9"/>
                <a:stretch>
                  <a:fillRect l="-450" t="-1754" b="-122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1719AD1-1696-AC4D-801A-81661A09FEC4}"/>
                  </a:ext>
                </a:extLst>
              </p:cNvPr>
              <p:cNvSpPr/>
              <p:nvPr/>
            </p:nvSpPr>
            <p:spPr>
              <a:xfrm>
                <a:off x="7659537" y="4835859"/>
                <a:ext cx="2687787" cy="87485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func>
                                <m:func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𝒄𝒐𝒔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1719AD1-1696-AC4D-801A-81661A09F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537" y="4835859"/>
                <a:ext cx="2687787" cy="874855"/>
              </a:xfrm>
              <a:prstGeom prst="rect">
                <a:avLst/>
              </a:prstGeom>
              <a:blipFill>
                <a:blip r:embed="rId10"/>
                <a:stretch>
                  <a:fillRect l="-939" b="-857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090B9C-0FEF-5542-8596-7ACA80CB9B4C}"/>
                  </a:ext>
                </a:extLst>
              </p:cNvPr>
              <p:cNvSpPr txBox="1"/>
              <p:nvPr/>
            </p:nvSpPr>
            <p:spPr>
              <a:xfrm>
                <a:off x="4349218" y="5978855"/>
                <a:ext cx="2180590" cy="7936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non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non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x-none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090B9C-0FEF-5542-8596-7ACA80CB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18" y="5978855"/>
                <a:ext cx="2180590" cy="793615"/>
              </a:xfrm>
              <a:prstGeom prst="rect">
                <a:avLst/>
              </a:prstGeom>
              <a:blipFill>
                <a:blip r:embed="rId11"/>
                <a:stretch>
                  <a:fillRect b="-4615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7A7B7C-7CB6-4149-B57F-6C0DCC3F9ACD}"/>
                  </a:ext>
                </a:extLst>
              </p:cNvPr>
              <p:cNvSpPr txBox="1"/>
              <p:nvPr/>
            </p:nvSpPr>
            <p:spPr>
              <a:xfrm>
                <a:off x="8598891" y="2111576"/>
                <a:ext cx="3305685" cy="8626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5000"/>
                </a:schemeClr>
              </a:solid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7A7B7C-7CB6-4149-B57F-6C0DCC3F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891" y="2111576"/>
                <a:ext cx="3305685" cy="862672"/>
              </a:xfrm>
              <a:prstGeom prst="rect">
                <a:avLst/>
              </a:prstGeom>
              <a:blipFill>
                <a:blip r:embed="rId12"/>
                <a:stretch>
                  <a:fillRect b="-1408"/>
                </a:stretch>
              </a:blipFill>
              <a:ln w="25400">
                <a:solidFill>
                  <a:srgbClr val="00B05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67DCF0A-23BA-804E-BD4B-868A94A5409E}"/>
                  </a:ext>
                </a:extLst>
              </p:cNvPr>
              <p:cNvSpPr/>
              <p:nvPr/>
            </p:nvSpPr>
            <p:spPr>
              <a:xfrm>
                <a:off x="7659537" y="3890344"/>
                <a:ext cx="3943551" cy="77033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𝑐𝑜𝑠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67DCF0A-23BA-804E-BD4B-868A94A54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537" y="3890344"/>
                <a:ext cx="3943551" cy="770339"/>
              </a:xfrm>
              <a:prstGeom prst="rect">
                <a:avLst/>
              </a:prstGeom>
              <a:blipFill>
                <a:blip r:embed="rId13"/>
                <a:stretch>
                  <a:fillRect t="-3226" b="-967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6A466B-FD0D-9D48-A2E5-BC6CBF5AFE2E}"/>
                  </a:ext>
                </a:extLst>
              </p:cNvPr>
              <p:cNvSpPr/>
              <p:nvPr/>
            </p:nvSpPr>
            <p:spPr>
              <a:xfrm>
                <a:off x="86374" y="2749642"/>
                <a:ext cx="35065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Suppose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6A466B-FD0D-9D48-A2E5-BC6CBF5AF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4" y="2749642"/>
                <a:ext cx="3506557" cy="461665"/>
              </a:xfrm>
              <a:prstGeom prst="rect">
                <a:avLst/>
              </a:prstGeom>
              <a:blipFill>
                <a:blip r:embed="rId14"/>
                <a:stretch>
                  <a:fillRect l="-2166" t="-10811" b="-297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66381-BD5A-0B4A-8DB8-902827172CCD}"/>
                  </a:ext>
                </a:extLst>
              </p:cNvPr>
              <p:cNvSpPr/>
              <p:nvPr/>
            </p:nvSpPr>
            <p:spPr>
              <a:xfrm>
                <a:off x="86374" y="3220061"/>
                <a:ext cx="35065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66381-BD5A-0B4A-8DB8-902827172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4" y="3220061"/>
                <a:ext cx="3506557" cy="461665"/>
              </a:xfrm>
              <a:prstGeom prst="rect">
                <a:avLst/>
              </a:prstGeom>
              <a:blipFill>
                <a:blip r:embed="rId15"/>
                <a:stretch>
                  <a:fillRect l="-2166" t="-10811" b="-2702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9DC47-45D1-3049-8AB6-8C2A31EF03EA}"/>
                  </a:ext>
                </a:extLst>
              </p:cNvPr>
              <p:cNvSpPr/>
              <p:nvPr/>
            </p:nvSpPr>
            <p:spPr>
              <a:xfrm>
                <a:off x="588911" y="3971527"/>
                <a:ext cx="1956048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BD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9DC47-45D1-3049-8AB6-8C2A31EF0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1" y="3971527"/>
                <a:ext cx="1956048" cy="793615"/>
              </a:xfrm>
              <a:prstGeom prst="rect">
                <a:avLst/>
              </a:prstGeom>
              <a:blipFill>
                <a:blip r:embed="rId1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F4C5E7-7CF5-1C48-9E3F-9FA390BD377D}"/>
              </a:ext>
            </a:extLst>
          </p:cNvPr>
          <p:cNvCxnSpPr>
            <a:cxnSpLocks/>
          </p:cNvCxnSpPr>
          <p:nvPr/>
        </p:nvCxnSpPr>
        <p:spPr>
          <a:xfrm>
            <a:off x="7354097" y="3690480"/>
            <a:ext cx="0" cy="259820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506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2" grpId="0"/>
      <p:bldP spid="43" grpId="0"/>
      <p:bldP spid="45" grpId="0"/>
      <p:bldP spid="46" grpId="0" animBg="1"/>
      <p:bldP spid="47" grpId="0" animBg="1"/>
      <p:bldP spid="48" grpId="0"/>
      <p:bldP spid="49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irt&#10;&#10;Description automatically generated">
            <a:extLst>
              <a:ext uri="{FF2B5EF4-FFF2-40B4-BE49-F238E27FC236}">
                <a16:creationId xmlns:a16="http://schemas.microsoft.com/office/drawing/2014/main" id="{1F8BBCBE-01DE-D84B-8344-F87A0A05E3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3931"/>
          <a:stretch/>
        </p:blipFill>
        <p:spPr>
          <a:xfrm>
            <a:off x="10677658" y="6123585"/>
            <a:ext cx="1352283" cy="448056"/>
          </a:xfrm>
          <a:prstGeom prst="rect">
            <a:avLst/>
          </a:prstGeom>
          <a:noFill/>
        </p:spPr>
      </p:pic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6C404278-FA96-8F42-9FCB-BC9D64B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376" y="6492875"/>
            <a:ext cx="2743200" cy="365125"/>
          </a:xfrm>
        </p:spPr>
        <p:txBody>
          <a:bodyPr/>
          <a:lstStyle/>
          <a:p>
            <a:fld id="{20666C67-FDE4-CA4C-BB84-DAE1414D61A7}" type="slidenum">
              <a:rPr lang="en-US" sz="1600" smtClean="0"/>
              <a:t>9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78A2E64D-EB33-0341-B3FD-B4B83F2385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974" y="56379"/>
                <a:ext cx="11853967" cy="905501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functions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𝐜𝐨𝐬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𝐬𝐢𝐧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𝐬𝐢𝐧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78A2E64D-EB33-0341-B3FD-B4B83F23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974" y="56379"/>
                <a:ext cx="11853967" cy="905501"/>
              </a:xfrm>
              <a:blipFill>
                <a:blip r:embed="rId5"/>
                <a:stretch>
                  <a:fillRect l="-1285" b="-274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22ED89-EB9C-4049-832B-428421D0A0DD}"/>
                  </a:ext>
                </a:extLst>
              </p:cNvPr>
              <p:cNvSpPr txBox="1"/>
              <p:nvPr/>
            </p:nvSpPr>
            <p:spPr>
              <a:xfrm>
                <a:off x="260526" y="1136223"/>
                <a:ext cx="4815126" cy="1200329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parametric equations,</a:t>
                </a:r>
              </a:p>
              <a:p>
                <a:pPr algn="ctr"/>
                <a:r>
                  <a:rPr lang="en-US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a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     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22ED89-EB9C-4049-832B-428421D0A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26" y="1136223"/>
                <a:ext cx="4815126" cy="1200329"/>
              </a:xfrm>
              <a:prstGeom prst="rect">
                <a:avLst/>
              </a:prstGeom>
              <a:blipFill>
                <a:blip r:embed="rId6"/>
                <a:stretch>
                  <a:fillRect l="-2105" t="-3125" b="-10417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F12B52-2945-C549-80D7-BF713FBE2683}"/>
                  </a:ext>
                </a:extLst>
              </p:cNvPr>
              <p:cNvSpPr/>
              <p:nvPr/>
            </p:nvSpPr>
            <p:spPr>
              <a:xfrm>
                <a:off x="175974" y="2410598"/>
                <a:ext cx="371274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F12B52-2945-C549-80D7-BF713FBE2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4" y="2410598"/>
                <a:ext cx="3712748" cy="793551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635A71-1A47-224D-BB83-0CB8E933776E}"/>
                  </a:ext>
                </a:extLst>
              </p:cNvPr>
              <p:cNvSpPr/>
              <p:nvPr/>
            </p:nvSpPr>
            <p:spPr>
              <a:xfrm>
                <a:off x="566979" y="3255349"/>
                <a:ext cx="3934026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635A71-1A47-224D-BB83-0CB8E9337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79" y="3255349"/>
                <a:ext cx="3934026" cy="79355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1A2B55-B1C2-B04C-BFEE-410D6753F2E7}"/>
                  </a:ext>
                </a:extLst>
              </p:cNvPr>
              <p:cNvSpPr/>
              <p:nvPr/>
            </p:nvSpPr>
            <p:spPr>
              <a:xfrm>
                <a:off x="507764" y="4100100"/>
                <a:ext cx="4052456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1A2B55-B1C2-B04C-BFEE-410D6753F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4" y="4100100"/>
                <a:ext cx="4052456" cy="793551"/>
              </a:xfrm>
              <a:prstGeom prst="rect">
                <a:avLst/>
              </a:prstGeom>
              <a:blipFill>
                <a:blip r:embed="rId9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CE6761-2B30-CD49-9936-EFDDB23BF03D}"/>
                  </a:ext>
                </a:extLst>
              </p:cNvPr>
              <p:cNvSpPr/>
              <p:nvPr/>
            </p:nvSpPr>
            <p:spPr>
              <a:xfrm>
                <a:off x="6626474" y="4555175"/>
                <a:ext cx="5349862" cy="8181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asin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CE6761-2B30-CD49-9936-EFDDB23BF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474" y="4555175"/>
                <a:ext cx="5349862" cy="818109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A10079-F63B-BA41-B0F8-7C97FD207552}"/>
                  </a:ext>
                </a:extLst>
              </p:cNvPr>
              <p:cNvSpPr/>
              <p:nvPr/>
            </p:nvSpPr>
            <p:spPr>
              <a:xfrm>
                <a:off x="7361019" y="1638830"/>
                <a:ext cx="2483244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BD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A10079-F63B-BA41-B0F8-7C97FD207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19" y="1638830"/>
                <a:ext cx="2483244" cy="793551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7259C1-B912-B642-BB2F-CD3708D99D2C}"/>
              </a:ext>
            </a:extLst>
          </p:cNvPr>
          <p:cNvCxnSpPr>
            <a:cxnSpLocks/>
          </p:cNvCxnSpPr>
          <p:nvPr/>
        </p:nvCxnSpPr>
        <p:spPr>
          <a:xfrm>
            <a:off x="5957097" y="1634596"/>
            <a:ext cx="0" cy="381292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7B28129-A109-B144-845C-593CED56FB07}"/>
                  </a:ext>
                </a:extLst>
              </p:cNvPr>
              <p:cNvSpPr/>
              <p:nvPr/>
            </p:nvSpPr>
            <p:spPr>
              <a:xfrm>
                <a:off x="541545" y="4944851"/>
                <a:ext cx="3049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7B28129-A109-B144-845C-593CED56F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45" y="4944851"/>
                <a:ext cx="3049168" cy="461665"/>
              </a:xfrm>
              <a:prstGeom prst="rect">
                <a:avLst/>
              </a:prstGeom>
              <a:blipFill>
                <a:blip r:embed="rId1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6D27F9C-877C-134F-AE85-9F8373F61EE5}"/>
                  </a:ext>
                </a:extLst>
              </p:cNvPr>
              <p:cNvSpPr/>
              <p:nvPr/>
            </p:nvSpPr>
            <p:spPr>
              <a:xfrm>
                <a:off x="-1633" y="5457716"/>
                <a:ext cx="3183692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6D27F9C-877C-134F-AE85-9F8373F61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3" y="5457716"/>
                <a:ext cx="3183692" cy="793551"/>
              </a:xfrm>
              <a:prstGeom prst="rect">
                <a:avLst/>
              </a:prstGeom>
              <a:blipFill>
                <a:blip r:embed="rId1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DAF30-C185-7D4C-8FE0-9243A15715B5}"/>
                  </a:ext>
                </a:extLst>
              </p:cNvPr>
              <p:cNvSpPr txBox="1"/>
              <p:nvPr/>
            </p:nvSpPr>
            <p:spPr>
              <a:xfrm>
                <a:off x="6206217" y="1259769"/>
                <a:ext cx="3277529" cy="461665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Again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DAF30-C185-7D4C-8FE0-9243A1571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217" y="1259769"/>
                <a:ext cx="3277529" cy="461665"/>
              </a:xfrm>
              <a:prstGeom prst="rect">
                <a:avLst/>
              </a:prstGeom>
              <a:blipFill>
                <a:blip r:embed="rId14"/>
                <a:stretch>
                  <a:fillRect b="-18421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F619F3-6CE8-4A47-9213-50F0AC8B921D}"/>
                  </a:ext>
                </a:extLst>
              </p:cNvPr>
              <p:cNvSpPr/>
              <p:nvPr/>
            </p:nvSpPr>
            <p:spPr>
              <a:xfrm>
                <a:off x="7767520" y="2349777"/>
                <a:ext cx="2106922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F619F3-6CE8-4A47-9213-50F0AC8B9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20" y="2349777"/>
                <a:ext cx="2106922" cy="793551"/>
              </a:xfrm>
              <a:prstGeom prst="rect">
                <a:avLst/>
              </a:prstGeom>
              <a:blipFill>
                <a:blip r:embed="rId1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CC3EB33-F10E-6B46-8C7F-73C1AC263183}"/>
                  </a:ext>
                </a:extLst>
              </p:cNvPr>
              <p:cNvSpPr/>
              <p:nvPr/>
            </p:nvSpPr>
            <p:spPr>
              <a:xfrm>
                <a:off x="7067251" y="3060723"/>
                <a:ext cx="2131096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CC3EB33-F10E-6B46-8C7F-73C1AC263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51" y="3060723"/>
                <a:ext cx="2131096" cy="793551"/>
              </a:xfrm>
              <a:prstGeom prst="rect">
                <a:avLst/>
              </a:prstGeom>
              <a:blipFill>
                <a:blip r:embed="rId1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38E17C-E247-D440-AA56-C8738D1AB5FB}"/>
                  </a:ext>
                </a:extLst>
              </p:cNvPr>
              <p:cNvSpPr/>
              <p:nvPr/>
            </p:nvSpPr>
            <p:spPr>
              <a:xfrm>
                <a:off x="6418484" y="5436249"/>
                <a:ext cx="3413050" cy="79387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𝒄𝒐𝒔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𝒂𝒔𝒊𝒏</m:t>
                              </m:r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38E17C-E247-D440-AA56-C8738D1AB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484" y="5436249"/>
                <a:ext cx="3413050" cy="793872"/>
              </a:xfrm>
              <a:prstGeom prst="rect">
                <a:avLst/>
              </a:prstGeom>
              <a:blipFill>
                <a:blip r:embed="rId17"/>
                <a:stretch>
                  <a:fillRect t="-1563" b="-1875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F7785A3-D01B-ED4C-BF6D-DC771F6DC781}"/>
              </a:ext>
            </a:extLst>
          </p:cNvPr>
          <p:cNvSpPr txBox="1"/>
          <p:nvPr/>
        </p:nvSpPr>
        <p:spPr>
          <a:xfrm>
            <a:off x="6388099" y="4030545"/>
            <a:ext cx="2463800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Chain Rule,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0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/>
      <p:bldP spid="25" grpId="0"/>
      <p:bldP spid="26" grpId="0"/>
      <p:bldP spid="29" grpId="0"/>
      <p:bldP spid="20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2955</Words>
  <Application>Microsoft Office PowerPoint</Application>
  <PresentationFormat>Widescreen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Differentiation (Part – 2) (Technique of Differentiation)</vt:lpstr>
      <vt:lpstr>Example:</vt:lpstr>
      <vt:lpstr>Example: Find dy/dx for the function  y=√x</vt:lpstr>
      <vt:lpstr>Sum or Difference Rule: If u and v are functions of x, (u=f(x) and v=g(x)), then d/dx (u±v)=d/dx (u)±d/dx (v) </vt:lpstr>
      <vt:lpstr>Example 2: Find dy/dx for the function  y=e^x+2 sin⁡x-1/2  log⁡x</vt:lpstr>
      <vt:lpstr>Example: Find dy/dx for the function  y=x^2  tan^(-1)⁡x</vt:lpstr>
      <vt:lpstr>Example: Find dy/dx for the function  y=3x/(5-tan⁡x )</vt:lpstr>
      <vt:lpstr>PowerPoint Presentation</vt:lpstr>
      <vt:lpstr>Find dy/dx for the functions x=acos θ+bsin θ and y=bsin θ</vt:lpstr>
      <vt:lpstr>Example: Find dy/dx for the function  x^y+y^x=1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Pascal’s Triangle &amp; Binomial Theorem</dc:title>
  <dc:creator>hasan.s.m.m.476</dc:creator>
  <cp:lastModifiedBy>User</cp:lastModifiedBy>
  <cp:revision>244</cp:revision>
  <dcterms:created xsi:type="dcterms:W3CDTF">2020-03-18T12:06:53Z</dcterms:created>
  <dcterms:modified xsi:type="dcterms:W3CDTF">2021-07-24T19:57:51Z</dcterms:modified>
</cp:coreProperties>
</file>