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 id="269" r:id="rId15"/>
    <p:sldId id="270" r:id="rId16"/>
    <p:sldId id="271" r:id="rId17"/>
    <p:sldId id="282" r:id="rId18"/>
    <p:sldId id="284" r:id="rId19"/>
    <p:sldId id="272" r:id="rId20"/>
    <p:sldId id="273" r:id="rId21"/>
    <p:sldId id="274" r:id="rId22"/>
    <p:sldId id="286" r:id="rId23"/>
    <p:sldId id="285" r:id="rId24"/>
    <p:sldId id="287" r:id="rId25"/>
    <p:sldId id="288" r:id="rId26"/>
    <p:sldId id="28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63CB7165-C5F8-432A-80C9-6DE535AE0F0B}" type="datetimeFigureOut">
              <a:rPr lang="en-US" smtClean="0"/>
              <a:pPr/>
              <a:t>26-Aug-23</a:t>
            </a:fld>
            <a:endParaRPr lang="en-US"/>
          </a:p>
        </p:txBody>
      </p:sp>
      <p:sp>
        <p:nvSpPr>
          <p:cNvPr id="17" name="Slide Number Placeholder 16"/>
          <p:cNvSpPr>
            <a:spLocks noGrp="1"/>
          </p:cNvSpPr>
          <p:nvPr>
            <p:ph type="sldNum" sz="quarter" idx="11"/>
          </p:nvPr>
        </p:nvSpPr>
        <p:spPr/>
        <p:txBody>
          <a:bodyPr/>
          <a:lstStyle/>
          <a:p>
            <a:fld id="{BAA6EEE5-8B92-40F5-9027-B6A9578D1DD1}"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CB7165-C5F8-432A-80C9-6DE535AE0F0B}" type="datetimeFigureOut">
              <a:rPr lang="en-US" smtClean="0"/>
              <a:pPr/>
              <a:t>26-Aug-23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6EEE5-8B92-40F5-9027-B6A9578D1D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CB7165-C5F8-432A-80C9-6DE535AE0F0B}" type="datetimeFigureOut">
              <a:rPr lang="en-US" smtClean="0"/>
              <a:pPr/>
              <a:t>26-Aug-23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6EEE5-8B92-40F5-9027-B6A9578D1DD1}"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63CB7165-C5F8-432A-80C9-6DE535AE0F0B}" type="datetimeFigureOut">
              <a:rPr lang="en-US" smtClean="0"/>
              <a:pPr/>
              <a:t>26-Aug-23</a:t>
            </a:fld>
            <a:endParaRPr lang="en-US"/>
          </a:p>
        </p:txBody>
      </p:sp>
      <p:sp>
        <p:nvSpPr>
          <p:cNvPr id="12" name="Slide Number Placeholder 11"/>
          <p:cNvSpPr>
            <a:spLocks noGrp="1"/>
          </p:cNvSpPr>
          <p:nvPr>
            <p:ph type="sldNum" sz="quarter" idx="15"/>
          </p:nvPr>
        </p:nvSpPr>
        <p:spPr/>
        <p:txBody>
          <a:bodyPr/>
          <a:lstStyle/>
          <a:p>
            <a:fld id="{BAA6EEE5-8B92-40F5-9027-B6A9578D1DD1}"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63CB7165-C5F8-432A-80C9-6DE535AE0F0B}" type="datetimeFigureOut">
              <a:rPr lang="en-US" smtClean="0"/>
              <a:pPr/>
              <a:t>26-Aug-23</a:t>
            </a:fld>
            <a:endParaRPr lang="en-US"/>
          </a:p>
        </p:txBody>
      </p:sp>
      <p:sp>
        <p:nvSpPr>
          <p:cNvPr id="14" name="Slide Number Placeholder 13"/>
          <p:cNvSpPr>
            <a:spLocks noGrp="1"/>
          </p:cNvSpPr>
          <p:nvPr>
            <p:ph type="sldNum" sz="quarter" idx="11"/>
          </p:nvPr>
        </p:nvSpPr>
        <p:spPr/>
        <p:txBody>
          <a:bodyPr/>
          <a:lstStyle/>
          <a:p>
            <a:fld id="{BAA6EEE5-8B92-40F5-9027-B6A9578D1DD1}"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63CB7165-C5F8-432A-80C9-6DE535AE0F0B}" type="datetimeFigureOut">
              <a:rPr lang="en-US" smtClean="0"/>
              <a:pPr/>
              <a:t>26-Aug-23</a:t>
            </a:fld>
            <a:endParaRPr lang="en-US"/>
          </a:p>
        </p:txBody>
      </p:sp>
      <p:sp>
        <p:nvSpPr>
          <p:cNvPr id="12" name="Slide Number Placeholder 11"/>
          <p:cNvSpPr>
            <a:spLocks noGrp="1"/>
          </p:cNvSpPr>
          <p:nvPr>
            <p:ph type="sldNum" sz="quarter" idx="16"/>
          </p:nvPr>
        </p:nvSpPr>
        <p:spPr/>
        <p:txBody>
          <a:bodyPr/>
          <a:lstStyle/>
          <a:p>
            <a:fld id="{BAA6EEE5-8B92-40F5-9027-B6A9578D1DD1}"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63CB7165-C5F8-432A-80C9-6DE535AE0F0B}" type="datetimeFigureOut">
              <a:rPr lang="en-US" smtClean="0"/>
              <a:pPr/>
              <a:t>26-Aug-23</a:t>
            </a:fld>
            <a:endParaRPr lang="en-US"/>
          </a:p>
        </p:txBody>
      </p:sp>
      <p:sp>
        <p:nvSpPr>
          <p:cNvPr id="12" name="Slide Number Placeholder 11"/>
          <p:cNvSpPr>
            <a:spLocks noGrp="1"/>
          </p:cNvSpPr>
          <p:nvPr>
            <p:ph type="sldNum" sz="quarter" idx="17"/>
          </p:nvPr>
        </p:nvSpPr>
        <p:spPr/>
        <p:txBody>
          <a:bodyPr/>
          <a:lstStyle/>
          <a:p>
            <a:fld id="{BAA6EEE5-8B92-40F5-9027-B6A9578D1DD1}"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63CB7165-C5F8-432A-80C9-6DE535AE0F0B}" type="datetimeFigureOut">
              <a:rPr lang="en-US" smtClean="0"/>
              <a:pPr/>
              <a:t>26-Aug-23</a:t>
            </a:fld>
            <a:endParaRPr lang="en-US"/>
          </a:p>
        </p:txBody>
      </p:sp>
      <p:sp>
        <p:nvSpPr>
          <p:cNvPr id="16" name="Slide Number Placeholder 15"/>
          <p:cNvSpPr>
            <a:spLocks noGrp="1"/>
          </p:cNvSpPr>
          <p:nvPr>
            <p:ph type="sldNum" sz="quarter" idx="11"/>
          </p:nvPr>
        </p:nvSpPr>
        <p:spPr/>
        <p:txBody>
          <a:bodyPr/>
          <a:lstStyle/>
          <a:p>
            <a:fld id="{BAA6EEE5-8B92-40F5-9027-B6A9578D1DD1}"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63CB7165-C5F8-432A-80C9-6DE535AE0F0B}" type="datetimeFigureOut">
              <a:rPr lang="en-US" smtClean="0"/>
              <a:pPr/>
              <a:t>26-Aug-23</a:t>
            </a:fld>
            <a:endParaRPr lang="en-US"/>
          </a:p>
        </p:txBody>
      </p:sp>
      <p:sp>
        <p:nvSpPr>
          <p:cNvPr id="8" name="Slide Number Placeholder 7"/>
          <p:cNvSpPr>
            <a:spLocks noGrp="1"/>
          </p:cNvSpPr>
          <p:nvPr>
            <p:ph type="sldNum" sz="quarter" idx="11"/>
          </p:nvPr>
        </p:nvSpPr>
        <p:spPr/>
        <p:txBody>
          <a:bodyPr/>
          <a:lstStyle/>
          <a:p>
            <a:fld id="{BAA6EEE5-8B92-40F5-9027-B6A9578D1DD1}"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63CB7165-C5F8-432A-80C9-6DE535AE0F0B}" type="datetimeFigureOut">
              <a:rPr lang="en-US" smtClean="0"/>
              <a:pPr/>
              <a:t>26-Aug-23</a:t>
            </a:fld>
            <a:endParaRPr lang="en-US"/>
          </a:p>
        </p:txBody>
      </p:sp>
      <p:sp>
        <p:nvSpPr>
          <p:cNvPr id="19" name="Slide Number Placeholder 18"/>
          <p:cNvSpPr>
            <a:spLocks noGrp="1"/>
          </p:cNvSpPr>
          <p:nvPr>
            <p:ph type="sldNum" sz="quarter" idx="16"/>
          </p:nvPr>
        </p:nvSpPr>
        <p:spPr/>
        <p:txBody>
          <a:bodyPr/>
          <a:lstStyle/>
          <a:p>
            <a:fld id="{BAA6EEE5-8B92-40F5-9027-B6A9578D1DD1}"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63CB7165-C5F8-432A-80C9-6DE535AE0F0B}" type="datetimeFigureOut">
              <a:rPr lang="en-US" smtClean="0"/>
              <a:pPr/>
              <a:t>26-Aug-23</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AA6EEE5-8B92-40F5-9027-B6A9578D1DD1}"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63CB7165-C5F8-432A-80C9-6DE535AE0F0B}" type="datetimeFigureOut">
              <a:rPr lang="en-US" smtClean="0"/>
              <a:pPr/>
              <a:t>26-Aug-23</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AA6EEE5-8B92-40F5-9027-B6A9578D1DD1}"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yjus.com/physics/electric-potential-point-charg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britannica.com/science/sound-physics" TargetMode="External"/><Relationship Id="rId2" Type="http://schemas.openxmlformats.org/officeDocument/2006/relationships/hyperlink" Target="https://www.britannica.com/science/frequency-physics" TargetMode="External"/><Relationship Id="rId1" Type="http://schemas.openxmlformats.org/officeDocument/2006/relationships/slideLayout" Target="../slideLayouts/slideLayout2.xml"/><Relationship Id="rId4" Type="http://schemas.openxmlformats.org/officeDocument/2006/relationships/hyperlink" Target="https://www.britannica.com/science/wavelengt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yjus.com/physics/electromagnetic-wav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505200"/>
            <a:ext cx="8153400" cy="2743200"/>
          </a:xfrm>
        </p:spPr>
        <p:txBody>
          <a:bodyPr>
            <a:normAutofit/>
          </a:bodyPr>
          <a:lstStyle/>
          <a:p>
            <a:pPr marL="285750" indent="-285750" algn="just">
              <a:buFont typeface="Wingdings" pitchFamily="2" charset="2"/>
              <a:buChar char="v"/>
            </a:pPr>
            <a:r>
              <a:rPr lang="en-US" b="1" dirty="0" smtClean="0">
                <a:solidFill>
                  <a:srgbClr val="00B050"/>
                </a:solidFill>
                <a:latin typeface="Times New Roman" pitchFamily="18" charset="0"/>
                <a:cs typeface="Times New Roman" pitchFamily="18" charset="0"/>
              </a:rPr>
              <a:t>Waves is vibrations or oscillations which-</a:t>
            </a:r>
          </a:p>
          <a:p>
            <a:pPr marL="285750" indent="-285750" algn="just">
              <a:buFont typeface="Wingdings" pitchFamily="2" charset="2"/>
              <a:buChar char="v"/>
            </a:pPr>
            <a:r>
              <a:rPr lang="en-US" b="1" dirty="0" smtClean="0">
                <a:solidFill>
                  <a:srgbClr val="00B050"/>
                </a:solidFill>
                <a:latin typeface="Times New Roman" pitchFamily="18" charset="0"/>
                <a:cs typeface="Times New Roman" pitchFamily="18" charset="0"/>
              </a:rPr>
              <a:t>Transfers energy</a:t>
            </a:r>
          </a:p>
          <a:p>
            <a:pPr marL="285750" indent="-285750" algn="just">
              <a:buFont typeface="Wingdings" pitchFamily="2" charset="2"/>
              <a:buChar char="v"/>
            </a:pPr>
            <a:r>
              <a:rPr lang="en-US" b="1" dirty="0" smtClean="0">
                <a:solidFill>
                  <a:srgbClr val="00B050"/>
                </a:solidFill>
                <a:latin typeface="Times New Roman" pitchFamily="18" charset="0"/>
                <a:cs typeface="Times New Roman" pitchFamily="18" charset="0"/>
              </a:rPr>
              <a:t>Usually involves a periodic, repetitive Movement.</a:t>
            </a:r>
          </a:p>
          <a:p>
            <a:pPr marL="285750" indent="-285750" algn="just">
              <a:buFont typeface="Wingdings" pitchFamily="2" charset="2"/>
              <a:buChar char="v"/>
            </a:pPr>
            <a:r>
              <a:rPr lang="en-US" b="1" dirty="0" smtClean="0">
                <a:solidFill>
                  <a:srgbClr val="00B050"/>
                </a:solidFill>
                <a:latin typeface="Times New Roman" pitchFamily="18" charset="0"/>
                <a:cs typeface="Times New Roman" pitchFamily="18" charset="0"/>
              </a:rPr>
              <a:t>Does not result in a net movement of the medium or particles in the </a:t>
            </a:r>
            <a:r>
              <a:rPr lang="en-US" b="1" dirty="0" smtClean="0">
                <a:solidFill>
                  <a:srgbClr val="00B050"/>
                </a:solidFill>
                <a:latin typeface="Times New Roman" pitchFamily="18" charset="0"/>
                <a:cs typeface="Times New Roman" pitchFamily="18" charset="0"/>
              </a:rPr>
              <a:t>medium</a:t>
            </a:r>
            <a:r>
              <a:rPr lang="en-US" b="1" dirty="0" smtClean="0">
                <a:solidFill>
                  <a:srgbClr val="00B050"/>
                </a:solidFill>
                <a:latin typeface="Times New Roman" pitchFamily="18" charset="0"/>
                <a:cs typeface="Times New Roman" pitchFamily="18" charset="0"/>
              </a:rPr>
              <a:t> (mechanical wave).</a:t>
            </a:r>
          </a:p>
          <a:p>
            <a:pPr marL="285750" indent="-285750" algn="just">
              <a:buFont typeface="Wingdings" pitchFamily="2" charset="2"/>
              <a:buChar char="v"/>
            </a:pPr>
            <a:r>
              <a:rPr lang="en-US" b="1" dirty="0" smtClean="0">
                <a:solidFill>
                  <a:srgbClr val="00B050"/>
                </a:solidFill>
                <a:latin typeface="Times New Roman" pitchFamily="18" charset="0"/>
                <a:cs typeface="Times New Roman" pitchFamily="18" charset="0"/>
              </a:rPr>
              <a:t>So we may say-”A wave is a disturbance in a medium (Mechanical) that carries energy without a net movement of particles. It may take the form of elastic deformation, a variation of pressure, electric or magnetic intensity, </a:t>
            </a:r>
            <a:r>
              <a:rPr lang="en-US" b="1" dirty="0" smtClean="0">
                <a:solidFill>
                  <a:srgbClr val="00B050"/>
                </a:solidFill>
                <a:latin typeface="Times New Roman" pitchFamily="18" charset="0"/>
                <a:cs typeface="Times New Roman" pitchFamily="18" charset="0"/>
                <a:hlinkClick r:id="rId2"/>
              </a:rPr>
              <a:t>electric potential</a:t>
            </a:r>
            <a:r>
              <a:rPr lang="en-US" b="1" dirty="0" smtClean="0">
                <a:solidFill>
                  <a:srgbClr val="00B050"/>
                </a:solidFill>
                <a:latin typeface="Times New Roman" pitchFamily="18" charset="0"/>
                <a:cs typeface="Times New Roman" pitchFamily="18" charset="0"/>
              </a:rPr>
              <a:t>, or temperature”.</a:t>
            </a:r>
          </a:p>
          <a:p>
            <a:pPr algn="l"/>
            <a:endParaRPr lang="en-US" dirty="0"/>
          </a:p>
        </p:txBody>
      </p:sp>
      <p:sp>
        <p:nvSpPr>
          <p:cNvPr id="2" name="Title 1"/>
          <p:cNvSpPr>
            <a:spLocks noGrp="1"/>
          </p:cNvSpPr>
          <p:nvPr>
            <p:ph type="title"/>
          </p:nvPr>
        </p:nvSpPr>
        <p:spPr>
          <a:xfrm>
            <a:off x="685800" y="2590800"/>
            <a:ext cx="7772400" cy="609600"/>
          </a:xfrm>
        </p:spPr>
        <p:txBody>
          <a:bodyPr>
            <a:noAutofit/>
          </a:bodyPr>
          <a:lstStyle/>
          <a:p>
            <a:r>
              <a:rPr lang="en-US" sz="3200" dirty="0" smtClean="0">
                <a:solidFill>
                  <a:srgbClr val="FF0000"/>
                </a:solidFill>
              </a:rPr>
              <a:t>Waves</a:t>
            </a:r>
            <a:endParaRPr lang="en-US" sz="32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1524000"/>
            <a:ext cx="7696200" cy="5334000"/>
          </a:xfrm>
        </p:spPr>
        <p:txBody>
          <a:bodyPr>
            <a:normAutofit/>
          </a:bodyPr>
          <a:lstStyle/>
          <a:p>
            <a:pPr algn="just">
              <a:buNone/>
            </a:pPr>
            <a:r>
              <a:rPr lang="en-US" sz="2400" b="1" dirty="0" smtClean="0">
                <a:solidFill>
                  <a:srgbClr val="00B050"/>
                </a:solidFill>
                <a:latin typeface="Times New Roman" pitchFamily="18" charset="0"/>
                <a:cs typeface="Times New Roman" pitchFamily="18" charset="0"/>
              </a:rPr>
              <a:t>(ii) Variation of phase with distance</a:t>
            </a:r>
          </a:p>
          <a:p>
            <a:pPr algn="just">
              <a:buNone/>
            </a:pPr>
            <a:r>
              <a:rPr lang="en-US" dirty="0" smtClean="0">
                <a:latin typeface="Times New Roman" pitchFamily="18" charset="0"/>
                <a:cs typeface="Times New Roman" pitchFamily="18" charset="0"/>
              </a:rPr>
              <a:t>At a given time t phase changes periodically with distance </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Let φ</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φ </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be the phase of two particles at distance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respectively from the origin at a time t.</a:t>
            </a:r>
          </a:p>
          <a:p>
            <a:pPr algn="just">
              <a:buNone/>
            </a:pPr>
            <a:r>
              <a:rPr lang="en-US" dirty="0" smtClean="0">
                <a:latin typeface="Times New Roman" pitchFamily="18" charset="0"/>
                <a:cs typeface="Times New Roman" pitchFamily="18" charset="0"/>
              </a:rPr>
              <a:t>	Then,  φ</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2π (t/T - 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/λ)</a:t>
            </a:r>
          </a:p>
          <a:p>
            <a:pPr algn="just">
              <a:buNone/>
            </a:pPr>
            <a:r>
              <a:rPr lang="en-US" dirty="0" smtClean="0">
                <a:latin typeface="Times New Roman" pitchFamily="18" charset="0"/>
                <a:cs typeface="Times New Roman" pitchFamily="18" charset="0"/>
              </a:rPr>
              <a:t>	φ</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2π (t/T - 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/λ)</a:t>
            </a:r>
          </a:p>
          <a:p>
            <a:pPr algn="just">
              <a:buNone/>
            </a:pPr>
            <a:r>
              <a:rPr lang="en-US" dirty="0" smtClean="0">
                <a:latin typeface="Times New Roman" pitchFamily="18" charset="0"/>
                <a:cs typeface="Times New Roman" pitchFamily="18" charset="0"/>
              </a:rPr>
              <a:t>	So, φ</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φ</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 2π/λ (x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	Thus, ?φ = – 2π/λ (?x)</a:t>
            </a:r>
          </a:p>
          <a:p>
            <a:pPr algn="just">
              <a:buNone/>
            </a:pPr>
            <a:r>
              <a:rPr lang="en-US" dirty="0" smtClean="0">
                <a:latin typeface="Times New Roman" pitchFamily="18" charset="0"/>
                <a:cs typeface="Times New Roman" pitchFamily="18" charset="0"/>
              </a:rPr>
              <a:t>	The negative sign indicates that the forward points lag in phase when the wave travels from left to right.</a:t>
            </a:r>
          </a:p>
          <a:p>
            <a:pPr algn="just">
              <a:buNone/>
            </a:pPr>
            <a:r>
              <a:rPr lang="en-US" dirty="0" smtClean="0">
                <a:latin typeface="Times New Roman" pitchFamily="18" charset="0"/>
                <a:cs typeface="Times New Roman" pitchFamily="18" charset="0"/>
              </a:rPr>
              <a:t>	When ?</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 λ, ?φ = 2π, the phase difference between two particles having a path difference λ is 2π.</a:t>
            </a:r>
          </a:p>
          <a:p>
            <a:endParaRPr lang="en-US" dirty="0"/>
          </a:p>
        </p:txBody>
      </p:sp>
      <p:sp>
        <p:nvSpPr>
          <p:cNvPr id="2" name="Title 1"/>
          <p:cNvSpPr>
            <a:spLocks noGrp="1"/>
          </p:cNvSpPr>
          <p:nvPr>
            <p:ph type="title"/>
          </p:nvPr>
        </p:nvSpPr>
        <p:spPr>
          <a:xfrm>
            <a:off x="2667000" y="350838"/>
            <a:ext cx="4495800" cy="715962"/>
          </a:xfrm>
        </p:spPr>
        <p:txBody>
          <a:bodyPr>
            <a:normAutofit/>
          </a:bodyPr>
          <a:lstStyle/>
          <a:p>
            <a:r>
              <a:rPr lang="en-US" dirty="0" smtClean="0"/>
              <a:t>Waves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4400" y="1371600"/>
            <a:ext cx="7467600" cy="5486400"/>
          </a:xfrm>
        </p:spPr>
        <p:txBody>
          <a:bodyPr>
            <a:normAutofit/>
          </a:bodyPr>
          <a:lstStyle/>
          <a:p>
            <a:pPr marL="342900" indent="-342900" algn="just">
              <a:buFont typeface="Wingdings" pitchFamily="2" charset="2"/>
              <a:buChar char="v"/>
            </a:pPr>
            <a:r>
              <a:rPr lang="en-US" sz="2400" b="1" dirty="0" smtClean="0">
                <a:solidFill>
                  <a:srgbClr val="00B050"/>
                </a:solidFill>
                <a:latin typeface="Times New Roman" pitchFamily="18" charset="0"/>
                <a:cs typeface="Times New Roman" pitchFamily="18" charset="0"/>
              </a:rPr>
              <a:t>Characteristics of progressive wave</a:t>
            </a:r>
          </a:p>
          <a:p>
            <a:pPr algn="just">
              <a:buNone/>
            </a:pPr>
            <a:r>
              <a:rPr lang="en-US" dirty="0" smtClean="0">
                <a:latin typeface="Times New Roman" pitchFamily="18" charset="0"/>
                <a:cs typeface="Times New Roman" pitchFamily="18" charset="0"/>
              </a:rPr>
              <a:t>(a) Each particle of the medium executes vibration about its mean position. The disturbance progresses onward from one particle to another.</a:t>
            </a:r>
          </a:p>
          <a:p>
            <a:pPr algn="just">
              <a:buNone/>
            </a:pPr>
            <a:r>
              <a:rPr lang="en-US" dirty="0" smtClean="0">
                <a:latin typeface="Times New Roman" pitchFamily="18" charset="0"/>
                <a:cs typeface="Times New Roman" pitchFamily="18" charset="0"/>
              </a:rPr>
              <a:t>(b) The particles of the medium vibrate with same amplitude about their mean positions.</a:t>
            </a:r>
          </a:p>
          <a:p>
            <a:pPr algn="just">
              <a:buNone/>
            </a:pPr>
            <a:r>
              <a:rPr lang="en-US" dirty="0" smtClean="0">
                <a:latin typeface="Times New Roman" pitchFamily="18" charset="0"/>
                <a:cs typeface="Times New Roman" pitchFamily="18" charset="0"/>
              </a:rPr>
              <a:t>(c) Each successive particle of the medium performs a motion similar to that of its predecessor along the propagation of the wave, but later in time.</a:t>
            </a:r>
          </a:p>
          <a:p>
            <a:pPr algn="just">
              <a:buNone/>
            </a:pPr>
            <a:r>
              <a:rPr lang="en-US" dirty="0" smtClean="0">
                <a:latin typeface="Times New Roman" pitchFamily="18" charset="0"/>
                <a:cs typeface="Times New Roman" pitchFamily="18" charset="0"/>
              </a:rPr>
              <a:t>(d) The phase of every particle changes from 0 to 2π.</a:t>
            </a:r>
          </a:p>
          <a:p>
            <a:pPr algn="just">
              <a:buNone/>
            </a:pPr>
            <a:r>
              <a:rPr lang="en-US" dirty="0" smtClean="0">
                <a:latin typeface="Times New Roman" pitchFamily="18" charset="0"/>
                <a:cs typeface="Times New Roman" pitchFamily="18" charset="0"/>
              </a:rPr>
              <a:t>(e) No particle remains permanently at rest. Twice during each vibration, the particles are momentarily at rest at extreme positions, different particles attain the position at different time.</a:t>
            </a:r>
          </a:p>
          <a:p>
            <a:endParaRPr lang="en-US" dirty="0"/>
          </a:p>
        </p:txBody>
      </p:sp>
      <p:sp>
        <p:nvSpPr>
          <p:cNvPr id="2" name="Title 1"/>
          <p:cNvSpPr>
            <a:spLocks noGrp="1"/>
          </p:cNvSpPr>
          <p:nvPr>
            <p:ph type="title"/>
          </p:nvPr>
        </p:nvSpPr>
        <p:spPr>
          <a:xfrm>
            <a:off x="2133600" y="274638"/>
            <a:ext cx="4876800" cy="639762"/>
          </a:xfrm>
        </p:spPr>
        <p:txBody>
          <a:bodyPr>
            <a:normAutofit/>
          </a:bodyPr>
          <a:lstStyle/>
          <a:p>
            <a:r>
              <a:rPr lang="en-US" dirty="0" smtClean="0"/>
              <a:t>Waves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447800"/>
            <a:ext cx="7772400" cy="5410200"/>
          </a:xfrm>
        </p:spPr>
        <p:txBody>
          <a:bodyPr/>
          <a:lstStyle/>
          <a:p>
            <a:pPr algn="just">
              <a:buNone/>
            </a:pPr>
            <a:r>
              <a:rPr lang="en-US" dirty="0" smtClean="0">
                <a:latin typeface="Times New Roman" pitchFamily="18" charset="0"/>
                <a:cs typeface="Times New Roman" pitchFamily="18" charset="0"/>
              </a:rPr>
              <a:t>(f) Transverse progressive waves are characterized by crests and troughs. Longitudinal waves are characterized by compressions and rarefactions.</a:t>
            </a:r>
          </a:p>
          <a:p>
            <a:pPr algn="just">
              <a:buNone/>
            </a:pPr>
            <a:r>
              <a:rPr lang="en-US" dirty="0" smtClean="0">
                <a:latin typeface="Times New Roman" pitchFamily="18" charset="0"/>
                <a:cs typeface="Times New Roman" pitchFamily="18" charset="0"/>
              </a:rPr>
              <a:t>(g) There is a transfer of energy across the medium in the direction of propagation of progressive wave.</a:t>
            </a:r>
          </a:p>
          <a:p>
            <a:pPr algn="just">
              <a:buNone/>
            </a:pPr>
            <a:r>
              <a:rPr lang="en-US" dirty="0" smtClean="0">
                <a:latin typeface="Times New Roman" pitchFamily="18" charset="0"/>
                <a:cs typeface="Times New Roman" pitchFamily="18" charset="0"/>
              </a:rPr>
              <a:t>(h) All the particles have the same maximum velocity when they pass through the mean position.</a:t>
            </a:r>
          </a:p>
          <a:p>
            <a:pPr algn="just">
              <a:buNone/>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The displacement, velocity and acceleration of the particle separated by </a:t>
            </a:r>
            <a:r>
              <a:rPr lang="en-US" dirty="0" err="1" smtClean="0">
                <a:latin typeface="Times New Roman" pitchFamily="18" charset="0"/>
                <a:cs typeface="Times New Roman" pitchFamily="18" charset="0"/>
              </a:rPr>
              <a:t>nλ</a:t>
            </a:r>
            <a:r>
              <a:rPr lang="en-US" dirty="0" smtClean="0">
                <a:latin typeface="Times New Roman" pitchFamily="18" charset="0"/>
                <a:cs typeface="Times New Roman" pitchFamily="18" charset="0"/>
              </a:rPr>
              <a:t> are the same, where n is an integer. </a:t>
            </a:r>
          </a:p>
          <a:p>
            <a:endParaRPr lang="en-US" dirty="0"/>
          </a:p>
        </p:txBody>
      </p:sp>
      <p:sp>
        <p:nvSpPr>
          <p:cNvPr id="2" name="Title 1"/>
          <p:cNvSpPr>
            <a:spLocks noGrp="1"/>
          </p:cNvSpPr>
          <p:nvPr>
            <p:ph type="title"/>
          </p:nvPr>
        </p:nvSpPr>
        <p:spPr>
          <a:xfrm>
            <a:off x="2514600" y="274638"/>
            <a:ext cx="4800600" cy="715962"/>
          </a:xfrm>
        </p:spPr>
        <p:txBody>
          <a:bodyPr>
            <a:normAutofit/>
          </a:bodyPr>
          <a:lstStyle/>
          <a:p>
            <a:r>
              <a:rPr lang="en-US" dirty="0" smtClean="0"/>
              <a:t>Waves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just">
              <a:buNone/>
            </a:pPr>
            <a:r>
              <a:rPr lang="en-US" sz="2400" b="1" dirty="0" smtClean="0">
                <a:solidFill>
                  <a:srgbClr val="00B050"/>
                </a:solidFill>
                <a:latin typeface="Times New Roman" pitchFamily="18" charset="0"/>
                <a:cs typeface="Times New Roman" pitchFamily="18" charset="0"/>
              </a:rPr>
              <a:t>Problem:</a:t>
            </a:r>
          </a:p>
          <a:p>
            <a:pPr algn="just">
              <a:buNone/>
            </a:pPr>
            <a:r>
              <a:rPr lang="en-US" dirty="0" smtClean="0">
                <a:latin typeface="Times New Roman" pitchFamily="18" charset="0"/>
                <a:cs typeface="Times New Roman" pitchFamily="18" charset="0"/>
              </a:rPr>
              <a:t>A simple harmonic wave of amplitudes 8 </a:t>
            </a:r>
            <a:r>
              <a:rPr lang="en-US" dirty="0" smtClean="0">
                <a:latin typeface="Times New Roman" pitchFamily="18" charset="0"/>
                <a:cs typeface="Times New Roman" pitchFamily="18" charset="0"/>
              </a:rPr>
              <a:t>cm traverses </a:t>
            </a:r>
            <a:r>
              <a:rPr lang="en-US" dirty="0" smtClean="0">
                <a:latin typeface="Times New Roman" pitchFamily="18" charset="0"/>
                <a:cs typeface="Times New Roman" pitchFamily="18" charset="0"/>
              </a:rPr>
              <a:t>a line in the positive direction </a:t>
            </a:r>
            <a:r>
              <a:rPr lang="en-US" dirty="0" smtClean="0">
                <a:latin typeface="Times New Roman" pitchFamily="18" charset="0"/>
                <a:cs typeface="Times New Roman" pitchFamily="18" charset="0"/>
              </a:rPr>
              <a:t>of X-axis</a:t>
            </a:r>
            <a:r>
              <a:rPr lang="en-US" dirty="0" smtClean="0">
                <a:latin typeface="Times New Roman" pitchFamily="18" charset="0"/>
                <a:cs typeface="Times New Roman" pitchFamily="18" charset="0"/>
              </a:rPr>
              <a:t>. At any instant of time for a particle </a:t>
            </a:r>
            <a:r>
              <a:rPr lang="en-US" dirty="0" smtClean="0">
                <a:latin typeface="Times New Roman" pitchFamily="18" charset="0"/>
                <a:cs typeface="Times New Roman" pitchFamily="18" charset="0"/>
              </a:rPr>
              <a:t>of distance </a:t>
            </a:r>
            <a:r>
              <a:rPr lang="en-US" dirty="0" smtClean="0">
                <a:latin typeface="Times New Roman" pitchFamily="18" charset="0"/>
                <a:cs typeface="Times New Roman" pitchFamily="18" charset="0"/>
              </a:rPr>
              <a:t>25 cm from origin the displacement </a:t>
            </a:r>
            <a:r>
              <a:rPr lang="en-US" dirty="0" smtClean="0">
                <a:latin typeface="Times New Roman" pitchFamily="18" charset="0"/>
                <a:cs typeface="Times New Roman" pitchFamily="18" charset="0"/>
              </a:rPr>
              <a:t>is 6 </a:t>
            </a:r>
            <a:r>
              <a:rPr lang="en-US" dirty="0" smtClean="0">
                <a:latin typeface="Times New Roman" pitchFamily="18" charset="0"/>
                <a:cs typeface="Times New Roman" pitchFamily="18" charset="0"/>
              </a:rPr>
              <a:t>cm, and for a particle of distance 40 cm </a:t>
            </a:r>
            <a:r>
              <a:rPr lang="en-US" dirty="0" smtClean="0">
                <a:latin typeface="Times New Roman" pitchFamily="18" charset="0"/>
                <a:cs typeface="Times New Roman" pitchFamily="18" charset="0"/>
              </a:rPr>
              <a:t>the displacement </a:t>
            </a:r>
            <a:r>
              <a:rPr lang="en-US" dirty="0" smtClean="0">
                <a:latin typeface="Times New Roman" pitchFamily="18" charset="0"/>
                <a:cs typeface="Times New Roman" pitchFamily="18" charset="0"/>
              </a:rPr>
              <a:t>is 4 cm. Find the wavelength </a:t>
            </a:r>
            <a:r>
              <a:rPr lang="en-US" dirty="0" smtClean="0">
                <a:latin typeface="Times New Roman" pitchFamily="18" charset="0"/>
                <a:cs typeface="Times New Roman" pitchFamily="18" charset="0"/>
              </a:rPr>
              <a:t>of the </a:t>
            </a:r>
            <a:r>
              <a:rPr lang="en-US" dirty="0" smtClean="0">
                <a:latin typeface="Times New Roman" pitchFamily="18" charset="0"/>
                <a:cs typeface="Times New Roman" pitchFamily="18" charset="0"/>
              </a:rPr>
              <a:t>wave.</a:t>
            </a: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2514600" y="289560"/>
            <a:ext cx="4114800" cy="701040"/>
          </a:xfrm>
        </p:spPr>
        <p:txBody>
          <a:bodyPr/>
          <a:lstStyle/>
          <a:p>
            <a:r>
              <a:rPr lang="en-US" dirty="0" smtClean="0"/>
              <a:t>Waves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371600"/>
            <a:ext cx="7924800" cy="5486400"/>
          </a:xfrm>
        </p:spPr>
        <p:txBody>
          <a:bodyPr>
            <a:normAutofit/>
          </a:bodyPr>
          <a:lstStyle/>
          <a:p>
            <a:pPr algn="just">
              <a:buNone/>
            </a:pPr>
            <a:r>
              <a:rPr lang="en-US" sz="2400" b="1" dirty="0" smtClean="0">
                <a:solidFill>
                  <a:srgbClr val="00B050"/>
                </a:solidFill>
                <a:latin typeface="Times New Roman" pitchFamily="18" charset="0"/>
                <a:cs typeface="Times New Roman" pitchFamily="18" charset="0"/>
              </a:rPr>
              <a:t>Resonance:</a:t>
            </a:r>
          </a:p>
          <a:p>
            <a:pPr algn="just">
              <a:buNone/>
            </a:pPr>
            <a:r>
              <a:rPr lang="en-US" dirty="0" smtClean="0">
                <a:latin typeface="Times New Roman" pitchFamily="18" charset="0"/>
                <a:cs typeface="Times New Roman" pitchFamily="18" charset="0"/>
              </a:rPr>
              <a:t>we defined resonance as a phenomenon in which a small-amplitude driving force could produce large-amplitude motion. In the case of standing waves, the relatively large amplitude standing waves are produced by the superposition of smaller amplitude component waves.</a:t>
            </a:r>
          </a:p>
          <a:p>
            <a:pPr algn="just">
              <a:buNone/>
            </a:pPr>
            <a:r>
              <a:rPr lang="en-US" b="1" dirty="0" smtClean="0">
                <a:latin typeface="Times New Roman" pitchFamily="18" charset="0"/>
                <a:cs typeface="Times New Roman" pitchFamily="18" charset="0"/>
              </a:rPr>
              <a:t>Standing Waves:</a:t>
            </a:r>
          </a:p>
          <a:p>
            <a:pPr algn="just">
              <a:buNone/>
            </a:pPr>
            <a:r>
              <a:rPr lang="en-US" dirty="0" smtClean="0">
                <a:latin typeface="Times New Roman" pitchFamily="18" charset="0"/>
                <a:cs typeface="Times New Roman" pitchFamily="18" charset="0"/>
              </a:rPr>
              <a:t>Two or more traveling waves of same amplitude and wavelength moving in opposite directions, the resultant amplitude being double or zero. The resultant looks like a wave standing in place and, thus, is called a standing wave.</a:t>
            </a: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2590800" y="274638"/>
            <a:ext cx="4495800" cy="792162"/>
          </a:xfrm>
        </p:spPr>
        <p:txBody>
          <a:bodyPr/>
          <a:lstStyle/>
          <a:p>
            <a:r>
              <a:rPr lang="en-US" dirty="0" smtClean="0"/>
              <a:t>Waves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1371600"/>
            <a:ext cx="7848600" cy="5486400"/>
          </a:xfrm>
        </p:spPr>
        <p:txBody>
          <a:bodyPr>
            <a:normAutofit/>
          </a:bodyPr>
          <a:lstStyle/>
          <a:p>
            <a:pPr algn="just">
              <a:buNone/>
            </a:pPr>
            <a:r>
              <a:rPr lang="en-US" sz="2400" b="1" dirty="0" smtClean="0">
                <a:solidFill>
                  <a:srgbClr val="00B050"/>
                </a:solidFill>
                <a:latin typeface="Times New Roman" pitchFamily="18" charset="0"/>
                <a:cs typeface="Times New Roman" pitchFamily="18" charset="0"/>
              </a:rPr>
              <a:t>Equation for standing/stationary waves:</a:t>
            </a:r>
          </a:p>
          <a:p>
            <a:pPr algn="just">
              <a:buNone/>
            </a:pPr>
            <a:r>
              <a:rPr lang="en-US" dirty="0" smtClean="0">
                <a:latin typeface="Times New Roman" pitchFamily="18" charset="0"/>
                <a:cs typeface="Times New Roman" pitchFamily="18" charset="0"/>
              </a:rPr>
              <a:t>Let a progressive wave move along positive X- axis. The equation of this wave</a:t>
            </a:r>
          </a:p>
          <a:p>
            <a:pPr algn="just">
              <a:buNone/>
            </a:pPr>
            <a:r>
              <a:rPr lang="en-US" dirty="0" smtClean="0">
                <a:latin typeface="Times New Roman" pitchFamily="18" charset="0"/>
                <a:cs typeface="Times New Roman" pitchFamily="18" charset="0"/>
              </a:rPr>
              <a:t>	Y1 = A Sin 2π/λ (</a:t>
            </a:r>
            <a:r>
              <a:rPr lang="en-US" dirty="0" err="1" smtClean="0">
                <a:latin typeface="Times New Roman" pitchFamily="18" charset="0"/>
                <a:cs typeface="Times New Roman" pitchFamily="18" charset="0"/>
              </a:rPr>
              <a:t>vt</a:t>
            </a:r>
            <a:r>
              <a:rPr lang="en-US" dirty="0" smtClean="0">
                <a:latin typeface="Times New Roman" pitchFamily="18" charset="0"/>
                <a:cs typeface="Times New Roman" pitchFamily="18" charset="0"/>
              </a:rPr>
              <a:t>-x)</a:t>
            </a:r>
          </a:p>
          <a:p>
            <a:pPr algn="just">
              <a:buNone/>
            </a:pPr>
            <a:r>
              <a:rPr lang="en-US" dirty="0" smtClean="0">
                <a:latin typeface="Times New Roman" pitchFamily="18" charset="0"/>
                <a:cs typeface="Times New Roman" pitchFamily="18" charset="0"/>
              </a:rPr>
              <a:t>Along negative X-axis</a:t>
            </a:r>
          </a:p>
          <a:p>
            <a:pPr algn="just">
              <a:buNone/>
            </a:pPr>
            <a:r>
              <a:rPr lang="en-US" dirty="0" smtClean="0">
                <a:latin typeface="Times New Roman" pitchFamily="18" charset="0"/>
                <a:cs typeface="Times New Roman" pitchFamily="18" charset="0"/>
              </a:rPr>
              <a:t>	Y2 = A Sin 2π/λ (</a:t>
            </a:r>
            <a:r>
              <a:rPr lang="en-US" dirty="0" err="1" smtClean="0">
                <a:latin typeface="Times New Roman" pitchFamily="18" charset="0"/>
                <a:cs typeface="Times New Roman" pitchFamily="18" charset="0"/>
              </a:rPr>
              <a:t>vt+x</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Here, A</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is the amplitude of the wave and y</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y</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are the displacements of a particle of the wave at a distance x from the source at time t.</a:t>
            </a: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2971800" y="274638"/>
            <a:ext cx="3962400" cy="715962"/>
          </a:xfrm>
        </p:spPr>
        <p:txBody>
          <a:bodyPr>
            <a:normAutofit/>
          </a:bodyPr>
          <a:lstStyle/>
          <a:p>
            <a:r>
              <a:rPr lang="en-US" dirty="0" smtClean="0"/>
              <a:t>Waves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1447800"/>
            <a:ext cx="7620000" cy="5410200"/>
          </a:xfrm>
        </p:spPr>
        <p:txBody>
          <a:bodyPr>
            <a:normAutofit/>
          </a:bodyPr>
          <a:lstStyle/>
          <a:p>
            <a:pPr algn="just">
              <a:buNone/>
            </a:pPr>
            <a:r>
              <a:rPr lang="en-US" dirty="0" smtClean="0">
                <a:latin typeface="Times New Roman" pitchFamily="18" charset="0"/>
                <a:cs typeface="Times New Roman" pitchFamily="18" charset="0"/>
              </a:rPr>
              <a:t>According to the principle of superposition, the resultant displacement of the particle</a:t>
            </a:r>
          </a:p>
          <a:p>
            <a:pPr algn="just">
              <a:buNone/>
            </a:pPr>
            <a:r>
              <a:rPr lang="en-US" dirty="0" smtClean="0">
                <a:latin typeface="Times New Roman" pitchFamily="18" charset="0"/>
                <a:cs typeface="Times New Roman" pitchFamily="18" charset="0"/>
              </a:rPr>
              <a:t>	Y = Y</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Y</a:t>
            </a:r>
            <a:r>
              <a:rPr lang="en-US" baseline="-25000" dirty="0" smtClean="0">
                <a:latin typeface="Times New Roman" pitchFamily="18" charset="0"/>
                <a:cs typeface="Times New Roman" pitchFamily="18" charset="0"/>
              </a:rPr>
              <a:t>2	</a:t>
            </a:r>
          </a:p>
          <a:p>
            <a:pPr algn="just">
              <a:buNone/>
            </a:pPr>
            <a:r>
              <a:rPr lang="en-US" dirty="0" smtClean="0">
                <a:latin typeface="Times New Roman" pitchFamily="18" charset="0"/>
                <a:cs typeface="Times New Roman" pitchFamily="18" charset="0"/>
              </a:rPr>
              <a:t> 	So, Y = A Sin 2π/λ (</a:t>
            </a:r>
            <a:r>
              <a:rPr lang="en-US" dirty="0" err="1" smtClean="0">
                <a:latin typeface="Times New Roman" pitchFamily="18" charset="0"/>
                <a:cs typeface="Times New Roman" pitchFamily="18" charset="0"/>
              </a:rPr>
              <a:t>vt</a:t>
            </a:r>
            <a:r>
              <a:rPr lang="en-US" dirty="0" smtClean="0">
                <a:latin typeface="Times New Roman" pitchFamily="18" charset="0"/>
                <a:cs typeface="Times New Roman" pitchFamily="18" charset="0"/>
              </a:rPr>
              <a:t>-x) + A Sin 2π/λ (</a:t>
            </a:r>
            <a:r>
              <a:rPr lang="en-US" dirty="0" err="1" smtClean="0">
                <a:latin typeface="Times New Roman" pitchFamily="18" charset="0"/>
                <a:cs typeface="Times New Roman" pitchFamily="18" charset="0"/>
              </a:rPr>
              <a:t>vt+x</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	Y = 2A Sin 2πvt/λ Cos 2πx/λ </a:t>
            </a:r>
          </a:p>
          <a:p>
            <a:pPr algn="just">
              <a:buNone/>
            </a:pPr>
            <a:r>
              <a:rPr lang="en-US" b="1" dirty="0" smtClean="0">
                <a:latin typeface="Times New Roman" pitchFamily="18" charset="0"/>
                <a:cs typeface="Times New Roman" pitchFamily="18" charset="0"/>
              </a:rPr>
              <a:t>[sin A + sin B = 2 Sin (A+B)/2 Cos (A-B)/2]</a:t>
            </a:r>
          </a:p>
          <a:p>
            <a:pPr algn="just">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Y = </a:t>
            </a:r>
            <a:r>
              <a:rPr lang="en-US" dirty="0" err="1" smtClean="0">
                <a:latin typeface="Times New Roman" pitchFamily="18" charset="0"/>
                <a:cs typeface="Times New Roman" pitchFamily="18" charset="0"/>
              </a:rPr>
              <a:t>Ao</a:t>
            </a:r>
            <a:r>
              <a:rPr lang="en-US" dirty="0" smtClean="0">
                <a:latin typeface="Times New Roman" pitchFamily="18" charset="0"/>
                <a:cs typeface="Times New Roman" pitchFamily="18" charset="0"/>
              </a:rPr>
              <a:t> Sin 2πvt/λ [ </a:t>
            </a:r>
            <a:r>
              <a:rPr lang="en-US" dirty="0" err="1" smtClean="0">
                <a:latin typeface="Times New Roman" pitchFamily="18" charset="0"/>
                <a:cs typeface="Times New Roman" pitchFamily="18" charset="0"/>
              </a:rPr>
              <a:t>Ao</a:t>
            </a:r>
            <a:r>
              <a:rPr lang="en-US" dirty="0" smtClean="0">
                <a:latin typeface="Times New Roman" pitchFamily="18" charset="0"/>
                <a:cs typeface="Times New Roman" pitchFamily="18" charset="0"/>
              </a:rPr>
              <a:t> = 2A Cos 2πx/λ]  </a:t>
            </a:r>
          </a:p>
          <a:p>
            <a:pPr algn="just">
              <a:buNone/>
            </a:pPr>
            <a:r>
              <a:rPr lang="en-US" dirty="0" smtClean="0">
                <a:latin typeface="Times New Roman" pitchFamily="18" charset="0"/>
                <a:cs typeface="Times New Roman" pitchFamily="18" charset="0"/>
              </a:rPr>
              <a:t>Or, Y = </a:t>
            </a:r>
            <a:r>
              <a:rPr lang="en-US" dirty="0" err="1" smtClean="0">
                <a:latin typeface="Times New Roman" pitchFamily="18" charset="0"/>
                <a:cs typeface="Times New Roman" pitchFamily="18" charset="0"/>
              </a:rPr>
              <a:t>Ao</a:t>
            </a:r>
            <a:r>
              <a:rPr lang="en-US" dirty="0" smtClean="0">
                <a:latin typeface="Times New Roman" pitchFamily="18" charset="0"/>
                <a:cs typeface="Times New Roman" pitchFamily="18" charset="0"/>
              </a:rPr>
              <a:t> Sin </a:t>
            </a:r>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t, 	where, </a:t>
            </a:r>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 = 2πf, and v = </a:t>
            </a:r>
            <a:r>
              <a:rPr lang="en-US" dirty="0" err="1" smtClean="0">
                <a:latin typeface="Times New Roman" pitchFamily="18" charset="0"/>
                <a:cs typeface="Times New Roman" pitchFamily="18" charset="0"/>
              </a:rPr>
              <a:t>fλ</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This is the equation for stationary wave.</a:t>
            </a: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2895600" y="274638"/>
            <a:ext cx="4267200" cy="792162"/>
          </a:xfrm>
        </p:spPr>
        <p:txBody>
          <a:bodyPr/>
          <a:lstStyle/>
          <a:p>
            <a:r>
              <a:rPr lang="en-US" dirty="0" smtClean="0"/>
              <a:t>Waves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nvPr>
        </p:nvGraphicFramePr>
        <p:xfrm>
          <a:off x="0" y="1066800"/>
          <a:ext cx="9144000" cy="5904612"/>
        </p:xfrm>
        <a:graphic>
          <a:graphicData uri="http://schemas.openxmlformats.org/drawingml/2006/table">
            <a:tbl>
              <a:tblPr firstRow="1" bandRow="1">
                <a:tableStyleId>{5C22544A-7EE6-4342-B048-85BDC9FD1C3A}</a:tableStyleId>
              </a:tblPr>
              <a:tblGrid>
                <a:gridCol w="4572000"/>
                <a:gridCol w="4572000"/>
              </a:tblGrid>
              <a:tr h="490012">
                <a:tc>
                  <a:txBody>
                    <a:bodyPr/>
                    <a:lstStyle/>
                    <a:p>
                      <a:pPr algn="ctr" fontAlgn="t"/>
                      <a:r>
                        <a:rPr lang="en-US" b="1" dirty="0">
                          <a:solidFill>
                            <a:srgbClr val="800080"/>
                          </a:solidFill>
                          <a:latin typeface="Open Sans"/>
                        </a:rPr>
                        <a:t>Progressive waves</a:t>
                      </a:r>
                      <a:endParaRPr lang="en-US" b="0" dirty="0">
                        <a:solidFill>
                          <a:srgbClr val="4C4C4C"/>
                        </a:solidFill>
                        <a:latin typeface="Open Sans"/>
                      </a:endParaRPr>
                    </a:p>
                  </a:txBody>
                  <a:tcPr marL="47625" marR="47625" marT="28575" marB="28575"/>
                </a:tc>
                <a:tc>
                  <a:txBody>
                    <a:bodyPr/>
                    <a:lstStyle/>
                    <a:p>
                      <a:pPr algn="ctr" fontAlgn="t"/>
                      <a:r>
                        <a:rPr lang="en-US" b="1">
                          <a:solidFill>
                            <a:srgbClr val="4C4C4C"/>
                          </a:solidFill>
                          <a:latin typeface="Open Sans"/>
                        </a:rPr>
                        <a:t> </a:t>
                      </a:r>
                      <a:r>
                        <a:rPr lang="en-US" b="1">
                          <a:solidFill>
                            <a:srgbClr val="800080"/>
                          </a:solidFill>
                          <a:latin typeface="Open Sans"/>
                        </a:rPr>
                        <a:t>Stationary waves</a:t>
                      </a:r>
                      <a:endParaRPr lang="en-US" b="0">
                        <a:solidFill>
                          <a:srgbClr val="4C4C4C"/>
                        </a:solidFill>
                        <a:latin typeface="Open Sans"/>
                      </a:endParaRPr>
                    </a:p>
                  </a:txBody>
                  <a:tcPr marL="47625" marR="47625" marT="28575" marB="28575"/>
                </a:tc>
              </a:tr>
              <a:tr h="1887888">
                <a:tc>
                  <a:txBody>
                    <a:bodyPr/>
                    <a:lstStyle/>
                    <a:p>
                      <a:pPr algn="l" fontAlgn="t"/>
                      <a:r>
                        <a:rPr lang="en-US" sz="2000" b="0" i="0" dirty="0">
                          <a:solidFill>
                            <a:srgbClr val="4C4C4C"/>
                          </a:solidFill>
                          <a:latin typeface="Open Sans"/>
                        </a:rPr>
                        <a:t> The disturbance produced in the medium travels onward, it being handed over from one particle to the next. Each particle executes the same type of vibration as the preceding one, though not at the same time.</a:t>
                      </a:r>
                    </a:p>
                  </a:txBody>
                  <a:tcPr marL="47625" marR="47625" marT="28575" marB="28575"/>
                </a:tc>
                <a:tc>
                  <a:txBody>
                    <a:bodyPr/>
                    <a:lstStyle/>
                    <a:p>
                      <a:pPr algn="l" fontAlgn="t"/>
                      <a:r>
                        <a:rPr lang="en-US" sz="2000" b="0" i="0" dirty="0">
                          <a:solidFill>
                            <a:srgbClr val="4C4C4C"/>
                          </a:solidFill>
                          <a:latin typeface="Open Sans"/>
                        </a:rPr>
                        <a:t> There is no onward motion of the disturbance as no particle transfers its motion to the next. Each particle has its own characteristic vibration.</a:t>
                      </a:r>
                    </a:p>
                  </a:txBody>
                  <a:tcPr marL="47625" marR="47625" marT="28575" marB="28575"/>
                </a:tc>
              </a:tr>
              <a:tr h="2250362">
                <a:tc>
                  <a:txBody>
                    <a:bodyPr/>
                    <a:lstStyle/>
                    <a:p>
                      <a:pPr algn="l" fontAlgn="t"/>
                      <a:r>
                        <a:rPr lang="en-US" sz="2000" b="0" i="0" dirty="0">
                          <a:solidFill>
                            <a:srgbClr val="4C4C4C"/>
                          </a:solidFill>
                          <a:latin typeface="Open Sans"/>
                        </a:rPr>
                        <a:t> The amplitude of each </a:t>
                      </a:r>
                      <a:r>
                        <a:rPr lang="en-US" sz="2000" b="0" i="0" dirty="0" smtClean="0">
                          <a:solidFill>
                            <a:srgbClr val="4C4C4C"/>
                          </a:solidFill>
                          <a:latin typeface="Open Sans"/>
                        </a:rPr>
                        <a:t>particle </a:t>
                      </a:r>
                      <a:r>
                        <a:rPr lang="en-US" sz="2000" b="0" i="0" dirty="0">
                          <a:solidFill>
                            <a:srgbClr val="4C4C4C"/>
                          </a:solidFill>
                          <a:latin typeface="Open Sans"/>
                        </a:rPr>
                        <a:t>is the same but the phase changes continuously,</a:t>
                      </a:r>
                    </a:p>
                  </a:txBody>
                  <a:tcPr marL="47625" marR="47625" marT="28575" marB="28575"/>
                </a:tc>
                <a:tc>
                  <a:txBody>
                    <a:bodyPr/>
                    <a:lstStyle/>
                    <a:p>
                      <a:pPr algn="l" fontAlgn="t"/>
                      <a:r>
                        <a:rPr lang="en-US" sz="2000" b="0" i="0" dirty="0">
                          <a:solidFill>
                            <a:srgbClr val="4C4C4C"/>
                          </a:solidFill>
                          <a:latin typeface="Open Sans"/>
                        </a:rPr>
                        <a:t> The amplitudes of the different particles are different, ranging from zero at the nodes to maximum at the antinodes. All the particles in a given segment vibrate in phase but in opposite phase relative to the particles in the adjacent segment.</a:t>
                      </a:r>
                    </a:p>
                  </a:txBody>
                  <a:tcPr marL="47625" marR="47625" marT="28575" marB="28575"/>
                </a:tc>
              </a:tr>
              <a:tr h="1162939">
                <a:tc>
                  <a:txBody>
                    <a:bodyPr/>
                    <a:lstStyle/>
                    <a:p>
                      <a:pPr algn="l" fontAlgn="t"/>
                      <a:r>
                        <a:rPr lang="en-US" sz="2000" b="0" i="0">
                          <a:solidFill>
                            <a:srgbClr val="4C4C4C"/>
                          </a:solidFill>
                          <a:latin typeface="Open Sans"/>
                        </a:rPr>
                        <a:t> No particle is parmanently at rest. Different particles attain the state of momentary rest at different instants,</a:t>
                      </a:r>
                    </a:p>
                  </a:txBody>
                  <a:tcPr marL="47625" marR="47625" marT="28575" marB="28575"/>
                </a:tc>
                <a:tc>
                  <a:txBody>
                    <a:bodyPr/>
                    <a:lstStyle/>
                    <a:p>
                      <a:pPr algn="l" fontAlgn="t"/>
                      <a:r>
                        <a:rPr lang="en-US" sz="2000" b="0" i="0" dirty="0">
                          <a:solidFill>
                            <a:srgbClr val="4C4C4C"/>
                          </a:solidFill>
                          <a:latin typeface="Open Sans"/>
                        </a:rPr>
                        <a:t> The particles at the nodes are permanently at rest but other particles attain their position of momentary rest simultaneously.</a:t>
                      </a:r>
                    </a:p>
                  </a:txBody>
                  <a:tcPr marL="47625" marR="47625" marT="28575" marB="28575"/>
                </a:tc>
              </a:tr>
            </a:tbl>
          </a:graphicData>
        </a:graphic>
      </p:graphicFrame>
      <p:sp>
        <p:nvSpPr>
          <p:cNvPr id="2" name="Title 1"/>
          <p:cNvSpPr>
            <a:spLocks noGrp="1"/>
          </p:cNvSpPr>
          <p:nvPr>
            <p:ph type="title"/>
          </p:nvPr>
        </p:nvSpPr>
        <p:spPr>
          <a:xfrm>
            <a:off x="457200" y="274638"/>
            <a:ext cx="8229600" cy="639762"/>
          </a:xfrm>
        </p:spPr>
        <p:txBody>
          <a:bodyPr>
            <a:normAutofit/>
          </a:bodyPr>
          <a:lstStyle/>
          <a:p>
            <a:r>
              <a:rPr lang="en-US" dirty="0" smtClean="0"/>
              <a:t>Waves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nvPr>
        </p:nvGraphicFramePr>
        <p:xfrm>
          <a:off x="0" y="1143000"/>
          <a:ext cx="9144000" cy="5815679"/>
        </p:xfrm>
        <a:graphic>
          <a:graphicData uri="http://schemas.openxmlformats.org/drawingml/2006/table">
            <a:tbl>
              <a:tblPr firstRow="1" bandRow="1">
                <a:tableStyleId>{5C22544A-7EE6-4342-B048-85BDC9FD1C3A}</a:tableStyleId>
              </a:tblPr>
              <a:tblGrid>
                <a:gridCol w="4572000"/>
                <a:gridCol w="4572000"/>
              </a:tblGrid>
              <a:tr h="645064">
                <a:tc>
                  <a:txBody>
                    <a:bodyPr/>
                    <a:lstStyle/>
                    <a:p>
                      <a:pPr algn="ctr" fontAlgn="t"/>
                      <a:r>
                        <a:rPr lang="en-US" b="1">
                          <a:solidFill>
                            <a:srgbClr val="800080"/>
                          </a:solidFill>
                          <a:latin typeface="Open Sans"/>
                        </a:rPr>
                        <a:t> Progressive waves</a:t>
                      </a:r>
                      <a:endParaRPr lang="en-US" b="0">
                        <a:solidFill>
                          <a:srgbClr val="4C4C4C"/>
                        </a:solidFill>
                        <a:latin typeface="Open Sans"/>
                      </a:endParaRPr>
                    </a:p>
                  </a:txBody>
                  <a:tcPr marL="47625" marR="47625" marT="28575" marB="28575"/>
                </a:tc>
                <a:tc>
                  <a:txBody>
                    <a:bodyPr/>
                    <a:lstStyle/>
                    <a:p>
                      <a:pPr algn="ctr" fontAlgn="t"/>
                      <a:r>
                        <a:rPr lang="en-US" b="1" dirty="0">
                          <a:solidFill>
                            <a:srgbClr val="4C4C4C"/>
                          </a:solidFill>
                          <a:latin typeface="Open Sans"/>
                        </a:rPr>
                        <a:t> </a:t>
                      </a:r>
                      <a:r>
                        <a:rPr lang="en-US" b="1" dirty="0">
                          <a:solidFill>
                            <a:srgbClr val="800080"/>
                          </a:solidFill>
                          <a:latin typeface="Open Sans"/>
                        </a:rPr>
                        <a:t>Stationary waves</a:t>
                      </a:r>
                      <a:endParaRPr lang="en-US" b="0" dirty="0">
                        <a:solidFill>
                          <a:srgbClr val="4C4C4C"/>
                        </a:solidFill>
                        <a:latin typeface="Open Sans"/>
                      </a:endParaRPr>
                    </a:p>
                  </a:txBody>
                  <a:tcPr marL="47625" marR="47625" marT="28575" marB="28575"/>
                </a:tc>
              </a:tr>
              <a:tr h="1530922">
                <a:tc>
                  <a:txBody>
                    <a:bodyPr/>
                    <a:lstStyle/>
                    <a:p>
                      <a:pPr algn="l" fontAlgn="t"/>
                      <a:r>
                        <a:rPr lang="en-US" sz="2400" b="0" i="0" dirty="0">
                          <a:solidFill>
                            <a:srgbClr val="4C4C4C"/>
                          </a:solidFill>
                          <a:latin typeface="Open Sans"/>
                        </a:rPr>
                        <a:t>All the particles attain the same maximum velocity when they pass through their mean positions.</a:t>
                      </a:r>
                    </a:p>
                  </a:txBody>
                  <a:tcPr marL="47625" marR="47625" marT="28575" marB="28575"/>
                </a:tc>
                <a:tc>
                  <a:txBody>
                    <a:bodyPr/>
                    <a:lstStyle/>
                    <a:p>
                      <a:pPr algn="l" fontAlgn="t"/>
                      <a:r>
                        <a:rPr lang="en-US" sz="2400" b="0" i="0" dirty="0">
                          <a:solidFill>
                            <a:srgbClr val="4C4C4C"/>
                          </a:solidFill>
                          <a:latin typeface="Open Sans"/>
                        </a:rPr>
                        <a:t>All the particles attain their own maximum velocity at the same time when they pass through their mean positions.</a:t>
                      </a:r>
                    </a:p>
                  </a:txBody>
                  <a:tcPr marL="47625" marR="47625" marT="28575" marB="28575"/>
                </a:tc>
              </a:tr>
              <a:tr h="2485263">
                <a:tc>
                  <a:txBody>
                    <a:bodyPr/>
                    <a:lstStyle/>
                    <a:p>
                      <a:pPr algn="l" fontAlgn="t"/>
                      <a:r>
                        <a:rPr lang="en-US" sz="2400" b="0" i="0" dirty="0">
                          <a:solidFill>
                            <a:srgbClr val="4C4C4C"/>
                          </a:solidFill>
                          <a:latin typeface="Open Sans"/>
                        </a:rPr>
                        <a:t> In the case of a longitudinal progressive wave all the parts of the medium undergo similar variation of density one after the other. At every point there will be a density variation.</a:t>
                      </a:r>
                    </a:p>
                  </a:txBody>
                  <a:tcPr marL="47625" marR="47625" marT="28575" marB="28575"/>
                </a:tc>
                <a:tc>
                  <a:txBody>
                    <a:bodyPr/>
                    <a:lstStyle/>
                    <a:p>
                      <a:pPr algn="l" fontAlgn="t"/>
                      <a:r>
                        <a:rPr lang="en-US" sz="2400" b="0" i="0" dirty="0">
                          <a:solidFill>
                            <a:srgbClr val="4C4C4C"/>
                          </a:solidFill>
                          <a:latin typeface="Open Sans"/>
                        </a:rPr>
                        <a:t> In the case of a longitudinal stationary wave the variation of density is different at different points being maximum at the nodes and zero at the antinodes.</a:t>
                      </a:r>
                    </a:p>
                  </a:txBody>
                  <a:tcPr marL="47625" marR="47625" marT="28575" marB="28575"/>
                </a:tc>
              </a:tr>
              <a:tr h="1053751">
                <a:tc>
                  <a:txBody>
                    <a:bodyPr/>
                    <a:lstStyle/>
                    <a:p>
                      <a:pPr algn="l" fontAlgn="t"/>
                      <a:r>
                        <a:rPr lang="en-US" sz="2400" b="0" i="0">
                          <a:solidFill>
                            <a:srgbClr val="4C4C4C"/>
                          </a:solidFill>
                          <a:latin typeface="Open Sans"/>
                        </a:rPr>
                        <a:t> There is a flow of energy across every plane in the direction of propagation.</a:t>
                      </a:r>
                    </a:p>
                  </a:txBody>
                  <a:tcPr marL="47625" marR="47625" marT="28575" marB="28575"/>
                </a:tc>
                <a:tc>
                  <a:txBody>
                    <a:bodyPr/>
                    <a:lstStyle/>
                    <a:p>
                      <a:pPr algn="l" fontAlgn="t"/>
                      <a:r>
                        <a:rPr lang="en-US" sz="2400" b="0" i="0" dirty="0">
                          <a:solidFill>
                            <a:srgbClr val="4C4C4C"/>
                          </a:solidFill>
                          <a:latin typeface="Open Sans"/>
                        </a:rPr>
                        <a:t> Energy is not transported across any plane.</a:t>
                      </a:r>
                    </a:p>
                  </a:txBody>
                  <a:tcPr marL="47625" marR="47625" marT="28575" marB="28575"/>
                </a:tc>
              </a:tr>
            </a:tbl>
          </a:graphicData>
        </a:graphic>
      </p:graphicFrame>
      <p:sp>
        <p:nvSpPr>
          <p:cNvPr id="2" name="Title 1"/>
          <p:cNvSpPr>
            <a:spLocks noGrp="1"/>
          </p:cNvSpPr>
          <p:nvPr>
            <p:ph type="title"/>
          </p:nvPr>
        </p:nvSpPr>
        <p:spPr>
          <a:xfrm>
            <a:off x="457200" y="274638"/>
            <a:ext cx="8229600" cy="715962"/>
          </a:xfrm>
        </p:spPr>
        <p:txBody>
          <a:bodyPr>
            <a:normAutofit/>
          </a:bodyPr>
          <a:lstStyle/>
          <a:p>
            <a:r>
              <a:rPr lang="en-US" dirty="0" smtClean="0"/>
              <a:t>Waves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3400" y="1524000"/>
            <a:ext cx="8001000" cy="2895600"/>
          </a:xfrm>
        </p:spPr>
        <p:txBody>
          <a:bodyPr/>
          <a:lstStyle/>
          <a:p>
            <a:pPr algn="just">
              <a:buNone/>
            </a:pPr>
            <a:r>
              <a:rPr lang="en-US" sz="2400" b="1" dirty="0" smtClean="0">
                <a:solidFill>
                  <a:srgbClr val="00B050"/>
                </a:solidFill>
                <a:latin typeface="Times New Roman" pitchFamily="18" charset="0"/>
                <a:cs typeface="Times New Roman" pitchFamily="18" charset="0"/>
              </a:rPr>
              <a:t>Doppler effect:</a:t>
            </a:r>
          </a:p>
          <a:p>
            <a:pPr algn="just">
              <a:buNone/>
            </a:pPr>
            <a:r>
              <a:rPr lang="en-US" dirty="0" smtClean="0">
                <a:latin typeface="Times New Roman" pitchFamily="18" charset="0"/>
                <a:cs typeface="Times New Roman" pitchFamily="18" charset="0"/>
              </a:rPr>
              <a:t>The apparent difference between the </a:t>
            </a:r>
            <a:r>
              <a:rPr lang="en-US" dirty="0" smtClean="0">
                <a:latin typeface="Times New Roman" pitchFamily="18" charset="0"/>
                <a:cs typeface="Times New Roman" pitchFamily="18" charset="0"/>
                <a:hlinkClick r:id="rId2"/>
              </a:rPr>
              <a:t>frequency</a:t>
            </a:r>
            <a:r>
              <a:rPr lang="en-US" dirty="0" smtClean="0">
                <a:latin typeface="Times New Roman" pitchFamily="18" charset="0"/>
                <a:cs typeface="Times New Roman" pitchFamily="18" charset="0"/>
              </a:rPr>
              <a:t> at which </a:t>
            </a:r>
            <a:r>
              <a:rPr lang="en-US" dirty="0" smtClean="0">
                <a:latin typeface="Times New Roman" pitchFamily="18" charset="0"/>
                <a:cs typeface="Times New Roman" pitchFamily="18" charset="0"/>
                <a:hlinkClick r:id="rId3"/>
              </a:rPr>
              <a:t>sound</a:t>
            </a:r>
            <a:r>
              <a:rPr lang="en-US" dirty="0" smtClean="0">
                <a:latin typeface="Times New Roman" pitchFamily="18" charset="0"/>
                <a:cs typeface="Times New Roman" pitchFamily="18" charset="0"/>
              </a:rPr>
              <a:t> or light waves leave a source and that at which they reach an observer, caused by relative motion of the observer and the </a:t>
            </a:r>
            <a:r>
              <a:rPr lang="en-US" dirty="0" smtClean="0">
                <a:latin typeface="Times New Roman" pitchFamily="18" charset="0"/>
                <a:cs typeface="Times New Roman" pitchFamily="18" charset="0"/>
                <a:hlinkClick r:id="rId4"/>
              </a:rPr>
              <a:t>wave</a:t>
            </a:r>
            <a:r>
              <a:rPr lang="en-US" dirty="0" smtClean="0">
                <a:latin typeface="Times New Roman" pitchFamily="18" charset="0"/>
                <a:cs typeface="Times New Roman" pitchFamily="18" charset="0"/>
              </a:rPr>
              <a:t> source. </a:t>
            </a:r>
          </a:p>
          <a:p>
            <a:pPr algn="just">
              <a:buNone/>
            </a:pPr>
            <a:r>
              <a:rPr lang="en-US" dirty="0" smtClean="0">
                <a:latin typeface="Times New Roman" pitchFamily="18" charset="0"/>
                <a:cs typeface="Times New Roman" pitchFamily="18" charset="0"/>
              </a:rPr>
              <a:t>So, Doppler effect in physics is defined as the increase (or decrease) in the frequency of sound, light, or other waves as the source and observer move towards (or away from) each other.</a:t>
            </a: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563562"/>
          </a:xfrm>
        </p:spPr>
        <p:txBody>
          <a:bodyPr>
            <a:normAutofit/>
          </a:bodyPr>
          <a:lstStyle/>
          <a:p>
            <a:r>
              <a:rPr lang="en-US" dirty="0" smtClean="0"/>
              <a:t>Waves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295400"/>
            <a:ext cx="8153400" cy="5334000"/>
          </a:xfrm>
        </p:spPr>
        <p:txBody>
          <a:bodyPr>
            <a:normAutofit/>
          </a:bodyPr>
          <a:lstStyle/>
          <a:p>
            <a:pPr>
              <a:buNone/>
            </a:pPr>
            <a:r>
              <a:rPr lang="en-US" sz="3600" dirty="0" smtClean="0"/>
              <a:t>Types of Waves:</a:t>
            </a:r>
          </a:p>
          <a:p>
            <a:pPr algn="just">
              <a:buNone/>
            </a:pPr>
            <a:r>
              <a:rPr lang="en-US" dirty="0" smtClean="0">
                <a:latin typeface="Times New Roman" pitchFamily="18" charset="0"/>
                <a:cs typeface="Times New Roman" pitchFamily="18" charset="0"/>
              </a:rPr>
              <a:t>The types of waves are given below.</a:t>
            </a:r>
          </a:p>
          <a:p>
            <a:pPr marL="342900" indent="-342900" algn="just">
              <a:buFont typeface="Wingdings" pitchFamily="2" charset="2"/>
              <a:buChar char="v"/>
            </a:pPr>
            <a:r>
              <a:rPr lang="en-US" b="1" dirty="0" smtClean="0">
                <a:solidFill>
                  <a:srgbClr val="00B050"/>
                </a:solidFill>
                <a:latin typeface="Times New Roman" pitchFamily="18" charset="0"/>
                <a:cs typeface="Times New Roman" pitchFamily="18" charset="0"/>
              </a:rPr>
              <a:t>Transverse Waves: </a:t>
            </a:r>
            <a:r>
              <a:rPr lang="en-US" dirty="0" smtClean="0">
                <a:latin typeface="Times New Roman" pitchFamily="18" charset="0"/>
                <a:cs typeface="Times New Roman" pitchFamily="18" charset="0"/>
              </a:rPr>
              <a:t>Waves in which the medium moves at right angles to the direction of the wave.</a:t>
            </a:r>
          </a:p>
          <a:p>
            <a:pPr algn="just">
              <a:buNone/>
            </a:pPr>
            <a:r>
              <a:rPr lang="en-US" b="1" dirty="0" smtClean="0">
                <a:solidFill>
                  <a:srgbClr val="00B050"/>
                </a:solidFill>
                <a:latin typeface="Times New Roman" pitchFamily="18" charset="0"/>
                <a:cs typeface="Times New Roman" pitchFamily="18" charset="0"/>
              </a:rPr>
              <a:t>Examples of transverse waves:</a:t>
            </a:r>
            <a:endParaRPr lang="en-US" dirty="0" smtClean="0">
              <a:solidFill>
                <a:srgbClr val="00B050"/>
              </a:solidFill>
              <a:latin typeface="Times New Roman" pitchFamily="18" charset="0"/>
              <a:cs typeface="Times New Roman" pitchFamily="18" charset="0"/>
            </a:endParaRPr>
          </a:p>
          <a:p>
            <a:pPr marL="342900" indent="-342900" algn="just">
              <a:buFont typeface="Wingdings" pitchFamily="2" charset="2"/>
              <a:buChar char="§"/>
            </a:pPr>
            <a:r>
              <a:rPr lang="en-US" dirty="0" smtClean="0">
                <a:latin typeface="Times New Roman" pitchFamily="18" charset="0"/>
                <a:cs typeface="Times New Roman" pitchFamily="18" charset="0"/>
              </a:rPr>
              <a:t>Water waves (ripples of gravity waves, not sound through water)</a:t>
            </a:r>
          </a:p>
          <a:p>
            <a:pPr marL="342900" indent="-342900" algn="just">
              <a:buFont typeface="Wingdings" pitchFamily="2" charset="2"/>
              <a:buChar char="§"/>
            </a:pPr>
            <a:r>
              <a:rPr lang="en-US" dirty="0" smtClean="0">
                <a:latin typeface="Times New Roman" pitchFamily="18" charset="0"/>
                <a:cs typeface="Times New Roman" pitchFamily="18" charset="0"/>
              </a:rPr>
              <a:t>Light waves</a:t>
            </a:r>
          </a:p>
          <a:p>
            <a:pPr marL="342900" indent="-342900" algn="just">
              <a:buFont typeface="Wingdings" pitchFamily="2" charset="2"/>
              <a:buChar char="§"/>
            </a:pPr>
            <a:r>
              <a:rPr lang="en-US" dirty="0" smtClean="0">
                <a:latin typeface="Times New Roman" pitchFamily="18" charset="0"/>
                <a:cs typeface="Times New Roman" pitchFamily="18" charset="0"/>
              </a:rPr>
              <a:t>S-wave earthquake waves</a:t>
            </a:r>
          </a:p>
          <a:p>
            <a:pPr marL="342900" indent="-342900" algn="just">
              <a:buFont typeface="Wingdings" pitchFamily="2" charset="2"/>
              <a:buChar char="§"/>
            </a:pPr>
            <a:r>
              <a:rPr lang="en-US" dirty="0" smtClean="0">
                <a:latin typeface="Times New Roman" pitchFamily="18" charset="0"/>
                <a:cs typeface="Times New Roman" pitchFamily="18" charset="0"/>
              </a:rPr>
              <a:t>Stringed instruments</a:t>
            </a:r>
          </a:p>
          <a:p>
            <a:pPr marL="342900" indent="-342900" algn="just">
              <a:buFont typeface="Wingdings" pitchFamily="2" charset="2"/>
              <a:buChar char="§"/>
            </a:pPr>
            <a:r>
              <a:rPr lang="en-US" dirty="0" smtClean="0">
                <a:latin typeface="Times New Roman" pitchFamily="18" charset="0"/>
                <a:cs typeface="Times New Roman" pitchFamily="18" charset="0"/>
              </a:rPr>
              <a:t>Torsion wave</a:t>
            </a:r>
          </a:p>
          <a:p>
            <a:pPr marL="342900" indent="-342900" algn="just">
              <a:buFont typeface="Wingdings" pitchFamily="2" charset="2"/>
              <a:buChar char="§"/>
            </a:pPr>
            <a:r>
              <a:rPr lang="en-US" dirty="0" smtClean="0">
                <a:latin typeface="Times New Roman" pitchFamily="18" charset="0"/>
                <a:cs typeface="Times New Roman" pitchFamily="18" charset="0"/>
              </a:rPr>
              <a:t>The high point of a transverse wave is a crest. The low part is a trough.</a:t>
            </a:r>
          </a:p>
          <a:p>
            <a:endParaRPr lang="en-US" dirty="0"/>
          </a:p>
        </p:txBody>
      </p:sp>
      <p:sp>
        <p:nvSpPr>
          <p:cNvPr id="2" name="Title 1"/>
          <p:cNvSpPr>
            <a:spLocks noGrp="1"/>
          </p:cNvSpPr>
          <p:nvPr>
            <p:ph type="title"/>
          </p:nvPr>
        </p:nvSpPr>
        <p:spPr>
          <a:xfrm>
            <a:off x="2133600" y="274638"/>
            <a:ext cx="4800600" cy="715962"/>
          </a:xfrm>
        </p:spPr>
        <p:txBody>
          <a:bodyPr>
            <a:normAutofit/>
          </a:bodyPr>
          <a:lstStyle/>
          <a:p>
            <a:r>
              <a:rPr lang="en-US" dirty="0" smtClean="0"/>
              <a:t>Waves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3"/>
          </p:nvPr>
        </p:nvPicPr>
        <p:blipFill>
          <a:blip r:embed="rId2" cstate="print"/>
          <a:stretch>
            <a:fillRect/>
          </a:stretch>
        </p:blipFill>
        <p:spPr bwMode="auto">
          <a:xfrm>
            <a:off x="3143250" y="2829719"/>
            <a:ext cx="2857500" cy="2457450"/>
          </a:xfrm>
          <a:prstGeom prst="rect">
            <a:avLst/>
          </a:prstGeom>
          <a:noFill/>
          <a:ln w="9525">
            <a:noFill/>
            <a:miter lim="800000"/>
            <a:headEnd/>
            <a:tailEnd/>
          </a:ln>
        </p:spPr>
      </p:pic>
      <p:sp>
        <p:nvSpPr>
          <p:cNvPr id="2" name="Title 1"/>
          <p:cNvSpPr>
            <a:spLocks noGrp="1"/>
          </p:cNvSpPr>
          <p:nvPr>
            <p:ph type="title"/>
          </p:nvPr>
        </p:nvSpPr>
        <p:spPr>
          <a:xfrm>
            <a:off x="457200" y="274638"/>
            <a:ext cx="8229600" cy="1630362"/>
          </a:xfrm>
        </p:spPr>
        <p:txBody>
          <a:bodyPr>
            <a:normAutofit/>
          </a:bodyPr>
          <a:lstStyle/>
          <a:p>
            <a:pPr algn="l"/>
            <a:r>
              <a:rPr lang="en-US" dirty="0" smtClean="0"/>
              <a:t>				Waves</a:t>
            </a:r>
            <a:br>
              <a:rPr lang="en-US" dirty="0" smtClean="0"/>
            </a:br>
            <a:r>
              <a:rPr lang="en-US" dirty="0" smtClean="0"/>
              <a:t/>
            </a:r>
            <a:br>
              <a:rPr lang="en-US" dirty="0" smtClean="0"/>
            </a:br>
            <a:r>
              <a:rPr lang="en-US" dirty="0" smtClean="0"/>
              <a:t>Equation </a:t>
            </a:r>
            <a:r>
              <a:rPr lang="en-US" smtClean="0"/>
              <a:t>for Doppler </a:t>
            </a:r>
            <a:r>
              <a:rPr lang="en-US" dirty="0" smtClean="0"/>
              <a:t>effect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3400" y="1447800"/>
            <a:ext cx="8001000" cy="5410200"/>
          </a:xfrm>
        </p:spPr>
        <p:txBody>
          <a:bodyPr>
            <a:normAutofit/>
          </a:bodyPr>
          <a:lstStyle/>
          <a:p>
            <a:pPr algn="just">
              <a:buNone/>
            </a:pPr>
            <a:r>
              <a:rPr lang="en-US" sz="2400" b="1" dirty="0" smtClean="0">
                <a:solidFill>
                  <a:srgbClr val="00B050"/>
                </a:solidFill>
                <a:latin typeface="Times New Roman" pitchFamily="18" charset="0"/>
                <a:cs typeface="Times New Roman" pitchFamily="18" charset="0"/>
              </a:rPr>
              <a:t>Source Moving Towards the Observer at Rest:</a:t>
            </a:r>
          </a:p>
          <a:p>
            <a:pPr algn="just">
              <a:buNone/>
            </a:pPr>
            <a:r>
              <a:rPr lang="en-US" dirty="0" smtClean="0">
                <a:latin typeface="Times New Roman" pitchFamily="18" charset="0"/>
                <a:cs typeface="Times New Roman" pitchFamily="18" charset="0"/>
              </a:rPr>
              <a:t>Imagine our ambulance again. In this scenario, you are standing still and the ambulance is moving towards you. Let's look back to our equation. The velocity of the observer is zero, so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a:t>
            </a:r>
            <a:r>
              <a:rPr lang="en-US" dirty="0" smtClean="0">
                <a:latin typeface="Times New Roman" pitchFamily="18" charset="0"/>
                <a:cs typeface="Times New Roman" pitchFamily="18" charset="0"/>
              </a:rPr>
              <a:t> is equal to zero. Plugging this into the equation above, we get the equation when a source is moving towards an observer at </a:t>
            </a:r>
            <a:r>
              <a:rPr lang="en-US" dirty="0" smtClean="0">
                <a:latin typeface="Times New Roman" pitchFamily="18" charset="0"/>
                <a:cs typeface="Times New Roman" pitchFamily="18" charset="0"/>
              </a:rPr>
              <a:t>rest:</a:t>
            </a:r>
          </a:p>
          <a:p>
            <a:pPr algn="just">
              <a:buNone/>
            </a:pPr>
            <a:r>
              <a:rPr lang="en-US" dirty="0" smtClean="0">
                <a:latin typeface="Times New Roman" pitchFamily="18" charset="0"/>
                <a:cs typeface="Times New Roman" pitchFamily="18" charset="0"/>
              </a:rPr>
              <a:t>Equation </a:t>
            </a:r>
            <a:r>
              <a:rPr lang="en-US" dirty="0" smtClean="0">
                <a:latin typeface="Times New Roman" pitchFamily="18" charset="0"/>
                <a:cs typeface="Times New Roman" pitchFamily="18" charset="0"/>
              </a:rPr>
              <a:t>for when a source moves towards an observer at rest</a:t>
            </a: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2743200" y="274638"/>
            <a:ext cx="4191000" cy="792162"/>
          </a:xfrm>
        </p:spPr>
        <p:txBody>
          <a:bodyPr/>
          <a:lstStyle/>
          <a:p>
            <a:r>
              <a:rPr lang="en-US" dirty="0" smtClean="0"/>
              <a:t>Waves</a:t>
            </a:r>
            <a:endParaRPr lang="en-US" dirty="0"/>
          </a:p>
        </p:txBody>
      </p:sp>
      <p:graphicFrame>
        <p:nvGraphicFramePr>
          <p:cNvPr id="6" name="Table 5"/>
          <p:cNvGraphicFramePr>
            <a:graphicFrameLocks noGrp="1"/>
          </p:cNvGraphicFramePr>
          <p:nvPr/>
        </p:nvGraphicFramePr>
        <p:xfrm>
          <a:off x="2819400" y="4038600"/>
          <a:ext cx="3810000" cy="2057400"/>
        </p:xfrm>
        <a:graphic>
          <a:graphicData uri="http://schemas.openxmlformats.org/drawingml/2006/table">
            <a:tbl>
              <a:tblPr firstRow="1" bandRow="1">
                <a:tableStyleId>{5C22544A-7EE6-4342-B048-85BDC9FD1C3A}</a:tableStyleId>
              </a:tblPr>
              <a:tblGrid>
                <a:gridCol w="3810000"/>
              </a:tblGrid>
              <a:tr h="2057400">
                <a:tc>
                  <a:txBody>
                    <a:bodyPr/>
                    <a:lstStyle/>
                    <a:p>
                      <a:endParaRPr lang="en-US" dirty="0"/>
                    </a:p>
                  </a:txBody>
                  <a:tcPr/>
                </a:tc>
              </a:tr>
            </a:tbl>
          </a:graphicData>
        </a:graphic>
      </p:graphicFrame>
      <p:pic>
        <p:nvPicPr>
          <p:cNvPr id="2052" name="Picture 4"/>
          <p:cNvPicPr>
            <a:picLocks noChangeAspect="1" noChangeArrowheads="1"/>
          </p:cNvPicPr>
          <p:nvPr/>
        </p:nvPicPr>
        <p:blipFill>
          <a:blip r:embed="rId2" cstate="print"/>
          <a:srcRect/>
          <a:stretch>
            <a:fillRect/>
          </a:stretch>
        </p:blipFill>
        <p:spPr bwMode="auto">
          <a:xfrm>
            <a:off x="2819400" y="3924300"/>
            <a:ext cx="3810000" cy="24765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295400"/>
            <a:ext cx="8229600" cy="5562600"/>
          </a:xfrm>
        </p:spPr>
        <p:txBody>
          <a:bodyPr>
            <a:normAutofit/>
          </a:bodyPr>
          <a:lstStyle/>
          <a:p>
            <a:pPr algn="just">
              <a:buNone/>
            </a:pPr>
            <a:r>
              <a:rPr lang="en-US" sz="2400" b="1" dirty="0" smtClean="0">
                <a:solidFill>
                  <a:srgbClr val="00B050"/>
                </a:solidFill>
                <a:latin typeface="Times New Roman" pitchFamily="18" charset="0"/>
                <a:cs typeface="Times New Roman" pitchFamily="18" charset="0"/>
              </a:rPr>
              <a:t>Source Moving Away from the Observer at Rest</a:t>
            </a:r>
          </a:p>
          <a:p>
            <a:pPr algn="just">
              <a:buNone/>
            </a:pPr>
            <a:r>
              <a:rPr lang="en-US" dirty="0" smtClean="0">
                <a:latin typeface="Times New Roman" pitchFamily="18" charset="0"/>
                <a:cs typeface="Times New Roman" pitchFamily="18" charset="0"/>
              </a:rPr>
              <a:t>Now, imagine the ambulance has passed you. The ambulance is traveling at 25m/s, but you are still stationary. The frequency of the sound emitted by the ambulance is 1,000Hz, and the sound waves travel with a velocity of 343m/s. Since your velocity is zero, we can eliminate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a:t>
            </a:r>
            <a:r>
              <a:rPr lang="en-US" dirty="0" smtClean="0">
                <a:latin typeface="Times New Roman" pitchFamily="18" charset="0"/>
                <a:cs typeface="Times New Roman" pitchFamily="18" charset="0"/>
              </a:rPr>
              <a:t> again from the equation. But this time, the ambulance is moving away from you, so its velocity is negative to indicate the direction. Inserting our numbers into the equation gets us:</a:t>
            </a:r>
          </a:p>
          <a:p>
            <a:pPr>
              <a:buNone/>
            </a:pPr>
            <a:r>
              <a:rPr lang="en-US" dirty="0" smtClean="0"/>
              <a:t/>
            </a:r>
            <a:br>
              <a:rPr lang="en-US" dirty="0" smtClean="0"/>
            </a:br>
            <a:endParaRPr lang="en-US" dirty="0"/>
          </a:p>
        </p:txBody>
      </p:sp>
      <p:sp>
        <p:nvSpPr>
          <p:cNvPr id="2" name="Title 1"/>
          <p:cNvSpPr>
            <a:spLocks noGrp="1"/>
          </p:cNvSpPr>
          <p:nvPr>
            <p:ph type="title"/>
          </p:nvPr>
        </p:nvSpPr>
        <p:spPr>
          <a:xfrm>
            <a:off x="457200" y="274638"/>
            <a:ext cx="8229600" cy="715962"/>
          </a:xfrm>
        </p:spPr>
        <p:txBody>
          <a:bodyPr>
            <a:normAutofit/>
          </a:bodyPr>
          <a:lstStyle/>
          <a:p>
            <a:r>
              <a:rPr lang="en-US" dirty="0" smtClean="0"/>
              <a:t>Waves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65758925"/>
              </p:ext>
            </p:extLst>
          </p:nvPr>
        </p:nvGraphicFramePr>
        <p:xfrm>
          <a:off x="2971800" y="4648200"/>
          <a:ext cx="4800600" cy="1219200"/>
        </p:xfrm>
        <a:graphic>
          <a:graphicData uri="http://schemas.openxmlformats.org/drawingml/2006/table">
            <a:tbl>
              <a:tblPr firstRow="1" bandRow="1">
                <a:tableStyleId>{5C22544A-7EE6-4342-B048-85BDC9FD1C3A}</a:tableStyleId>
              </a:tblPr>
              <a:tblGrid>
                <a:gridCol w="4800600"/>
              </a:tblGrid>
              <a:tr h="1219200">
                <a:tc>
                  <a:txBody>
                    <a:bodyPr/>
                    <a:lstStyle/>
                    <a:p>
                      <a:endParaRPr lang="en-US" dirty="0"/>
                    </a:p>
                  </a:txBody>
                  <a:tcPr/>
                </a:tc>
              </a:tr>
            </a:tbl>
          </a:graphicData>
        </a:graphic>
      </p:graphicFrame>
      <p:pic>
        <p:nvPicPr>
          <p:cNvPr id="4098" name="Picture 2"/>
          <p:cNvPicPr>
            <a:picLocks noChangeAspect="1" noChangeArrowheads="1"/>
          </p:cNvPicPr>
          <p:nvPr/>
        </p:nvPicPr>
        <p:blipFill>
          <a:blip r:embed="rId2" cstate="print"/>
          <a:srcRect/>
          <a:stretch>
            <a:fillRect/>
          </a:stretch>
        </p:blipFill>
        <p:spPr bwMode="auto">
          <a:xfrm>
            <a:off x="2971800" y="4191000"/>
            <a:ext cx="4800600" cy="22098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371600"/>
            <a:ext cx="7924800" cy="5486400"/>
          </a:xfrm>
        </p:spPr>
        <p:txBody>
          <a:bodyPr/>
          <a:lstStyle/>
          <a:p>
            <a:pPr algn="just">
              <a:buNone/>
            </a:pPr>
            <a:r>
              <a:rPr lang="en-US" b="1" dirty="0" smtClean="0">
                <a:solidFill>
                  <a:srgbClr val="00B050"/>
                </a:solidFill>
                <a:latin typeface="Times New Roman" pitchFamily="18" charset="0"/>
                <a:cs typeface="Times New Roman" pitchFamily="18" charset="0"/>
              </a:rPr>
              <a:t>Observer Moving Toward a Stationary Source:</a:t>
            </a:r>
          </a:p>
          <a:p>
            <a:pPr algn="just">
              <a:buNone/>
            </a:pPr>
            <a:r>
              <a:rPr lang="en-US" dirty="0" smtClean="0">
                <a:latin typeface="Times New Roman" pitchFamily="18" charset="0"/>
                <a:cs typeface="Times New Roman" pitchFamily="18" charset="0"/>
              </a:rPr>
              <a:t>Now imagine riding in a car towards a loud block party. As you move towards the speakers, the sound waves get closer together and the frequency increases. In this case, you are moving, but the source is not. So,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s</a:t>
            </a:r>
            <a:r>
              <a:rPr lang="en-US" dirty="0" smtClean="0">
                <a:latin typeface="Times New Roman" pitchFamily="18" charset="0"/>
                <a:cs typeface="Times New Roman" pitchFamily="18" charset="0"/>
              </a:rPr>
              <a:t> will be equal to zero, and we get the following equation:</a:t>
            </a:r>
          </a:p>
          <a:p>
            <a:pPr>
              <a:buNone/>
            </a:pPr>
            <a:endParaRPr lang="en-US" dirty="0"/>
          </a:p>
        </p:txBody>
      </p:sp>
      <p:sp>
        <p:nvSpPr>
          <p:cNvPr id="2" name="Title 1"/>
          <p:cNvSpPr>
            <a:spLocks noGrp="1"/>
          </p:cNvSpPr>
          <p:nvPr>
            <p:ph type="title"/>
          </p:nvPr>
        </p:nvSpPr>
        <p:spPr>
          <a:xfrm>
            <a:off x="457200" y="274638"/>
            <a:ext cx="8229600" cy="715962"/>
          </a:xfrm>
        </p:spPr>
        <p:txBody>
          <a:bodyPr>
            <a:normAutofit/>
          </a:bodyPr>
          <a:lstStyle/>
          <a:p>
            <a:r>
              <a:rPr lang="en-US" dirty="0" smtClean="0"/>
              <a:t>Waves</a:t>
            </a:r>
            <a:endParaRPr lang="en-US" dirty="0"/>
          </a:p>
        </p:txBody>
      </p:sp>
      <p:graphicFrame>
        <p:nvGraphicFramePr>
          <p:cNvPr id="5" name="Table 4"/>
          <p:cNvGraphicFramePr>
            <a:graphicFrameLocks noGrp="1"/>
          </p:cNvGraphicFramePr>
          <p:nvPr/>
        </p:nvGraphicFramePr>
        <p:xfrm>
          <a:off x="2895600" y="3581400"/>
          <a:ext cx="4724400" cy="2286000"/>
        </p:xfrm>
        <a:graphic>
          <a:graphicData uri="http://schemas.openxmlformats.org/drawingml/2006/table">
            <a:tbl>
              <a:tblPr firstRow="1" bandRow="1">
                <a:tableStyleId>{5C22544A-7EE6-4342-B048-85BDC9FD1C3A}</a:tableStyleId>
              </a:tblPr>
              <a:tblGrid>
                <a:gridCol w="4724400"/>
              </a:tblGrid>
              <a:tr h="2286000">
                <a:tc>
                  <a:txBody>
                    <a:bodyPr/>
                    <a:lstStyle/>
                    <a:p>
                      <a:endParaRPr lang="en-US" dirty="0"/>
                    </a:p>
                  </a:txBody>
                  <a:tcPr/>
                </a:tc>
              </a:tr>
            </a:tbl>
          </a:graphicData>
        </a:graphic>
      </p:graphicFrame>
      <p:pic>
        <p:nvPicPr>
          <p:cNvPr id="3076" name="Picture 4"/>
          <p:cNvPicPr>
            <a:picLocks noChangeAspect="1" noChangeArrowheads="1"/>
          </p:cNvPicPr>
          <p:nvPr/>
        </p:nvPicPr>
        <p:blipFill>
          <a:blip r:embed="rId2" cstate="print"/>
          <a:srcRect/>
          <a:stretch>
            <a:fillRect/>
          </a:stretch>
        </p:blipFill>
        <p:spPr bwMode="auto">
          <a:xfrm>
            <a:off x="2895600" y="3352800"/>
            <a:ext cx="4953000" cy="251459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2000" y="1295400"/>
            <a:ext cx="7772400" cy="5562600"/>
          </a:xfrm>
        </p:spPr>
        <p:txBody>
          <a:bodyPr>
            <a:normAutofit/>
          </a:bodyPr>
          <a:lstStyle/>
          <a:p>
            <a:pPr algn="just">
              <a:buNone/>
            </a:pPr>
            <a:r>
              <a:rPr lang="en-US" dirty="0" smtClean="0">
                <a:latin typeface="Times New Roman" pitchFamily="18" charset="0"/>
                <a:cs typeface="Times New Roman" pitchFamily="18" charset="0"/>
              </a:rPr>
              <a:t>You pass the loud party and are on your way to a more serene setting. Now you're moving away from the sound waves, and the frequency decreases. So, since you're moving away, your velocity becomes negative. So, instead of adding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a:t>
            </a:r>
            <a:r>
              <a:rPr lang="en-US" dirty="0" smtClean="0">
                <a:latin typeface="Times New Roman" pitchFamily="18" charset="0"/>
                <a:cs typeface="Times New Roman" pitchFamily="18" charset="0"/>
              </a:rPr>
              <a:t>, we now subtract, since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a:t>
            </a:r>
            <a:r>
              <a:rPr lang="en-US" dirty="0" smtClean="0">
                <a:latin typeface="Times New Roman" pitchFamily="18" charset="0"/>
                <a:cs typeface="Times New Roman" pitchFamily="18" charset="0"/>
              </a:rPr>
              <a:t> is negative.</a:t>
            </a:r>
          </a:p>
          <a:p>
            <a:pPr>
              <a:buNone/>
            </a:pPr>
            <a:endParaRPr lang="en-US" sz="2600" dirty="0"/>
          </a:p>
        </p:txBody>
      </p:sp>
      <p:sp>
        <p:nvSpPr>
          <p:cNvPr id="2" name="Title 1"/>
          <p:cNvSpPr>
            <a:spLocks noGrp="1"/>
          </p:cNvSpPr>
          <p:nvPr>
            <p:ph type="title"/>
          </p:nvPr>
        </p:nvSpPr>
        <p:spPr>
          <a:xfrm>
            <a:off x="457200" y="274638"/>
            <a:ext cx="8229600" cy="715962"/>
          </a:xfrm>
        </p:spPr>
        <p:txBody>
          <a:bodyPr>
            <a:normAutofit/>
          </a:bodyPr>
          <a:lstStyle/>
          <a:p>
            <a:r>
              <a:rPr lang="en-US" dirty="0" smtClean="0"/>
              <a:t>Waves</a:t>
            </a:r>
            <a:endParaRPr lang="en-US" dirty="0"/>
          </a:p>
        </p:txBody>
      </p:sp>
      <p:graphicFrame>
        <p:nvGraphicFramePr>
          <p:cNvPr id="4" name="Table 3"/>
          <p:cNvGraphicFramePr>
            <a:graphicFrameLocks noGrp="1"/>
          </p:cNvGraphicFramePr>
          <p:nvPr/>
        </p:nvGraphicFramePr>
        <p:xfrm>
          <a:off x="2286000" y="3200400"/>
          <a:ext cx="5334000" cy="2286000"/>
        </p:xfrm>
        <a:graphic>
          <a:graphicData uri="http://schemas.openxmlformats.org/drawingml/2006/table">
            <a:tbl>
              <a:tblPr firstRow="1" bandRow="1">
                <a:tableStyleId>{5C22544A-7EE6-4342-B048-85BDC9FD1C3A}</a:tableStyleId>
              </a:tblPr>
              <a:tblGrid>
                <a:gridCol w="5334000"/>
              </a:tblGrid>
              <a:tr h="2286000">
                <a:tc>
                  <a:txBody>
                    <a:bodyPr/>
                    <a:lstStyle/>
                    <a:p>
                      <a:endParaRPr lang="en-US" dirty="0"/>
                    </a:p>
                  </a:txBody>
                  <a:tcPr/>
                </a:tc>
              </a:tr>
            </a:tbl>
          </a:graphicData>
        </a:graphic>
      </p:graphicFrame>
      <p:pic>
        <p:nvPicPr>
          <p:cNvPr id="5122" name="Picture 2"/>
          <p:cNvPicPr>
            <a:picLocks noChangeAspect="1" noChangeArrowheads="1"/>
          </p:cNvPicPr>
          <p:nvPr/>
        </p:nvPicPr>
        <p:blipFill>
          <a:blip r:embed="rId2" cstate="print"/>
          <a:srcRect/>
          <a:stretch>
            <a:fillRect/>
          </a:stretch>
        </p:blipFill>
        <p:spPr bwMode="auto">
          <a:xfrm>
            <a:off x="2209800" y="3200400"/>
            <a:ext cx="5486400" cy="2666999"/>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3400" y="1295400"/>
            <a:ext cx="8229600" cy="5562600"/>
          </a:xfrm>
        </p:spPr>
        <p:txBody>
          <a:bodyPr>
            <a:normAutofit/>
          </a:bodyPr>
          <a:lstStyle/>
          <a:p>
            <a:pPr marL="342900" indent="-342900" algn="just">
              <a:buFont typeface="Arial" pitchFamily="34" charset="0"/>
              <a:buChar char="•"/>
            </a:pPr>
            <a:r>
              <a:rPr lang="en-US" dirty="0" smtClean="0">
                <a:latin typeface="Times New Roman" pitchFamily="18" charset="0"/>
                <a:cs typeface="Times New Roman" pitchFamily="18" charset="0"/>
              </a:rPr>
              <a:t>A driver in a car is traveling on a road next to railway tracks. When the train approaches, it blows the horn which generates a sound with a single frequency of 420.0 Hz. The driver is driving at the speed of 18.0 m/s and the train’s speed is 32.0 m/s. Further, the sound’s speed is 340.0 m/s. Calculate the frequency of the sound which the driver of the car will hear.</a:t>
            </a:r>
          </a:p>
          <a:p>
            <a:pPr marL="342900" indent="-342900" algn="just">
              <a:buFont typeface="Arial" pitchFamily="34" charset="0"/>
              <a:buChar char="•"/>
            </a:pPr>
            <a:r>
              <a:rPr lang="en-US" dirty="0" smtClean="0">
                <a:latin typeface="Times New Roman" pitchFamily="18" charset="0"/>
                <a:cs typeface="Times New Roman" pitchFamily="18" charset="0"/>
              </a:rPr>
              <a:t>In order to find the frequency, we need to first establish a coordinate system. The positive direction is said to be from the listener to the source. The source is the horn of the train and thus the velocity of the train is negative while the velocity of the driver’s car is positive. The values known to us are v = 340.0 m/s , </a:t>
            </a:r>
            <a:r>
              <a:rPr lang="en-US" dirty="0" err="1" smtClean="0">
                <a:latin typeface="Times New Roman" pitchFamily="18" charset="0"/>
                <a:cs typeface="Times New Roman" pitchFamily="18" charset="0"/>
              </a:rPr>
              <a:t>vL</a:t>
            </a:r>
            <a:r>
              <a:rPr lang="en-US" dirty="0" smtClean="0">
                <a:latin typeface="Times New Roman" pitchFamily="18" charset="0"/>
                <a:cs typeface="Times New Roman" pitchFamily="18" charset="0"/>
              </a:rPr>
              <a:t> = +18.0 m/s,  </a:t>
            </a:r>
            <a:r>
              <a:rPr lang="en-US" dirty="0" err="1" smtClean="0">
                <a:latin typeface="Times New Roman" pitchFamily="18" charset="0"/>
                <a:cs typeface="Times New Roman" pitchFamily="18" charset="0"/>
              </a:rPr>
              <a:t>vs</a:t>
            </a:r>
            <a:r>
              <a:rPr lang="en-US" dirty="0" smtClean="0">
                <a:latin typeface="Times New Roman" pitchFamily="18" charset="0"/>
                <a:cs typeface="Times New Roman" pitchFamily="18" charset="0"/>
              </a:rPr>
              <a:t> = -32.0 m/s and </a:t>
            </a:r>
            <a:r>
              <a:rPr lang="en-US" dirty="0" err="1" smtClean="0">
                <a:latin typeface="Times New Roman" pitchFamily="18" charset="0"/>
                <a:cs typeface="Times New Roman" pitchFamily="18" charset="0"/>
              </a:rPr>
              <a:t>fs</a:t>
            </a:r>
            <a:r>
              <a:rPr lang="en-US" dirty="0" smtClean="0">
                <a:latin typeface="Times New Roman" pitchFamily="18" charset="0"/>
                <a:cs typeface="Times New Roman" pitchFamily="18" charset="0"/>
              </a:rPr>
              <a:t> = 420.0 Hz.</a:t>
            </a:r>
          </a:p>
          <a:p>
            <a:pPr marL="342900" indent="-342900" algn="just">
              <a:buFont typeface="Arial" pitchFamily="34" charset="0"/>
              <a:buChar char="•"/>
            </a:pPr>
            <a:r>
              <a:rPr lang="en-US" dirty="0" smtClean="0">
                <a:latin typeface="Times New Roman" pitchFamily="18" charset="0"/>
                <a:cs typeface="Times New Roman" pitchFamily="18" charset="0"/>
              </a:rPr>
              <a:t>Thus, we will arrange the value in the Doppler Effect Formula to find out the frequency which is:</a:t>
            </a:r>
          </a:p>
          <a:p>
            <a:pPr marL="342900" indent="-342900" algn="just">
              <a:buFont typeface="Arial" pitchFamily="34" charset="0"/>
              <a:buChar char="•"/>
            </a:pPr>
            <a:r>
              <a:rPr lang="en-US" dirty="0" smtClean="0">
                <a:latin typeface="Times New Roman" pitchFamily="18" charset="0"/>
                <a:cs typeface="Times New Roman" pitchFamily="18" charset="0"/>
              </a:rPr>
              <a:t>F* = {(V+Vs)/(V+VL  )}Fs</a:t>
            </a:r>
          </a:p>
          <a:p>
            <a:pPr>
              <a:buNone/>
            </a:pPr>
            <a:r>
              <a:rPr lang="en-US" sz="2400" dirty="0" smtClean="0"/>
              <a:t>	 </a:t>
            </a:r>
            <a:endParaRPr lang="en-US" sz="2400" dirty="0"/>
          </a:p>
        </p:txBody>
      </p:sp>
      <p:sp>
        <p:nvSpPr>
          <p:cNvPr id="2" name="Title 1"/>
          <p:cNvSpPr>
            <a:spLocks noGrp="1"/>
          </p:cNvSpPr>
          <p:nvPr>
            <p:ph type="title"/>
          </p:nvPr>
        </p:nvSpPr>
        <p:spPr>
          <a:xfrm>
            <a:off x="457200" y="274638"/>
            <a:ext cx="8229600" cy="639762"/>
          </a:xfrm>
        </p:spPr>
        <p:txBody>
          <a:bodyPr>
            <a:normAutofit/>
          </a:bodyPr>
          <a:lstStyle/>
          <a:p>
            <a:r>
              <a:rPr lang="en-US" dirty="0" smtClean="0"/>
              <a:t>Waves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996591291"/>
              </p:ext>
            </p:extLst>
          </p:nvPr>
        </p:nvGraphicFramePr>
        <p:xfrm>
          <a:off x="0" y="990600"/>
          <a:ext cx="9144000" cy="5888502"/>
        </p:xfrm>
        <a:graphic>
          <a:graphicData uri="http://schemas.openxmlformats.org/drawingml/2006/table">
            <a:tbl>
              <a:tblPr firstRow="1" bandRow="1">
                <a:tableStyleId>{5C22544A-7EE6-4342-B048-85BDC9FD1C3A}</a:tableStyleId>
              </a:tblPr>
              <a:tblGrid>
                <a:gridCol w="9144000"/>
              </a:tblGrid>
              <a:tr h="5888502">
                <a:tc>
                  <a:txBody>
                    <a:bodyPr/>
                    <a:lstStyle/>
                    <a:p>
                      <a:pPr marL="285750" indent="-285750">
                        <a:buFont typeface="Arial" pitchFamily="34" charset="0"/>
                        <a:buChar char="•"/>
                      </a:pPr>
                      <a:r>
                        <a:rPr lang="en-US" sz="1800" b="1" i="0" kern="1200" dirty="0" smtClean="0">
                          <a:solidFill>
                            <a:schemeClr val="lt1"/>
                          </a:solidFill>
                          <a:latin typeface="Times New Roman" pitchFamily="18" charset="0"/>
                          <a:ea typeface="+mn-ea"/>
                          <a:cs typeface="Times New Roman" pitchFamily="18" charset="0"/>
                        </a:rPr>
                        <a:t> </a:t>
                      </a:r>
                      <a:r>
                        <a:rPr lang="en-US" sz="2400" b="1" i="0" kern="1200" dirty="0" smtClean="0">
                          <a:solidFill>
                            <a:schemeClr val="lt1"/>
                          </a:solidFill>
                          <a:latin typeface="Times New Roman" pitchFamily="18" charset="0"/>
                          <a:ea typeface="+mn-ea"/>
                          <a:cs typeface="Times New Roman" pitchFamily="18" charset="0"/>
                        </a:rPr>
                        <a:t>A bike rider approaching a vertical wall observes that the frequency of his bike horn changes from 440 Hz to 480 Hz when it gets reflected from the wall. Find the speed of the bike if the speed of sound is 330 m/s.</a:t>
                      </a:r>
                      <a:endParaRPr lang="en-US" sz="2400" b="0" i="0" kern="1200" dirty="0" smtClean="0">
                        <a:solidFill>
                          <a:schemeClr val="lt1"/>
                        </a:solidFill>
                        <a:latin typeface="Times New Roman" pitchFamily="18" charset="0"/>
                        <a:ea typeface="+mn-ea"/>
                        <a:cs typeface="Times New Roman" pitchFamily="18" charset="0"/>
                      </a:endParaRPr>
                    </a:p>
                    <a:p>
                      <a:pPr marL="342900" indent="-342900">
                        <a:buFont typeface="Arial" pitchFamily="34" charset="0"/>
                        <a:buChar char="•"/>
                      </a:pPr>
                      <a:r>
                        <a:rPr lang="en-US" sz="2400" b="1" i="0" kern="1200" dirty="0" smtClean="0">
                          <a:solidFill>
                            <a:schemeClr val="lt1"/>
                          </a:solidFill>
                          <a:latin typeface="Times New Roman" pitchFamily="18" charset="0"/>
                          <a:ea typeface="+mn-ea"/>
                          <a:cs typeface="Times New Roman" pitchFamily="18" charset="0"/>
                        </a:rPr>
                        <a:t>Solution:</a:t>
                      </a:r>
                    </a:p>
                    <a:p>
                      <a:pPr marL="342900" indent="-342900">
                        <a:buFont typeface="Arial" pitchFamily="34" charset="0"/>
                        <a:buChar char="•"/>
                      </a:pPr>
                      <a:r>
                        <a:rPr lang="en-US" sz="2400" b="0" i="0" kern="1200" dirty="0" smtClean="0">
                          <a:solidFill>
                            <a:schemeClr val="lt1"/>
                          </a:solidFill>
                          <a:latin typeface="Times New Roman" pitchFamily="18" charset="0"/>
                          <a:ea typeface="+mn-ea"/>
                          <a:cs typeface="Times New Roman" pitchFamily="18" charset="0"/>
                        </a:rPr>
                        <a:t>Let the bike approach the wall with a speed u.</a:t>
                      </a:r>
                    </a:p>
                    <a:p>
                      <a:pPr marL="342900" indent="-342900">
                        <a:buFont typeface="Arial" pitchFamily="34" charset="0"/>
                        <a:buChar char="•"/>
                      </a:pPr>
                      <a:r>
                        <a:rPr lang="en-US" sz="2400" b="0" i="0" kern="1200" dirty="0" smtClean="0">
                          <a:solidFill>
                            <a:schemeClr val="lt1"/>
                          </a:solidFill>
                          <a:latin typeface="Times New Roman" pitchFamily="18" charset="0"/>
                          <a:ea typeface="+mn-ea"/>
                          <a:cs typeface="Times New Roman" pitchFamily="18" charset="0"/>
                        </a:rPr>
                        <a:t>Then the apparent frequency received by the wall can be calculated as</a:t>
                      </a:r>
                    </a:p>
                    <a:p>
                      <a:pPr marL="342900" indent="-342900">
                        <a:buFont typeface="Arial" pitchFamily="34" charset="0"/>
                        <a:buChar char="•"/>
                      </a:pPr>
                      <a:r>
                        <a:rPr lang="en-US" sz="2400" b="0" i="0" kern="1200" dirty="0" smtClean="0">
                          <a:solidFill>
                            <a:schemeClr val="lt1"/>
                          </a:solidFill>
                          <a:latin typeface="Times New Roman" pitchFamily="18" charset="0"/>
                          <a:ea typeface="+mn-ea"/>
                          <a:cs typeface="Times New Roman" pitchFamily="18" charset="0"/>
                        </a:rPr>
                        <a:t>F = </a:t>
                      </a:r>
                      <a:r>
                        <a:rPr lang="en-US" sz="2400" b="0" i="0" kern="1200" dirty="0" err="1" smtClean="0">
                          <a:solidFill>
                            <a:schemeClr val="lt1"/>
                          </a:solidFill>
                          <a:latin typeface="Times New Roman" pitchFamily="18" charset="0"/>
                          <a:ea typeface="+mn-ea"/>
                          <a:cs typeface="Times New Roman" pitchFamily="18" charset="0"/>
                        </a:rPr>
                        <a:t>Fo</a:t>
                      </a:r>
                      <a:r>
                        <a:rPr lang="en-US" sz="2400" b="0" i="0" kern="1200" dirty="0" smtClean="0">
                          <a:solidFill>
                            <a:schemeClr val="lt1"/>
                          </a:solidFill>
                          <a:latin typeface="Times New Roman" pitchFamily="18" charset="0"/>
                          <a:ea typeface="+mn-ea"/>
                          <a:cs typeface="Times New Roman" pitchFamily="18" charset="0"/>
                        </a:rPr>
                        <a:t> {V/(V-U)}</a:t>
                      </a:r>
                    </a:p>
                    <a:p>
                      <a:pPr marL="342900" indent="-342900">
                        <a:buFont typeface="Arial" pitchFamily="34" charset="0"/>
                        <a:buChar char="•"/>
                      </a:pPr>
                      <a:r>
                        <a:rPr lang="en-US" sz="2400" b="0" i="0" kern="1200" dirty="0" smtClean="0">
                          <a:solidFill>
                            <a:schemeClr val="lt1"/>
                          </a:solidFill>
                          <a:latin typeface="Times New Roman" pitchFamily="18" charset="0"/>
                          <a:ea typeface="+mn-ea"/>
                          <a:cs typeface="Times New Roman" pitchFamily="18" charset="0"/>
                        </a:rPr>
                        <a:t>For reflected wave,</a:t>
                      </a:r>
                    </a:p>
                    <a:p>
                      <a:pPr marL="342900" indent="-342900">
                        <a:buFont typeface="Arial" pitchFamily="34" charset="0"/>
                        <a:buChar char="•"/>
                      </a:pPr>
                      <a:r>
                        <a:rPr lang="en-US" sz="2400" b="0" i="0" kern="1200" dirty="0" smtClean="0">
                          <a:solidFill>
                            <a:schemeClr val="lt1"/>
                          </a:solidFill>
                          <a:latin typeface="Times New Roman" pitchFamily="18" charset="0"/>
                          <a:ea typeface="+mn-ea"/>
                          <a:cs typeface="Times New Roman" pitchFamily="18" charset="0"/>
                        </a:rPr>
                        <a:t>F* = F {(V+U)/V}</a:t>
                      </a:r>
                    </a:p>
                    <a:p>
                      <a:pPr marL="342900" indent="-342900">
                        <a:buFont typeface="Arial" pitchFamily="34" charset="0"/>
                        <a:buChar char="•"/>
                      </a:pPr>
                      <a:r>
                        <a:rPr lang="en-US" sz="2400" b="0" i="0" kern="1200" dirty="0" smtClean="0">
                          <a:solidFill>
                            <a:schemeClr val="lt1"/>
                          </a:solidFill>
                          <a:latin typeface="Times New Roman" pitchFamily="18" charset="0"/>
                          <a:ea typeface="+mn-ea"/>
                          <a:cs typeface="Times New Roman" pitchFamily="18" charset="0"/>
                        </a:rPr>
                        <a:t>Substituting (1) in (2), we get</a:t>
                      </a:r>
                    </a:p>
                    <a:p>
                      <a:pPr marL="342900" indent="-342900">
                        <a:buFont typeface="Arial" pitchFamily="34" charset="0"/>
                        <a:buChar char="•"/>
                      </a:pPr>
                      <a:r>
                        <a:rPr lang="en-US" sz="2400" b="0" i="0" kern="1200" dirty="0" smtClean="0">
                          <a:solidFill>
                            <a:schemeClr val="lt1"/>
                          </a:solidFill>
                          <a:latin typeface="Times New Roman" pitchFamily="18" charset="0"/>
                          <a:ea typeface="+mn-ea"/>
                          <a:cs typeface="Times New Roman" pitchFamily="18" charset="0"/>
                        </a:rPr>
                        <a:t>F* =  {(V+U)/(V-U)}</a:t>
                      </a:r>
                      <a:r>
                        <a:rPr lang="en-US" sz="2400" b="0" i="0" kern="1200" dirty="0" err="1" smtClean="0">
                          <a:solidFill>
                            <a:schemeClr val="lt1"/>
                          </a:solidFill>
                          <a:latin typeface="Times New Roman" pitchFamily="18" charset="0"/>
                          <a:ea typeface="+mn-ea"/>
                          <a:cs typeface="Times New Roman" pitchFamily="18" charset="0"/>
                        </a:rPr>
                        <a:t>Fo</a:t>
                      </a:r>
                      <a:endParaRPr lang="en-US" sz="2400" b="0" i="0" kern="1200" dirty="0" smtClean="0">
                        <a:solidFill>
                          <a:schemeClr val="lt1"/>
                        </a:solidFill>
                        <a:latin typeface="Times New Roman" pitchFamily="18" charset="0"/>
                        <a:ea typeface="+mn-ea"/>
                        <a:cs typeface="Times New Roman" pitchFamily="18" charset="0"/>
                      </a:endParaRPr>
                    </a:p>
                    <a:p>
                      <a:pPr marL="342900" indent="-342900">
                        <a:buFont typeface="Arial" pitchFamily="34" charset="0"/>
                        <a:buChar char="•"/>
                      </a:pPr>
                      <a:endParaRPr lang="en-US" sz="2400" b="0" i="0" kern="1200" dirty="0" smtClean="0">
                        <a:solidFill>
                          <a:schemeClr val="lt1"/>
                        </a:solidFill>
                        <a:latin typeface="Times New Roman" pitchFamily="18" charset="0"/>
                        <a:ea typeface="+mn-ea"/>
                        <a:cs typeface="Times New Roman" pitchFamily="18" charset="0"/>
                      </a:endParaRPr>
                    </a:p>
                    <a:p>
                      <a:pPr marL="342900" indent="-342900">
                        <a:buFont typeface="Arial" pitchFamily="34" charset="0"/>
                        <a:buChar char="•"/>
                      </a:pPr>
                      <a:r>
                        <a:rPr lang="en-US" sz="2400" b="0" i="0" kern="1200" dirty="0" smtClean="0">
                          <a:solidFill>
                            <a:schemeClr val="lt1"/>
                          </a:solidFill>
                          <a:latin typeface="Times New Roman" pitchFamily="18" charset="0"/>
                          <a:ea typeface="+mn-ea"/>
                          <a:cs typeface="Times New Roman" pitchFamily="18" charset="0"/>
                        </a:rPr>
                        <a:t>U = Bike Speed and V = Sound Speed</a:t>
                      </a:r>
                      <a:endParaRPr lang="en-US" sz="2400" b="0" i="0" kern="1200" dirty="0">
                        <a:solidFill>
                          <a:schemeClr val="lt1"/>
                        </a:solidFill>
                        <a:latin typeface="Times New Roman" pitchFamily="18" charset="0"/>
                        <a:ea typeface="+mn-ea"/>
                        <a:cs typeface="Times New Roman" pitchFamily="18" charset="0"/>
                      </a:endParaRPr>
                    </a:p>
                  </a:txBody>
                  <a:tcPr/>
                </a:tc>
              </a:tr>
            </a:tbl>
          </a:graphicData>
        </a:graphic>
      </p:graphicFrame>
      <p:sp>
        <p:nvSpPr>
          <p:cNvPr id="2" name="Title 1"/>
          <p:cNvSpPr>
            <a:spLocks noGrp="1"/>
          </p:cNvSpPr>
          <p:nvPr>
            <p:ph type="title"/>
          </p:nvPr>
        </p:nvSpPr>
        <p:spPr>
          <a:xfrm>
            <a:off x="457200" y="274638"/>
            <a:ext cx="8229600" cy="715962"/>
          </a:xfrm>
        </p:spPr>
        <p:txBody>
          <a:bodyPr>
            <a:normAutofit/>
          </a:bodyPr>
          <a:lstStyle/>
          <a:p>
            <a:r>
              <a:rPr lang="en-US" dirty="0" smtClean="0"/>
              <a:t>Waves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3400" y="1295400"/>
            <a:ext cx="7848600" cy="5562600"/>
          </a:xfrm>
        </p:spPr>
        <p:txBody>
          <a:bodyPr>
            <a:normAutofit/>
          </a:bodyPr>
          <a:lstStyle/>
          <a:p>
            <a:pPr marL="342900" indent="-342900" algn="just">
              <a:buFont typeface="Wingdings" pitchFamily="2" charset="2"/>
              <a:buChar char="v"/>
            </a:pPr>
            <a:r>
              <a:rPr lang="en-US" b="1" dirty="0" smtClean="0">
                <a:solidFill>
                  <a:srgbClr val="00B050"/>
                </a:solidFill>
                <a:latin typeface="Times New Roman" pitchFamily="18" charset="0"/>
                <a:cs typeface="Times New Roman" pitchFamily="18" charset="0"/>
              </a:rPr>
              <a:t>Longitudinal </a:t>
            </a:r>
            <a:r>
              <a:rPr lang="en-US" b="1" dirty="0" err="1" smtClean="0">
                <a:solidFill>
                  <a:srgbClr val="00B050"/>
                </a:solidFill>
                <a:latin typeface="Times New Roman" pitchFamily="18" charset="0"/>
                <a:cs typeface="Times New Roman" pitchFamily="18" charset="0"/>
              </a:rPr>
              <a:t>Wave:</a:t>
            </a:r>
            <a:r>
              <a:rPr lang="en-US" dirty="0" err="1" smtClean="0">
                <a:latin typeface="Times New Roman" pitchFamily="18" charset="0"/>
                <a:cs typeface="Times New Roman" pitchFamily="18" charset="0"/>
              </a:rPr>
              <a:t>A</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longitudinal wave has the movement of the particles in the medium in the same dimension as the direction of movement of the wave.</a:t>
            </a:r>
          </a:p>
          <a:p>
            <a:pPr marL="342900" indent="-342900" algn="just">
              <a:buFont typeface="Wingdings" pitchFamily="2" charset="2"/>
              <a:buChar char="v"/>
            </a:pPr>
            <a:r>
              <a:rPr lang="en-US" b="1" dirty="0" smtClean="0">
                <a:solidFill>
                  <a:srgbClr val="00B050"/>
                </a:solidFill>
                <a:latin typeface="Times New Roman" pitchFamily="18" charset="0"/>
                <a:cs typeface="Times New Roman" pitchFamily="18" charset="0"/>
              </a:rPr>
              <a:t>Examples of longitudinal waves:</a:t>
            </a:r>
            <a:endParaRPr lang="en-US" dirty="0" smtClean="0">
              <a:solidFill>
                <a:srgbClr val="00B050"/>
              </a:solidFill>
              <a:latin typeface="Times New Roman" pitchFamily="18" charset="0"/>
              <a:cs typeface="Times New Roman" pitchFamily="18" charset="0"/>
            </a:endParaRPr>
          </a:p>
          <a:p>
            <a:pPr marL="342900" indent="-342900" algn="just">
              <a:buFont typeface="Wingdings" pitchFamily="2" charset="2"/>
              <a:buChar char="§"/>
            </a:pPr>
            <a:r>
              <a:rPr lang="en-US" dirty="0" smtClean="0">
                <a:latin typeface="Times New Roman" pitchFamily="18" charset="0"/>
                <a:cs typeface="Times New Roman" pitchFamily="18" charset="0"/>
              </a:rPr>
              <a:t>Sound waves</a:t>
            </a:r>
          </a:p>
          <a:p>
            <a:pPr marL="342900" indent="-342900" algn="just">
              <a:buFont typeface="Wingdings" pitchFamily="2" charset="2"/>
              <a:buChar char="§"/>
            </a:pPr>
            <a:r>
              <a:rPr lang="en-US" dirty="0" smtClean="0">
                <a:latin typeface="Times New Roman" pitchFamily="18" charset="0"/>
                <a:cs typeface="Times New Roman" pitchFamily="18" charset="0"/>
              </a:rPr>
              <a:t>P-type earthquake waves</a:t>
            </a:r>
          </a:p>
          <a:p>
            <a:pPr marL="342900" indent="-342900" algn="just">
              <a:buFont typeface="Wingdings" pitchFamily="2" charset="2"/>
              <a:buChar char="§"/>
            </a:pPr>
            <a:r>
              <a:rPr lang="en-US" dirty="0" smtClean="0">
                <a:latin typeface="Times New Roman" pitchFamily="18" charset="0"/>
                <a:cs typeface="Times New Roman" pitchFamily="18" charset="0"/>
              </a:rPr>
              <a:t>Compression wave</a:t>
            </a:r>
          </a:p>
          <a:p>
            <a:pPr marL="342900" indent="-342900" algn="just">
              <a:buFont typeface="Wingdings" pitchFamily="2" charset="2"/>
              <a:buChar char="v"/>
            </a:pPr>
            <a:r>
              <a:rPr lang="en-US" sz="2400" b="1" dirty="0" smtClean="0">
                <a:solidFill>
                  <a:srgbClr val="00B050"/>
                </a:solidFill>
                <a:latin typeface="Times New Roman" pitchFamily="18" charset="0"/>
                <a:cs typeface="Times New Roman" pitchFamily="18" charset="0"/>
              </a:rPr>
              <a:t>Parts of longitudinal waves</a:t>
            </a:r>
            <a:r>
              <a:rPr lang="en-US" sz="2400" dirty="0" smtClean="0">
                <a:solidFill>
                  <a:srgbClr val="00B050"/>
                </a:solidFill>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Compression: where the particles are close together.</a:t>
            </a:r>
          </a:p>
          <a:p>
            <a:pPr algn="just"/>
            <a:r>
              <a:rPr lang="en-US" dirty="0" smtClean="0">
                <a:latin typeface="Times New Roman" pitchFamily="18" charset="0"/>
                <a:cs typeface="Times New Roman" pitchFamily="18" charset="0"/>
              </a:rPr>
              <a:t>Rarefaction: where the particles are spread apart.</a:t>
            </a:r>
          </a:p>
          <a:p>
            <a:endParaRPr lang="en-US" dirty="0"/>
          </a:p>
        </p:txBody>
      </p:sp>
      <p:sp>
        <p:nvSpPr>
          <p:cNvPr id="2" name="Title 1"/>
          <p:cNvSpPr>
            <a:spLocks noGrp="1"/>
          </p:cNvSpPr>
          <p:nvPr>
            <p:ph type="title"/>
          </p:nvPr>
        </p:nvSpPr>
        <p:spPr>
          <a:xfrm>
            <a:off x="2514600" y="304800"/>
            <a:ext cx="4114800" cy="838200"/>
          </a:xfrm>
        </p:spPr>
        <p:txBody>
          <a:bodyPr/>
          <a:lstStyle/>
          <a:p>
            <a:r>
              <a:rPr lang="en-US" dirty="0" smtClean="0"/>
              <a:t>Waves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3400" y="1295400"/>
            <a:ext cx="8001000" cy="5562600"/>
          </a:xfrm>
        </p:spPr>
        <p:txBody>
          <a:bodyPr>
            <a:normAutofit/>
          </a:bodyPr>
          <a:lstStyle/>
          <a:p>
            <a:pPr marL="342900" indent="-342900" algn="l">
              <a:buFont typeface="Wingdings" pitchFamily="2" charset="2"/>
              <a:buChar char="v"/>
            </a:pPr>
            <a:r>
              <a:rPr lang="en-US" sz="2400" b="1" dirty="0" smtClean="0">
                <a:solidFill>
                  <a:srgbClr val="00B050"/>
                </a:solidFill>
              </a:rPr>
              <a:t>Electromagnetic Waves:</a:t>
            </a:r>
          </a:p>
          <a:p>
            <a:pPr algn="just"/>
            <a:r>
              <a:rPr lang="en-US" dirty="0" smtClean="0">
                <a:latin typeface="Times New Roman" pitchFamily="18" charset="0"/>
                <a:cs typeface="Times New Roman" pitchFamily="18" charset="0"/>
              </a:rPr>
              <a:t>These waves are the disturbance that does not need any object medium for propagation and can easily travel through the vacuum. They are produced due to various magnetic and electric fields. The periodic changes that take place in magnetic electric fields and therefore known as </a:t>
            </a:r>
            <a:r>
              <a:rPr lang="en-US" dirty="0" smtClean="0">
                <a:latin typeface="Times New Roman" pitchFamily="18" charset="0"/>
                <a:cs typeface="Times New Roman" pitchFamily="18" charset="0"/>
                <a:hlinkClick r:id="rId2"/>
              </a:rPr>
              <a:t>Electromagnetic Wave</a:t>
            </a:r>
            <a:r>
              <a:rPr lang="en-US" dirty="0" smtClean="0">
                <a:latin typeface="Times New Roman" pitchFamily="18" charset="0"/>
                <a:cs typeface="Times New Roman" pitchFamily="18" charset="0"/>
              </a:rPr>
              <a:t>. Radio signals, light rays, x-rays, and cosmic rays.</a:t>
            </a:r>
          </a:p>
          <a:p>
            <a:pPr marL="342900" indent="-342900" algn="just">
              <a:buFont typeface="Wingdings" pitchFamily="2" charset="2"/>
              <a:buChar char="v"/>
            </a:pPr>
            <a:r>
              <a:rPr lang="en-US" sz="2400" b="1" dirty="0" smtClean="0">
                <a:solidFill>
                  <a:srgbClr val="00B050"/>
                </a:solidFill>
                <a:latin typeface="Times New Roman" pitchFamily="18" charset="0"/>
                <a:cs typeface="Times New Roman" pitchFamily="18" charset="0"/>
              </a:rPr>
              <a:t>Mechanical waves:</a:t>
            </a:r>
          </a:p>
          <a:p>
            <a:pPr algn="just"/>
            <a:r>
              <a:rPr lang="en-US" dirty="0" smtClean="0">
                <a:latin typeface="Times New Roman" pitchFamily="18" charset="0"/>
                <a:cs typeface="Times New Roman" pitchFamily="18" charset="0"/>
              </a:rPr>
              <a:t>A wave which needs a medium in order to propagate itself. Sound waves, waves in a Slinky, and water waves are all examples of this.</a:t>
            </a:r>
          </a:p>
          <a:p>
            <a:endParaRPr lang="en-US" dirty="0" smtClean="0"/>
          </a:p>
          <a:p>
            <a:endParaRPr lang="en-US" dirty="0"/>
          </a:p>
        </p:txBody>
      </p:sp>
      <p:sp>
        <p:nvSpPr>
          <p:cNvPr id="2" name="Title 1"/>
          <p:cNvSpPr>
            <a:spLocks noGrp="1"/>
          </p:cNvSpPr>
          <p:nvPr>
            <p:ph type="title"/>
          </p:nvPr>
        </p:nvSpPr>
        <p:spPr>
          <a:xfrm>
            <a:off x="2514600" y="304800"/>
            <a:ext cx="4114800" cy="701040"/>
          </a:xfrm>
        </p:spPr>
        <p:txBody>
          <a:bodyPr/>
          <a:lstStyle/>
          <a:p>
            <a:r>
              <a:rPr lang="en-US" dirty="0" smtClean="0"/>
              <a:t>Waves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2000" y="1600200"/>
            <a:ext cx="7620000" cy="5257800"/>
          </a:xfrm>
        </p:spPr>
        <p:txBody>
          <a:bodyPr/>
          <a:lstStyle/>
          <a:p>
            <a:pPr algn="just">
              <a:buNone/>
            </a:pPr>
            <a:r>
              <a:rPr lang="en-US" sz="2400" b="1" dirty="0" smtClean="0">
                <a:solidFill>
                  <a:srgbClr val="00B050"/>
                </a:solidFill>
                <a:latin typeface="Times New Roman" pitchFamily="18" charset="0"/>
                <a:cs typeface="Times New Roman" pitchFamily="18" charset="0"/>
              </a:rPr>
              <a:t>Progressive Wave:</a:t>
            </a:r>
          </a:p>
          <a:p>
            <a:pPr algn="just"/>
            <a:r>
              <a:rPr lang="en-US" dirty="0" smtClean="0">
                <a:latin typeface="Times New Roman" pitchFamily="18" charset="0"/>
                <a:cs typeface="Times New Roman" pitchFamily="18" charset="0"/>
              </a:rPr>
              <a:t>A progressive wave is defined as the onward transmission of the vibratory motion of a body in an elastic medium from one particle to the successive particle.</a:t>
            </a: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2514600" y="381000"/>
            <a:ext cx="4114800" cy="685800"/>
          </a:xfrm>
        </p:spPr>
        <p:txBody>
          <a:bodyPr/>
          <a:lstStyle/>
          <a:p>
            <a:r>
              <a:rPr lang="en-US" dirty="0" smtClean="0"/>
              <a:t>Waves</a:t>
            </a:r>
            <a:endParaRPr lang="en-US" dirty="0"/>
          </a:p>
        </p:txBody>
      </p:sp>
      <p:pic>
        <p:nvPicPr>
          <p:cNvPr id="1026" name="Picture 2" descr="Wave"/>
          <p:cNvPicPr>
            <a:picLocks noChangeAspect="1" noChangeArrowheads="1"/>
          </p:cNvPicPr>
          <p:nvPr/>
        </p:nvPicPr>
        <p:blipFill>
          <a:blip r:embed="rId2" cstate="print"/>
          <a:srcRect/>
          <a:stretch>
            <a:fillRect/>
          </a:stretch>
        </p:blipFill>
        <p:spPr bwMode="auto">
          <a:xfrm>
            <a:off x="2133600" y="3962400"/>
            <a:ext cx="5095875" cy="216217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1371600"/>
            <a:ext cx="7696200" cy="5486400"/>
          </a:xfrm>
        </p:spPr>
        <p:txBody>
          <a:bodyPr>
            <a:normAutofit/>
          </a:bodyPr>
          <a:lstStyle/>
          <a:p>
            <a:pPr marL="342900" indent="-342900" algn="just">
              <a:buFont typeface="Wingdings" pitchFamily="2" charset="2"/>
              <a:buChar char="v"/>
            </a:pPr>
            <a:r>
              <a:rPr lang="en-US" sz="2400" dirty="0" smtClean="0">
                <a:solidFill>
                  <a:srgbClr val="00B050"/>
                </a:solidFill>
                <a:latin typeface="Times New Roman" pitchFamily="18" charset="0"/>
                <a:cs typeface="Times New Roman" pitchFamily="18" charset="0"/>
              </a:rPr>
              <a:t>Equation of a plane progressive wave</a:t>
            </a:r>
          </a:p>
          <a:p>
            <a:pPr algn="just"/>
            <a:r>
              <a:rPr lang="en-US" dirty="0" smtClean="0">
                <a:latin typeface="Times New Roman" pitchFamily="18" charset="0"/>
                <a:cs typeface="Times New Roman" pitchFamily="18" charset="0"/>
              </a:rPr>
              <a:t>An equation can be formed to represent generally the displacement of a vibrating particle in a medium through which a wave passes. Thus each particle of a progressive wave executes simple harmonic motion of the same period and amplitude differing in phase from each other.</a:t>
            </a:r>
          </a:p>
          <a:p>
            <a:pPr algn="just">
              <a:buNone/>
            </a:pPr>
            <a:r>
              <a:rPr lang="en-US" dirty="0" smtClean="0">
                <a:latin typeface="Times New Roman" pitchFamily="18" charset="0"/>
                <a:cs typeface="Times New Roman" pitchFamily="18" charset="0"/>
              </a:rPr>
              <a:t>	Let us assume that a progressive wave travels from the origin O along the positive direction of X axis, from left to right. The displacement of a particle at a given instant is </a:t>
            </a:r>
          </a:p>
          <a:p>
            <a:pPr algn="just">
              <a:buNone/>
            </a:pPr>
            <a:r>
              <a:rPr lang="en-US" dirty="0" smtClean="0">
                <a:latin typeface="Times New Roman" pitchFamily="18" charset="0"/>
                <a:cs typeface="Times New Roman" pitchFamily="18" charset="0"/>
              </a:rPr>
              <a:t>	y = a sin </a:t>
            </a:r>
            <a:r>
              <a:rPr lang="en-US" dirty="0" err="1" smtClean="0">
                <a:latin typeface="Times New Roman" pitchFamily="18" charset="0"/>
                <a:cs typeface="Times New Roman" pitchFamily="18" charset="0"/>
              </a:rPr>
              <a:t>ωt</a:t>
            </a:r>
            <a:r>
              <a:rPr lang="en-US" dirty="0" smtClean="0">
                <a:latin typeface="Times New Roman" pitchFamily="18" charset="0"/>
                <a:cs typeface="Times New Roman" pitchFamily="18" charset="0"/>
              </a:rPr>
              <a:t>            …... (1)</a:t>
            </a:r>
          </a:p>
          <a:p>
            <a:pPr algn="just">
              <a:buNone/>
            </a:pPr>
            <a:r>
              <a:rPr lang="en-US" dirty="0" smtClean="0">
                <a:latin typeface="Times New Roman" pitchFamily="18" charset="0"/>
                <a:cs typeface="Times New Roman" pitchFamily="18" charset="0"/>
              </a:rPr>
              <a:t>	where </a:t>
            </a:r>
            <a:r>
              <a:rPr lang="en-US"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is the amplitude of the vibration of the particle and ω = 2π</a:t>
            </a:r>
            <a:r>
              <a:rPr lang="en-US" i="1" dirty="0" smtClean="0">
                <a:latin typeface="Times New Roman" pitchFamily="18" charset="0"/>
                <a:cs typeface="Times New Roman" pitchFamily="18" charset="0"/>
              </a:rPr>
              <a:t>f</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The displacement of the particle P at a distance </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from O at a given instant is given by,</a:t>
            </a:r>
          </a:p>
          <a:p>
            <a:pPr algn="just">
              <a:buNone/>
            </a:pPr>
            <a:r>
              <a:rPr lang="en-US" dirty="0" smtClean="0">
                <a:latin typeface="Times New Roman" pitchFamily="18" charset="0"/>
                <a:cs typeface="Times New Roman" pitchFamily="18" charset="0"/>
              </a:rPr>
              <a:t>	y = a sin (</a:t>
            </a:r>
            <a:r>
              <a:rPr lang="en-US" dirty="0" err="1" smtClean="0">
                <a:latin typeface="Times New Roman" pitchFamily="18" charset="0"/>
                <a:cs typeface="Times New Roman" pitchFamily="18" charset="0"/>
              </a:rPr>
              <a:t>ωt</a:t>
            </a:r>
            <a:r>
              <a:rPr lang="en-US" dirty="0" smtClean="0">
                <a:latin typeface="Times New Roman" pitchFamily="18" charset="0"/>
                <a:cs typeface="Times New Roman" pitchFamily="18" charset="0"/>
              </a:rPr>
              <a:t> - φ)           …... (2)</a:t>
            </a:r>
          </a:p>
          <a:p>
            <a:endParaRPr lang="en-US" dirty="0"/>
          </a:p>
        </p:txBody>
      </p:sp>
      <p:sp>
        <p:nvSpPr>
          <p:cNvPr id="2" name="Title 1"/>
          <p:cNvSpPr>
            <a:spLocks noGrp="1"/>
          </p:cNvSpPr>
          <p:nvPr>
            <p:ph type="title"/>
          </p:nvPr>
        </p:nvSpPr>
        <p:spPr>
          <a:xfrm>
            <a:off x="2362200" y="381000"/>
            <a:ext cx="4267200" cy="609600"/>
          </a:xfrm>
        </p:spPr>
        <p:txBody>
          <a:bodyPr/>
          <a:lstStyle/>
          <a:p>
            <a:r>
              <a:rPr lang="en-US" dirty="0" smtClean="0"/>
              <a:t>Waves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371600"/>
            <a:ext cx="7924800" cy="5486400"/>
          </a:xfrm>
        </p:spPr>
        <p:txBody>
          <a:bodyPr>
            <a:normAutofit/>
          </a:bodyPr>
          <a:lstStyle/>
          <a:p>
            <a:pPr algn="just">
              <a:buNone/>
            </a:pPr>
            <a:r>
              <a:rPr lang="en-US" dirty="0" smtClean="0"/>
              <a:t>	</a:t>
            </a:r>
            <a:r>
              <a:rPr lang="en-US" dirty="0" smtClean="0">
                <a:latin typeface="Times New Roman" pitchFamily="18" charset="0"/>
                <a:cs typeface="Times New Roman" pitchFamily="18" charset="0"/>
              </a:rPr>
              <a:t>If the two particles are separated by a distance </a:t>
            </a:r>
            <a:r>
              <a:rPr lang="en-US" i="1" dirty="0" smtClean="0">
                <a:latin typeface="Times New Roman" pitchFamily="18" charset="0"/>
                <a:cs typeface="Times New Roman" pitchFamily="18" charset="0"/>
              </a:rPr>
              <a:t>λ</a:t>
            </a:r>
            <a:r>
              <a:rPr lang="en-US" dirty="0" smtClean="0">
                <a:latin typeface="Times New Roman" pitchFamily="18" charset="0"/>
                <a:cs typeface="Times New Roman" pitchFamily="18" charset="0"/>
              </a:rPr>
              <a:t>, they will differ by a phase of 2π. Therefore, the phase φ of the particle P at a distance</a:t>
            </a:r>
          </a:p>
          <a:p>
            <a:pPr algn="just">
              <a:buNone/>
            </a:pPr>
            <a:r>
              <a:rPr lang="en-US" i="1" dirty="0" smtClean="0">
                <a:latin typeface="Times New Roman" pitchFamily="18" charset="0"/>
                <a:cs typeface="Times New Roman" pitchFamily="18" charset="0"/>
              </a:rPr>
              <a:t>	x </a:t>
            </a:r>
            <a:r>
              <a:rPr lang="en-US" dirty="0" smtClean="0">
                <a:latin typeface="Times New Roman" pitchFamily="18" charset="0"/>
                <a:cs typeface="Times New Roman" pitchFamily="18" charset="0"/>
              </a:rPr>
              <a:t>is  φ = (2π/λ) x</a:t>
            </a:r>
          </a:p>
          <a:p>
            <a:pPr algn="just">
              <a:buNone/>
            </a:pPr>
            <a:r>
              <a:rPr lang="en-US" dirty="0" smtClean="0">
                <a:latin typeface="Times New Roman" pitchFamily="18" charset="0"/>
                <a:cs typeface="Times New Roman" pitchFamily="18" charset="0"/>
              </a:rPr>
              <a:t>	y = a sin (</a:t>
            </a:r>
            <a:r>
              <a:rPr lang="en-US" dirty="0" err="1" smtClean="0">
                <a:latin typeface="Times New Roman" pitchFamily="18" charset="0"/>
                <a:cs typeface="Times New Roman" pitchFamily="18" charset="0"/>
              </a:rPr>
              <a:t>ωt</a:t>
            </a:r>
            <a:r>
              <a:rPr lang="en-US" dirty="0" smtClean="0">
                <a:latin typeface="Times New Roman" pitchFamily="18" charset="0"/>
                <a:cs typeface="Times New Roman" pitchFamily="18" charset="0"/>
              </a:rPr>
              <a:t> - 2πx/λ)           …... (3)</a:t>
            </a:r>
          </a:p>
          <a:p>
            <a:pPr algn="just">
              <a:buNone/>
            </a:pPr>
            <a:r>
              <a:rPr lang="en-US" dirty="0" smtClean="0">
                <a:latin typeface="Times New Roman" pitchFamily="18" charset="0"/>
                <a:cs typeface="Times New Roman" pitchFamily="18" charset="0"/>
              </a:rPr>
              <a:t>	Since ω = 2πf = 2π (v/λ), the equation is given by,</a:t>
            </a:r>
          </a:p>
          <a:p>
            <a:pPr algn="just">
              <a:buNone/>
            </a:pPr>
            <a:r>
              <a:rPr lang="en-US" dirty="0" smtClean="0">
                <a:latin typeface="Times New Roman" pitchFamily="18" charset="0"/>
                <a:cs typeface="Times New Roman" pitchFamily="18" charset="0"/>
              </a:rPr>
              <a:t>	y = a sin [(2πvt/λ) - (2πx/λ)] </a:t>
            </a:r>
          </a:p>
          <a:p>
            <a:pPr algn="just">
              <a:buNone/>
            </a:pPr>
            <a:r>
              <a:rPr lang="en-US" dirty="0" smtClean="0">
                <a:solidFill>
                  <a:srgbClr val="C00000"/>
                </a:solidFill>
                <a:latin typeface="Times New Roman" pitchFamily="18" charset="0"/>
                <a:cs typeface="Times New Roman" pitchFamily="18" charset="0"/>
              </a:rPr>
              <a:t>	y =  a sin 2π/λ (</a:t>
            </a:r>
            <a:r>
              <a:rPr lang="en-US" dirty="0" err="1" smtClean="0">
                <a:solidFill>
                  <a:srgbClr val="C00000"/>
                </a:solidFill>
                <a:latin typeface="Times New Roman" pitchFamily="18" charset="0"/>
                <a:cs typeface="Times New Roman" pitchFamily="18" charset="0"/>
              </a:rPr>
              <a:t>vt</a:t>
            </a:r>
            <a:r>
              <a:rPr lang="en-US" dirty="0" smtClean="0">
                <a:solidFill>
                  <a:srgbClr val="C00000"/>
                </a:solidFill>
                <a:latin typeface="Times New Roman" pitchFamily="18" charset="0"/>
                <a:cs typeface="Times New Roman" pitchFamily="18" charset="0"/>
              </a:rPr>
              <a:t> – x)               …... (4)</a:t>
            </a:r>
          </a:p>
          <a:p>
            <a:pPr algn="just">
              <a:buNone/>
            </a:pPr>
            <a:r>
              <a:rPr lang="en-US" dirty="0" smtClean="0">
                <a:solidFill>
                  <a:srgbClr val="C00000"/>
                </a:solidFill>
                <a:latin typeface="Times New Roman" pitchFamily="18" charset="0"/>
                <a:cs typeface="Times New Roman" pitchFamily="18" charset="0"/>
              </a:rPr>
              <a:t>Equation  4 is known as general progressive wave </a:t>
            </a:r>
            <a:r>
              <a:rPr lang="en-US" dirty="0" err="1" smtClean="0">
                <a:solidFill>
                  <a:srgbClr val="C00000"/>
                </a:solidFill>
                <a:latin typeface="Times New Roman" pitchFamily="18" charset="0"/>
                <a:cs typeface="Times New Roman" pitchFamily="18" charset="0"/>
              </a:rPr>
              <a:t>euation</a:t>
            </a:r>
            <a:r>
              <a:rPr lang="en-US" dirty="0" smtClean="0">
                <a:solidFill>
                  <a:srgbClr val="C00000"/>
                </a:solidFill>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	Since, ω = 2π/T, the equation (3) can also be written as,</a:t>
            </a:r>
          </a:p>
          <a:p>
            <a:pPr algn="just">
              <a:buNone/>
            </a:pPr>
            <a:r>
              <a:rPr lang="en-US" dirty="0" smtClean="0">
                <a:latin typeface="Times New Roman" pitchFamily="18" charset="0"/>
                <a:cs typeface="Times New Roman" pitchFamily="18" charset="0"/>
              </a:rPr>
              <a:t>	y = a sin 2π (t/T – x/λ)             …... (5)</a:t>
            </a:r>
          </a:p>
          <a:p>
            <a:pPr algn="just">
              <a:buNone/>
            </a:pPr>
            <a:r>
              <a:rPr lang="en-US" dirty="0" smtClean="0">
                <a:latin typeface="Times New Roman" pitchFamily="18" charset="0"/>
                <a:cs typeface="Times New Roman" pitchFamily="18" charset="0"/>
              </a:rPr>
              <a:t>	If the wave travels in opposite direction, the equation becomes,</a:t>
            </a:r>
          </a:p>
          <a:p>
            <a:pPr algn="just">
              <a:buNone/>
            </a:pPr>
            <a:r>
              <a:rPr lang="en-US" dirty="0" smtClean="0">
                <a:latin typeface="Times New Roman" pitchFamily="18" charset="0"/>
                <a:cs typeface="Times New Roman" pitchFamily="18" charset="0"/>
              </a:rPr>
              <a:t>	y = a sin 2π (t/T + x/λ)             …... (6)</a:t>
            </a:r>
          </a:p>
          <a:p>
            <a:endParaRPr lang="en-US" dirty="0"/>
          </a:p>
        </p:txBody>
      </p:sp>
      <p:sp>
        <p:nvSpPr>
          <p:cNvPr id="2" name="Title 1"/>
          <p:cNvSpPr>
            <a:spLocks noGrp="1"/>
          </p:cNvSpPr>
          <p:nvPr>
            <p:ph type="title"/>
          </p:nvPr>
        </p:nvSpPr>
        <p:spPr>
          <a:xfrm>
            <a:off x="2209800" y="350838"/>
            <a:ext cx="5105400" cy="563562"/>
          </a:xfrm>
        </p:spPr>
        <p:txBody>
          <a:bodyPr>
            <a:normAutofit/>
          </a:bodyPr>
          <a:lstStyle/>
          <a:p>
            <a:r>
              <a:rPr lang="en-US" dirty="0" smtClean="0"/>
              <a:t>Waves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sz="quarter" idx="13"/>
          </p:nvPr>
        </p:nvPicPr>
        <p:blipFill>
          <a:blip r:embed="rId2" cstate="print"/>
          <a:srcRect/>
          <a:stretch>
            <a:fillRect/>
          </a:stretch>
        </p:blipFill>
        <p:spPr bwMode="auto">
          <a:xfrm>
            <a:off x="1752600" y="2209800"/>
            <a:ext cx="5181600" cy="2895600"/>
          </a:xfrm>
          <a:prstGeom prst="rect">
            <a:avLst/>
          </a:prstGeom>
          <a:noFill/>
          <a:ln w="9525">
            <a:noFill/>
            <a:miter lim="800000"/>
            <a:headEnd/>
            <a:tailEnd/>
          </a:ln>
        </p:spPr>
      </p:pic>
      <p:sp>
        <p:nvSpPr>
          <p:cNvPr id="2" name="Title 1"/>
          <p:cNvSpPr>
            <a:spLocks noGrp="1"/>
          </p:cNvSpPr>
          <p:nvPr>
            <p:ph type="title"/>
          </p:nvPr>
        </p:nvSpPr>
        <p:spPr>
          <a:xfrm>
            <a:off x="2514600" y="365760"/>
            <a:ext cx="4114800" cy="701040"/>
          </a:xfrm>
        </p:spPr>
        <p:txBody>
          <a:bodyPr/>
          <a:lstStyle/>
          <a:p>
            <a:r>
              <a:rPr lang="en-US" dirty="0" smtClean="0"/>
              <a:t>Waves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447800"/>
            <a:ext cx="7924800" cy="5410200"/>
          </a:xfrm>
        </p:spPr>
        <p:txBody>
          <a:bodyPr>
            <a:normAutofit/>
          </a:bodyPr>
          <a:lstStyle/>
          <a:p>
            <a:pPr algn="just">
              <a:buNone/>
            </a:pPr>
            <a:r>
              <a:rPr lang="en-US" sz="2400" b="1" dirty="0" smtClean="0">
                <a:solidFill>
                  <a:srgbClr val="00B050"/>
                </a:solidFill>
              </a:rPr>
              <a:t>(</a:t>
            </a:r>
            <a:r>
              <a:rPr lang="en-US" sz="2400" b="1" dirty="0" err="1" smtClean="0">
                <a:solidFill>
                  <a:srgbClr val="00B050"/>
                </a:solidFill>
              </a:rPr>
              <a:t>i</a:t>
            </a:r>
            <a:r>
              <a:rPr lang="en-US" sz="2400" b="1" dirty="0" smtClean="0">
                <a:solidFill>
                  <a:srgbClr val="00B050"/>
                </a:solidFill>
              </a:rPr>
              <a:t>)</a:t>
            </a:r>
            <a:r>
              <a:rPr lang="en-US" sz="2400" b="1" dirty="0" smtClean="0">
                <a:solidFill>
                  <a:srgbClr val="00B050"/>
                </a:solidFill>
                <a:latin typeface="Times New Roman" pitchFamily="18" charset="0"/>
                <a:cs typeface="Times New Roman" pitchFamily="18" charset="0"/>
              </a:rPr>
              <a:t> Variation of phase with time</a:t>
            </a:r>
            <a:endParaRPr lang="en-US" sz="2400" dirty="0" smtClean="0">
              <a:solidFill>
                <a:srgbClr val="00B050"/>
              </a:solidFill>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The phase changes continuously with time at a constant distance.</a:t>
            </a:r>
          </a:p>
          <a:p>
            <a:pPr algn="just">
              <a:buNone/>
            </a:pPr>
            <a:r>
              <a:rPr lang="en-US" dirty="0" smtClean="0">
                <a:latin typeface="Times New Roman" pitchFamily="18" charset="0"/>
                <a:cs typeface="Times New Roman" pitchFamily="18" charset="0"/>
              </a:rPr>
              <a:t>At a given distance </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from O let φ</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φ</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be the phase of a particle at time </a:t>
            </a:r>
            <a:r>
              <a:rPr lang="en-US" i="1"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a:t>
            </a:r>
            <a:r>
              <a:rPr lang="en-US" i="1"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respectively.</a:t>
            </a:r>
          </a:p>
          <a:p>
            <a:pPr algn="just">
              <a:buNone/>
            </a:pPr>
            <a:r>
              <a:rPr lang="en-US" dirty="0" smtClean="0">
                <a:latin typeface="Times New Roman" pitchFamily="18" charset="0"/>
                <a:cs typeface="Times New Roman" pitchFamily="18" charset="0"/>
              </a:rPr>
              <a:t>	φ</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2π (t</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/T - x/λ)</a:t>
            </a:r>
          </a:p>
          <a:p>
            <a:pPr algn="just">
              <a:buNone/>
            </a:pPr>
            <a:r>
              <a:rPr lang="en-US" dirty="0" smtClean="0">
                <a:latin typeface="Times New Roman" pitchFamily="18" charset="0"/>
                <a:cs typeface="Times New Roman" pitchFamily="18" charset="0"/>
              </a:rPr>
              <a:t>	φ</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2π (t</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/T - x/λ)</a:t>
            </a:r>
          </a:p>
          <a:p>
            <a:pPr algn="just">
              <a:buNone/>
            </a:pPr>
            <a:r>
              <a:rPr lang="en-US" dirty="0" smtClean="0">
                <a:latin typeface="Times New Roman" pitchFamily="18" charset="0"/>
                <a:cs typeface="Times New Roman" pitchFamily="18" charset="0"/>
              </a:rPr>
              <a:t>	φ</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φ</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2π (t</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/T – t</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/T) = 2π/T (t</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t</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	φ = (2π/T) t</a:t>
            </a:r>
          </a:p>
          <a:p>
            <a:pPr algn="just">
              <a:buNone/>
            </a:pPr>
            <a:r>
              <a:rPr lang="en-US" dirty="0" smtClean="0">
                <a:latin typeface="Times New Roman" pitchFamily="18" charset="0"/>
                <a:cs typeface="Times New Roman" pitchFamily="18" charset="0"/>
              </a:rPr>
              <a:t>This is the phase change φ of a particle in time interval t. If </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 T, φ = 2π. This shows that after a time period T, the phase of a particle becomes the same.</a:t>
            </a:r>
          </a:p>
          <a:p>
            <a:endParaRPr lang="en-US" dirty="0"/>
          </a:p>
        </p:txBody>
      </p:sp>
      <p:sp>
        <p:nvSpPr>
          <p:cNvPr id="2" name="Title 1"/>
          <p:cNvSpPr>
            <a:spLocks noGrp="1"/>
          </p:cNvSpPr>
          <p:nvPr>
            <p:ph type="title"/>
          </p:nvPr>
        </p:nvSpPr>
        <p:spPr>
          <a:xfrm>
            <a:off x="2133600" y="274638"/>
            <a:ext cx="4953000" cy="639762"/>
          </a:xfrm>
        </p:spPr>
        <p:txBody>
          <a:bodyPr>
            <a:normAutofit/>
          </a:bodyPr>
          <a:lstStyle/>
          <a:p>
            <a:r>
              <a:rPr lang="en-US" dirty="0" smtClean="0"/>
              <a:t>waves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1440</TotalTime>
  <Words>1134</Words>
  <Application>Microsoft Office PowerPoint</Application>
  <PresentationFormat>On-screen Show (4:3)</PresentationFormat>
  <Paragraphs>163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BlackTie</vt:lpstr>
      <vt:lpstr>Waves</vt:lpstr>
      <vt:lpstr>Waves</vt:lpstr>
      <vt:lpstr>Waves</vt:lpstr>
      <vt:lpstr>Waves</vt:lpstr>
      <vt:lpstr>Waves</vt:lpstr>
      <vt:lpstr>Waves</vt:lpstr>
      <vt:lpstr>Waves</vt:lpstr>
      <vt:lpstr>Waves</vt:lpstr>
      <vt:lpstr>waves</vt:lpstr>
      <vt:lpstr>Waves</vt:lpstr>
      <vt:lpstr>Waves</vt:lpstr>
      <vt:lpstr>Waves</vt:lpstr>
      <vt:lpstr>Waves</vt:lpstr>
      <vt:lpstr>Waves</vt:lpstr>
      <vt:lpstr>Waves</vt:lpstr>
      <vt:lpstr>Waves</vt:lpstr>
      <vt:lpstr>Waves</vt:lpstr>
      <vt:lpstr>Waves</vt:lpstr>
      <vt:lpstr>Waves</vt:lpstr>
      <vt:lpstr>    Waves  Equation for Doppler effect</vt:lpstr>
      <vt:lpstr>Waves</vt:lpstr>
      <vt:lpstr>Waves</vt:lpstr>
      <vt:lpstr>Waves</vt:lpstr>
      <vt:lpstr>Waves</vt:lpstr>
      <vt:lpstr>Waves</vt:lpstr>
      <vt:lpstr>Waves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Waves</dc:title>
  <dc:creator>User</dc:creator>
  <cp:lastModifiedBy>SANJANA</cp:lastModifiedBy>
  <cp:revision>40</cp:revision>
  <dcterms:created xsi:type="dcterms:W3CDTF">2020-11-12T03:35:22Z</dcterms:created>
  <dcterms:modified xsi:type="dcterms:W3CDTF">2023-08-26T15:06:46Z</dcterms:modified>
</cp:coreProperties>
</file>