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8527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190999"/>
            <a:ext cx="5458968" cy="863413"/>
          </a:xfrm>
        </p:spPr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88760" y="5301608"/>
            <a:ext cx="5458968" cy="944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Nazmun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Moon</a:t>
            </a:r>
          </a:p>
          <a:p>
            <a:r>
              <a:rPr lang="en-US" dirty="0" smtClean="0"/>
              <a:t>Assistant Professor</a:t>
            </a:r>
            <a:endParaRPr lang="en-US" dirty="0" smtClean="0"/>
          </a:p>
          <a:p>
            <a:r>
              <a:rPr lang="en-US" dirty="0" smtClean="0"/>
              <a:t>Department of CSE</a:t>
            </a:r>
          </a:p>
          <a:p>
            <a:r>
              <a:rPr lang="en-US" dirty="0" smtClean="0"/>
              <a:t>Daffodil International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97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0200"/>
            <a:ext cx="6508377" cy="660400"/>
          </a:xfrm>
        </p:spPr>
        <p:txBody>
          <a:bodyPr/>
          <a:lstStyle/>
          <a:p>
            <a:r>
              <a:rPr lang="en-US" b="1" dirty="0"/>
              <a:t>Octal Number System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82700"/>
            <a:ext cx="8864599" cy="5473700"/>
          </a:xfrm>
        </p:spPr>
        <p:txBody>
          <a:bodyPr>
            <a:normAutofit/>
          </a:bodyPr>
          <a:lstStyle/>
          <a:p>
            <a:r>
              <a:rPr lang="en-US" sz="2400" b="1" dirty="0"/>
              <a:t>Characteristics</a:t>
            </a:r>
            <a:endParaRPr lang="en-US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positional number system</a:t>
            </a:r>
          </a:p>
          <a:p>
            <a:pPr lvl="1"/>
            <a:r>
              <a:rPr lang="en-US" sz="2000" dirty="0" smtClean="0"/>
              <a:t>Has </a:t>
            </a:r>
            <a:r>
              <a:rPr lang="en-US" sz="2000" dirty="0"/>
              <a:t>total 8 symbols or digits (0, 1, 2, 3, 4, 5, 6, 7). </a:t>
            </a:r>
          </a:p>
          <a:p>
            <a:pPr lvl="1"/>
            <a:r>
              <a:rPr lang="en-US" sz="2000" dirty="0" smtClean="0"/>
              <a:t>Hence</a:t>
            </a:r>
            <a:r>
              <a:rPr lang="en-US" sz="2000" dirty="0"/>
              <a:t>, its base = 8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maximum value of a single digit is 7 (one less </a:t>
            </a:r>
            <a:r>
              <a:rPr lang="en-US" sz="2000" dirty="0" smtClean="0"/>
              <a:t>than </a:t>
            </a:r>
            <a:r>
              <a:rPr lang="en-US" sz="2000" dirty="0"/>
              <a:t>the value of the </a:t>
            </a:r>
            <a:r>
              <a:rPr lang="en-US" sz="2000" dirty="0" smtClean="0"/>
              <a:t>base)</a:t>
            </a:r>
            <a:endParaRPr lang="en-US" sz="2000" dirty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position of a digit represents a specific power of the base (8) </a:t>
            </a:r>
          </a:p>
          <a:p>
            <a:pPr lvl="1"/>
            <a:r>
              <a:rPr lang="en-US" sz="2000" dirty="0" smtClean="0"/>
              <a:t>Since </a:t>
            </a:r>
            <a:r>
              <a:rPr lang="en-US" sz="2000" dirty="0"/>
              <a:t>there are only 8 digits, 3 bits (2</a:t>
            </a:r>
            <a:r>
              <a:rPr lang="en-US" sz="2000" baseline="30000" dirty="0"/>
              <a:t>3</a:t>
            </a:r>
            <a:r>
              <a:rPr lang="en-US" sz="2000" dirty="0"/>
              <a:t> = 8) are sufficient to represent any octal number in binary</a:t>
            </a:r>
          </a:p>
          <a:p>
            <a:r>
              <a:rPr lang="en-US" sz="2400" b="1" dirty="0" smtClean="0"/>
              <a:t>Example</a:t>
            </a: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	2057</a:t>
            </a:r>
            <a:r>
              <a:rPr lang="en-US" baseline="-25000" dirty="0" smtClean="0"/>
              <a:t>8</a:t>
            </a:r>
            <a:r>
              <a:rPr lang="en-US" dirty="0" smtClean="0"/>
              <a:t> 	= </a:t>
            </a:r>
            <a:r>
              <a:rPr lang="en-US" dirty="0"/>
              <a:t>(2 x 8</a:t>
            </a:r>
            <a:r>
              <a:rPr lang="en-US" baseline="30000" dirty="0"/>
              <a:t>3</a:t>
            </a:r>
            <a:r>
              <a:rPr lang="en-US" dirty="0"/>
              <a:t>) + (0 x 8</a:t>
            </a:r>
            <a:r>
              <a:rPr lang="en-US" baseline="30000" dirty="0"/>
              <a:t>2</a:t>
            </a:r>
            <a:r>
              <a:rPr lang="en-US" dirty="0"/>
              <a:t>) + (5 x 8</a:t>
            </a:r>
            <a:r>
              <a:rPr lang="en-US" baseline="30000" dirty="0"/>
              <a:t>1</a:t>
            </a:r>
            <a:r>
              <a:rPr lang="en-US" dirty="0"/>
              <a:t>) + (7 x 8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228600" lvl="1" indent="0">
              <a:buNone/>
            </a:pPr>
            <a:r>
              <a:rPr lang="en-US" dirty="0" smtClean="0"/>
              <a:t>		= </a:t>
            </a:r>
            <a:r>
              <a:rPr lang="en-US" dirty="0"/>
              <a:t>1024 + 0 + 40 + 7</a:t>
            </a:r>
          </a:p>
          <a:p>
            <a:pPr marL="228600" lvl="1" indent="0">
              <a:buNone/>
            </a:pPr>
            <a:r>
              <a:rPr lang="en-US" dirty="0" smtClean="0"/>
              <a:t>		= </a:t>
            </a:r>
            <a:r>
              <a:rPr lang="en-US" dirty="0"/>
              <a:t>1071</a:t>
            </a:r>
            <a:r>
              <a:rPr lang="en-US" baseline="-25000" dirty="0"/>
              <a:t>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5958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92100"/>
            <a:ext cx="6972301" cy="647700"/>
          </a:xfrm>
        </p:spPr>
        <p:txBody>
          <a:bodyPr/>
          <a:lstStyle/>
          <a:p>
            <a:r>
              <a:rPr lang="en-US" b="1" dirty="0"/>
              <a:t>Hexadecimal Number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33500"/>
            <a:ext cx="857250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Characteristics</a:t>
            </a:r>
          </a:p>
          <a:p>
            <a:pPr lvl="1"/>
            <a:r>
              <a:rPr lang="en-US" sz="1900" dirty="0" smtClean="0"/>
              <a:t>A </a:t>
            </a:r>
            <a:r>
              <a:rPr lang="en-US" sz="1900" dirty="0"/>
              <a:t>positional number system</a:t>
            </a:r>
          </a:p>
          <a:p>
            <a:pPr lvl="1"/>
            <a:r>
              <a:rPr lang="en-US" sz="1900" dirty="0" smtClean="0"/>
              <a:t>Has </a:t>
            </a:r>
            <a:r>
              <a:rPr lang="en-US" sz="1900" dirty="0"/>
              <a:t>total 16 symbols or digits (0, 1, 2, 3, 4, 5, 6, 7, 8, 9, A, B, C, D, E, F). Hence its base = 16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symbols A, B, C, D, E and F represent the </a:t>
            </a:r>
            <a:r>
              <a:rPr lang="en-US" sz="1900" dirty="0" smtClean="0"/>
              <a:t>decimal </a:t>
            </a:r>
            <a:r>
              <a:rPr lang="en-US" sz="1900" dirty="0"/>
              <a:t>values 10, 11, 12, 13, 14 and 15 </a:t>
            </a:r>
            <a:r>
              <a:rPr lang="en-US" sz="1900" dirty="0" smtClean="0"/>
              <a:t>respectively</a:t>
            </a:r>
            <a:endParaRPr lang="en-US" sz="1900" dirty="0"/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maximum value of a single digit is 15 (one less </a:t>
            </a:r>
            <a:r>
              <a:rPr lang="en-US" sz="1900" dirty="0" smtClean="0"/>
              <a:t>than </a:t>
            </a:r>
            <a:r>
              <a:rPr lang="en-US" sz="1900" dirty="0"/>
              <a:t>the value of the base) </a:t>
            </a:r>
            <a:endParaRPr lang="en-US" sz="1900" dirty="0" smtClean="0"/>
          </a:p>
          <a:p>
            <a:pPr lvl="1"/>
            <a:r>
              <a:rPr lang="en-US" sz="1900" dirty="0" smtClean="0"/>
              <a:t>Each </a:t>
            </a:r>
            <a:r>
              <a:rPr lang="en-US" sz="1900" dirty="0"/>
              <a:t>position of a digit represents a specific power of the base (16)</a:t>
            </a:r>
          </a:p>
          <a:p>
            <a:pPr lvl="1"/>
            <a:r>
              <a:rPr lang="en-US" sz="1900" dirty="0" smtClean="0"/>
              <a:t>Since </a:t>
            </a:r>
            <a:r>
              <a:rPr lang="en-US" sz="1900" dirty="0"/>
              <a:t>there are only 16 digits, 4 bits (2</a:t>
            </a:r>
            <a:r>
              <a:rPr lang="en-US" sz="1900" baseline="30000" dirty="0"/>
              <a:t>4</a:t>
            </a:r>
            <a:r>
              <a:rPr lang="en-US" sz="1900" dirty="0"/>
              <a:t> = 16) are sufficient to represent any hexadecimal number in </a:t>
            </a:r>
            <a:r>
              <a:rPr lang="en-US" sz="1900" dirty="0" smtClean="0"/>
              <a:t>binary</a:t>
            </a:r>
            <a:endParaRPr lang="en-US" sz="1900" dirty="0"/>
          </a:p>
          <a:p>
            <a:r>
              <a:rPr lang="en-US" dirty="0"/>
              <a:t> </a:t>
            </a:r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1AF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dirty="0"/>
              <a:t>(1 x 16</a:t>
            </a:r>
            <a:r>
              <a:rPr lang="en-US" baseline="30000" dirty="0"/>
              <a:t>2</a:t>
            </a:r>
            <a:r>
              <a:rPr lang="en-US" dirty="0"/>
              <a:t>) + (A x 16</a:t>
            </a:r>
            <a:r>
              <a:rPr lang="en-US" baseline="30000" dirty="0"/>
              <a:t>1</a:t>
            </a:r>
            <a:r>
              <a:rPr lang="en-US" dirty="0"/>
              <a:t>) + (F x 16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	= </a:t>
            </a:r>
            <a:r>
              <a:rPr lang="en-US" dirty="0"/>
              <a:t>1 x 256 + 10 x 16 + 15 x 1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	= 256 + 160 + 15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	= </a:t>
            </a:r>
            <a:r>
              <a:rPr lang="en-US" dirty="0"/>
              <a:t>431</a:t>
            </a:r>
            <a:r>
              <a:rPr lang="en-US" baseline="-25000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6781801" cy="1041400"/>
          </a:xfrm>
        </p:spPr>
        <p:txBody>
          <a:bodyPr/>
          <a:lstStyle/>
          <a:p>
            <a:r>
              <a:rPr lang="en-US" sz="3200" b="1" dirty="0"/>
              <a:t>Converting a Number of Another Base to a </a:t>
            </a:r>
            <a:r>
              <a:rPr lang="en-US" sz="3200" b="1" dirty="0" smtClean="0"/>
              <a:t>Decimal </a:t>
            </a:r>
            <a:r>
              <a:rPr lang="en-US" sz="3200" b="1" dirty="0"/>
              <a:t>Number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40000"/>
            <a:ext cx="8394701" cy="3916363"/>
          </a:xfrm>
        </p:spPr>
        <p:txBody>
          <a:bodyPr/>
          <a:lstStyle/>
          <a:p>
            <a:r>
              <a:rPr lang="en-US" sz="2800" b="1" dirty="0" smtClean="0"/>
              <a:t>Method</a:t>
            </a:r>
          </a:p>
          <a:p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 Step </a:t>
            </a:r>
            <a:r>
              <a:rPr lang="en-US" sz="2400" dirty="0"/>
              <a:t>1: Determine the column (positional) value of </a:t>
            </a:r>
            <a:r>
              <a:rPr lang="en-US" sz="2400" dirty="0" smtClean="0"/>
              <a:t>each </a:t>
            </a:r>
            <a:r>
              <a:rPr lang="en-US" sz="2400" dirty="0"/>
              <a:t>digit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 Step </a:t>
            </a:r>
            <a:r>
              <a:rPr lang="en-US" sz="2400" dirty="0"/>
              <a:t>2: Multiply the obtained column values by the </a:t>
            </a:r>
            <a:r>
              <a:rPr lang="en-US" sz="2400" dirty="0" smtClean="0"/>
              <a:t>digits </a:t>
            </a:r>
            <a:r>
              <a:rPr lang="en-US" sz="2400" dirty="0"/>
              <a:t>in the corresponding columns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 Step </a:t>
            </a:r>
            <a:r>
              <a:rPr lang="en-US" sz="2400" dirty="0"/>
              <a:t>3: Calculate the sum of these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540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99" y="1892301"/>
            <a:ext cx="6508377" cy="838200"/>
          </a:xfrm>
        </p:spPr>
        <p:txBody>
          <a:bodyPr/>
          <a:lstStyle/>
          <a:p>
            <a:r>
              <a:rPr lang="en-US" sz="2400" b="1" dirty="0" smtClean="0"/>
              <a:t>Example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47949"/>
            <a:ext cx="8216899" cy="34330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6781801" cy="1041400"/>
          </a:xfrm>
        </p:spPr>
        <p:txBody>
          <a:bodyPr/>
          <a:lstStyle/>
          <a:p>
            <a:r>
              <a:rPr lang="en-US" sz="3200" b="1" dirty="0"/>
              <a:t>Converting a Number of Another Base to a </a:t>
            </a:r>
            <a:r>
              <a:rPr lang="en-US" sz="3200" b="1" dirty="0" smtClean="0"/>
              <a:t>Decimal </a:t>
            </a:r>
            <a:r>
              <a:rPr lang="en-US" sz="3200" b="1" dirty="0"/>
              <a:t>Number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7093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7500"/>
            <a:ext cx="6508377" cy="1143000"/>
          </a:xfrm>
        </p:spPr>
        <p:txBody>
          <a:bodyPr/>
          <a:lstStyle/>
          <a:p>
            <a:r>
              <a:rPr lang="en-US" sz="3200" b="1" dirty="0"/>
              <a:t>Converting a Decimal Number to a Number of </a:t>
            </a:r>
            <a:r>
              <a:rPr lang="en-US" sz="3200" b="1" dirty="0" smtClean="0"/>
              <a:t>Another </a:t>
            </a:r>
            <a:r>
              <a:rPr lang="en-US" sz="3200" b="1" dirty="0"/>
              <a:t>Base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82001" cy="49911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Division-Remainder </a:t>
            </a:r>
            <a:r>
              <a:rPr lang="en-US" sz="2800" b="1" dirty="0" smtClean="0"/>
              <a:t>Method</a:t>
            </a: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Step </a:t>
            </a:r>
            <a:r>
              <a:rPr lang="en-US" sz="2400" b="1" dirty="0"/>
              <a:t>1:</a:t>
            </a:r>
            <a:r>
              <a:rPr lang="en-US" sz="2400" dirty="0"/>
              <a:t> Divide the decimal number to be converted by the value of the new base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Step </a:t>
            </a:r>
            <a:r>
              <a:rPr lang="en-US" sz="2400" b="1" dirty="0"/>
              <a:t>2:</a:t>
            </a:r>
            <a:r>
              <a:rPr lang="en-US" sz="2400" dirty="0"/>
              <a:t> Record the remainder from Step 1 as the rightmost digit (least significant digit) of the new base number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Step </a:t>
            </a:r>
            <a:r>
              <a:rPr lang="en-US" sz="2400" b="1" dirty="0"/>
              <a:t>3:</a:t>
            </a:r>
            <a:r>
              <a:rPr lang="en-US" sz="2400" dirty="0"/>
              <a:t> Divide the quotient of the previous divide by the new base 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Step </a:t>
            </a:r>
            <a:r>
              <a:rPr lang="en-US" sz="2400" b="1" dirty="0"/>
              <a:t>4:</a:t>
            </a:r>
            <a:r>
              <a:rPr lang="en-US" sz="2400" dirty="0"/>
              <a:t> Record the remainder from Step 3 as the next </a:t>
            </a:r>
            <a:r>
              <a:rPr lang="en-US" sz="2400" dirty="0" smtClean="0"/>
              <a:t>digit </a:t>
            </a:r>
            <a:r>
              <a:rPr lang="en-US" sz="2400" dirty="0"/>
              <a:t>(to the left) of the new base </a:t>
            </a:r>
            <a:r>
              <a:rPr lang="en-US" sz="2400" dirty="0" smtClean="0"/>
              <a:t>number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Repeat </a:t>
            </a:r>
            <a:r>
              <a:rPr lang="en-US" sz="2400" dirty="0"/>
              <a:t>Steps 3 and 4, recording remainders from right to left, until the quotient becomes zero in Step 3</a:t>
            </a:r>
          </a:p>
          <a:p>
            <a:r>
              <a:rPr lang="en-US" sz="2400" dirty="0" smtClean="0"/>
              <a:t>Note </a:t>
            </a:r>
            <a:r>
              <a:rPr lang="en-US" sz="2400" dirty="0"/>
              <a:t>that the last remainder thus obtained will be the most significant digit (MSD) of the new base number </a:t>
            </a:r>
          </a:p>
        </p:txBody>
      </p:sp>
    </p:spTree>
    <p:extLst>
      <p:ext uri="{BB962C8B-B14F-4D97-AF65-F5344CB8AC3E}">
        <p14:creationId xmlns:p14="http://schemas.microsoft.com/office/powerpoint/2010/main" xmlns="" val="135890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733064"/>
            <a:ext cx="4991100" cy="46426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508377" cy="762000"/>
          </a:xfrm>
        </p:spPr>
        <p:txBody>
          <a:bodyPr/>
          <a:lstStyle/>
          <a:p>
            <a:r>
              <a:rPr lang="en-US" sz="2800" b="1" dirty="0" smtClean="0"/>
              <a:t>Example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317500"/>
            <a:ext cx="6508377" cy="1143000"/>
          </a:xfrm>
        </p:spPr>
        <p:txBody>
          <a:bodyPr/>
          <a:lstStyle/>
          <a:p>
            <a:r>
              <a:rPr lang="en-US" sz="3200" b="1" dirty="0"/>
              <a:t>Converting a Decimal Number to a Number of </a:t>
            </a:r>
            <a:r>
              <a:rPr lang="en-US" sz="3200" b="1" dirty="0" smtClean="0"/>
              <a:t>Another </a:t>
            </a:r>
            <a:r>
              <a:rPr lang="en-US" sz="3200" b="1" dirty="0"/>
              <a:t>Base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1077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99" y="292100"/>
            <a:ext cx="6946901" cy="1143000"/>
          </a:xfrm>
        </p:spPr>
        <p:txBody>
          <a:bodyPr/>
          <a:lstStyle/>
          <a:p>
            <a:r>
              <a:rPr lang="en-US" sz="3200" b="1" dirty="0"/>
              <a:t>Converting a Number of Some Base to a Number </a:t>
            </a:r>
            <a:r>
              <a:rPr lang="en-US" sz="3200" b="1" dirty="0" smtClean="0"/>
              <a:t>of </a:t>
            </a:r>
            <a:r>
              <a:rPr lang="en-US" sz="3200" b="1" dirty="0"/>
              <a:t>Another Base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69301" cy="39163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Method</a:t>
            </a:r>
          </a:p>
          <a:p>
            <a:pPr marL="0" indent="0">
              <a:buNone/>
            </a:pPr>
            <a:endParaRPr lang="en-US" sz="3200" dirty="0"/>
          </a:p>
          <a:p>
            <a:pPr lvl="1">
              <a:buFont typeface="Wingdings" charset="2"/>
              <a:buChar char="Ø"/>
            </a:pPr>
            <a:r>
              <a:rPr lang="en-US" sz="2800" b="1" dirty="0" smtClean="0"/>
              <a:t>Step </a:t>
            </a:r>
            <a:r>
              <a:rPr lang="en-US" sz="2800" b="1" dirty="0"/>
              <a:t>1:</a:t>
            </a:r>
            <a:r>
              <a:rPr lang="en-US" sz="2800" dirty="0"/>
              <a:t> Convert the original number to a decimal number (base 10)</a:t>
            </a:r>
          </a:p>
          <a:p>
            <a:pPr lvl="1">
              <a:buFont typeface="Wingdings" charset="2"/>
              <a:buChar char="Ø"/>
            </a:pPr>
            <a:r>
              <a:rPr lang="en-US" sz="2800" b="1" dirty="0" smtClean="0"/>
              <a:t>Step </a:t>
            </a:r>
            <a:r>
              <a:rPr lang="en-US" sz="2800" b="1" dirty="0"/>
              <a:t>2:</a:t>
            </a:r>
            <a:r>
              <a:rPr lang="en-US" sz="2800" dirty="0"/>
              <a:t> Convert the decimal number so obtained to the new base number </a:t>
            </a:r>
          </a:p>
        </p:txBody>
      </p:sp>
    </p:spTree>
    <p:extLst>
      <p:ext uri="{BB962C8B-B14F-4D97-AF65-F5344CB8AC3E}">
        <p14:creationId xmlns:p14="http://schemas.microsoft.com/office/powerpoint/2010/main" xmlns="" val="362823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99" y="1841501"/>
            <a:ext cx="8382001" cy="5715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Example: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542637"/>
            <a:ext cx="8343900" cy="37565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8299" y="292100"/>
            <a:ext cx="6946901" cy="1143000"/>
          </a:xfrm>
        </p:spPr>
        <p:txBody>
          <a:bodyPr/>
          <a:lstStyle/>
          <a:p>
            <a:r>
              <a:rPr lang="en-US" sz="3200" b="1" dirty="0"/>
              <a:t>Converting a Number of Some Base to a Number </a:t>
            </a:r>
            <a:r>
              <a:rPr lang="en-US" sz="3200" b="1" dirty="0" smtClean="0"/>
              <a:t>of </a:t>
            </a:r>
            <a:r>
              <a:rPr lang="en-US" sz="3200" b="1" dirty="0"/>
              <a:t>Another Base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285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8299" y="292100"/>
            <a:ext cx="6946901" cy="1143000"/>
          </a:xfrm>
        </p:spPr>
        <p:txBody>
          <a:bodyPr/>
          <a:lstStyle/>
          <a:p>
            <a:r>
              <a:rPr lang="en-US" sz="3200" b="1" dirty="0"/>
              <a:t>Converting a Number of Some Base to a Number </a:t>
            </a:r>
            <a:r>
              <a:rPr lang="en-US" sz="3200" b="1" dirty="0" smtClean="0"/>
              <a:t>of </a:t>
            </a:r>
            <a:r>
              <a:rPr lang="en-US" sz="3200" b="1" dirty="0"/>
              <a:t>Another Base</a:t>
            </a:r>
            <a:r>
              <a:rPr lang="en-US" sz="32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663700"/>
            <a:ext cx="5334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250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99" y="279400"/>
            <a:ext cx="7035801" cy="1536700"/>
          </a:xfrm>
        </p:spPr>
        <p:txBody>
          <a:bodyPr/>
          <a:lstStyle/>
          <a:p>
            <a:r>
              <a:rPr lang="en-US" sz="3200" b="1" dirty="0"/>
              <a:t>Shortcut Method for Converting a Binary Number </a:t>
            </a:r>
            <a:r>
              <a:rPr lang="en-US" sz="3200" b="1" dirty="0" smtClean="0"/>
              <a:t>to </a:t>
            </a:r>
            <a:r>
              <a:rPr lang="en-US" sz="3200" b="1" dirty="0"/>
              <a:t>its Equivalent Octal Number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07401" cy="3916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Method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Step </a:t>
            </a:r>
            <a:r>
              <a:rPr lang="en-US" sz="2600" dirty="0"/>
              <a:t>1: Divide the digits into groups of three starting from the right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Step </a:t>
            </a:r>
            <a:r>
              <a:rPr lang="en-US" sz="2600" dirty="0"/>
              <a:t>2: Convert each group of three binary digits to one octal digit using the method of binary </a:t>
            </a:r>
            <a:r>
              <a:rPr lang="en-US" sz="2600" dirty="0" smtClean="0"/>
              <a:t>to decimal </a:t>
            </a:r>
            <a:r>
              <a:rPr lang="en-US" sz="2600" dirty="0"/>
              <a:t>conversion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301648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0200"/>
            <a:ext cx="7391401" cy="1143000"/>
          </a:xfrm>
        </p:spPr>
        <p:txBody>
          <a:bodyPr/>
          <a:lstStyle/>
          <a:p>
            <a:r>
              <a:rPr lang="en-US" b="1" dirty="0"/>
              <a:t>Learning 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4038600" cy="391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 this </a:t>
            </a:r>
            <a:r>
              <a:rPr lang="en-US" sz="2000" b="1" dirty="0" smtClean="0"/>
              <a:t>lecture you </a:t>
            </a:r>
            <a:r>
              <a:rPr lang="en-US" sz="2000" b="1" dirty="0"/>
              <a:t>will learn about: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Non</a:t>
            </a:r>
            <a:r>
              <a:rPr lang="en-US" dirty="0"/>
              <a:t>-positional number system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Positional </a:t>
            </a:r>
            <a:r>
              <a:rPr lang="en-US" dirty="0"/>
              <a:t>number system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Decimal </a:t>
            </a:r>
            <a:r>
              <a:rPr lang="en-US" dirty="0"/>
              <a:t>number system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Binary </a:t>
            </a:r>
            <a:r>
              <a:rPr lang="en-US" dirty="0"/>
              <a:t>number system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Octal </a:t>
            </a:r>
            <a:r>
              <a:rPr lang="en-US" dirty="0"/>
              <a:t>number system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Hexadecimal </a:t>
            </a:r>
            <a:r>
              <a:rPr lang="en-US" dirty="0"/>
              <a:t>number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940" y="2239962"/>
            <a:ext cx="4124960" cy="4211637"/>
          </a:xfrm>
        </p:spPr>
        <p:txBody>
          <a:bodyPr>
            <a:normAutofit/>
          </a:bodyPr>
          <a:lstStyle/>
          <a:p>
            <a:r>
              <a:rPr lang="en-US" dirty="0"/>
              <a:t>Convert a number’s base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Another base to decimal base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Decimal base to another base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Some base to another base</a:t>
            </a:r>
          </a:p>
          <a:p>
            <a:r>
              <a:rPr lang="en-US" dirty="0"/>
              <a:t>Shortcut methods for converting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Binary to octal number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Octal to binary number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Binary to hexadecimal number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Hexadecimal to binary number</a:t>
            </a:r>
          </a:p>
          <a:p>
            <a:r>
              <a:rPr lang="en-US" dirty="0"/>
              <a:t>Fractional numbers in binary number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2658582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485901"/>
            <a:ext cx="6508377" cy="5207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099" y="292100"/>
            <a:ext cx="6819901" cy="990600"/>
          </a:xfrm>
        </p:spPr>
        <p:txBody>
          <a:bodyPr/>
          <a:lstStyle/>
          <a:p>
            <a:r>
              <a:rPr lang="en-US" sz="2700" b="1" dirty="0"/>
              <a:t>Shortcut Method for Converting a Binary Number </a:t>
            </a:r>
            <a:r>
              <a:rPr lang="en-US" sz="2700" b="1" dirty="0" smtClean="0"/>
              <a:t>to </a:t>
            </a:r>
            <a:r>
              <a:rPr lang="en-US" sz="2700" b="1" dirty="0"/>
              <a:t>its Equivalent Octal Number</a:t>
            </a:r>
            <a:r>
              <a:rPr lang="en-US" sz="2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077184"/>
            <a:ext cx="7289800" cy="44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1560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2100"/>
            <a:ext cx="6870701" cy="1422400"/>
          </a:xfrm>
        </p:spPr>
        <p:txBody>
          <a:bodyPr/>
          <a:lstStyle/>
          <a:p>
            <a:r>
              <a:rPr lang="en-US" sz="2800" b="1" dirty="0"/>
              <a:t>Shortcut Method for Converting an </a:t>
            </a:r>
            <a:r>
              <a:rPr lang="en-US" sz="2800" b="1" dirty="0" smtClean="0"/>
              <a:t>Octal Number </a:t>
            </a:r>
            <a:r>
              <a:rPr lang="en-US" sz="2800" b="1" dirty="0"/>
              <a:t>to Its Equivalent Binary Number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2001" cy="3916363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Method</a:t>
            </a:r>
          </a:p>
          <a:p>
            <a:pPr marL="0" indent="0">
              <a:buNone/>
            </a:pPr>
            <a:endParaRPr lang="en-US" sz="3200" dirty="0"/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Step </a:t>
            </a:r>
            <a:r>
              <a:rPr lang="en-US" sz="2800" dirty="0"/>
              <a:t>1: Convert each octal digit to a 3 digit binary number (the octal digits may be treated </a:t>
            </a:r>
            <a:r>
              <a:rPr lang="en-US" sz="2800" dirty="0" smtClean="0"/>
              <a:t>as decimal </a:t>
            </a:r>
            <a:r>
              <a:rPr lang="en-US" sz="2800" dirty="0"/>
              <a:t>for this conversion)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Step </a:t>
            </a:r>
            <a:r>
              <a:rPr lang="en-US" sz="2800" dirty="0"/>
              <a:t>2: Combine all the resulting binary groups (of 3 digits each) into a single </a:t>
            </a:r>
            <a:r>
              <a:rPr lang="en-US" sz="2800" dirty="0" smtClean="0"/>
              <a:t>binary number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5716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8801"/>
            <a:ext cx="6508377" cy="609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560550"/>
            <a:ext cx="8026400" cy="390374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292100"/>
            <a:ext cx="6870701" cy="1422400"/>
          </a:xfrm>
        </p:spPr>
        <p:txBody>
          <a:bodyPr/>
          <a:lstStyle/>
          <a:p>
            <a:r>
              <a:rPr lang="en-US" sz="2800" b="1" dirty="0"/>
              <a:t>Shortcut Method for Converting an </a:t>
            </a:r>
            <a:r>
              <a:rPr lang="en-US" sz="2800" b="1" dirty="0" smtClean="0"/>
              <a:t>Octal Number </a:t>
            </a:r>
            <a:r>
              <a:rPr lang="en-US" sz="2800" b="1" dirty="0"/>
              <a:t>to Its Equivalent Binary Number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9338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6781801" cy="1295400"/>
          </a:xfrm>
        </p:spPr>
        <p:txBody>
          <a:bodyPr/>
          <a:lstStyle/>
          <a:p>
            <a:r>
              <a:rPr lang="en-US" sz="2800" b="1" dirty="0"/>
              <a:t>Shortcut Method for Converting a Binary </a:t>
            </a:r>
            <a:r>
              <a:rPr lang="en-US" sz="2800" b="1" dirty="0" smtClean="0"/>
              <a:t>Number </a:t>
            </a:r>
            <a:r>
              <a:rPr lang="en-US" sz="2800" b="1" dirty="0"/>
              <a:t>to </a:t>
            </a:r>
            <a:r>
              <a:rPr lang="en-US" sz="2800" b="1" dirty="0" smtClean="0"/>
              <a:t>its Equivalent </a:t>
            </a:r>
            <a:r>
              <a:rPr lang="en-US" sz="2800" b="1" dirty="0"/>
              <a:t>Hexadecimal Number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69301" cy="3916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Method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Step </a:t>
            </a:r>
            <a:r>
              <a:rPr lang="en-US" sz="2400" dirty="0"/>
              <a:t>1: Divide the binary digits into groups of four starting from the right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Step </a:t>
            </a:r>
            <a:r>
              <a:rPr lang="en-US" sz="2400" dirty="0"/>
              <a:t>2: Combine each group of four binary digits to one hexadecimal digit </a:t>
            </a:r>
          </a:p>
        </p:txBody>
      </p:sp>
    </p:spTree>
    <p:extLst>
      <p:ext uri="{BB962C8B-B14F-4D97-AF65-F5344CB8AC3E}">
        <p14:creationId xmlns:p14="http://schemas.microsoft.com/office/powerpoint/2010/main" xmlns="" val="342200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03401"/>
            <a:ext cx="6508377" cy="558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474676"/>
            <a:ext cx="8051800" cy="39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6781801" cy="1295400"/>
          </a:xfrm>
        </p:spPr>
        <p:txBody>
          <a:bodyPr/>
          <a:lstStyle/>
          <a:p>
            <a:r>
              <a:rPr lang="en-US" sz="2800" b="1" dirty="0"/>
              <a:t>Shortcut Method for Converting a Binary </a:t>
            </a:r>
            <a:r>
              <a:rPr lang="en-US" sz="2800" b="1" dirty="0" smtClean="0"/>
              <a:t>Number </a:t>
            </a:r>
            <a:r>
              <a:rPr lang="en-US" sz="2800" b="1" dirty="0"/>
              <a:t>to </a:t>
            </a:r>
            <a:r>
              <a:rPr lang="en-US" sz="2800" b="1" dirty="0" smtClean="0"/>
              <a:t>its Equivalent </a:t>
            </a:r>
            <a:r>
              <a:rPr lang="en-US" sz="2800" b="1" dirty="0"/>
              <a:t>Hexadecimal Number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0533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7500"/>
            <a:ext cx="6508377" cy="1409700"/>
          </a:xfrm>
        </p:spPr>
        <p:txBody>
          <a:bodyPr/>
          <a:lstStyle/>
          <a:p>
            <a:r>
              <a:rPr lang="en-US" sz="2800" b="1" dirty="0"/>
              <a:t>Shortcut Method for Converting an </a:t>
            </a:r>
            <a:r>
              <a:rPr lang="en-US" sz="2800" b="1" dirty="0" smtClean="0"/>
              <a:t>Octal Number </a:t>
            </a:r>
            <a:r>
              <a:rPr lang="en-US" sz="2800" b="1" dirty="0"/>
              <a:t>to Its </a:t>
            </a:r>
            <a:r>
              <a:rPr lang="en-US" sz="2800" b="1" dirty="0" smtClean="0"/>
              <a:t>Equivalent Binary </a:t>
            </a:r>
            <a:r>
              <a:rPr lang="en-US" sz="2800" b="1" dirty="0"/>
              <a:t>Number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07401" cy="3916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Method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 smtClean="0"/>
              <a:t>Step </a:t>
            </a:r>
            <a:r>
              <a:rPr lang="en-US" sz="2400" dirty="0"/>
              <a:t>1: Convert each octal digit to a 3 digit binary number (the octal digits may be treated </a:t>
            </a:r>
            <a:r>
              <a:rPr lang="en-US" sz="2400" dirty="0" smtClean="0"/>
              <a:t>as decimal </a:t>
            </a:r>
            <a:r>
              <a:rPr lang="en-US" sz="2400" dirty="0"/>
              <a:t>for this conversion)</a:t>
            </a:r>
          </a:p>
          <a:p>
            <a:pPr lvl="1"/>
            <a:r>
              <a:rPr lang="en-US" sz="2400" dirty="0" smtClean="0"/>
              <a:t>Step </a:t>
            </a:r>
            <a:r>
              <a:rPr lang="en-US" sz="2400" dirty="0"/>
              <a:t>2: Combine all the resulting binary groups (of 3 digits each) into a single </a:t>
            </a:r>
            <a:r>
              <a:rPr lang="en-US" sz="2400" dirty="0" smtClean="0"/>
              <a:t>binary number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293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19301"/>
            <a:ext cx="6508377" cy="711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679700"/>
            <a:ext cx="8356600" cy="4076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9899" y="292100"/>
            <a:ext cx="6756401" cy="1409700"/>
          </a:xfrm>
        </p:spPr>
        <p:txBody>
          <a:bodyPr/>
          <a:lstStyle/>
          <a:p>
            <a:r>
              <a:rPr lang="en-US" sz="2800" b="1" dirty="0"/>
              <a:t>Shortcut Method for Converting an </a:t>
            </a:r>
            <a:r>
              <a:rPr lang="en-US" sz="2800" b="1" dirty="0" smtClean="0"/>
              <a:t>Octal Number </a:t>
            </a:r>
            <a:r>
              <a:rPr lang="en-US" sz="2800" b="1" dirty="0"/>
              <a:t>to Its </a:t>
            </a:r>
            <a:r>
              <a:rPr lang="en-US" sz="2800" b="1" dirty="0" smtClean="0"/>
              <a:t>Equivalent Binary </a:t>
            </a:r>
            <a:r>
              <a:rPr lang="en-US" sz="2800" b="1" dirty="0"/>
              <a:t>Number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2470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6508377" cy="1358900"/>
          </a:xfrm>
        </p:spPr>
        <p:txBody>
          <a:bodyPr/>
          <a:lstStyle/>
          <a:p>
            <a:r>
              <a:rPr lang="en-US" sz="2800" b="1" dirty="0"/>
              <a:t>Shortcut Method for Converting a Binary </a:t>
            </a:r>
            <a:r>
              <a:rPr lang="en-US" sz="2800" b="1" dirty="0" smtClean="0"/>
              <a:t>Number </a:t>
            </a:r>
            <a:r>
              <a:rPr lang="en-US" sz="2800" b="1" dirty="0"/>
              <a:t>to its Equivalent Hexadecimal Number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499" y="1701801"/>
            <a:ext cx="6508377" cy="584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2372073"/>
            <a:ext cx="8166099" cy="40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635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7500"/>
            <a:ext cx="6508377" cy="1320800"/>
          </a:xfrm>
        </p:spPr>
        <p:txBody>
          <a:bodyPr/>
          <a:lstStyle/>
          <a:p>
            <a:r>
              <a:rPr lang="en-US" sz="2800" b="1" dirty="0"/>
              <a:t>Shortcut Method for Converting a Hexadecimal </a:t>
            </a:r>
            <a:r>
              <a:rPr lang="en-US" sz="2800" b="1" dirty="0" smtClean="0"/>
              <a:t>Number </a:t>
            </a:r>
            <a:r>
              <a:rPr lang="en-US" sz="2800" b="1" dirty="0"/>
              <a:t>to its Equivalent Binary Number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4701" cy="3916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Method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 smtClean="0"/>
              <a:t>Step </a:t>
            </a:r>
            <a:r>
              <a:rPr lang="en-US" sz="2400" dirty="0"/>
              <a:t>1: Convert the decimal equivalent of </a:t>
            </a:r>
            <a:r>
              <a:rPr lang="en-US" sz="2400" dirty="0" smtClean="0"/>
              <a:t>each hexadecimal </a:t>
            </a:r>
            <a:r>
              <a:rPr lang="en-US" sz="2400" dirty="0"/>
              <a:t>digit to a 4 digit binary </a:t>
            </a:r>
            <a:r>
              <a:rPr lang="en-US" sz="2400" dirty="0" smtClean="0"/>
              <a:t>number</a:t>
            </a:r>
            <a:endParaRPr lang="en-US" sz="2400" dirty="0"/>
          </a:p>
          <a:p>
            <a:pPr lvl="1"/>
            <a:r>
              <a:rPr lang="en-US" sz="2400" dirty="0" smtClean="0"/>
              <a:t>Step </a:t>
            </a:r>
            <a:r>
              <a:rPr lang="en-US" sz="2400" dirty="0"/>
              <a:t>2: Combine all the resulting binary </a:t>
            </a:r>
            <a:r>
              <a:rPr lang="en-US" sz="2400" dirty="0" smtClean="0"/>
              <a:t>groups (</a:t>
            </a:r>
            <a:r>
              <a:rPr lang="en-US" sz="2400" dirty="0"/>
              <a:t>of 4 digits each) in a single binary number </a:t>
            </a:r>
          </a:p>
        </p:txBody>
      </p:sp>
    </p:spTree>
    <p:extLst>
      <p:ext uri="{BB962C8B-B14F-4D97-AF65-F5344CB8AC3E}">
        <p14:creationId xmlns:p14="http://schemas.microsoft.com/office/powerpoint/2010/main" xmlns="" val="1629773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1" y="1828800"/>
            <a:ext cx="8724900" cy="48387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 </a:t>
            </a:r>
            <a:r>
              <a:rPr lang="en-US" dirty="0"/>
              <a:t>2AB</a:t>
            </a:r>
            <a:r>
              <a:rPr lang="en-US" baseline="-25000" dirty="0"/>
              <a:t>16</a:t>
            </a:r>
            <a:r>
              <a:rPr lang="en-US" dirty="0"/>
              <a:t> = ?</a:t>
            </a:r>
            <a:r>
              <a:rPr lang="en-US" baseline="-25000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Step </a:t>
            </a:r>
            <a:r>
              <a:rPr lang="en-US" b="1" dirty="0"/>
              <a:t>1</a:t>
            </a:r>
            <a:r>
              <a:rPr lang="en-US" dirty="0"/>
              <a:t>: Convert each hexadecimal digit to a 4 digit </a:t>
            </a:r>
            <a:r>
              <a:rPr lang="en-US" dirty="0" smtClean="0"/>
              <a:t>binary  number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	2</a:t>
            </a:r>
            <a:r>
              <a:rPr lang="en-US" baseline="-25000" dirty="0"/>
              <a:t>16</a:t>
            </a:r>
            <a:r>
              <a:rPr lang="en-US" dirty="0"/>
              <a:t> = 210 = 0010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	A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1010 = 1010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	B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1110 = </a:t>
            </a:r>
            <a:r>
              <a:rPr lang="en-US" dirty="0" smtClean="0"/>
              <a:t>1011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en-US" b="1" dirty="0" smtClean="0"/>
              <a:t>   Step </a:t>
            </a:r>
            <a:r>
              <a:rPr lang="en-US" b="1" dirty="0"/>
              <a:t>2</a:t>
            </a:r>
            <a:r>
              <a:rPr lang="en-US" dirty="0"/>
              <a:t>: Combine the binary groups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	2AB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u="sng" dirty="0" smtClean="0"/>
              <a:t>0010</a:t>
            </a:r>
            <a:r>
              <a:rPr lang="en-US" dirty="0" smtClean="0"/>
              <a:t> 	 </a:t>
            </a:r>
            <a:r>
              <a:rPr lang="en-US" u="sng" dirty="0" smtClean="0"/>
              <a:t>1010</a:t>
            </a:r>
            <a:r>
              <a:rPr lang="en-US" dirty="0" smtClean="0"/>
              <a:t>	</a:t>
            </a:r>
            <a:r>
              <a:rPr lang="en-US" u="sng" dirty="0" smtClean="0"/>
              <a:t>1011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	                 	    2	   A</a:t>
            </a:r>
            <a:r>
              <a:rPr lang="en-US" dirty="0"/>
              <a:t>	</a:t>
            </a:r>
            <a:r>
              <a:rPr lang="en-US" dirty="0" smtClean="0"/>
              <a:t>  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Hence</a:t>
            </a:r>
            <a:r>
              <a:rPr lang="en-US" dirty="0"/>
              <a:t>, 2AB</a:t>
            </a:r>
            <a:r>
              <a:rPr lang="en-US" baseline="-25000" dirty="0"/>
              <a:t>16</a:t>
            </a:r>
            <a:r>
              <a:rPr lang="en-US" dirty="0"/>
              <a:t> = 001010101011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599" y="254000"/>
            <a:ext cx="6508377" cy="1320800"/>
          </a:xfrm>
        </p:spPr>
        <p:txBody>
          <a:bodyPr/>
          <a:lstStyle/>
          <a:p>
            <a:r>
              <a:rPr lang="en-US" sz="2800" b="1" dirty="0"/>
              <a:t>Shortcut Method for Converting a Hexadecimal </a:t>
            </a:r>
            <a:r>
              <a:rPr lang="en-US" sz="2800" b="1" dirty="0" smtClean="0"/>
              <a:t>Number </a:t>
            </a:r>
            <a:r>
              <a:rPr lang="en-US" sz="2800" b="1" dirty="0"/>
              <a:t>to its Equivalent Binary Number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2810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Number Systems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40" y="2209800"/>
            <a:ext cx="6508377" cy="39163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Two types of number systems are:</a:t>
            </a:r>
            <a:endParaRPr 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Non</a:t>
            </a:r>
            <a:r>
              <a:rPr lang="en-US" sz="2400" dirty="0"/>
              <a:t>-positional number </a:t>
            </a:r>
            <a:r>
              <a:rPr lang="en-US" sz="2400" dirty="0" smtClean="0"/>
              <a:t>systems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sz="2400" dirty="0" smtClean="0"/>
              <a:t>Positional </a:t>
            </a:r>
            <a:r>
              <a:rPr lang="en-US" sz="2400" dirty="0"/>
              <a:t>number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6680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99" y="1854201"/>
            <a:ext cx="8369301" cy="876300"/>
          </a:xfrm>
        </p:spPr>
        <p:txBody>
          <a:bodyPr>
            <a:normAutofit/>
          </a:bodyPr>
          <a:lstStyle/>
          <a:p>
            <a:r>
              <a:rPr lang="en-US" sz="2400" b="1" dirty="0"/>
              <a:t>Fractional numbers</a:t>
            </a:r>
            <a:r>
              <a:rPr lang="en-US" sz="2400" i="1" dirty="0"/>
              <a:t> </a:t>
            </a:r>
            <a:r>
              <a:rPr lang="en-US" sz="2400" dirty="0"/>
              <a:t> are formed same way as decimal number system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0999" y="317500"/>
            <a:ext cx="6508377" cy="1143000"/>
          </a:xfrm>
        </p:spPr>
        <p:txBody>
          <a:bodyPr/>
          <a:lstStyle/>
          <a:p>
            <a:r>
              <a:rPr lang="en-US" b="1" dirty="0"/>
              <a:t>Fractional Numbers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0" y="2832100"/>
            <a:ext cx="8089179" cy="3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8898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55600"/>
            <a:ext cx="6508377" cy="914400"/>
          </a:xfrm>
        </p:spPr>
        <p:txBody>
          <a:bodyPr/>
          <a:lstStyle/>
          <a:p>
            <a:r>
              <a:rPr lang="en-US" sz="2800" b="1" dirty="0"/>
              <a:t>Formation of Fractional Numbers </a:t>
            </a:r>
            <a:r>
              <a:rPr lang="en-US" sz="2800" b="1" dirty="0" smtClean="0"/>
              <a:t>in Binary </a:t>
            </a:r>
            <a:r>
              <a:rPr lang="en-US" sz="2800" b="1" dirty="0"/>
              <a:t>Number System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43504"/>
            <a:ext cx="6508377" cy="76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41603"/>
            <a:ext cx="8496299" cy="2375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976591"/>
            <a:ext cx="8115298" cy="10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373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99" y="304800"/>
            <a:ext cx="6858001" cy="1143000"/>
          </a:xfrm>
        </p:spPr>
        <p:txBody>
          <a:bodyPr/>
          <a:lstStyle/>
          <a:p>
            <a:r>
              <a:rPr lang="en-US" sz="3200" b="1" dirty="0"/>
              <a:t>Formation of Fractional Numbers in </a:t>
            </a:r>
            <a:r>
              <a:rPr lang="en-US" sz="3200" b="1" dirty="0" smtClean="0"/>
              <a:t>Octal </a:t>
            </a:r>
            <a:r>
              <a:rPr lang="en-US" sz="3200" b="1" dirty="0"/>
              <a:t>Number System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99" y="4457701"/>
            <a:ext cx="6508377" cy="431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Example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8" y="1543778"/>
            <a:ext cx="8521702" cy="273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980694"/>
            <a:ext cx="7658099" cy="16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046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7500"/>
            <a:ext cx="6508377" cy="1143000"/>
          </a:xfrm>
        </p:spPr>
        <p:txBody>
          <a:bodyPr/>
          <a:lstStyle/>
          <a:p>
            <a:r>
              <a:rPr lang="en-US" b="1" dirty="0"/>
              <a:t>Key Words/Phrases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4701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</a:t>
            </a:r>
            <a:r>
              <a:rPr lang="en-US" dirty="0"/>
              <a:t>	</a:t>
            </a:r>
            <a:r>
              <a:rPr lang="en-US" dirty="0" smtClean="0"/>
              <a:t>				Least </a:t>
            </a:r>
            <a:r>
              <a:rPr lang="en-US" dirty="0"/>
              <a:t>Significant Digit (LSD)</a:t>
            </a:r>
          </a:p>
          <a:p>
            <a:r>
              <a:rPr lang="en-US" dirty="0" smtClean="0"/>
              <a:t>Binary </a:t>
            </a:r>
            <a:r>
              <a:rPr lang="en-US" dirty="0"/>
              <a:t>number </a:t>
            </a:r>
            <a:r>
              <a:rPr lang="en-US" dirty="0" smtClean="0"/>
              <a:t>system		Memory </a:t>
            </a:r>
            <a:r>
              <a:rPr lang="en-US" dirty="0"/>
              <a:t>dump</a:t>
            </a:r>
          </a:p>
          <a:p>
            <a:r>
              <a:rPr lang="en-US" dirty="0" smtClean="0"/>
              <a:t>Binary point	 			Most </a:t>
            </a:r>
            <a:r>
              <a:rPr lang="en-US" dirty="0"/>
              <a:t>Significant Digit (MSD)</a:t>
            </a:r>
          </a:p>
          <a:p>
            <a:r>
              <a:rPr lang="en-US" dirty="0" smtClean="0"/>
              <a:t>Bit	 				Non</a:t>
            </a:r>
            <a:r>
              <a:rPr lang="en-US" dirty="0"/>
              <a:t>-positional number </a:t>
            </a:r>
          </a:p>
          <a:p>
            <a:r>
              <a:rPr lang="en-US" dirty="0" smtClean="0"/>
              <a:t>Decimal </a:t>
            </a:r>
            <a:r>
              <a:rPr lang="en-US" dirty="0"/>
              <a:t>number </a:t>
            </a:r>
            <a:r>
              <a:rPr lang="en-US" dirty="0" smtClean="0"/>
              <a:t>system		system</a:t>
            </a:r>
            <a:endParaRPr lang="en-US" dirty="0"/>
          </a:p>
          <a:p>
            <a:r>
              <a:rPr lang="en-US" dirty="0" smtClean="0"/>
              <a:t>Division</a:t>
            </a:r>
            <a:r>
              <a:rPr lang="en-US" dirty="0"/>
              <a:t>-Remainder </a:t>
            </a:r>
            <a:r>
              <a:rPr lang="en-US" dirty="0" smtClean="0"/>
              <a:t>technique	Number </a:t>
            </a:r>
            <a:r>
              <a:rPr lang="en-US" dirty="0"/>
              <a:t>system</a:t>
            </a:r>
          </a:p>
          <a:p>
            <a:r>
              <a:rPr lang="en-US" dirty="0" smtClean="0"/>
              <a:t>Fractional numbers			Octal </a:t>
            </a:r>
            <a:r>
              <a:rPr lang="en-US" dirty="0"/>
              <a:t>number system</a:t>
            </a:r>
          </a:p>
          <a:p>
            <a:r>
              <a:rPr lang="en-US" dirty="0" smtClean="0"/>
              <a:t>Hexadecimal </a:t>
            </a:r>
            <a:r>
              <a:rPr lang="en-US" dirty="0"/>
              <a:t>number </a:t>
            </a:r>
            <a:r>
              <a:rPr lang="en-US" dirty="0" smtClean="0"/>
              <a:t>system		Positional </a:t>
            </a:r>
            <a:r>
              <a:rPr lang="en-US" dirty="0"/>
              <a:t>number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44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Non-positional Number Systems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499" y="1660712"/>
            <a:ext cx="8373036" cy="4616823"/>
          </a:xfrm>
        </p:spPr>
        <p:txBody>
          <a:bodyPr>
            <a:normAutofit/>
          </a:bodyPr>
          <a:lstStyle/>
          <a:p>
            <a:r>
              <a:rPr lang="en-US" sz="3200" b="1" dirty="0"/>
              <a:t>Characteristics</a:t>
            </a:r>
            <a:endParaRPr lang="en-US" sz="2400" dirty="0"/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symbols such as I for 1, II for 2, III for 3, IIII for 4, IIIII for 5, </a:t>
            </a:r>
            <a:r>
              <a:rPr lang="en-US" sz="2400" dirty="0" smtClean="0"/>
              <a:t>etc.</a:t>
            </a:r>
            <a:endParaRPr lang="en-US" sz="2400" dirty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symbol represents the same value regardless </a:t>
            </a:r>
            <a:r>
              <a:rPr lang="en-US" sz="2400" dirty="0" smtClean="0"/>
              <a:t>of </a:t>
            </a:r>
            <a:r>
              <a:rPr lang="en-US" sz="2400" dirty="0"/>
              <a:t>its position in the number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symbols are simply added to find out the value </a:t>
            </a:r>
            <a:r>
              <a:rPr lang="en-US" sz="2400" dirty="0" smtClean="0"/>
              <a:t>of </a:t>
            </a:r>
            <a:r>
              <a:rPr lang="en-US" sz="2400" dirty="0"/>
              <a:t>a particular number</a:t>
            </a:r>
          </a:p>
          <a:p>
            <a:r>
              <a:rPr lang="en-US" sz="3200" b="1" dirty="0" smtClean="0"/>
              <a:t>Difficulty</a:t>
            </a:r>
            <a:endParaRPr lang="en-US" sz="2400" dirty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difficult to perform arithmetic with such a </a:t>
            </a:r>
            <a:r>
              <a:rPr lang="en-US" sz="2400" dirty="0" smtClean="0"/>
              <a:t>number </a:t>
            </a:r>
            <a:r>
              <a:rPr lang="en-US" sz="2400" dirty="0"/>
              <a:t>system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246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0200"/>
            <a:ext cx="6508377" cy="838200"/>
          </a:xfrm>
        </p:spPr>
        <p:txBody>
          <a:bodyPr/>
          <a:lstStyle/>
          <a:p>
            <a:r>
              <a:rPr lang="en-US" b="1" dirty="0"/>
              <a:t>Positional Number Systems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62100"/>
            <a:ext cx="8356601" cy="50165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Characteristics</a:t>
            </a:r>
            <a:endParaRPr lang="en-US" sz="2400" dirty="0"/>
          </a:p>
          <a:p>
            <a:pPr lvl="1"/>
            <a:r>
              <a:rPr lang="en-US" sz="2000" dirty="0" smtClean="0"/>
              <a:t>Use </a:t>
            </a:r>
            <a:r>
              <a:rPr lang="en-US" sz="2000" dirty="0"/>
              <a:t>only a few symbols called digits</a:t>
            </a:r>
          </a:p>
          <a:p>
            <a:pPr lvl="1"/>
            <a:r>
              <a:rPr lang="en-US" sz="2000" dirty="0" smtClean="0"/>
              <a:t>These </a:t>
            </a:r>
            <a:r>
              <a:rPr lang="en-US" sz="2000" dirty="0"/>
              <a:t>symbols represent different values depending on the position they occupy in the </a:t>
            </a:r>
            <a:r>
              <a:rPr lang="en-US" sz="2000" dirty="0" smtClean="0"/>
              <a:t>number</a:t>
            </a:r>
          </a:p>
          <a:p>
            <a:r>
              <a:rPr lang="en-US" sz="2800" b="1" dirty="0"/>
              <a:t>The value of each digit is determined </a:t>
            </a:r>
            <a:r>
              <a:rPr lang="en-US" sz="2800" b="1" dirty="0" smtClean="0"/>
              <a:t>by</a:t>
            </a:r>
            <a:endParaRPr lang="en-US" sz="2800" b="1" dirty="0"/>
          </a:p>
          <a:p>
            <a:pPr marL="685800" lvl="1" indent="-457200">
              <a:buFont typeface="+mj-ea"/>
              <a:buAutoNum type="circleNumDbPlain"/>
            </a:pPr>
            <a:r>
              <a:rPr lang="en-US" sz="2000" dirty="0" smtClean="0"/>
              <a:t>The </a:t>
            </a:r>
            <a:r>
              <a:rPr lang="en-US" sz="2000" dirty="0"/>
              <a:t>digit </a:t>
            </a:r>
            <a:r>
              <a:rPr lang="en-US" sz="2000" dirty="0" smtClean="0"/>
              <a:t>itself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000" dirty="0" smtClean="0"/>
              <a:t>The </a:t>
            </a:r>
            <a:r>
              <a:rPr lang="en-US" sz="2000" dirty="0"/>
              <a:t>position of the digit in the </a:t>
            </a:r>
            <a:r>
              <a:rPr lang="en-US" sz="2000" dirty="0" smtClean="0"/>
              <a:t>number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000" dirty="0" smtClean="0"/>
              <a:t>The </a:t>
            </a:r>
            <a:r>
              <a:rPr lang="en-US" sz="2000" dirty="0"/>
              <a:t>base of the number </a:t>
            </a:r>
            <a:r>
              <a:rPr lang="en-US" sz="2000" dirty="0" smtClean="0"/>
              <a:t>system (</a:t>
            </a:r>
            <a:r>
              <a:rPr lang="en-US" sz="2000" b="1" dirty="0"/>
              <a:t>base </a:t>
            </a:r>
            <a:r>
              <a:rPr lang="en-US" sz="2000" dirty="0"/>
              <a:t>= total number of digits in the </a:t>
            </a:r>
            <a:r>
              <a:rPr lang="en-US" sz="2000" dirty="0" smtClean="0"/>
              <a:t>number system)</a:t>
            </a:r>
            <a:endParaRPr lang="en-US" sz="2000" dirty="0"/>
          </a:p>
          <a:p>
            <a:r>
              <a:rPr lang="en-US" sz="2400" dirty="0" smtClean="0"/>
              <a:t>The </a:t>
            </a:r>
            <a:r>
              <a:rPr lang="en-US" sz="2400" dirty="0"/>
              <a:t>maximum value of a single digit is </a:t>
            </a:r>
            <a:r>
              <a:rPr lang="en-US" sz="2400" dirty="0" smtClean="0"/>
              <a:t>always </a:t>
            </a:r>
            <a:r>
              <a:rPr lang="en-US" sz="2400" dirty="0"/>
              <a:t>equal to one less than the value of </a:t>
            </a:r>
            <a:r>
              <a:rPr lang="en-US" sz="2400" dirty="0" smtClean="0"/>
              <a:t>the </a:t>
            </a:r>
            <a:r>
              <a:rPr lang="en-US" sz="2400" dirty="0"/>
              <a:t>base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3808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0200"/>
            <a:ext cx="6508377" cy="711200"/>
          </a:xfrm>
        </p:spPr>
        <p:txBody>
          <a:bodyPr/>
          <a:lstStyle/>
          <a:p>
            <a:r>
              <a:rPr lang="en-US" b="1" dirty="0"/>
              <a:t>Decimal Number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20800"/>
            <a:ext cx="8521701" cy="4826000"/>
          </a:xfrm>
        </p:spPr>
        <p:txBody>
          <a:bodyPr>
            <a:noAutofit/>
          </a:bodyPr>
          <a:lstStyle/>
          <a:p>
            <a:r>
              <a:rPr lang="en-US" sz="2800" b="1" dirty="0"/>
              <a:t>Characteristics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400" dirty="0"/>
              <a:t>A positional number </a:t>
            </a:r>
            <a:r>
              <a:rPr lang="en-US" sz="2400" dirty="0" smtClean="0"/>
              <a:t>system</a:t>
            </a:r>
            <a:endParaRPr lang="en-US" sz="2400" dirty="0"/>
          </a:p>
          <a:p>
            <a:pPr lvl="1"/>
            <a:r>
              <a:rPr lang="en-US" sz="2400" dirty="0" smtClean="0"/>
              <a:t>Has </a:t>
            </a:r>
            <a:r>
              <a:rPr lang="en-US" sz="2400" dirty="0"/>
              <a:t>10 symbols or digits (0, 1, 2, 3, 4, 5, 6, 7, </a:t>
            </a:r>
            <a:r>
              <a:rPr lang="en-US" sz="2400" dirty="0" smtClean="0"/>
              <a:t>8</a:t>
            </a:r>
            <a:r>
              <a:rPr lang="en-US" sz="2400" dirty="0"/>
              <a:t>, 9). Hence, its base = </a:t>
            </a:r>
            <a:r>
              <a:rPr lang="en-US" sz="2400" dirty="0" smtClean="0"/>
              <a:t>10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maximum value of a single digit is 9 (one less than the value of the base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position of a digit represents a specific </a:t>
            </a:r>
            <a:r>
              <a:rPr lang="en-US" sz="2400" dirty="0" smtClean="0"/>
              <a:t>power </a:t>
            </a:r>
            <a:r>
              <a:rPr lang="en-US" sz="2400" dirty="0"/>
              <a:t>of the base (10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use this number system in our day-to-day </a:t>
            </a:r>
            <a:r>
              <a:rPr lang="en-US" sz="2400" dirty="0" smtClean="0"/>
              <a:t>life</a:t>
            </a:r>
          </a:p>
          <a:p>
            <a:r>
              <a:rPr lang="en-US" sz="2800" b="1" dirty="0"/>
              <a:t>Example</a:t>
            </a:r>
            <a:endParaRPr lang="en-US" sz="2400" dirty="0"/>
          </a:p>
          <a:p>
            <a:pPr marL="2286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2586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	= </a:t>
            </a:r>
            <a:r>
              <a:rPr lang="en-US" sz="2000" dirty="0"/>
              <a:t>(2 x 10</a:t>
            </a:r>
            <a:r>
              <a:rPr lang="en-US" sz="2000" baseline="30000" dirty="0"/>
              <a:t>3</a:t>
            </a:r>
            <a:r>
              <a:rPr lang="en-US" sz="2000" dirty="0"/>
              <a:t>) + (5 x 10</a:t>
            </a:r>
            <a:r>
              <a:rPr lang="en-US" sz="2000" baseline="30000" dirty="0"/>
              <a:t>2</a:t>
            </a:r>
            <a:r>
              <a:rPr lang="en-US" sz="2000" dirty="0"/>
              <a:t>) + (8 x 10</a:t>
            </a:r>
            <a:r>
              <a:rPr lang="en-US" sz="2000" baseline="30000" dirty="0"/>
              <a:t>1</a:t>
            </a:r>
            <a:r>
              <a:rPr lang="en-US" sz="2000" dirty="0"/>
              <a:t>) + (6 x 10</a:t>
            </a:r>
            <a:r>
              <a:rPr lang="en-US" sz="2000" baseline="30000" dirty="0"/>
              <a:t>0</a:t>
            </a:r>
            <a:r>
              <a:rPr lang="en-US" sz="2000" dirty="0" smtClean="0"/>
              <a:t>) </a:t>
            </a:r>
          </a:p>
          <a:p>
            <a:pPr marL="228600" lvl="1" indent="0">
              <a:buNone/>
            </a:pPr>
            <a:r>
              <a:rPr lang="en-US" sz="2000" dirty="0" smtClean="0"/>
              <a:t>            	= </a:t>
            </a:r>
            <a:r>
              <a:rPr lang="en-US" sz="2000" dirty="0"/>
              <a:t>2000 + 500 + 80 + 6 </a:t>
            </a:r>
            <a:endParaRPr lang="en-US" sz="3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1543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0200"/>
            <a:ext cx="6508377" cy="736600"/>
          </a:xfrm>
        </p:spPr>
        <p:txBody>
          <a:bodyPr/>
          <a:lstStyle/>
          <a:p>
            <a:r>
              <a:rPr lang="en-US" b="1" dirty="0"/>
              <a:t>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99" y="1295400"/>
            <a:ext cx="8902701" cy="5461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Characteristics</a:t>
            </a:r>
            <a:endParaRPr lang="en-US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positional number </a:t>
            </a:r>
            <a:r>
              <a:rPr lang="en-US" sz="2000" dirty="0" smtClean="0"/>
              <a:t>system</a:t>
            </a:r>
            <a:endParaRPr lang="en-US" sz="2000" dirty="0"/>
          </a:p>
          <a:p>
            <a:pPr lvl="1"/>
            <a:r>
              <a:rPr lang="en-US" sz="2000" dirty="0" smtClean="0"/>
              <a:t>Has </a:t>
            </a:r>
            <a:r>
              <a:rPr lang="en-US" sz="2000" dirty="0"/>
              <a:t>only 2 symbols or digits (0 and 1). Hence its </a:t>
            </a:r>
            <a:r>
              <a:rPr lang="en-US" sz="2000" dirty="0" smtClean="0"/>
              <a:t>base </a:t>
            </a:r>
            <a:r>
              <a:rPr lang="en-US" sz="2000" dirty="0"/>
              <a:t>=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maximum value of a single digit is 1 (one less </a:t>
            </a:r>
            <a:r>
              <a:rPr lang="en-US" sz="2000" dirty="0" smtClean="0"/>
              <a:t>than </a:t>
            </a:r>
            <a:r>
              <a:rPr lang="en-US" sz="2000" dirty="0"/>
              <a:t>the value of the base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position of a digit represents a specific power </a:t>
            </a:r>
            <a:r>
              <a:rPr lang="en-US" sz="2000" dirty="0" smtClean="0"/>
              <a:t>of </a:t>
            </a:r>
            <a:r>
              <a:rPr lang="en-US" sz="2000" dirty="0"/>
              <a:t>the base (2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number system is used in </a:t>
            </a:r>
            <a:r>
              <a:rPr lang="en-US" sz="2000" dirty="0" smtClean="0"/>
              <a:t>computers</a:t>
            </a:r>
          </a:p>
          <a:p>
            <a:r>
              <a:rPr lang="en-US" sz="2800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10101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(1 x 2</a:t>
            </a:r>
            <a:r>
              <a:rPr lang="en-US" baseline="30000" dirty="0"/>
              <a:t>4</a:t>
            </a:r>
            <a:r>
              <a:rPr lang="en-US" dirty="0"/>
              <a:t>) + (0 x 2</a:t>
            </a:r>
            <a:r>
              <a:rPr lang="en-US" baseline="30000" dirty="0"/>
              <a:t>3</a:t>
            </a:r>
            <a:r>
              <a:rPr lang="en-US" dirty="0"/>
              <a:t>) + (1 x 2</a:t>
            </a:r>
            <a:r>
              <a:rPr lang="en-US" baseline="30000" dirty="0"/>
              <a:t>2</a:t>
            </a:r>
            <a:r>
              <a:rPr lang="en-US" dirty="0"/>
              <a:t>) + (0 x 2</a:t>
            </a:r>
            <a:r>
              <a:rPr lang="en-US" baseline="30000" dirty="0"/>
              <a:t>1</a:t>
            </a:r>
            <a:r>
              <a:rPr lang="en-US" dirty="0"/>
              <a:t>) x (1 x 2</a:t>
            </a:r>
            <a:r>
              <a:rPr lang="en-US" baseline="30000" dirty="0"/>
              <a:t>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= </a:t>
            </a:r>
            <a:r>
              <a:rPr lang="en-US" dirty="0"/>
              <a:t>16 + 0 + 4 + 0 + 1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= </a:t>
            </a:r>
            <a:r>
              <a:rPr lang="en-US" dirty="0"/>
              <a:t>21</a:t>
            </a:r>
            <a:r>
              <a:rPr lang="en-US" baseline="-25000" dirty="0"/>
              <a:t>10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62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5600"/>
            <a:ext cx="6508377" cy="1143000"/>
          </a:xfrm>
        </p:spPr>
        <p:txBody>
          <a:bodyPr/>
          <a:lstStyle/>
          <a:p>
            <a:r>
              <a:rPr lang="en-US" b="1" dirty="0"/>
              <a:t>Bit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4701" cy="3916363"/>
          </a:xfrm>
        </p:spPr>
        <p:txBody>
          <a:bodyPr>
            <a:normAutofit/>
          </a:bodyPr>
          <a:lstStyle/>
          <a:p>
            <a:r>
              <a:rPr lang="en-US" sz="2400" dirty="0"/>
              <a:t>Bit stands for binary digit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bit in computer terminology means either a </a:t>
            </a:r>
            <a:r>
              <a:rPr lang="en-US" sz="2400" b="1" dirty="0"/>
              <a:t>0</a:t>
            </a:r>
            <a:r>
              <a:rPr lang="en-US" sz="2400" dirty="0"/>
              <a:t> or a </a:t>
            </a:r>
            <a:r>
              <a:rPr lang="en-US" sz="2400" b="1" dirty="0"/>
              <a:t>1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binary number consisting of </a:t>
            </a:r>
            <a:r>
              <a:rPr lang="en-US" sz="2400" i="1" dirty="0"/>
              <a:t>n </a:t>
            </a:r>
            <a:r>
              <a:rPr lang="en-US" sz="2400" dirty="0"/>
              <a:t> bits is called an n-bit number </a:t>
            </a:r>
          </a:p>
        </p:txBody>
      </p:sp>
    </p:spTree>
    <p:extLst>
      <p:ext uri="{BB962C8B-B14F-4D97-AF65-F5344CB8AC3E}">
        <p14:creationId xmlns:p14="http://schemas.microsoft.com/office/powerpoint/2010/main" xmlns="" val="67927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5600"/>
            <a:ext cx="6508377" cy="1143000"/>
          </a:xfrm>
        </p:spPr>
        <p:txBody>
          <a:bodyPr/>
          <a:lstStyle/>
          <a:p>
            <a:r>
              <a:rPr lang="en-US" b="1" dirty="0"/>
              <a:t>Representing Numbers in Different Number </a:t>
            </a:r>
            <a:r>
              <a:rPr lang="en-US" b="1" dirty="0" smtClean="0"/>
              <a:t>Systems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31201" cy="3916363"/>
          </a:xfrm>
        </p:spPr>
        <p:txBody>
          <a:bodyPr/>
          <a:lstStyle/>
          <a:p>
            <a:r>
              <a:rPr lang="en-US" sz="2400" dirty="0"/>
              <a:t>In order to be specific about which number system we are referring to, it is a common practice to indicate the base as a subscript. </a:t>
            </a:r>
            <a:endParaRPr lang="en-US" sz="2400" dirty="0" smtClean="0"/>
          </a:p>
          <a:p>
            <a:r>
              <a:rPr lang="en-US" sz="2400" dirty="0" smtClean="0"/>
              <a:t>Thus</a:t>
            </a:r>
            <a:r>
              <a:rPr lang="en-US" sz="2400" dirty="0"/>
              <a:t>, we write</a:t>
            </a:r>
            <a:r>
              <a:rPr lang="en-US" sz="2400" dirty="0" smtClean="0"/>
              <a:t>:	10101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21</a:t>
            </a:r>
            <a:r>
              <a:rPr lang="en-US" sz="2400" baseline="-25000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6427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349</TotalTime>
  <Words>1375</Words>
  <Application>Microsoft Office PowerPoint</Application>
  <PresentationFormat>On-screen Show (4:3)</PresentationFormat>
  <Paragraphs>182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Plaza</vt:lpstr>
      <vt:lpstr>Number Systems</vt:lpstr>
      <vt:lpstr>Learning Objectives </vt:lpstr>
      <vt:lpstr>Number Systems </vt:lpstr>
      <vt:lpstr>Non-positional Number Systems </vt:lpstr>
      <vt:lpstr>Positional Number Systems </vt:lpstr>
      <vt:lpstr>Decimal Number System</vt:lpstr>
      <vt:lpstr>Binary Number System</vt:lpstr>
      <vt:lpstr>Bit </vt:lpstr>
      <vt:lpstr>Representing Numbers in Different Number Systems </vt:lpstr>
      <vt:lpstr>Octal Number System </vt:lpstr>
      <vt:lpstr>Hexadecimal Number System</vt:lpstr>
      <vt:lpstr>Converting a Number of Another Base to a Decimal Number </vt:lpstr>
      <vt:lpstr>Converting a Number of Another Base to a Decimal Number </vt:lpstr>
      <vt:lpstr>Converting a Decimal Number to a Number of Another Base </vt:lpstr>
      <vt:lpstr>Converting a Decimal Number to a Number of Another Base </vt:lpstr>
      <vt:lpstr>Converting a Number of Some Base to a Number of Another Base </vt:lpstr>
      <vt:lpstr>Converting a Number of Some Base to a Number of Another Base </vt:lpstr>
      <vt:lpstr>Converting a Number of Some Base to a Number of Another Base </vt:lpstr>
      <vt:lpstr>Shortcut Method for Converting a Binary Number to its Equivalent Octal Number </vt:lpstr>
      <vt:lpstr>Shortcut Method for Converting a Binary Number to its Equivalent Octal Number </vt:lpstr>
      <vt:lpstr>Shortcut Method for Converting an Octal Number to Its Equivalent Binary Number </vt:lpstr>
      <vt:lpstr>Shortcut Method for Converting an Octal Number to Its Equivalent Binary Number </vt:lpstr>
      <vt:lpstr>Shortcut Method for Converting a Binary Number to its Equivalent Hexadecimal Number </vt:lpstr>
      <vt:lpstr>Shortcut Method for Converting a Binary Number to its Equivalent Hexadecimal Number </vt:lpstr>
      <vt:lpstr>Shortcut Method for Converting an Octal Number to Its Equivalent Binary Number </vt:lpstr>
      <vt:lpstr>Shortcut Method for Converting an Octal Number to Its Equivalent Binary Number </vt:lpstr>
      <vt:lpstr>Shortcut Method for Converting a Binary Number to its Equivalent Hexadecimal Number </vt:lpstr>
      <vt:lpstr>Shortcut Method for Converting a Hexadecimal Number to its Equivalent Binary Number </vt:lpstr>
      <vt:lpstr>Shortcut Method for Converting a Hexadecimal Number to its Equivalent Binary Number </vt:lpstr>
      <vt:lpstr>Fractional Numbers </vt:lpstr>
      <vt:lpstr>Formation of Fractional Numbers in Binary Number System </vt:lpstr>
      <vt:lpstr>Formation of Fractional Numbers in Octal Number System </vt:lpstr>
      <vt:lpstr>Key Words/Phrases </vt:lpstr>
    </vt:vector>
  </TitlesOfParts>
  <Company>University of Trento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S. R. H. Noori</dc:creator>
  <cp:lastModifiedBy>Warid Telecom International Ltd.</cp:lastModifiedBy>
  <cp:revision>106</cp:revision>
  <dcterms:created xsi:type="dcterms:W3CDTF">2014-09-13T17:38:25Z</dcterms:created>
  <dcterms:modified xsi:type="dcterms:W3CDTF">2021-02-18T04:18:52Z</dcterms:modified>
</cp:coreProperties>
</file>