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t-I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pPr/>
              <a:t>21-Jan-24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313516"/>
            <a:ext cx="5458968" cy="1048684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Computer Organization 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88760" y="5481914"/>
            <a:ext cx="5458968" cy="94464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Course Teacher</a:t>
            </a:r>
            <a:endParaRPr lang="en-US" b="1" dirty="0"/>
          </a:p>
          <a:p>
            <a:r>
              <a:rPr lang="en-US" b="1" dirty="0" err="1" smtClean="0"/>
              <a:t>Nazmun</a:t>
            </a:r>
            <a:r>
              <a:rPr lang="en-US" b="1" dirty="0" smtClean="0"/>
              <a:t> </a:t>
            </a:r>
            <a:r>
              <a:rPr lang="en-US" b="1" dirty="0" err="1" smtClean="0"/>
              <a:t>Nessa</a:t>
            </a:r>
            <a:r>
              <a:rPr lang="en-US" b="1" dirty="0" smtClean="0"/>
              <a:t> Moon</a:t>
            </a:r>
            <a:endParaRPr lang="en-US" dirty="0" smtClean="0"/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Dept. of CSE, DIU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0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701"/>
            <a:ext cx="6508377" cy="1143000"/>
          </a:xfrm>
        </p:spPr>
        <p:txBody>
          <a:bodyPr/>
          <a:lstStyle/>
          <a:p>
            <a:r>
              <a:rPr lang="en-US" b="1" dirty="0"/>
              <a:t>Arithmetic Logic Unit (ALU)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73036" cy="3916363"/>
          </a:xfrm>
        </p:spPr>
        <p:txBody>
          <a:bodyPr>
            <a:normAutofit/>
          </a:bodyPr>
          <a:lstStyle/>
          <a:p>
            <a:r>
              <a:rPr lang="en-US" sz="2800" dirty="0"/>
              <a:t>Arithmetic Logic Unit of a computer system is the place where the actual executions of instructions takes place during processing operation </a:t>
            </a:r>
          </a:p>
        </p:txBody>
      </p:sp>
    </p:spTree>
    <p:extLst>
      <p:ext uri="{BB962C8B-B14F-4D97-AF65-F5344CB8AC3E}">
        <p14:creationId xmlns:p14="http://schemas.microsoft.com/office/powerpoint/2010/main" val="180213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6508377" cy="1143000"/>
          </a:xfrm>
        </p:spPr>
        <p:txBody>
          <a:bodyPr/>
          <a:lstStyle/>
          <a:p>
            <a:r>
              <a:rPr lang="en-US" b="1" dirty="0"/>
              <a:t>Control Unit (CU)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57025"/>
            <a:ext cx="8358095" cy="4618726"/>
          </a:xfrm>
        </p:spPr>
        <p:txBody>
          <a:bodyPr>
            <a:noAutofit/>
          </a:bodyPr>
          <a:lstStyle/>
          <a:p>
            <a:r>
              <a:rPr lang="en-US" dirty="0" smtClean="0"/>
              <a:t>Control </a:t>
            </a:r>
            <a:r>
              <a:rPr lang="en-US" dirty="0"/>
              <a:t>Unit of a computer system manages and coordinates the operations of all other components of the computer </a:t>
            </a:r>
            <a:r>
              <a:rPr lang="en-US" dirty="0" smtClean="0"/>
              <a:t>system</a:t>
            </a:r>
          </a:p>
          <a:p>
            <a:r>
              <a:rPr lang="en-US" dirty="0"/>
              <a:t>The control unit is a component of a computer's central processing unit (CPU) that directs operation of the processor. It controls communication and co-ordination between input/output devices. It reads and interprets instructions and determines the sequence for processing the data</a:t>
            </a:r>
            <a:r>
              <a:rPr lang="en-US" dirty="0" smtClean="0"/>
              <a:t>.</a:t>
            </a:r>
          </a:p>
          <a:p>
            <a:r>
              <a:rPr lang="en-US" dirty="0"/>
              <a:t>It directs the operation of the other units by providing timing and control signals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All </a:t>
            </a:r>
            <a:r>
              <a:rPr lang="en-US" dirty="0"/>
              <a:t>computer resources are managed by the CU (Control Unit)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</a:t>
            </a:r>
            <a:r>
              <a:rPr lang="en-US" dirty="0"/>
              <a:t>directs the flow of data between the Central Processing Unit (CPU) and the other devices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9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16760"/>
            <a:ext cx="6804213" cy="1143000"/>
          </a:xfrm>
        </p:spPr>
        <p:txBody>
          <a:bodyPr/>
          <a:lstStyle/>
          <a:p>
            <a:r>
              <a:rPr lang="en-US" b="1" dirty="0"/>
              <a:t>Central Processing Unit (CPU)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58" y="3942956"/>
            <a:ext cx="8343154" cy="21248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</a:t>
            </a:r>
            <a:r>
              <a:rPr lang="en-US" sz="2800" dirty="0"/>
              <a:t>is the brain of a computer system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responsible for controlling the operations of all other units of a computer system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528" y="2265088"/>
            <a:ext cx="8369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4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System </a:t>
            </a:r>
            <a:r>
              <a:rPr lang="en-US" b="1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507507" cy="3916363"/>
          </a:xfrm>
        </p:spPr>
        <p:txBody>
          <a:bodyPr>
            <a:noAutofit/>
          </a:bodyPr>
          <a:lstStyle/>
          <a:p>
            <a:r>
              <a:rPr lang="en-US" sz="2400" b="1" dirty="0"/>
              <a:t>A system has following three characteristics: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685800" lvl="1" indent="-457200">
              <a:buFont typeface="+mj-ea"/>
              <a:buAutoNum type="circleNumDbPlain"/>
            </a:pPr>
            <a:r>
              <a:rPr lang="en-US" sz="2200" dirty="0" smtClean="0"/>
              <a:t>A </a:t>
            </a:r>
            <a:r>
              <a:rPr lang="en-US" sz="2200" dirty="0"/>
              <a:t>system has more than one </a:t>
            </a:r>
            <a:r>
              <a:rPr lang="en-US" sz="2200" dirty="0" smtClean="0"/>
              <a:t>element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200" dirty="0" smtClean="0"/>
              <a:t>All </a:t>
            </a:r>
            <a:r>
              <a:rPr lang="en-US" sz="2200" dirty="0"/>
              <a:t>elements of a system are logically related </a:t>
            </a:r>
            <a:endParaRPr lang="en-US" sz="2200" dirty="0" smtClean="0"/>
          </a:p>
          <a:p>
            <a:pPr marL="685800" lvl="1" indent="-457200">
              <a:buFont typeface="+mj-ea"/>
              <a:buAutoNum type="circleNumDbPlain"/>
            </a:pPr>
            <a:r>
              <a:rPr lang="en-US" sz="2200" dirty="0" smtClean="0"/>
              <a:t>All </a:t>
            </a:r>
            <a:r>
              <a:rPr lang="en-US" sz="2200" dirty="0"/>
              <a:t>elements of a system are controlled in a manner to achieve the system goal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computer is a system as it comprises of integrated components (input unit, output unit, storage unit, and CPU) that work together to perform the steps called for in the executing program </a:t>
            </a:r>
          </a:p>
        </p:txBody>
      </p:sp>
    </p:spTree>
    <p:extLst>
      <p:ext uri="{BB962C8B-B14F-4D97-AF65-F5344CB8AC3E}">
        <p14:creationId xmlns:p14="http://schemas.microsoft.com/office/powerpoint/2010/main" val="94268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6642"/>
            <a:ext cx="7391401" cy="1143000"/>
          </a:xfrm>
        </p:spPr>
        <p:txBody>
          <a:bodyPr/>
          <a:lstStyle/>
          <a:p>
            <a:r>
              <a:rPr lang="en-US" b="1" dirty="0"/>
              <a:t>Key Words/Phrases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42352"/>
            <a:ext cx="3566160" cy="46168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Arithmetic Logic Unit (ALU)</a:t>
            </a:r>
          </a:p>
          <a:p>
            <a:r>
              <a:rPr lang="en-US" dirty="0"/>
              <a:t> </a:t>
            </a:r>
            <a:r>
              <a:rPr lang="en-US" dirty="0" smtClean="0"/>
              <a:t>Output </a:t>
            </a:r>
            <a:r>
              <a:rPr lang="en-US" dirty="0"/>
              <a:t>interface</a:t>
            </a:r>
          </a:p>
          <a:p>
            <a:r>
              <a:rPr lang="en-US" dirty="0"/>
              <a:t> </a:t>
            </a:r>
            <a:r>
              <a:rPr lang="en-US" dirty="0" smtClean="0"/>
              <a:t>Auxiliary </a:t>
            </a:r>
            <a:r>
              <a:rPr lang="en-US" dirty="0"/>
              <a:t>storage</a:t>
            </a:r>
          </a:p>
          <a:p>
            <a:r>
              <a:rPr lang="en-US" dirty="0"/>
              <a:t> </a:t>
            </a:r>
            <a:r>
              <a:rPr lang="en-US" dirty="0" smtClean="0"/>
              <a:t>Output </a:t>
            </a:r>
            <a:r>
              <a:rPr lang="en-US" dirty="0"/>
              <a:t>unit</a:t>
            </a:r>
          </a:p>
          <a:p>
            <a:r>
              <a:rPr lang="en-US" dirty="0"/>
              <a:t> </a:t>
            </a:r>
            <a:r>
              <a:rPr lang="en-US" dirty="0" smtClean="0"/>
              <a:t>Central </a:t>
            </a:r>
            <a:r>
              <a:rPr lang="en-US" dirty="0"/>
              <a:t>Processing Unit (CPU)</a:t>
            </a:r>
          </a:p>
          <a:p>
            <a:r>
              <a:rPr lang="en-US" dirty="0"/>
              <a:t> </a:t>
            </a:r>
            <a:r>
              <a:rPr lang="en-US" dirty="0" smtClean="0"/>
              <a:t>Outputting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Computer </a:t>
            </a:r>
            <a:r>
              <a:rPr lang="en-US" dirty="0"/>
              <a:t>system</a:t>
            </a:r>
          </a:p>
          <a:p>
            <a:r>
              <a:rPr lang="en-US" dirty="0"/>
              <a:t> </a:t>
            </a:r>
            <a:r>
              <a:rPr lang="en-US" dirty="0" smtClean="0"/>
              <a:t>Primate </a:t>
            </a:r>
            <a:r>
              <a:rPr lang="en-US" dirty="0"/>
              <a:t>storage</a:t>
            </a:r>
          </a:p>
          <a:p>
            <a:r>
              <a:rPr lang="en-US" dirty="0"/>
              <a:t> </a:t>
            </a:r>
            <a:r>
              <a:rPr lang="en-US" dirty="0" smtClean="0"/>
              <a:t>Control </a:t>
            </a:r>
            <a:r>
              <a:rPr lang="en-US" dirty="0"/>
              <a:t>Unit (CU)</a:t>
            </a:r>
          </a:p>
          <a:p>
            <a:r>
              <a:rPr lang="en-US" dirty="0"/>
              <a:t>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8546" y="1942352"/>
            <a:ext cx="3566160" cy="46168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Controlling</a:t>
            </a:r>
          </a:p>
          <a:p>
            <a:r>
              <a:rPr lang="en-US" dirty="0" smtClean="0"/>
              <a:t>Secondary </a:t>
            </a:r>
            <a:r>
              <a:rPr lang="en-US" dirty="0"/>
              <a:t>storage</a:t>
            </a:r>
          </a:p>
          <a:p>
            <a:r>
              <a:rPr lang="en-US" dirty="0" smtClean="0"/>
              <a:t>Input </a:t>
            </a:r>
            <a:r>
              <a:rPr lang="en-US" dirty="0"/>
              <a:t>interface</a:t>
            </a:r>
          </a:p>
          <a:p>
            <a:r>
              <a:rPr lang="en-US" dirty="0" smtClean="0"/>
              <a:t>Storage </a:t>
            </a:r>
            <a:r>
              <a:rPr lang="en-US" dirty="0"/>
              <a:t>unit</a:t>
            </a:r>
          </a:p>
          <a:p>
            <a:r>
              <a:rPr lang="en-US" dirty="0" smtClean="0"/>
              <a:t>Input </a:t>
            </a:r>
            <a:r>
              <a:rPr lang="en-US" dirty="0"/>
              <a:t>unit</a:t>
            </a:r>
          </a:p>
          <a:p>
            <a:r>
              <a:rPr lang="en-US" dirty="0" smtClean="0"/>
              <a:t>Storing</a:t>
            </a:r>
            <a:endParaRPr lang="en-US" dirty="0"/>
          </a:p>
          <a:p>
            <a:r>
              <a:rPr lang="en-US" dirty="0" smtClean="0"/>
              <a:t>Inputting</a:t>
            </a:r>
            <a:endParaRPr lang="en-US" dirty="0"/>
          </a:p>
          <a:p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Main </a:t>
            </a:r>
            <a:r>
              <a:rPr lang="en-US" dirty="0"/>
              <a:t>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2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8710"/>
            <a:ext cx="6508377" cy="802348"/>
          </a:xfrm>
        </p:spPr>
        <p:txBody>
          <a:bodyPr/>
          <a:lstStyle/>
          <a:p>
            <a:r>
              <a:rPr lang="en-US" b="1" dirty="0"/>
              <a:t>Learning </a:t>
            </a:r>
            <a:r>
              <a:rPr lang="en-US" b="1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11313"/>
            <a:ext cx="8373036" cy="461139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 </a:t>
            </a:r>
            <a:r>
              <a:rPr lang="en-US" sz="2400" b="1" dirty="0"/>
              <a:t>this </a:t>
            </a:r>
            <a:r>
              <a:rPr lang="en-US" sz="2400" b="1" dirty="0" smtClean="0"/>
              <a:t>lecture you </a:t>
            </a:r>
            <a:r>
              <a:rPr lang="en-US" sz="2400" b="1" dirty="0"/>
              <a:t>will learn about</a:t>
            </a:r>
            <a:r>
              <a:rPr lang="en-US" sz="2400" b="1" dirty="0" smtClean="0"/>
              <a:t>: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Basic </a:t>
            </a:r>
            <a:r>
              <a:rPr lang="en-US" sz="2000" dirty="0"/>
              <a:t>operations performed by all types of computer systems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Basic </a:t>
            </a:r>
            <a:r>
              <a:rPr lang="en-US" sz="2000" dirty="0"/>
              <a:t>organization of a computer system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Input </a:t>
            </a:r>
            <a:r>
              <a:rPr lang="en-US" sz="2000" dirty="0"/>
              <a:t>unit and its functions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Output </a:t>
            </a:r>
            <a:r>
              <a:rPr lang="en-US" sz="2000" dirty="0"/>
              <a:t>unit and its functions 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Storage </a:t>
            </a:r>
            <a:r>
              <a:rPr lang="en-US" sz="2000" dirty="0"/>
              <a:t>unit and its functions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Types </a:t>
            </a:r>
            <a:r>
              <a:rPr lang="en-US" sz="2000" dirty="0"/>
              <a:t>of storage used in a computer system </a:t>
            </a:r>
            <a:endParaRPr lang="en-US" sz="2000" dirty="0" smtClean="0"/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Arithmetic </a:t>
            </a:r>
            <a:r>
              <a:rPr lang="en-US" sz="2000" dirty="0"/>
              <a:t>Logic Unit (ALU)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Control </a:t>
            </a:r>
            <a:r>
              <a:rPr lang="en-US" sz="2000" dirty="0"/>
              <a:t>Unit (CU)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Central </a:t>
            </a:r>
            <a:r>
              <a:rPr lang="en-US" sz="2000" dirty="0"/>
              <a:t>Processing Unit (CPU)</a:t>
            </a:r>
          </a:p>
          <a:p>
            <a:pPr lvl="1">
              <a:buFont typeface="Wingdings" charset="2"/>
              <a:buChar char="ü"/>
            </a:pPr>
            <a:r>
              <a:rPr lang="en-US" sz="2000" dirty="0" smtClean="0"/>
              <a:t>Computer </a:t>
            </a:r>
            <a:r>
              <a:rPr lang="en-US" sz="2000" dirty="0"/>
              <a:t>as a </a:t>
            </a:r>
            <a:r>
              <a:rPr lang="en-US" sz="2000" dirty="0" smtClean="0"/>
              <a:t>system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01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47035"/>
            <a:ext cx="6866467" cy="1143000"/>
          </a:xfrm>
        </p:spPr>
        <p:txBody>
          <a:bodyPr/>
          <a:lstStyle/>
          <a:p>
            <a:r>
              <a:rPr lang="en-US" sz="3200" b="1" dirty="0"/>
              <a:t>The Five Basic Operations of a Computer System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11" y="1841254"/>
            <a:ext cx="8562124" cy="4833301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Inputting</a:t>
            </a:r>
            <a:r>
              <a:rPr lang="en-US" dirty="0"/>
              <a:t>. The process of entering data and instructions into the computer system</a:t>
            </a:r>
          </a:p>
          <a:p>
            <a:r>
              <a:rPr lang="en-US" b="1" dirty="0" smtClean="0"/>
              <a:t>Storing</a:t>
            </a:r>
            <a:r>
              <a:rPr lang="en-US" dirty="0"/>
              <a:t>. Saving data and instructions to make them readily available for initial or additional processing whenever required</a:t>
            </a:r>
          </a:p>
          <a:p>
            <a:r>
              <a:rPr lang="en-US" b="1" dirty="0" smtClean="0"/>
              <a:t>Processing</a:t>
            </a:r>
            <a:r>
              <a:rPr lang="en-US" dirty="0"/>
              <a:t>. Performing arithmetic operations (add, subtract, multiply, divide, etc.) or logical operations (comparisons like equal to, less than, greater than, etc.) on data to convert them into useful information </a:t>
            </a:r>
            <a:endParaRPr lang="en-US" dirty="0" smtClean="0"/>
          </a:p>
          <a:p>
            <a:r>
              <a:rPr lang="en-US" b="1" dirty="0" smtClean="0"/>
              <a:t>Outputting</a:t>
            </a:r>
            <a:r>
              <a:rPr lang="en-US" dirty="0"/>
              <a:t>. The process of producing useful information or results for the user such as a printed report or visual display</a:t>
            </a:r>
          </a:p>
          <a:p>
            <a:r>
              <a:rPr lang="en-US" b="1" dirty="0" smtClean="0"/>
              <a:t>Controlling</a:t>
            </a:r>
            <a:r>
              <a:rPr lang="en-US" dirty="0"/>
              <a:t>. Directing the manner and sequence in which all of the above operations are performed </a:t>
            </a:r>
          </a:p>
        </p:txBody>
      </p:sp>
    </p:spTree>
    <p:extLst>
      <p:ext uri="{BB962C8B-B14F-4D97-AF65-F5344CB8AC3E}">
        <p14:creationId xmlns:p14="http://schemas.microsoft.com/office/powerpoint/2010/main" val="10747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10444"/>
            <a:ext cx="6894689" cy="980813"/>
          </a:xfrm>
        </p:spPr>
        <p:txBody>
          <a:bodyPr/>
          <a:lstStyle/>
          <a:p>
            <a:r>
              <a:rPr lang="en-US" sz="3200" b="1" dirty="0"/>
              <a:t>Basic Organization of a Computer System</a:t>
            </a:r>
            <a:r>
              <a:rPr lang="en-US" sz="32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87076"/>
            <a:ext cx="9144000" cy="50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3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701"/>
            <a:ext cx="6508377" cy="1143000"/>
          </a:xfrm>
        </p:spPr>
        <p:txBody>
          <a:bodyPr/>
          <a:lstStyle/>
          <a:p>
            <a:r>
              <a:rPr lang="en-US" b="1" dirty="0"/>
              <a:t>Input Unit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17" y="2209800"/>
            <a:ext cx="8567272" cy="3916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input unit of a computer system performs the</a:t>
            </a:r>
            <a:r>
              <a:rPr lang="en-US" dirty="0"/>
              <a:t> </a:t>
            </a:r>
            <a:r>
              <a:rPr lang="en-US" b="1" dirty="0"/>
              <a:t>following functions: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dirty="0" smtClean="0"/>
              <a:t>It </a:t>
            </a:r>
            <a:r>
              <a:rPr lang="en-US" dirty="0"/>
              <a:t>accepts (or reads) instructions and data from outside </a:t>
            </a:r>
            <a:r>
              <a:rPr lang="en-US" dirty="0" smtClean="0"/>
              <a:t>world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dirty="0" smtClean="0"/>
              <a:t>It </a:t>
            </a:r>
            <a:r>
              <a:rPr lang="en-US" dirty="0"/>
              <a:t>converts these instructions and data in computer acceptable </a:t>
            </a:r>
            <a:r>
              <a:rPr lang="en-US" dirty="0" smtClean="0"/>
              <a:t>form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dirty="0" smtClean="0"/>
              <a:t>It </a:t>
            </a:r>
            <a:r>
              <a:rPr lang="en-US" dirty="0"/>
              <a:t>supplies the converted instructions and data to the computer system for further processing </a:t>
            </a:r>
          </a:p>
        </p:txBody>
      </p:sp>
    </p:spTree>
    <p:extLst>
      <p:ext uri="{BB962C8B-B14F-4D97-AF65-F5344CB8AC3E}">
        <p14:creationId xmlns:p14="http://schemas.microsoft.com/office/powerpoint/2010/main" val="13099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701"/>
            <a:ext cx="6508377" cy="1143000"/>
          </a:xfrm>
        </p:spPr>
        <p:txBody>
          <a:bodyPr/>
          <a:lstStyle/>
          <a:p>
            <a:r>
              <a:rPr lang="en-US" b="1" dirty="0" smtClean="0"/>
              <a:t>Output Unit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17" y="2209800"/>
            <a:ext cx="8567272" cy="3916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</a:t>
            </a:r>
            <a:r>
              <a:rPr lang="en-US" b="1" dirty="0" smtClean="0"/>
              <a:t>output unit </a:t>
            </a:r>
            <a:r>
              <a:rPr lang="en-US" b="1" dirty="0"/>
              <a:t>of a computer system performs the</a:t>
            </a:r>
            <a:r>
              <a:rPr lang="en-US" dirty="0"/>
              <a:t> </a:t>
            </a:r>
            <a:r>
              <a:rPr lang="en-US" b="1" dirty="0"/>
              <a:t>following functions: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dirty="0" smtClean="0"/>
              <a:t>It </a:t>
            </a:r>
            <a:r>
              <a:rPr lang="en-US" dirty="0"/>
              <a:t>accepts the results produced by the computer, which are in coded form and hence, cannot be easily understood by us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dirty="0" smtClean="0"/>
              <a:t>It </a:t>
            </a:r>
            <a:r>
              <a:rPr lang="en-US" dirty="0"/>
              <a:t>converts these coded results to human acceptable (readable) form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dirty="0" smtClean="0"/>
              <a:t>It </a:t>
            </a:r>
            <a:r>
              <a:rPr lang="en-US" dirty="0"/>
              <a:t>supplies the converted results to outside world </a:t>
            </a:r>
          </a:p>
        </p:txBody>
      </p:sp>
    </p:spTree>
    <p:extLst>
      <p:ext uri="{BB962C8B-B14F-4D97-AF65-F5344CB8AC3E}">
        <p14:creationId xmlns:p14="http://schemas.microsoft.com/office/powerpoint/2010/main" val="162041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701"/>
            <a:ext cx="6508377" cy="1143000"/>
          </a:xfrm>
        </p:spPr>
        <p:txBody>
          <a:bodyPr/>
          <a:lstStyle/>
          <a:p>
            <a:r>
              <a:rPr lang="en-US" b="1" dirty="0"/>
              <a:t>Storage </a:t>
            </a:r>
            <a:r>
              <a:rPr lang="en-US" b="1" dirty="0" smtClean="0"/>
              <a:t>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73036" cy="3916363"/>
          </a:xfrm>
        </p:spPr>
        <p:txBody>
          <a:bodyPr>
            <a:normAutofit/>
          </a:bodyPr>
          <a:lstStyle/>
          <a:p>
            <a:r>
              <a:rPr lang="en-US" sz="2800" b="1" dirty="0"/>
              <a:t>The storage unit of a computer system holds (or stores)</a:t>
            </a:r>
            <a:r>
              <a:rPr lang="en-US" sz="2800" dirty="0"/>
              <a:t> </a:t>
            </a:r>
            <a:r>
              <a:rPr lang="en-US" sz="2800" b="1" dirty="0"/>
              <a:t>the following :</a:t>
            </a:r>
            <a:r>
              <a:rPr lang="en-US" sz="2800" dirty="0"/>
              <a:t> </a:t>
            </a:r>
            <a:endParaRPr lang="en-US" sz="2800" dirty="0" smtClean="0"/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 smtClean="0"/>
              <a:t>Data </a:t>
            </a:r>
            <a:r>
              <a:rPr lang="en-US" sz="2400" dirty="0"/>
              <a:t>and instructions required for processing (received from input devices</a:t>
            </a:r>
            <a:r>
              <a:rPr lang="en-US" sz="2400" dirty="0" smtClean="0"/>
              <a:t>)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 smtClean="0"/>
              <a:t>Intermediate </a:t>
            </a:r>
            <a:r>
              <a:rPr lang="en-US" sz="2400" dirty="0"/>
              <a:t>results of </a:t>
            </a:r>
            <a:r>
              <a:rPr lang="en-US" sz="2400" dirty="0" smtClean="0"/>
              <a:t>processing</a:t>
            </a:r>
          </a:p>
          <a:p>
            <a:pPr marL="685800" lvl="1" indent="-457200">
              <a:buFont typeface="+mj-ea"/>
              <a:buAutoNum type="circleNumDbPlain"/>
            </a:pPr>
            <a:r>
              <a:rPr lang="en-US" sz="2400" dirty="0" smtClean="0"/>
              <a:t>Final </a:t>
            </a:r>
            <a:r>
              <a:rPr lang="en-US" sz="2400" dirty="0"/>
              <a:t>results of processing, before they are released to an output device </a:t>
            </a:r>
          </a:p>
        </p:txBody>
      </p:sp>
    </p:spTree>
    <p:extLst>
      <p:ext uri="{BB962C8B-B14F-4D97-AF65-F5344CB8AC3E}">
        <p14:creationId xmlns:p14="http://schemas.microsoft.com/office/powerpoint/2010/main" val="15419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701"/>
            <a:ext cx="6508377" cy="1143000"/>
          </a:xfrm>
        </p:spPr>
        <p:txBody>
          <a:bodyPr/>
          <a:lstStyle/>
          <a:p>
            <a:r>
              <a:rPr lang="en-US" b="1" dirty="0"/>
              <a:t>Two Types of Storage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87977" cy="3916363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sz="3200" b="1" dirty="0" smtClean="0"/>
              <a:t> Primary </a:t>
            </a:r>
            <a:r>
              <a:rPr lang="en-US" sz="3200" b="1" dirty="0"/>
              <a:t>storage</a:t>
            </a:r>
            <a:endParaRPr lang="en-US" sz="3200" dirty="0"/>
          </a:p>
          <a:p>
            <a:pPr lvl="2"/>
            <a:r>
              <a:rPr lang="en-US" sz="2800" dirty="0" smtClean="0"/>
              <a:t>Used </a:t>
            </a:r>
            <a:r>
              <a:rPr lang="en-US" sz="2800" dirty="0"/>
              <a:t>to hold running program instructions</a:t>
            </a:r>
          </a:p>
          <a:p>
            <a:pPr lvl="2"/>
            <a:r>
              <a:rPr lang="en-US" sz="2800" dirty="0" smtClean="0"/>
              <a:t>Used </a:t>
            </a:r>
            <a:r>
              <a:rPr lang="en-US" sz="2800" dirty="0"/>
              <a:t>to hold data, intermediate results, and results of ongoing processing of job(s)</a:t>
            </a:r>
          </a:p>
          <a:p>
            <a:pPr lvl="2"/>
            <a:r>
              <a:rPr lang="en-US" sz="2800" dirty="0" smtClean="0"/>
              <a:t>Fast </a:t>
            </a:r>
            <a:r>
              <a:rPr lang="en-US" sz="2800" dirty="0"/>
              <a:t>in operation</a:t>
            </a:r>
          </a:p>
          <a:p>
            <a:pPr lvl="2"/>
            <a:r>
              <a:rPr lang="en-US" sz="2800" dirty="0" smtClean="0"/>
              <a:t>Small </a:t>
            </a:r>
            <a:r>
              <a:rPr lang="en-US" sz="2800" dirty="0"/>
              <a:t>Capacity</a:t>
            </a:r>
          </a:p>
          <a:p>
            <a:pPr lvl="2"/>
            <a:r>
              <a:rPr lang="en-US" sz="2800" dirty="0" smtClean="0"/>
              <a:t>Expensive</a:t>
            </a:r>
            <a:endParaRPr lang="en-US" sz="2800" dirty="0"/>
          </a:p>
          <a:p>
            <a:pPr lvl="2"/>
            <a:r>
              <a:rPr lang="en-US" sz="2800" dirty="0" smtClean="0"/>
              <a:t>Volatile </a:t>
            </a:r>
            <a:r>
              <a:rPr lang="en-US" sz="2800" dirty="0"/>
              <a:t>(looses data on power dissipation) </a:t>
            </a:r>
          </a:p>
        </p:txBody>
      </p:sp>
    </p:spTree>
    <p:extLst>
      <p:ext uri="{BB962C8B-B14F-4D97-AF65-F5344CB8AC3E}">
        <p14:creationId xmlns:p14="http://schemas.microsoft.com/office/powerpoint/2010/main" val="171055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701"/>
            <a:ext cx="6508377" cy="1143000"/>
          </a:xfrm>
        </p:spPr>
        <p:txBody>
          <a:bodyPr/>
          <a:lstStyle/>
          <a:p>
            <a:r>
              <a:rPr lang="en-US" b="1" dirty="0"/>
              <a:t>Two Types of Storage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87977" cy="4364318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en-US" sz="3200" b="1" dirty="0" smtClean="0"/>
              <a:t>Secondary </a:t>
            </a:r>
            <a:r>
              <a:rPr lang="en-US" sz="3200" b="1" dirty="0"/>
              <a:t>storage</a:t>
            </a:r>
            <a:endParaRPr lang="en-US" sz="3200" dirty="0"/>
          </a:p>
          <a:p>
            <a:pPr lvl="2"/>
            <a:r>
              <a:rPr lang="en-US" sz="2800" dirty="0" smtClean="0"/>
              <a:t>Used </a:t>
            </a:r>
            <a:r>
              <a:rPr lang="en-US" sz="2800" dirty="0"/>
              <a:t>to hold stored program instructions</a:t>
            </a:r>
          </a:p>
          <a:p>
            <a:pPr lvl="2"/>
            <a:r>
              <a:rPr lang="en-US" sz="2800" dirty="0" smtClean="0"/>
              <a:t>Used </a:t>
            </a:r>
            <a:r>
              <a:rPr lang="en-US" sz="2800" dirty="0"/>
              <a:t>to hold data and information of stored jobs</a:t>
            </a:r>
          </a:p>
          <a:p>
            <a:pPr lvl="2"/>
            <a:r>
              <a:rPr lang="en-US" sz="2800" dirty="0" smtClean="0"/>
              <a:t>Slower </a:t>
            </a:r>
            <a:r>
              <a:rPr lang="en-US" sz="2800" dirty="0"/>
              <a:t>than primary storage</a:t>
            </a:r>
          </a:p>
          <a:p>
            <a:pPr lvl="2"/>
            <a:r>
              <a:rPr lang="en-US" sz="2800" dirty="0" smtClean="0"/>
              <a:t>Large </a:t>
            </a:r>
            <a:r>
              <a:rPr lang="en-US" sz="2800" dirty="0"/>
              <a:t>Capacity</a:t>
            </a:r>
          </a:p>
          <a:p>
            <a:pPr lvl="2"/>
            <a:r>
              <a:rPr lang="en-US" sz="2800" dirty="0" smtClean="0"/>
              <a:t>Lot </a:t>
            </a:r>
            <a:r>
              <a:rPr lang="en-US" sz="2800" dirty="0"/>
              <a:t>cheaper </a:t>
            </a:r>
            <a:r>
              <a:rPr lang="en-US" sz="2800" dirty="0" smtClean="0"/>
              <a:t>than </a:t>
            </a:r>
            <a:r>
              <a:rPr lang="en-US" sz="2800" dirty="0"/>
              <a:t>primary storage</a:t>
            </a:r>
          </a:p>
          <a:p>
            <a:pPr lvl="2"/>
            <a:r>
              <a:rPr lang="en-US" sz="2800" dirty="0" smtClean="0"/>
              <a:t>Retains </a:t>
            </a:r>
            <a:r>
              <a:rPr lang="en-US" sz="2800" dirty="0"/>
              <a:t>data even without power </a:t>
            </a:r>
          </a:p>
        </p:txBody>
      </p:sp>
    </p:spTree>
    <p:extLst>
      <p:ext uri="{BB962C8B-B14F-4D97-AF65-F5344CB8AC3E}">
        <p14:creationId xmlns:p14="http://schemas.microsoft.com/office/powerpoint/2010/main" val="4258381718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182</TotalTime>
  <Words>744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Plaza</vt:lpstr>
      <vt:lpstr>Basic Computer Organization </vt:lpstr>
      <vt:lpstr>Learning Objectives</vt:lpstr>
      <vt:lpstr>The Five Basic Operations of a Computer System </vt:lpstr>
      <vt:lpstr>Basic Organization of a Computer System </vt:lpstr>
      <vt:lpstr>Input Unit </vt:lpstr>
      <vt:lpstr>Output Unit </vt:lpstr>
      <vt:lpstr>Storage Unit</vt:lpstr>
      <vt:lpstr>Two Types of Storage </vt:lpstr>
      <vt:lpstr>Two Types of Storage </vt:lpstr>
      <vt:lpstr>Arithmetic Logic Unit (ALU) </vt:lpstr>
      <vt:lpstr>Control Unit (CU) </vt:lpstr>
      <vt:lpstr>Central Processing Unit (CPU) </vt:lpstr>
      <vt:lpstr>The System Concept</vt:lpstr>
      <vt:lpstr>Key Words/Phrases </vt:lpstr>
    </vt:vector>
  </TitlesOfParts>
  <Company>University of Trento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Computer Organization </dc:title>
  <dc:creator>S. R. H. Noori</dc:creator>
  <cp:lastModifiedBy>DIU</cp:lastModifiedBy>
  <cp:revision>43</cp:revision>
  <dcterms:created xsi:type="dcterms:W3CDTF">2014-09-13T16:20:01Z</dcterms:created>
  <dcterms:modified xsi:type="dcterms:W3CDTF">2024-01-21T03:15:28Z</dcterms:modified>
</cp:coreProperties>
</file>