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/Z+fowZ9vL/ZlG5KuWhuMRF3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6"/>
          <p:cNvSpPr txBox="1"/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3276600" y="390525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218688" y="6356350"/>
            <a:ext cx="4736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256494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25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0" name="Google Shape;90;p25"/>
          <p:cNvSpPr txBox="1"/>
          <p:nvPr>
            <p:ph idx="3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26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6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9" name="Google Shape;99;p26"/>
          <p:cNvSpPr txBox="1"/>
          <p:nvPr>
            <p:ph idx="3" type="body"/>
          </p:nvPr>
        </p:nvSpPr>
        <p:spPr>
          <a:xfrm>
            <a:off x="45720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00" name="Google Shape;100;p26"/>
          <p:cNvSpPr txBox="1"/>
          <p:nvPr>
            <p:ph idx="4" type="body"/>
          </p:nvPr>
        </p:nvSpPr>
        <p:spPr>
          <a:xfrm>
            <a:off x="45720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762052" y="990600"/>
            <a:ext cx="356616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30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161365" y="6124014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174812" y="6356350"/>
            <a:ext cx="3863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30"/>
          <p:cNvSpPr/>
          <p:nvPr>
            <p:ph idx="2" type="pic"/>
          </p:nvPr>
        </p:nvSpPr>
        <p:spPr>
          <a:xfrm>
            <a:off x="4760258" y="990600"/>
            <a:ext cx="4096512" cy="56118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/>
          <p:nvPr>
            <p:ph idx="2" type="pic"/>
          </p:nvPr>
        </p:nvSpPr>
        <p:spPr>
          <a:xfrm>
            <a:off x="269874" y="268288"/>
            <a:ext cx="6858000" cy="3639312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31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s with Caption">
  <p:cSld name="4 Pictures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32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/>
          <p:nvPr>
            <p:ph idx="2" type="pic"/>
          </p:nvPr>
        </p:nvSpPr>
        <p:spPr>
          <a:xfrm>
            <a:off x="269874" y="268288"/>
            <a:ext cx="3006726" cy="3639312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32"/>
          <p:cNvSpPr/>
          <p:nvPr>
            <p:ph idx="3" type="pic"/>
          </p:nvPr>
        </p:nvSpPr>
        <p:spPr>
          <a:xfrm>
            <a:off x="3352800" y="268288"/>
            <a:ext cx="4701988" cy="1775665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2"/>
          <p:cNvSpPr/>
          <p:nvPr>
            <p:ph idx="4" type="pic"/>
          </p:nvPr>
        </p:nvSpPr>
        <p:spPr>
          <a:xfrm>
            <a:off x="3352800" y="2131935"/>
            <a:ext cx="2304288" cy="177566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2"/>
          <p:cNvSpPr/>
          <p:nvPr>
            <p:ph idx="5" type="pic"/>
          </p:nvPr>
        </p:nvSpPr>
        <p:spPr>
          <a:xfrm>
            <a:off x="5750500" y="2131935"/>
            <a:ext cx="2304288" cy="17756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 rot="5400000">
            <a:off x="1753206" y="913793"/>
            <a:ext cx="3916363" cy="65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 rot="5400000">
            <a:off x="5659577" y="2919646"/>
            <a:ext cx="5090739" cy="13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912206" y="580418"/>
            <a:ext cx="510978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28244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9"/>
          <p:cNvSpPr txBox="1"/>
          <p:nvPr>
            <p:ph type="ctrTitle"/>
          </p:nvPr>
        </p:nvSpPr>
        <p:spPr>
          <a:xfrm>
            <a:off x="3200399" y="4171950"/>
            <a:ext cx="5457919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subTitle"/>
          </p:nvPr>
        </p:nvSpPr>
        <p:spPr>
          <a:xfrm>
            <a:off x="3200401" y="5257799"/>
            <a:ext cx="5457918" cy="61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3276600" y="389965"/>
            <a:ext cx="54998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213847" y="6356350"/>
            <a:ext cx="4734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265459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9"/>
          <p:cNvSpPr/>
          <p:nvPr>
            <p:ph idx="2" type="pic"/>
          </p:nvPr>
        </p:nvSpPr>
        <p:spPr>
          <a:xfrm>
            <a:off x="3200400" y="2877671"/>
            <a:ext cx="5646867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Picture">
  <p:cSld name="Title, Content, and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2178423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2178423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178423" y="6356350"/>
            <a:ext cx="49268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3316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0"/>
          <p:cNvSpPr/>
          <p:nvPr>
            <p:ph idx="2" type="pic"/>
          </p:nvPr>
        </p:nvSpPr>
        <p:spPr>
          <a:xfrm>
            <a:off x="269875" y="1976718"/>
            <a:ext cx="1645920" cy="46257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1"/>
          <p:cNvSpPr txBox="1"/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2209801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5562600" y="6356350"/>
            <a:ext cx="1622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174812" y="6356350"/>
            <a:ext cx="5311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3720354" y="3429001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3720354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351212" y="6104965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269874" y="268288"/>
            <a:ext cx="2971800" cy="44386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3"/>
          <p:cNvSpPr txBox="1"/>
          <p:nvPr>
            <p:ph type="title"/>
          </p:nvPr>
        </p:nvSpPr>
        <p:spPr>
          <a:xfrm>
            <a:off x="457199" y="914400"/>
            <a:ext cx="73883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457200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457200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69" name="Google Shape;69;p23"/>
          <p:cNvSpPr txBox="1"/>
          <p:nvPr>
            <p:ph idx="3" type="body"/>
          </p:nvPr>
        </p:nvSpPr>
        <p:spPr>
          <a:xfrm>
            <a:off x="4279391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3"/>
          <p:cNvSpPr txBox="1"/>
          <p:nvPr>
            <p:ph idx="4" type="body"/>
          </p:nvPr>
        </p:nvSpPr>
        <p:spPr>
          <a:xfrm>
            <a:off x="4279391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4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457199" y="2214562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4"/>
          <p:cNvSpPr txBox="1"/>
          <p:nvPr>
            <p:ph idx="2" type="body"/>
          </p:nvPr>
        </p:nvSpPr>
        <p:spPr>
          <a:xfrm>
            <a:off x="457199" y="4224973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3200400" y="4313516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/>
              <a:t>Basic Computer Organization </a:t>
            </a:r>
            <a:endParaRPr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3088760" y="5481914"/>
            <a:ext cx="5458968" cy="94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/>
              <a:t>Mohammad Monirul Islam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/>
              <a:t>Assistant Professor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/>
              <a:t>Department of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Arithmetic Logic Unit (ALU)</a:t>
            </a:r>
            <a:r>
              <a:rPr lang="en-US"/>
              <a:t> 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457199" y="2209800"/>
            <a:ext cx="8373036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Arithmetic Logic Unit of a computer system is the place where the actual executions of instructions takes place during processing operation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457199" y="346642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Control Unit (CU)</a:t>
            </a:r>
            <a:r>
              <a:rPr lang="en-US"/>
              <a:t> </a:t>
            </a:r>
            <a:endParaRPr/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457199" y="1857025"/>
            <a:ext cx="8358095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Control Unit of a computer system manages and coordinates the operations of all other components of the computer system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The control unit is a component of a computer's central processing unit (CPU) that directs operation of the processor. It controls communication and co-ordination between input/output devices. It reads and interprets instructions and determines the sequence for processing the data.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It directs the operation of the other units by providing timing and control signals. 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All computer resources are managed by the CU (Control Unit). 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It directs the flow of data between the Central Processing Unit (CPU) and the other devices. </a:t>
            </a:r>
            <a:endParaRPr/>
          </a:p>
          <a:p>
            <a:pPr indent="-101600" lvl="0" marL="228600" rtl="0" algn="l"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457199" y="316760"/>
            <a:ext cx="6804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Central Processing Unit (CPU)</a:t>
            </a:r>
            <a:r>
              <a:rPr lang="en-US"/>
              <a:t> 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442258" y="3942956"/>
            <a:ext cx="8343154" cy="212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It is the brain of a computer system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It is responsible for controlling the operations of all other units of a computer system </a:t>
            </a:r>
            <a:endParaRPr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28" y="2265088"/>
            <a:ext cx="83693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The System Concept</a:t>
            </a:r>
            <a:endParaRPr/>
          </a:p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457199" y="2209800"/>
            <a:ext cx="850750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b="1" lang="en-US" sz="2400"/>
              <a:t>A system has following three characteristics:</a:t>
            </a:r>
            <a:r>
              <a:rPr lang="en-US" sz="2400"/>
              <a:t> </a:t>
            </a:r>
            <a:endParaRPr sz="2400"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/>
              <a:t>A system has more than one element</a:t>
            </a:r>
            <a:endParaRPr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/>
              <a:t>All elements of a system are logically related </a:t>
            </a:r>
            <a:endParaRPr sz="2200"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/>
              <a:t>All elements of a system are controlled in a manner to achieve the system goal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A computer is a system as it comprises of integrated components (input unit, output unit, storage unit, and CPU) that work together to perform the steps called for in the executing program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457199" y="346642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Key Words/Phrases</a:t>
            </a:r>
            <a:r>
              <a:rPr lang="en-US"/>
              <a:t> 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457200" y="1942352"/>
            <a:ext cx="3566160" cy="4616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Arithmetic Logic Unit (ALU)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Output interface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Auxiliary storage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Output unit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Central Processing Unit (CPU)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Outputting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Computer system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Primate storage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Control Unit (CU)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 Processing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5268546" y="1942352"/>
            <a:ext cx="3566160" cy="4616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Controlling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Secondary storage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Input interface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Storage unit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Input unit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Storing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Inputting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System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Main memory</a:t>
            </a:r>
            <a:endParaRPr/>
          </a:p>
          <a:p>
            <a:pPr indent="-122872" lvl="0" marL="228600" rtl="0" algn="l"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457199" y="328710"/>
            <a:ext cx="6508377" cy="802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Learning Objectives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457199" y="1511313"/>
            <a:ext cx="8373036" cy="461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b="1" lang="en-US" sz="2400"/>
              <a:t>In this lecture you will learn about: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Basic operations performed by all types of computer systems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Basic organization of a computer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Input unit and its functions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Output unit and its functions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Storage unit and its functions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Types of storage used in a computer system </a:t>
            </a:r>
            <a:endParaRPr sz="2000"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Arithmetic Logic Unit (ALU)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Control Unit (CU)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Central Processing Unit (CPU)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/>
              <a:t>Computer as a system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330200" y="247035"/>
            <a:ext cx="68664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b="1" lang="en-US" sz="3200"/>
              <a:t>The Five Basic Operations of a Computer System</a:t>
            </a:r>
            <a:r>
              <a:rPr lang="en-US" sz="3200"/>
              <a:t> 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268111" y="1841254"/>
            <a:ext cx="8562124" cy="4833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b="1" lang="en-US"/>
              <a:t>Inputting</a:t>
            </a:r>
            <a:r>
              <a:rPr lang="en-US"/>
              <a:t>. The process of entering data and instructions into the computer system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b="1" lang="en-US"/>
              <a:t>Storing</a:t>
            </a:r>
            <a:r>
              <a:rPr lang="en-US"/>
              <a:t>. Saving data and instructions to make them readily available for initial or additional processing whenever required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b="1" lang="en-US"/>
              <a:t>Processing</a:t>
            </a:r>
            <a:r>
              <a:rPr lang="en-US"/>
              <a:t>. Performing arithmetic operations (add, subtract, multiply, divide, etc.) or logical operations (comparisons like equal to, less than, greater than, etc.) on data to convert them into useful information 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b="1" lang="en-US"/>
              <a:t>Outputting</a:t>
            </a:r>
            <a:r>
              <a:rPr lang="en-US"/>
              <a:t>. The process of producing useful information or results for the user such as a printed report or visual display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000"/>
              <a:buChar char="◼"/>
            </a:pPr>
            <a:r>
              <a:rPr b="1" lang="en-US"/>
              <a:t>Controlling</a:t>
            </a:r>
            <a:r>
              <a:rPr lang="en-US"/>
              <a:t>. Directing the manner and sequence in which all of the above operations are performed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330200" y="310444"/>
            <a:ext cx="6894689" cy="98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b="1" lang="en-US" sz="3200"/>
              <a:t>Basic Organization of a Computer System</a:t>
            </a:r>
            <a:r>
              <a:rPr lang="en-US" sz="3200"/>
              <a:t> </a:t>
            </a:r>
            <a:endParaRPr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076"/>
            <a:ext cx="9144000" cy="506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Input Unit</a:t>
            </a:r>
            <a:r>
              <a:rPr lang="en-US"/>
              <a:t> 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427317" y="2209800"/>
            <a:ext cx="8567272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An input unit of a computer system performs the</a:t>
            </a:r>
            <a:r>
              <a:rPr lang="en-US"/>
              <a:t> </a:t>
            </a:r>
            <a:r>
              <a:rPr b="1" lang="en-US"/>
              <a:t>following functions:</a:t>
            </a:r>
            <a:r>
              <a:rPr lang="en-US"/>
              <a:t> 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accepts (or reads) instructions and data from outside world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converts these instructions and data in computer acceptable form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supplies the converted instructions and data to the computer system for further processing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Output Unit</a:t>
            </a:r>
            <a:r>
              <a:rPr lang="en-US"/>
              <a:t> </a:t>
            </a: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427317" y="2209800"/>
            <a:ext cx="8567272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An output unit of a computer system performs the</a:t>
            </a:r>
            <a:r>
              <a:rPr lang="en-US"/>
              <a:t> </a:t>
            </a:r>
            <a:r>
              <a:rPr b="1" lang="en-US"/>
              <a:t>following functions:</a:t>
            </a:r>
            <a:r>
              <a:rPr lang="en-US"/>
              <a:t> 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accepts the results produced by the computer, which are in coded form and hence, cannot be easily understood by us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converts these coded results to human acceptable (readable) form</a:t>
            </a:r>
            <a:endParaRPr/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It supplies the converted results to outside world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Storage Unit</a:t>
            </a: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457199" y="2209800"/>
            <a:ext cx="8373036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b="1" lang="en-US" sz="2800"/>
              <a:t>The storage unit of a computer system holds (or stores)</a:t>
            </a:r>
            <a:r>
              <a:rPr lang="en-US" sz="2800"/>
              <a:t> </a:t>
            </a:r>
            <a:r>
              <a:rPr b="1" lang="en-US" sz="2800"/>
              <a:t>the following :</a:t>
            </a:r>
            <a:r>
              <a:rPr lang="en-US" sz="2800"/>
              <a:t> </a:t>
            </a:r>
            <a:endParaRPr sz="2800"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Data and instructions required for processing (received from input devices)</a:t>
            </a:r>
            <a:endParaRPr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Intermediate results of processing</a:t>
            </a:r>
            <a:endParaRPr/>
          </a:p>
          <a:p>
            <a:pPr indent="-457200" lvl="1" marL="6858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Final results of processing, before they are released to an output device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Two Types of Storage</a:t>
            </a:r>
            <a:r>
              <a:rPr lang="en-US"/>
              <a:t> 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457199" y="2209800"/>
            <a:ext cx="83879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b="1" lang="en-US" sz="3200"/>
              <a:t> Primary storage</a:t>
            </a:r>
            <a:endParaRPr sz="3200"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Used to hold running program instructions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Used to hold data, intermediate results, and results of ongoing processing of job(s)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Fast in operation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Small Capacity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Expensive</a:t>
            </a:r>
            <a:endParaRPr sz="2800"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Volatile (looses data on power dissipation)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457199" y="331701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b="1" lang="en-US"/>
              <a:t>Two Types of Storage</a:t>
            </a:r>
            <a:r>
              <a:rPr lang="en-US"/>
              <a:t> 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457199" y="2209800"/>
            <a:ext cx="8387977" cy="436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2"/>
            </a:pPr>
            <a:r>
              <a:rPr b="1" lang="en-US" sz="3200"/>
              <a:t>Secondary storage</a:t>
            </a:r>
            <a:endParaRPr sz="3200"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Used to hold stored program instructions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Used to hold data and information of stored jobs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Slower than primary storage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Large Capacity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Lot cheaper than primary storage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2800"/>
              <a:buChar char="◼"/>
            </a:pPr>
            <a:r>
              <a:rPr lang="en-US" sz="2800"/>
              <a:t>Retains data even without power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2014-09-13T16:20:01Z</dcterms:created>
  <dc:creator>S. R. H. Noori</dc:creator>
</cp:coreProperties>
</file>