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BfzrLOXy0V7h00QWsp1r+obT/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E061FE-39A1-45D7-86E9-D20AEA292A1B}">
  <a:tblStyle styleId="{E2E061FE-39A1-45D7-86E9-D20AEA292A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osis-regular.fntdata"/><Relationship Id="rId25" Type="http://schemas.openxmlformats.org/officeDocument/2006/relationships/slide" Target="slides/slide19.xml"/><Relationship Id="rId28" Type="http://schemas.openxmlformats.org/officeDocument/2006/relationships/font" Target="fonts/SourceSansPro-regular.fntdata"/><Relationship Id="rId27" Type="http://schemas.openxmlformats.org/officeDocument/2006/relationships/font" Target="fonts/Dosi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41" name="Google Shape;41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60100" y="1609475"/>
              <a:ext cx="975300" cy="2005375"/>
            </a:xfrm>
            <a:custGeom>
              <a:rect b="b" l="l" r="r" t="t"/>
              <a:pathLst>
                <a:path extrusionOk="0" h="80215" w="39012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 txBox="1"/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Gene Duplication and Read Mapping</a:t>
            </a:r>
            <a:endParaRPr sz="48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45" name="Google Shape;45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Week  7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4294967295" type="ctrTitle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10"/>
          <p:cNvSpPr txBox="1"/>
          <p:nvPr>
            <p:ph idx="4294967295" type="subTitle"/>
          </p:nvPr>
        </p:nvSpPr>
        <p:spPr>
          <a:xfrm>
            <a:off x="830553" y="1887691"/>
            <a:ext cx="3436648" cy="258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Mapping refers to the process of aligning short reads to and finding the starting position in a reference sequence (typically Genome).</a:t>
            </a:r>
            <a:endParaRPr/>
          </a:p>
          <a:p>
            <a:pPr indent="0" lvl="0" marL="12065" marR="508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Short read generally are reads with a length of 30-350 base pairs.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7" name="Google Shape;147;p1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0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52" name="Google Shape;152;p1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070" y="2095165"/>
            <a:ext cx="4194051" cy="149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(Keyword Tree)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5412827" y="1045728"/>
            <a:ext cx="3436741" cy="2422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Stores a set of keywords in a rooted labeled tree.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letter from an alphabet.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Any two edges coming out of the same vertex have distinct labels.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Every keyword stored can be spelled on a path from root to some leaf.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Furthermore, every path from root to leaf gives a keyword.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5412826" y="3363309"/>
            <a:ext cx="3436741" cy="1455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Keywords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Apple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Apropos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Banana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Bandana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Orange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keyTree"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276" y="1045728"/>
            <a:ext cx="1675806" cy="392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Tree)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14390" y="1040422"/>
            <a:ext cx="3436741" cy="2596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Similar to Keyword Tree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Suffixes of the text are keywords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Edges that form paths are collapsed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substring of the 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All internal edges have at least two outgoing edges.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Leaves are labeled by the index of the pattern.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Dosis"/>
                <a:ea typeface="Dosis"/>
                <a:cs typeface="Dosis"/>
                <a:sym typeface="Dosis"/>
              </a:rPr>
              <a:t>Suffix tree of  </a:t>
            </a:r>
            <a:r>
              <a:rPr b="1" lang="en-US" sz="1800" u="sng">
                <a:latin typeface="Dosis"/>
                <a:ea typeface="Dosis"/>
                <a:cs typeface="Dosis"/>
                <a:sym typeface="Dosis"/>
              </a:rPr>
              <a:t>ATCATG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682" y="3636469"/>
            <a:ext cx="3567234" cy="1266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ffixTree" id="172" name="Google Shape;172;p12"/>
          <p:cNvPicPr preferRelativeResize="0"/>
          <p:nvPr/>
        </p:nvPicPr>
        <p:blipFill rotWithShape="1">
          <a:blip r:embed="rId4">
            <a:alphaModFix/>
          </a:blip>
          <a:srcRect b="4729" l="0" r="0" t="0"/>
          <a:stretch/>
        </p:blipFill>
        <p:spPr>
          <a:xfrm>
            <a:off x="4718701" y="1040423"/>
            <a:ext cx="4046928" cy="390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Array)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5412827" y="1045728"/>
            <a:ext cx="3436741" cy="2317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More space efficient than suffix tree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tree index for human genome is about 47 GB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suffixes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the starting indices of the suffixes along with the original string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5412827" y="3436881"/>
            <a:ext cx="3436741" cy="12612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1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Generate Suffix Array of </a:t>
            </a:r>
            <a:r>
              <a:rPr b="1" i="0" lang="en-US" sz="2000" u="sng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ATCATG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805533" y="1300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{E2E061FE-39A1-45D7-86E9-D20AEA292A1B}</a:tableStyleId>
              </a:tblPr>
              <a:tblGrid>
                <a:gridCol w="208275"/>
                <a:gridCol w="130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13"/>
          <p:cNvSpPr txBox="1"/>
          <p:nvPr/>
        </p:nvSpPr>
        <p:spPr>
          <a:xfrm>
            <a:off x="2112560" y="2041635"/>
            <a:ext cx="1324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Sort the suffixes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lexicographically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2123292" y="2687966"/>
            <a:ext cx="1313670" cy="2682"/>
          </a:xfrm>
          <a:prstGeom prst="straightConnector1">
            <a:avLst/>
          </a:prstGeom>
          <a:noFill/>
          <a:ln cap="flat" cmpd="sng" w="25400">
            <a:solidFill>
              <a:srgbClr val="347EB8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83" name="Google Shape;183;p13"/>
          <p:cNvGraphicFramePr/>
          <p:nvPr/>
        </p:nvGraphicFramePr>
        <p:xfrm>
          <a:off x="3639653" y="1287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{E2E061FE-39A1-45D7-86E9-D20AEA292A1B}</a:tableStyleId>
              </a:tblPr>
              <a:tblGrid>
                <a:gridCol w="267200"/>
                <a:gridCol w="1234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b="0" sz="1400" u="none" cap="none" strike="noStrik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914391" y="1040422"/>
            <a:ext cx="2680148" cy="34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By Shifting each alphabet to the right once, generate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The very last column will be denoted as BWT (T) 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031" y="1572128"/>
            <a:ext cx="5209376" cy="21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6180074" y="1450427"/>
            <a:ext cx="2680148" cy="3483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sorted all rotations will generate BWT Matrix which will be denoted as BWM (T)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Array generated from all the rotations will be called SA (T)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BWM can be derived from any given BWT (T)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9" y="1450427"/>
            <a:ext cx="4959046" cy="251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963987" y="1671144"/>
            <a:ext cx="2680148" cy="2500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 u="sng">
                <a:latin typeface="Dosis"/>
                <a:ea typeface="Dosis"/>
                <a:cs typeface="Dosis"/>
                <a:sym typeface="Dosis"/>
              </a:rPr>
              <a:t>LF (Last to First) Mapping 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Generate Burrows Wheeler Matrix for a given sequence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same characters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the numbers in a ascending manner for each character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319" y="1671145"/>
            <a:ext cx="5011645" cy="26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4109536" y="1061341"/>
            <a:ext cx="4595928" cy="3653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sng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the row starting with b1 using LF Mapping</a:t>
            </a:r>
            <a:b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1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Start from the row containing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$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the First Column</a:t>
            </a:r>
            <a:b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what’s in Last Column of that row (here its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b="1" baseline="-2500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b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Compare it with query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(b</a:t>
            </a:r>
            <a:r>
              <a:rPr b="1" baseline="-2500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MATCH, then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</a:t>
            </a:r>
            <a:r>
              <a:rPr b="1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b1</a:t>
            </a: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First Column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Print row number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Terminate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No MATCH,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the row with that element in the First column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to Step 2 and Repeat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t/>
            </a:r>
            <a:endParaRPr b="0" i="0" sz="14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141865" y="1324303"/>
            <a:ext cx="2592874" cy="2953406"/>
            <a:chOff x="4638244" y="1909221"/>
            <a:chExt cx="1878170" cy="2515633"/>
          </a:xfrm>
        </p:grpSpPr>
        <p:pic>
          <p:nvPicPr>
            <p:cNvPr id="212" name="Google Shape;212;p17"/>
            <p:cNvPicPr preferRelativeResize="0"/>
            <p:nvPr/>
          </p:nvPicPr>
          <p:blipFill rotWithShape="1">
            <a:blip r:embed="rId3">
              <a:alphaModFix/>
            </a:blip>
            <a:srcRect b="0" l="0" r="58316" t="0"/>
            <a:stretch/>
          </p:blipFill>
          <p:spPr>
            <a:xfrm>
              <a:off x="4638244" y="1909221"/>
              <a:ext cx="1878170" cy="25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7"/>
            <p:cNvSpPr/>
            <p:nvPr/>
          </p:nvSpPr>
          <p:spPr>
            <a:xfrm>
              <a:off x="4943236" y="2312277"/>
              <a:ext cx="385509" cy="1261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4836445" y="2004500"/>
              <a:ext cx="599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1" i="0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935411" y="1232882"/>
            <a:ext cx="2942907" cy="3548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 u="sng">
                <a:latin typeface="Dosis"/>
                <a:ea typeface="Dosis"/>
                <a:cs typeface="Dosis"/>
                <a:sym typeface="Dosis"/>
              </a:rPr>
              <a:t>Find Original Gene using LF Mapping if BWT (T) is Given</a:t>
            </a:r>
            <a:br>
              <a:rPr b="1" lang="en-US" sz="1400">
                <a:latin typeface="Dosis"/>
                <a:ea typeface="Dosis"/>
                <a:cs typeface="Dosis"/>
                <a:sym typeface="Dosis"/>
              </a:rPr>
            </a:b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Original Gene =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abaaba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 (Not Given)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BWT (T) =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abba$aa</a:t>
            </a: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it as Last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Draw the First Column by sorting the elements of Last Column Lexicographically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characters in an ascending manner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Start LF Mapping from Starting Element ($)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For each element found in the </a:t>
            </a: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LAST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column, write it from right to left</a:t>
            </a:r>
            <a:endParaRPr b="1" sz="1400">
              <a:latin typeface="Dosis"/>
              <a:ea typeface="Dosis"/>
              <a:cs typeface="Dosis"/>
              <a:sym typeface="Dosis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5452774" y="1713669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6652027" y="1713669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5452774" y="2021445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6645614" y="202144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5452774" y="2386916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6645614" y="238691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5452774" y="2727532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6645614" y="2752386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5452773" y="3068148"/>
            <a:ext cx="3593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6652027" y="3117856"/>
            <a:ext cx="3225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5452773" y="3413666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6643546" y="342563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452773" y="3749380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6652027" y="379110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429067" y="1219165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</a:t>
            </a:r>
            <a:endParaRPr b="1" baseline="-2500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672864" y="1219165"/>
            <a:ext cx="2808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</a:t>
            </a:r>
            <a:endParaRPr b="1" baseline="-2500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452773" y="171366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674892" y="171366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8"/>
          <p:cNvCxnSpPr>
            <a:stCxn id="238" idx="2"/>
            <a:endCxn id="240" idx="7"/>
          </p:cNvCxnSpPr>
          <p:nvPr/>
        </p:nvCxnSpPr>
        <p:spPr>
          <a:xfrm flipH="1">
            <a:off x="5713692" y="1867557"/>
            <a:ext cx="961200" cy="2319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8"/>
          <p:cNvSpPr/>
          <p:nvPr/>
        </p:nvSpPr>
        <p:spPr>
          <a:xfrm>
            <a:off x="5458816" y="205428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8"/>
          <p:cNvCxnSpPr>
            <a:stCxn id="237" idx="6"/>
            <a:endCxn id="238" idx="2"/>
          </p:cNvCxnSpPr>
          <p:nvPr/>
        </p:nvCxnSpPr>
        <p:spPr>
          <a:xfrm>
            <a:off x="5751254" y="1867557"/>
            <a:ext cx="9237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8"/>
          <p:cNvSpPr/>
          <p:nvPr/>
        </p:nvSpPr>
        <p:spPr>
          <a:xfrm>
            <a:off x="6655230" y="205428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471725" y="2715565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5751254" y="2208172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18"/>
          <p:cNvCxnSpPr>
            <a:stCxn id="224" idx="1"/>
          </p:cNvCxnSpPr>
          <p:nvPr/>
        </p:nvCxnSpPr>
        <p:spPr>
          <a:xfrm flipH="1">
            <a:off x="5706914" y="2175335"/>
            <a:ext cx="938700" cy="13377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18"/>
          <p:cNvSpPr/>
          <p:nvPr/>
        </p:nvSpPr>
        <p:spPr>
          <a:xfrm>
            <a:off x="5483228" y="342563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8"/>
          <p:cNvCxnSpPr/>
          <p:nvPr/>
        </p:nvCxnSpPr>
        <p:spPr>
          <a:xfrm>
            <a:off x="5781709" y="3579521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18"/>
          <p:cNvSpPr/>
          <p:nvPr/>
        </p:nvSpPr>
        <p:spPr>
          <a:xfrm>
            <a:off x="6666629" y="3413667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8"/>
          <p:cNvCxnSpPr>
            <a:stCxn id="248" idx="2"/>
            <a:endCxn id="243" idx="6"/>
          </p:cNvCxnSpPr>
          <p:nvPr/>
        </p:nvCxnSpPr>
        <p:spPr>
          <a:xfrm rot="10800000">
            <a:off x="5770229" y="2869455"/>
            <a:ext cx="896400" cy="6981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5751254" y="2869453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18"/>
          <p:cNvSpPr/>
          <p:nvPr/>
        </p:nvSpPr>
        <p:spPr>
          <a:xfrm>
            <a:off x="6655124" y="272097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8"/>
          <p:cNvCxnSpPr>
            <a:stCxn id="251" idx="2"/>
            <a:endCxn id="253" idx="6"/>
          </p:cNvCxnSpPr>
          <p:nvPr/>
        </p:nvCxnSpPr>
        <p:spPr>
          <a:xfrm rot="10800000">
            <a:off x="5759624" y="2539459"/>
            <a:ext cx="895500" cy="3354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18"/>
          <p:cNvSpPr/>
          <p:nvPr/>
        </p:nvSpPr>
        <p:spPr>
          <a:xfrm>
            <a:off x="5477912" y="2385604"/>
            <a:ext cx="28165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8"/>
          <p:cNvCxnSpPr>
            <a:endCxn id="255" idx="2"/>
          </p:cNvCxnSpPr>
          <p:nvPr/>
        </p:nvCxnSpPr>
        <p:spPr>
          <a:xfrm>
            <a:off x="5794327" y="2539419"/>
            <a:ext cx="857700" cy="3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8"/>
          <p:cNvSpPr/>
          <p:nvPr/>
        </p:nvSpPr>
        <p:spPr>
          <a:xfrm>
            <a:off x="6652027" y="238853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8"/>
          <p:cNvCxnSpPr>
            <a:stCxn id="255" idx="2"/>
            <a:endCxn id="257" idx="6"/>
          </p:cNvCxnSpPr>
          <p:nvPr/>
        </p:nvCxnSpPr>
        <p:spPr>
          <a:xfrm flipH="1">
            <a:off x="5775727" y="2542419"/>
            <a:ext cx="876300" cy="13659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18"/>
          <p:cNvSpPr/>
          <p:nvPr/>
        </p:nvSpPr>
        <p:spPr>
          <a:xfrm>
            <a:off x="5477159" y="3754282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666629" y="3754738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8"/>
          <p:cNvCxnSpPr>
            <a:stCxn id="257" idx="6"/>
            <a:endCxn id="258" idx="2"/>
          </p:cNvCxnSpPr>
          <p:nvPr/>
        </p:nvCxnSpPr>
        <p:spPr>
          <a:xfrm>
            <a:off x="5775640" y="3908170"/>
            <a:ext cx="891000" cy="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18"/>
          <p:cNvSpPr/>
          <p:nvPr/>
        </p:nvSpPr>
        <p:spPr>
          <a:xfrm>
            <a:off x="5477158" y="307829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8"/>
          <p:cNvCxnSpPr>
            <a:endCxn id="260" idx="6"/>
          </p:cNvCxnSpPr>
          <p:nvPr/>
        </p:nvCxnSpPr>
        <p:spPr>
          <a:xfrm rot="10800000">
            <a:off x="5775639" y="3232187"/>
            <a:ext cx="821100" cy="637800"/>
          </a:xfrm>
          <a:prstGeom prst="straightConnector1">
            <a:avLst/>
          </a:prstGeom>
          <a:noFill/>
          <a:ln cap="flat" cmpd="sng" w="9525">
            <a:solidFill>
              <a:srgbClr val="347EB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5770206" y="3236553"/>
            <a:ext cx="923638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18"/>
          <p:cNvSpPr/>
          <p:nvPr/>
        </p:nvSpPr>
        <p:spPr>
          <a:xfrm>
            <a:off x="6661317" y="308038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7749811" y="4222182"/>
            <a:ext cx="2806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7561661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7359534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177386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6982163" y="4222181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6793334" y="4214266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6597718" y="4218499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baseline="-2500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7086600" y="3105889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329292" y="1705155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9D03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4294967295" type="ctrTitle"/>
          </p:nvPr>
        </p:nvSpPr>
        <p:spPr>
          <a:xfrm>
            <a:off x="1284412" y="87064"/>
            <a:ext cx="7173899" cy="9121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Whales and Dolphins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8" name="Google Shape;278;p19"/>
          <p:cNvSpPr txBox="1"/>
          <p:nvPr>
            <p:ph idx="4294967295" type="subTitle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ancestors had back legs once, they could walk 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19"/>
          <p:cNvSpPr txBox="1"/>
          <p:nvPr>
            <p:ph idx="4294967295" type="ctrTitle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Humans have tails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" name="Google Shape;280;p19"/>
          <p:cNvSpPr txBox="1"/>
          <p:nvPr>
            <p:ph idx="4294967295" type="subTitle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they are inside the womb! It dissolves eventually.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19"/>
          <p:cNvSpPr txBox="1"/>
          <p:nvPr>
            <p:ph idx="4294967295" type="ctrTitle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Birds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came from </a:t>
            </a: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Dinosaurs 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19"/>
          <p:cNvSpPr txBox="1"/>
          <p:nvPr>
            <p:ph idx="4294967295" type="subTitle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they both descended from Reptiles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7023016" y="372225"/>
            <a:ext cx="2120984" cy="4361089"/>
          </a:xfrm>
          <a:custGeom>
            <a:rect b="b" l="l" r="r" t="t"/>
            <a:pathLst>
              <a:path extrusionOk="0" h="80215" w="39012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Bacterium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livings beings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can be traced back to a bacterium</a:t>
            </a:r>
            <a:endParaRPr b="0" i="0" sz="2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2936086" y="1692134"/>
            <a:ext cx="401125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Gene Duplication 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Keyword Tree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Tree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Array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Burrows Wheeler Transform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b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DNA Mutation</a:t>
            </a:r>
            <a:endParaRPr/>
          </a:p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What and how mutation occurs, common 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idx="4294967295" type="ctrTitle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" name="Google Shape;67;p4"/>
          <p:cNvSpPr txBox="1"/>
          <p:nvPr>
            <p:ph idx="4294967295" type="subTitle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DNA Mutation refers to sudden, random changes in DNA sequences which leads to different phenotypic expressions.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9" name="Google Shape;69;p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74" name="Google Shape;74;p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"/>
          <p:cNvSpPr txBox="1"/>
          <p:nvPr/>
        </p:nvSpPr>
        <p:spPr>
          <a:xfrm>
            <a:off x="5822731" y="2555377"/>
            <a:ext cx="292187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800"/>
              <a:buFont typeface="Dosis"/>
              <a:buNone/>
            </a:pP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C C G A</a:t>
            </a:r>
            <a:b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G</a:t>
            </a:r>
            <a:r>
              <a:rPr b="1" i="0" lang="en-US" sz="2800" u="none" cap="none" strike="noStrik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 C C G A</a:t>
            </a:r>
            <a:endParaRPr b="1" i="0" sz="2800" u="none" cap="none" strike="noStrike">
              <a:solidFill>
                <a:srgbClr val="4C4C4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6376163" y="3036030"/>
            <a:ext cx="357352" cy="506682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flipH="1" rot="8183830">
            <a:off x="6768611" y="3492208"/>
            <a:ext cx="262759" cy="62267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069187" y="4142699"/>
            <a:ext cx="915189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Insertion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Common Mutation Types</a:t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805534" y="1045728"/>
            <a:ext cx="2652370" cy="1371651"/>
            <a:chOff x="805534" y="1045728"/>
            <a:chExt cx="2652370" cy="1371651"/>
          </a:xfrm>
        </p:grpSpPr>
        <p:sp>
          <p:nvSpPr>
            <p:cNvPr id="88" name="Google Shape;88;p5"/>
            <p:cNvSpPr txBox="1"/>
            <p:nvPr/>
          </p:nvSpPr>
          <p:spPr>
            <a:xfrm>
              <a:off x="805534" y="1045728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Substitution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G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24763" y="1135117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7030A0">
                <a:alpha val="24705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805534" y="2884604"/>
            <a:ext cx="2652370" cy="1371651"/>
            <a:chOff x="805534" y="2669577"/>
            <a:chExt cx="2652370" cy="1371651"/>
          </a:xfrm>
        </p:grpSpPr>
        <p:sp>
          <p:nvSpPr>
            <p:cNvPr id="91" name="Google Shape;91;p5"/>
            <p:cNvSpPr txBox="1"/>
            <p:nvPr/>
          </p:nvSpPr>
          <p:spPr>
            <a:xfrm>
              <a:off x="805534" y="2669577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Deletion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24763" y="2758966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24705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6161725" y="2803199"/>
            <a:ext cx="2652370" cy="1623849"/>
            <a:chOff x="3098670" y="1731553"/>
            <a:chExt cx="2652370" cy="1623849"/>
          </a:xfrm>
        </p:grpSpPr>
        <p:sp>
          <p:nvSpPr>
            <p:cNvPr id="94" name="Google Shape;94;p5"/>
            <p:cNvSpPr txBox="1"/>
            <p:nvPr/>
          </p:nvSpPr>
          <p:spPr>
            <a:xfrm>
              <a:off x="3098670" y="1731553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Insertion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12065" marR="5080" rtl="0"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723595" y="1857652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FFFF00">
                <a:alpha val="24705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6161725" y="1033109"/>
            <a:ext cx="2652370" cy="1623849"/>
            <a:chOff x="5391806" y="1045728"/>
            <a:chExt cx="2652370" cy="1623849"/>
          </a:xfrm>
        </p:grpSpPr>
        <p:sp>
          <p:nvSpPr>
            <p:cNvPr id="97" name="Google Shape;97;p5"/>
            <p:cNvSpPr txBox="1"/>
            <p:nvPr/>
          </p:nvSpPr>
          <p:spPr>
            <a:xfrm>
              <a:off x="5391806" y="1045728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2065" marR="508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b="1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Duplication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ATCATC</a:t>
              </a:r>
              <a: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indent="0" lvl="0" marL="12065" marR="5080" rtl="0" algn="ctr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b="0" i="0" lang="en-US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b="0" i="0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16731" y="1135117"/>
              <a:ext cx="1402520" cy="1282262"/>
            </a:xfrm>
            <a:prstGeom prst="roundRect">
              <a:avLst>
                <a:gd fmla="val 16667" name="adj"/>
              </a:avLst>
            </a:prstGeom>
            <a:solidFill>
              <a:srgbClr val="E7C586">
                <a:alpha val="24705"/>
              </a:srgbClr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3247936" y="1918154"/>
            <a:ext cx="3123758" cy="1623849"/>
            <a:chOff x="3329097" y="3355402"/>
            <a:chExt cx="3123758" cy="1623849"/>
          </a:xfrm>
        </p:grpSpPr>
        <p:sp>
          <p:nvSpPr>
            <p:cNvPr id="100" name="Google Shape;100;p5"/>
            <p:cNvSpPr/>
            <p:nvPr/>
          </p:nvSpPr>
          <p:spPr>
            <a:xfrm>
              <a:off x="4592523" y="4167326"/>
              <a:ext cx="462455" cy="19969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2A5E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5"/>
            <p:cNvGrpSpPr/>
            <p:nvPr/>
          </p:nvGrpSpPr>
          <p:grpSpPr>
            <a:xfrm>
              <a:off x="3329097" y="3355402"/>
              <a:ext cx="3123758" cy="1623849"/>
              <a:chOff x="5358090" y="2674730"/>
              <a:chExt cx="3123758" cy="1623849"/>
            </a:xfrm>
          </p:grpSpPr>
          <p:sp>
            <p:nvSpPr>
              <p:cNvPr id="102" name="Google Shape;102;p5"/>
              <p:cNvSpPr txBox="1"/>
              <p:nvPr/>
            </p:nvSpPr>
            <p:spPr>
              <a:xfrm>
                <a:off x="5391805" y="2674730"/>
                <a:ext cx="3090043" cy="162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12065" marR="508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r>
                  <a:rPr b="1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	Inversion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ATC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		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ACG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		A</a:t>
                </a:r>
                <a:r>
                  <a:rPr b="1" i="0" lang="en-US" sz="1800" u="none" cap="none" strike="noStrik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CTA</a:t>
                </a:r>
                <a: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</a:t>
                </a: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b="0" i="0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  <a:p>
                <a:pPr indent="0" lvl="0" marL="12065" marR="5080" rtl="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br>
                  <a:rPr b="0" i="0" lang="en-US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b="0" i="0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358090" y="2762332"/>
                <a:ext cx="2989309" cy="1282262"/>
              </a:xfrm>
              <a:prstGeom prst="roundRect">
                <a:avLst>
                  <a:gd fmla="val 16667" name="adj"/>
                </a:avLst>
              </a:prstGeom>
              <a:solidFill>
                <a:srgbClr val="FF0000">
                  <a:alpha val="24705"/>
                </a:srgbClr>
              </a:solidFill>
              <a:ln cap="flat" cmpd="sng" w="25400">
                <a:solidFill>
                  <a:srgbClr val="2A5E8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Gene Duplication</a:t>
            </a:r>
            <a:endParaRPr/>
          </a:p>
        </p:txBody>
      </p:sp>
      <p:sp>
        <p:nvSpPr>
          <p:cNvPr id="109" name="Google Shape;109;p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Duplication of Genes, Homolog, Ortholog, Paralogs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4294967295" type="ctrTitle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b="0" i="0" lang="en-US" sz="5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Gene Duplication</a:t>
            </a:r>
            <a:endParaRPr b="0" i="0" sz="5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" name="Google Shape;115;p7"/>
          <p:cNvSpPr txBox="1"/>
          <p:nvPr>
            <p:ph idx="4294967295" type="subTitle"/>
          </p:nvPr>
        </p:nvSpPr>
        <p:spPr>
          <a:xfrm>
            <a:off x="830552" y="1887691"/>
            <a:ext cx="4515851" cy="258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Gene duplication (or chromosomal duplication or gene amplification) is a major mechanism through which new genetic material is generated during molecular evolution. It can be defined as any duplication of a region of DNA that contains a gene.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17" name="Google Shape;117;p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22" name="Google Shape;122;p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4869" y="712976"/>
            <a:ext cx="2539682" cy="38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Homolog, Ortholog, Paralog and Speciation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5660293" y="1137324"/>
            <a:ext cx="3220806" cy="337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Homolog - A gene related to a second gene by descent from a common ancestral DNA sequence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Ortholog - Orthologs are genes in different species that evolved from a common ancestral gene by speciation*</a:t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Paralog - Paralogs are genes related by duplication within a genome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Speciation* - Speciation is the origin of a new species capable of making a living in a new way from the species from which it arose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91698" y="1213550"/>
            <a:ext cx="4768595" cy="321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Read Mapping</a:t>
            </a:r>
            <a:endParaRPr/>
          </a:p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Short Read Mapping, Genome Indexing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Nafis Neehal</dc:creator>
</cp:coreProperties>
</file>