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63" r:id="rId11"/>
    <p:sldId id="264" r:id="rId12"/>
    <p:sldId id="265" r:id="rId13"/>
    <p:sldId id="274" r:id="rId14"/>
    <p:sldId id="275" r:id="rId15"/>
    <p:sldId id="266" r:id="rId16"/>
    <p:sldId id="276" r:id="rId17"/>
    <p:sldId id="267" r:id="rId18"/>
    <p:sldId id="277" r:id="rId19"/>
    <p:sldId id="268" r:id="rId20"/>
    <p:sldId id="278" r:id="rId21"/>
    <p:sldId id="269" r:id="rId22"/>
    <p:sldId id="279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36" autoAdjust="0"/>
  </p:normalViewPr>
  <p:slideViewPr>
    <p:cSldViewPr snapToGrid="0" snapToObjects="1"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4805" y="4313516"/>
            <a:ext cx="5458968" cy="1048684"/>
          </a:xfrm>
        </p:spPr>
        <p:txBody>
          <a:bodyPr>
            <a:noAutofit/>
          </a:bodyPr>
          <a:lstStyle/>
          <a:p>
            <a:r>
              <a:rPr lang="en-US" sz="3600" b="1" dirty="0"/>
              <a:t>Introduction to Computers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8760" y="5481914"/>
            <a:ext cx="5458968" cy="944643"/>
          </a:xfrm>
        </p:spPr>
        <p:txBody>
          <a:bodyPr>
            <a:normAutofit/>
          </a:bodyPr>
          <a:lstStyle/>
          <a:p>
            <a:r>
              <a:rPr lang="en-US" b="1" dirty="0" smtClean="0"/>
              <a:t>Course Teacher:</a:t>
            </a:r>
          </a:p>
          <a:p>
            <a:r>
              <a:rPr lang="en-US" dirty="0" err="1" smtClean="0"/>
              <a:t>Nazmun</a:t>
            </a:r>
            <a:r>
              <a:rPr lang="en-US" dirty="0" smtClean="0"/>
              <a:t> </a:t>
            </a:r>
            <a:r>
              <a:rPr lang="en-US" dirty="0" err="1" smtClean="0"/>
              <a:t>Nessa</a:t>
            </a:r>
            <a:r>
              <a:rPr lang="en-US" dirty="0" smtClean="0"/>
              <a:t> Moon</a:t>
            </a:r>
            <a:endParaRPr lang="en-US" dirty="0" smtClean="0"/>
          </a:p>
          <a:p>
            <a:r>
              <a:rPr lang="en-US" dirty="0" smtClean="0"/>
              <a:t>Assistant Professor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98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8614" y="224230"/>
            <a:ext cx="2304461" cy="23044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90" y="2558725"/>
            <a:ext cx="7818104" cy="4196350"/>
          </a:xfrm>
        </p:spPr>
        <p:txBody>
          <a:bodyPr>
            <a:normAutofit fontScale="85000" lnSpcReduction="20000"/>
          </a:bodyPr>
          <a:lstStyle/>
          <a:p>
            <a:r>
              <a:rPr lang="en-US" sz="2800" i="1" dirty="0" smtClean="0"/>
              <a:t>Charles </a:t>
            </a:r>
            <a:r>
              <a:rPr lang="en-US" sz="2800" i="1" dirty="0"/>
              <a:t>Babbage </a:t>
            </a:r>
            <a:r>
              <a:rPr lang="en-US" sz="2800" dirty="0"/>
              <a:t> is considered to be the father of modern digital computers</a:t>
            </a:r>
          </a:p>
          <a:p>
            <a:r>
              <a:rPr lang="en-US" sz="2800" dirty="0" smtClean="0"/>
              <a:t>He is </a:t>
            </a:r>
            <a:r>
              <a:rPr lang="en-US" sz="2800" dirty="0"/>
              <a:t>best remembered now for originating the concept of a programmable computer</a:t>
            </a:r>
            <a:endParaRPr lang="en-US" sz="2800" dirty="0" smtClean="0"/>
          </a:p>
          <a:p>
            <a:r>
              <a:rPr lang="en-US" sz="2800" dirty="0" smtClean="0"/>
              <a:t>He </a:t>
            </a:r>
            <a:r>
              <a:rPr lang="en-US" sz="2800" dirty="0"/>
              <a:t>designed “Difference Engine” in 1822</a:t>
            </a:r>
          </a:p>
          <a:p>
            <a:r>
              <a:rPr lang="en-US" sz="2800" dirty="0" smtClean="0"/>
              <a:t>He </a:t>
            </a:r>
            <a:r>
              <a:rPr lang="en-US" sz="2800" dirty="0"/>
              <a:t>designed a </a:t>
            </a:r>
            <a:r>
              <a:rPr lang="en-US" sz="2800" i="1" dirty="0"/>
              <a:t>fully automatic analytical engine </a:t>
            </a:r>
            <a:r>
              <a:rPr lang="en-US" sz="2800" dirty="0"/>
              <a:t> in 1842 for performing basic arithmetic functions</a:t>
            </a:r>
          </a:p>
          <a:p>
            <a:r>
              <a:rPr lang="en-US" sz="2800" dirty="0" smtClean="0"/>
              <a:t>His </a:t>
            </a:r>
            <a:r>
              <a:rPr lang="en-US" sz="2800" dirty="0"/>
              <a:t>efforts established a number of principles that are fundamental to the design of any digital computer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199" y="331701"/>
            <a:ext cx="6508377" cy="1143000"/>
          </a:xfrm>
        </p:spPr>
        <p:txBody>
          <a:bodyPr/>
          <a:lstStyle/>
          <a:p>
            <a:r>
              <a:rPr lang="en-US" b="1" dirty="0"/>
              <a:t>Evolution of Computers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526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6642"/>
            <a:ext cx="6508377" cy="1143000"/>
          </a:xfrm>
        </p:spPr>
        <p:txBody>
          <a:bodyPr/>
          <a:lstStyle/>
          <a:p>
            <a:r>
              <a:rPr lang="en-US" b="1" dirty="0"/>
              <a:t>Some Well Known Early Computers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371544" cy="44754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Mark I Computer (1937-44)</a:t>
            </a:r>
          </a:p>
          <a:p>
            <a:r>
              <a:rPr lang="en-US" sz="2400" dirty="0" smtClean="0"/>
              <a:t>The </a:t>
            </a:r>
            <a:r>
              <a:rPr lang="en-US" sz="2400" dirty="0" err="1"/>
              <a:t>Atanasoff</a:t>
            </a:r>
            <a:r>
              <a:rPr lang="en-US" sz="2400" dirty="0"/>
              <a:t>-Berry Computer (1939-42)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ENIAC (1943-46)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EDVAC (1946-52)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EDSAC (1947-49)</a:t>
            </a:r>
          </a:p>
          <a:p>
            <a:r>
              <a:rPr lang="en-US" sz="2400" dirty="0" smtClean="0"/>
              <a:t>Manchester </a:t>
            </a:r>
            <a:r>
              <a:rPr lang="en-US" sz="2400" dirty="0"/>
              <a:t>Mark I (1948)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UNIVAC I (1951)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0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6642"/>
            <a:ext cx="6508377" cy="1143000"/>
          </a:xfrm>
        </p:spPr>
        <p:txBody>
          <a:bodyPr/>
          <a:lstStyle/>
          <a:p>
            <a:r>
              <a:rPr lang="en-US" b="1" dirty="0"/>
              <a:t>Computer Generations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00445"/>
            <a:ext cx="8358095" cy="3916363"/>
          </a:xfrm>
        </p:spPr>
        <p:txBody>
          <a:bodyPr>
            <a:noAutofit/>
          </a:bodyPr>
          <a:lstStyle/>
          <a:p>
            <a:r>
              <a:rPr lang="en-US" sz="2800" dirty="0" smtClean="0"/>
              <a:t>“</a:t>
            </a:r>
            <a:r>
              <a:rPr lang="en-US" sz="2800" i="1" dirty="0"/>
              <a:t>Generation</a:t>
            </a:r>
            <a:r>
              <a:rPr lang="en-US" sz="2800" dirty="0"/>
              <a:t>” in computer talk is a step in technology. It provides a framework for the growth of computer industry</a:t>
            </a:r>
          </a:p>
          <a:p>
            <a:r>
              <a:rPr lang="en-US" sz="2800" dirty="0" smtClean="0"/>
              <a:t>Originally </a:t>
            </a:r>
            <a:r>
              <a:rPr lang="en-US" sz="2800" dirty="0"/>
              <a:t>it was used to distinguish between various hardware technologies, but now it has been extended to include both hardware and software</a:t>
            </a:r>
          </a:p>
          <a:p>
            <a:r>
              <a:rPr lang="en-US" sz="2800" dirty="0" smtClean="0"/>
              <a:t>Till </a:t>
            </a:r>
            <a:r>
              <a:rPr lang="en-US" sz="2800" dirty="0"/>
              <a:t>today, there are five computer </a:t>
            </a:r>
            <a:r>
              <a:rPr lang="en-US" sz="2800" dirty="0" smtClean="0"/>
              <a:t>generations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915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b="41348"/>
          <a:stretch/>
        </p:blipFill>
        <p:spPr>
          <a:xfrm>
            <a:off x="0" y="2986235"/>
            <a:ext cx="9144000" cy="253944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346642"/>
            <a:ext cx="6508377" cy="1143000"/>
          </a:xfrm>
        </p:spPr>
        <p:txBody>
          <a:bodyPr/>
          <a:lstStyle/>
          <a:p>
            <a:r>
              <a:rPr lang="en-US" b="1" dirty="0"/>
              <a:t>Computer Generations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2811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757272"/>
            <a:ext cx="6508377" cy="1143000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Generation </a:t>
            </a:r>
            <a:r>
              <a:rPr lang="en-US" dirty="0"/>
              <a:t>Computer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211" y="2081951"/>
            <a:ext cx="5489280" cy="4078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l="23700" t="4291" r="23124"/>
          <a:stretch/>
        </p:blipFill>
        <p:spPr>
          <a:xfrm>
            <a:off x="7174048" y="2127213"/>
            <a:ext cx="1559137" cy="37416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20418" y="6321432"/>
            <a:ext cx="2493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Vacuum tube based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74054" y="6262266"/>
            <a:ext cx="1716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Vacuum </a:t>
            </a:r>
            <a:r>
              <a:rPr lang="en-US" dirty="0" smtClean="0"/>
              <a:t>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8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750543"/>
            <a:ext cx="9144000" cy="2719105"/>
            <a:chOff x="0" y="2108937"/>
            <a:chExt cx="9144000" cy="271910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/>
            <a:srcRect b="41348"/>
            <a:stretch/>
          </p:blipFill>
          <p:spPr>
            <a:xfrm>
              <a:off x="0" y="2108937"/>
              <a:ext cx="9144000" cy="253944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/>
            <a:srcRect t="57745"/>
            <a:stretch/>
          </p:blipFill>
          <p:spPr>
            <a:xfrm>
              <a:off x="0" y="2998537"/>
              <a:ext cx="9144000" cy="1829505"/>
            </a:xfrm>
            <a:prstGeom prst="rect">
              <a:avLst/>
            </a:prstGeom>
          </p:spPr>
        </p:pic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346642"/>
            <a:ext cx="6508377" cy="1143000"/>
          </a:xfrm>
        </p:spPr>
        <p:txBody>
          <a:bodyPr/>
          <a:lstStyle/>
          <a:p>
            <a:r>
              <a:rPr lang="en-US" b="1" dirty="0"/>
              <a:t>Computer Generations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356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57272"/>
            <a:ext cx="6508377" cy="1143000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Generation </a:t>
            </a:r>
            <a:r>
              <a:rPr lang="en-US" dirty="0"/>
              <a:t>Computer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6382" y="2186703"/>
            <a:ext cx="3937617" cy="28547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563" y="2186703"/>
            <a:ext cx="4668306" cy="37579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65899" y="5404850"/>
            <a:ext cx="1168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Transistor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4709" y="6111927"/>
            <a:ext cx="2008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Transistor based.</a:t>
            </a:r>
          </a:p>
        </p:txBody>
      </p:sp>
    </p:spTree>
    <p:extLst>
      <p:ext uri="{BB962C8B-B14F-4D97-AF65-F5344CB8AC3E}">
        <p14:creationId xmlns:p14="http://schemas.microsoft.com/office/powerpoint/2010/main" val="191390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88337"/>
            <a:ext cx="9144000" cy="377474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346642"/>
            <a:ext cx="6508377" cy="1143000"/>
          </a:xfrm>
        </p:spPr>
        <p:txBody>
          <a:bodyPr/>
          <a:lstStyle/>
          <a:p>
            <a:r>
              <a:rPr lang="en-US" b="1" dirty="0"/>
              <a:t>Computer Generations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700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5170"/>
            <a:ext cx="6508377" cy="1143000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Generation </a:t>
            </a:r>
            <a:r>
              <a:rPr lang="en-US" dirty="0"/>
              <a:t>Computer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893" y="2671183"/>
            <a:ext cx="5452879" cy="3939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l="7993" t="5445" r="4892" b="7016"/>
          <a:stretch/>
        </p:blipFill>
        <p:spPr>
          <a:xfrm>
            <a:off x="5512255" y="2173610"/>
            <a:ext cx="3351873" cy="27366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83453" y="5224522"/>
            <a:ext cx="424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29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37965"/>
            <a:ext cx="9144000" cy="470599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346642"/>
            <a:ext cx="6508377" cy="1143000"/>
          </a:xfrm>
        </p:spPr>
        <p:txBody>
          <a:bodyPr/>
          <a:lstStyle/>
          <a:p>
            <a:r>
              <a:rPr lang="en-US" b="1" dirty="0"/>
              <a:t>Computer Generations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964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16760"/>
            <a:ext cx="6508377" cy="1143000"/>
          </a:xfrm>
        </p:spPr>
        <p:txBody>
          <a:bodyPr/>
          <a:lstStyle/>
          <a:p>
            <a:r>
              <a:rPr lang="en-US" b="1" dirty="0"/>
              <a:t>Learning Objectives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73036" cy="3916363"/>
          </a:xfrm>
        </p:spPr>
        <p:txBody>
          <a:bodyPr>
            <a:noAutofit/>
          </a:bodyPr>
          <a:lstStyle/>
          <a:p>
            <a:r>
              <a:rPr lang="en-US" sz="2800" b="1" dirty="0"/>
              <a:t>In this </a:t>
            </a:r>
            <a:r>
              <a:rPr lang="en-US" sz="2800" b="1" dirty="0" smtClean="0"/>
              <a:t>lecture you </a:t>
            </a:r>
            <a:r>
              <a:rPr lang="en-US" sz="2800" b="1" dirty="0"/>
              <a:t>will learn about:</a:t>
            </a:r>
            <a:r>
              <a:rPr lang="en-US" sz="2800" dirty="0"/>
              <a:t> </a:t>
            </a:r>
            <a:endParaRPr lang="en-US" sz="2800" dirty="0" smtClean="0"/>
          </a:p>
          <a:p>
            <a:pPr>
              <a:buFont typeface="Wingdings" charset="2"/>
              <a:buChar char="ü"/>
            </a:pPr>
            <a:r>
              <a:rPr lang="en-US" sz="2400" dirty="0" smtClean="0"/>
              <a:t>Computer</a:t>
            </a:r>
            <a:endParaRPr lang="en-US" sz="2400" dirty="0"/>
          </a:p>
          <a:p>
            <a:pPr>
              <a:buFont typeface="Wingdings" charset="2"/>
              <a:buChar char="ü"/>
            </a:pPr>
            <a:r>
              <a:rPr lang="en-US" sz="2400" dirty="0" smtClean="0"/>
              <a:t>Data </a:t>
            </a:r>
            <a:r>
              <a:rPr lang="en-US" sz="2400" dirty="0"/>
              <a:t>processing</a:t>
            </a:r>
          </a:p>
          <a:p>
            <a:pPr>
              <a:buFont typeface="Wingdings" charset="2"/>
              <a:buChar char="ü"/>
            </a:pPr>
            <a:r>
              <a:rPr lang="en-US" sz="2400" dirty="0" smtClean="0"/>
              <a:t>Characteristic </a:t>
            </a:r>
            <a:r>
              <a:rPr lang="en-US" sz="2400" dirty="0"/>
              <a:t>features of computers</a:t>
            </a:r>
          </a:p>
          <a:p>
            <a:pPr>
              <a:buFont typeface="Wingdings" charset="2"/>
              <a:buChar char="ü"/>
            </a:pPr>
            <a:r>
              <a:rPr lang="en-US" sz="2400" dirty="0" smtClean="0"/>
              <a:t>Computers</a:t>
            </a:r>
            <a:r>
              <a:rPr lang="en-US" sz="2400" dirty="0"/>
              <a:t>’ evolution to their present form</a:t>
            </a:r>
          </a:p>
          <a:p>
            <a:pPr>
              <a:buFont typeface="Wingdings" charset="2"/>
              <a:buChar char="ü"/>
            </a:pPr>
            <a:r>
              <a:rPr lang="en-US" sz="2400" dirty="0" smtClean="0"/>
              <a:t>Computer </a:t>
            </a:r>
            <a:r>
              <a:rPr lang="en-US" sz="2400" dirty="0"/>
              <a:t>generations</a:t>
            </a:r>
          </a:p>
          <a:p>
            <a:pPr>
              <a:buFont typeface="Wingdings" charset="2"/>
              <a:buChar char="ü"/>
            </a:pPr>
            <a:r>
              <a:rPr lang="en-US" sz="2400" dirty="0" smtClean="0"/>
              <a:t>Characteristic </a:t>
            </a:r>
            <a:r>
              <a:rPr lang="en-US" sz="2400" dirty="0"/>
              <a:t>features of each computer generation </a:t>
            </a:r>
          </a:p>
        </p:txBody>
      </p:sp>
    </p:spTree>
    <p:extLst>
      <p:ext uri="{BB962C8B-B14F-4D97-AF65-F5344CB8AC3E}">
        <p14:creationId xmlns:p14="http://schemas.microsoft.com/office/powerpoint/2010/main" val="3635287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12076"/>
            <a:ext cx="6508377" cy="1143000"/>
          </a:xfrm>
        </p:spPr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Generation Computer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76" y="1790122"/>
            <a:ext cx="5080000" cy="492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0918" y="2592619"/>
            <a:ext cx="3406007" cy="300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20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41" y="2044688"/>
            <a:ext cx="9144000" cy="478715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346642"/>
            <a:ext cx="6508377" cy="1143000"/>
          </a:xfrm>
        </p:spPr>
        <p:txBody>
          <a:bodyPr/>
          <a:lstStyle/>
          <a:p>
            <a:r>
              <a:rPr lang="en-US" b="1" dirty="0"/>
              <a:t>Computer Generations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417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5170"/>
            <a:ext cx="6508377" cy="1143000"/>
          </a:xfrm>
        </p:spPr>
        <p:txBody>
          <a:bodyPr/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Computer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050" y="1928246"/>
            <a:ext cx="4724400" cy="454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6496" y="2092095"/>
            <a:ext cx="2932889" cy="42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61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56120"/>
            <a:ext cx="6508377" cy="816247"/>
          </a:xfrm>
        </p:spPr>
        <p:txBody>
          <a:bodyPr/>
          <a:lstStyle/>
          <a:p>
            <a:r>
              <a:rPr lang="en-US" b="1" dirty="0"/>
              <a:t>Key Words/Phrases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49200"/>
            <a:ext cx="8404213" cy="513608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Computer</a:t>
            </a:r>
            <a:r>
              <a:rPr lang="en-US" dirty="0"/>
              <a:t>	</a:t>
            </a:r>
            <a:r>
              <a:rPr lang="en-US" dirty="0" smtClean="0"/>
              <a:t>			Integrated </a:t>
            </a:r>
            <a:r>
              <a:rPr lang="en-US" dirty="0"/>
              <a:t>Circuit (IC)</a:t>
            </a:r>
          </a:p>
          <a:p>
            <a:r>
              <a:rPr lang="en-US" dirty="0" smtClean="0"/>
              <a:t>Computer generations</a:t>
            </a:r>
            <a:r>
              <a:rPr lang="en-US" dirty="0"/>
              <a:t>	</a:t>
            </a:r>
            <a:r>
              <a:rPr lang="en-US" dirty="0" smtClean="0"/>
              <a:t>			Large </a:t>
            </a:r>
            <a:r>
              <a:rPr lang="en-US" dirty="0"/>
              <a:t>Scale Integration (VLSI)</a:t>
            </a:r>
          </a:p>
          <a:p>
            <a:r>
              <a:rPr lang="en-US" dirty="0" smtClean="0"/>
              <a:t>Computer </a:t>
            </a:r>
            <a:r>
              <a:rPr lang="en-US" dirty="0"/>
              <a:t>Supported Cooperative Working (CSCW</a:t>
            </a:r>
            <a:r>
              <a:rPr lang="en-US" dirty="0" smtClean="0"/>
              <a:t>)</a:t>
            </a:r>
            <a:r>
              <a:rPr lang="en-US" dirty="0"/>
              <a:t>	</a:t>
            </a:r>
            <a:r>
              <a:rPr lang="en-US" dirty="0" smtClean="0"/>
              <a:t>Medium </a:t>
            </a:r>
            <a:r>
              <a:rPr lang="en-US" dirty="0"/>
              <a:t>Scale Integration (MSI)</a:t>
            </a:r>
          </a:p>
          <a:p>
            <a:r>
              <a:rPr lang="en-US" dirty="0" smtClean="0"/>
              <a:t>Microprocessor	</a:t>
            </a:r>
            <a:r>
              <a:rPr lang="en-US" dirty="0"/>
              <a:t>		</a:t>
            </a:r>
            <a:r>
              <a:rPr lang="en-US" dirty="0" smtClean="0"/>
              <a:t>	Data</a:t>
            </a:r>
            <a:endParaRPr lang="en-US" dirty="0"/>
          </a:p>
          <a:p>
            <a:r>
              <a:rPr lang="en-US" dirty="0" smtClean="0"/>
              <a:t>Personal </a:t>
            </a:r>
            <a:r>
              <a:rPr lang="en-US" dirty="0"/>
              <a:t>Computer (PC</a:t>
            </a:r>
            <a:r>
              <a:rPr lang="en-US" dirty="0" smtClean="0"/>
              <a:t>) </a:t>
            </a:r>
            <a:r>
              <a:rPr lang="en-US" dirty="0"/>
              <a:t>	</a:t>
            </a:r>
            <a:r>
              <a:rPr lang="en-US" dirty="0" smtClean="0"/>
              <a:t>		Data </a:t>
            </a:r>
            <a:r>
              <a:rPr lang="en-US" dirty="0"/>
              <a:t>processing</a:t>
            </a:r>
          </a:p>
          <a:p>
            <a:r>
              <a:rPr lang="en-US" dirty="0" smtClean="0"/>
              <a:t>Second</a:t>
            </a:r>
            <a:r>
              <a:rPr lang="en-US" dirty="0"/>
              <a:t>-generation </a:t>
            </a:r>
            <a:r>
              <a:rPr lang="en-US" dirty="0" smtClean="0"/>
              <a:t>computers		Data </a:t>
            </a:r>
            <a:r>
              <a:rPr lang="en-US" dirty="0"/>
              <a:t>processor</a:t>
            </a:r>
          </a:p>
          <a:p>
            <a:r>
              <a:rPr lang="en-US" dirty="0" smtClean="0"/>
              <a:t>Small </a:t>
            </a:r>
            <a:r>
              <a:rPr lang="en-US" dirty="0"/>
              <a:t>Scale Integration (SSI</a:t>
            </a:r>
            <a:r>
              <a:rPr lang="en-US" dirty="0" smtClean="0"/>
              <a:t>)			First</a:t>
            </a:r>
            <a:r>
              <a:rPr lang="en-US" dirty="0"/>
              <a:t>-generation computers</a:t>
            </a:r>
          </a:p>
          <a:p>
            <a:r>
              <a:rPr lang="en-US" dirty="0" smtClean="0"/>
              <a:t>Stored </a:t>
            </a:r>
            <a:r>
              <a:rPr lang="en-US" dirty="0"/>
              <a:t>program </a:t>
            </a:r>
            <a:r>
              <a:rPr lang="en-US" dirty="0" smtClean="0"/>
              <a:t>concept			Fourth</a:t>
            </a:r>
            <a:r>
              <a:rPr lang="en-US" dirty="0"/>
              <a:t>-generation computers</a:t>
            </a:r>
          </a:p>
          <a:p>
            <a:r>
              <a:rPr lang="en-US" dirty="0" smtClean="0"/>
              <a:t>Third</a:t>
            </a:r>
            <a:r>
              <a:rPr lang="en-US" dirty="0"/>
              <a:t>-generation </a:t>
            </a:r>
            <a:r>
              <a:rPr lang="en-US" dirty="0" smtClean="0"/>
              <a:t>computers			Garbage</a:t>
            </a:r>
            <a:r>
              <a:rPr lang="en-US" dirty="0"/>
              <a:t>-in-garbage-out (GIGO)</a:t>
            </a:r>
          </a:p>
          <a:p>
            <a:r>
              <a:rPr lang="en-US" dirty="0" smtClean="0"/>
              <a:t>Transistor				Graphical </a:t>
            </a:r>
            <a:r>
              <a:rPr lang="en-US" dirty="0"/>
              <a:t>User Interface (GUI)</a:t>
            </a:r>
          </a:p>
          <a:p>
            <a:r>
              <a:rPr lang="en-US" dirty="0" smtClean="0"/>
              <a:t>Ultra </a:t>
            </a:r>
            <a:r>
              <a:rPr lang="en-US" dirty="0"/>
              <a:t>Large Scale Integration (ULSI) </a:t>
            </a:r>
            <a:r>
              <a:rPr lang="en-US" dirty="0" smtClean="0"/>
              <a:t>		Groupware</a:t>
            </a:r>
            <a:endParaRPr lang="en-US" dirty="0"/>
          </a:p>
          <a:p>
            <a:r>
              <a:rPr lang="en-US" dirty="0" smtClean="0"/>
              <a:t>Information				Vacuum tubes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1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6642"/>
            <a:ext cx="6508377" cy="1143000"/>
          </a:xfrm>
        </p:spPr>
        <p:txBody>
          <a:bodyPr/>
          <a:lstStyle/>
          <a:p>
            <a:r>
              <a:rPr lang="en-US" b="1" dirty="0" smtClean="0"/>
              <a:t>Computer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30660"/>
            <a:ext cx="8358095" cy="3916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word computer comes from the word “compute”, which means, “to calculate” </a:t>
            </a:r>
          </a:p>
          <a:p>
            <a:r>
              <a:rPr lang="en-US" sz="2400" dirty="0" smtClean="0"/>
              <a:t>Thereby</a:t>
            </a:r>
            <a:r>
              <a:rPr lang="en-US" sz="2400" dirty="0"/>
              <a:t>, a computer is an electronic device that can perform arithmetic operations at high speed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computer is also called a </a:t>
            </a:r>
            <a:r>
              <a:rPr lang="en-US" sz="2400" b="1" dirty="0"/>
              <a:t>data </a:t>
            </a:r>
            <a:r>
              <a:rPr lang="en-US" sz="2400" b="1" dirty="0" smtClean="0"/>
              <a:t>processor</a:t>
            </a:r>
            <a:r>
              <a:rPr lang="en-US" sz="2400" i="1" dirty="0"/>
              <a:t> </a:t>
            </a:r>
            <a:r>
              <a:rPr lang="en-US" sz="2400" dirty="0" smtClean="0"/>
              <a:t>because </a:t>
            </a:r>
            <a:r>
              <a:rPr lang="en-US" sz="2400" dirty="0"/>
              <a:t>it can store, process, and retrieve data whenever desired </a:t>
            </a:r>
          </a:p>
        </p:txBody>
      </p:sp>
    </p:spTree>
    <p:extLst>
      <p:ext uri="{BB962C8B-B14F-4D97-AF65-F5344CB8AC3E}">
        <p14:creationId xmlns:p14="http://schemas.microsoft.com/office/powerpoint/2010/main" val="4087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4542" y="1981061"/>
            <a:ext cx="4160634" cy="45658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1701"/>
            <a:ext cx="6508377" cy="1143000"/>
          </a:xfrm>
        </p:spPr>
        <p:txBody>
          <a:bodyPr/>
          <a:lstStyle/>
          <a:p>
            <a:r>
              <a:rPr lang="en-US" b="1" dirty="0"/>
              <a:t>Data Processing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4636368" cy="3916363"/>
          </a:xfrm>
        </p:spPr>
        <p:txBody>
          <a:bodyPr>
            <a:normAutofit/>
          </a:bodyPr>
          <a:lstStyle/>
          <a:p>
            <a:r>
              <a:rPr lang="en-US" sz="2400" dirty="0"/>
              <a:t>The activity of processing data using a computer is called </a:t>
            </a:r>
            <a:r>
              <a:rPr lang="en-US" sz="2400" b="1" dirty="0"/>
              <a:t>data processing </a:t>
            </a:r>
            <a:endParaRPr lang="en-US" sz="2400" b="1" dirty="0" smtClean="0"/>
          </a:p>
          <a:p>
            <a:r>
              <a:rPr lang="en-US" sz="2400" b="1" dirty="0"/>
              <a:t>Data</a:t>
            </a:r>
            <a:r>
              <a:rPr lang="en-US" sz="2400" i="1" dirty="0"/>
              <a:t> </a:t>
            </a:r>
            <a:r>
              <a:rPr lang="en-US" sz="2400" dirty="0"/>
              <a:t> is raw material used as input and </a:t>
            </a:r>
            <a:r>
              <a:rPr lang="en-US" sz="2400" b="1" dirty="0"/>
              <a:t>information</a:t>
            </a:r>
            <a:r>
              <a:rPr lang="en-US" sz="2400" i="1" dirty="0"/>
              <a:t> </a:t>
            </a:r>
            <a:r>
              <a:rPr lang="en-US" sz="2400" dirty="0"/>
              <a:t> is processed data obtained as output of data processing </a:t>
            </a:r>
          </a:p>
        </p:txBody>
      </p:sp>
    </p:spTree>
    <p:extLst>
      <p:ext uri="{BB962C8B-B14F-4D97-AF65-F5344CB8AC3E}">
        <p14:creationId xmlns:p14="http://schemas.microsoft.com/office/powerpoint/2010/main" val="257957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93085"/>
            <a:ext cx="7192683" cy="788852"/>
          </a:xfrm>
        </p:spPr>
        <p:txBody>
          <a:bodyPr/>
          <a:lstStyle/>
          <a:p>
            <a:r>
              <a:rPr lang="en-US" b="1" dirty="0"/>
              <a:t>Characteristics of Computers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424" y="1604909"/>
            <a:ext cx="8529808" cy="5010592"/>
          </a:xfrm>
        </p:spPr>
        <p:txBody>
          <a:bodyPr>
            <a:noAutofit/>
          </a:bodyPr>
          <a:lstStyle/>
          <a:p>
            <a:r>
              <a:rPr lang="en-US" sz="2100" b="1" dirty="0" smtClean="0"/>
              <a:t>Automatic</a:t>
            </a:r>
            <a:r>
              <a:rPr lang="en-US" sz="2100" b="1" dirty="0"/>
              <a:t>: </a:t>
            </a:r>
            <a:r>
              <a:rPr lang="en-US" sz="2100" dirty="0"/>
              <a:t>Given a job, computer can work on it automatically without human interventions</a:t>
            </a:r>
          </a:p>
          <a:p>
            <a:r>
              <a:rPr lang="en-US" sz="2100" b="1" dirty="0" smtClean="0"/>
              <a:t>Speed</a:t>
            </a:r>
            <a:r>
              <a:rPr lang="en-US" sz="2100" b="1" dirty="0"/>
              <a:t>: </a:t>
            </a:r>
            <a:r>
              <a:rPr lang="en-US" sz="2100" dirty="0"/>
              <a:t>Computer can perform data processing jobs very fast, usually measured in </a:t>
            </a:r>
            <a:r>
              <a:rPr lang="en-US" sz="2100" b="1" dirty="0"/>
              <a:t>microseconds </a:t>
            </a:r>
            <a:r>
              <a:rPr lang="en-US" sz="2100" dirty="0"/>
              <a:t>(10</a:t>
            </a:r>
            <a:r>
              <a:rPr lang="en-US" sz="2100" baseline="30000" dirty="0"/>
              <a:t>-6</a:t>
            </a:r>
            <a:r>
              <a:rPr lang="en-US" sz="2100" dirty="0"/>
              <a:t>), </a:t>
            </a:r>
            <a:r>
              <a:rPr lang="en-US" sz="2100" b="1" dirty="0"/>
              <a:t>nanoseconds </a:t>
            </a:r>
            <a:r>
              <a:rPr lang="en-US" sz="2100" dirty="0"/>
              <a:t>(10</a:t>
            </a:r>
            <a:r>
              <a:rPr lang="en-US" sz="2100" baseline="30000" dirty="0"/>
              <a:t>-9</a:t>
            </a:r>
            <a:r>
              <a:rPr lang="en-US" sz="2100" dirty="0"/>
              <a:t>), and </a:t>
            </a:r>
            <a:r>
              <a:rPr lang="en-US" sz="2100" b="1" dirty="0"/>
              <a:t>picoseconds </a:t>
            </a:r>
            <a:r>
              <a:rPr lang="en-US" sz="2100" dirty="0"/>
              <a:t>(10</a:t>
            </a:r>
            <a:r>
              <a:rPr lang="en-US" sz="2100" baseline="30000" dirty="0"/>
              <a:t>-12</a:t>
            </a:r>
            <a:r>
              <a:rPr lang="en-US" sz="2100" dirty="0"/>
              <a:t>) </a:t>
            </a:r>
            <a:endParaRPr lang="en-US" sz="2100" dirty="0" smtClean="0"/>
          </a:p>
          <a:p>
            <a:r>
              <a:rPr lang="en-US" sz="2100" b="1" dirty="0" smtClean="0"/>
              <a:t>Accuracy</a:t>
            </a:r>
            <a:r>
              <a:rPr lang="en-US" sz="2100" b="1" dirty="0"/>
              <a:t>: </a:t>
            </a:r>
            <a:r>
              <a:rPr lang="en-US" sz="2100" dirty="0"/>
              <a:t>Accuracy of a computer is consistently high and the degree of its accuracy depends upon its design. </a:t>
            </a:r>
            <a:r>
              <a:rPr lang="en-US" sz="2100" dirty="0" smtClean="0"/>
              <a:t>Computer </a:t>
            </a:r>
            <a:r>
              <a:rPr lang="en-US" sz="2100" dirty="0"/>
              <a:t>errors caused due to incorrect input data or unreliable programs are often referred to as </a:t>
            </a:r>
            <a:r>
              <a:rPr lang="en-US" sz="2100" i="1" dirty="0"/>
              <a:t>Garbage-In-Garbage-Out </a:t>
            </a:r>
            <a:r>
              <a:rPr lang="en-US" sz="2100" dirty="0"/>
              <a:t>(GIGO) </a:t>
            </a:r>
            <a:endParaRPr lang="en-US" sz="2100" dirty="0" smtClean="0"/>
          </a:p>
          <a:p>
            <a:r>
              <a:rPr lang="en-US" sz="2100" b="1" dirty="0"/>
              <a:t>Diligence: </a:t>
            </a:r>
            <a:r>
              <a:rPr lang="en-US" sz="2100" dirty="0"/>
              <a:t>Computer is free from monotony, tiredness, and lack of concentration. It can continuously work for hours without creating any error and without grumbling 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9656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9206"/>
            <a:ext cx="8387977" cy="4543609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Versatility</a:t>
            </a:r>
            <a:r>
              <a:rPr lang="en-US" sz="2200" b="1" dirty="0"/>
              <a:t>: </a:t>
            </a:r>
            <a:r>
              <a:rPr lang="en-US" sz="2200" dirty="0"/>
              <a:t>Computer is capable of performing almost any task, if the task can be reduced to a finite series of logical steps</a:t>
            </a:r>
          </a:p>
          <a:p>
            <a:r>
              <a:rPr lang="en-US" sz="2200" dirty="0"/>
              <a:t> </a:t>
            </a:r>
            <a:r>
              <a:rPr lang="en-US" sz="2200" b="1" dirty="0" smtClean="0"/>
              <a:t>Power </a:t>
            </a:r>
            <a:r>
              <a:rPr lang="en-US" sz="2200" b="1" dirty="0"/>
              <a:t>of Remembering: </a:t>
            </a:r>
            <a:r>
              <a:rPr lang="en-US" sz="2200" dirty="0"/>
              <a:t>Computer can store and recall any amount of information because of its secondary storage capability. It forgets or looses certain information only when it is asked to do </a:t>
            </a:r>
            <a:r>
              <a:rPr lang="en-US" sz="2200" dirty="0" smtClean="0"/>
              <a:t>so</a:t>
            </a:r>
          </a:p>
          <a:p>
            <a:r>
              <a:rPr lang="en-US" sz="2200" b="1" dirty="0"/>
              <a:t>No I.Q.: </a:t>
            </a:r>
            <a:r>
              <a:rPr lang="en-US" sz="2200" dirty="0"/>
              <a:t>A computer does only what it is programmed to do. It cannot take its own </a:t>
            </a:r>
            <a:r>
              <a:rPr lang="en-US" sz="2200" i="1" dirty="0"/>
              <a:t>decision </a:t>
            </a:r>
            <a:r>
              <a:rPr lang="en-US" sz="2200" dirty="0"/>
              <a:t> in this regard </a:t>
            </a:r>
          </a:p>
          <a:p>
            <a:r>
              <a:rPr lang="en-US" sz="2200" b="1" dirty="0"/>
              <a:t>No Feelings: </a:t>
            </a:r>
            <a:r>
              <a:rPr lang="en-US" sz="2200" dirty="0"/>
              <a:t>Computers are devoid of emotions. Their </a:t>
            </a:r>
            <a:r>
              <a:rPr lang="en-US" sz="2200" dirty="0" smtClean="0"/>
              <a:t>judgment </a:t>
            </a:r>
            <a:r>
              <a:rPr lang="en-US" sz="2200" dirty="0"/>
              <a:t>is based on the instructions given to them in the form of programs that are written by us (human beings) 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199" y="301819"/>
            <a:ext cx="7192683" cy="1143000"/>
          </a:xfrm>
        </p:spPr>
        <p:txBody>
          <a:bodyPr/>
          <a:lstStyle/>
          <a:p>
            <a:r>
              <a:rPr lang="en-US" b="1" dirty="0"/>
              <a:t>Characteristics of Computers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24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1701"/>
            <a:ext cx="6508377" cy="1143000"/>
          </a:xfrm>
        </p:spPr>
        <p:txBody>
          <a:bodyPr/>
          <a:lstStyle/>
          <a:p>
            <a:r>
              <a:rPr lang="en-US" b="1" dirty="0"/>
              <a:t>Evolution of Computers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25922"/>
            <a:ext cx="8387977" cy="139578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abacus is a manually operated digital computer used in ancient </a:t>
            </a:r>
            <a:r>
              <a:rPr lang="en-US" sz="2400" dirty="0" smtClean="0"/>
              <a:t>civilizations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use of the word </a:t>
            </a:r>
            <a:r>
              <a:rPr lang="en-US" sz="2400" i="1" dirty="0"/>
              <a:t>abacus</a:t>
            </a:r>
            <a:r>
              <a:rPr lang="en-US" sz="2400" dirty="0"/>
              <a:t> dates before 1387 </a:t>
            </a:r>
            <a:r>
              <a:rPr lang="en-US" sz="2400" dirty="0" smtClean="0"/>
              <a:t>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422" y="3400046"/>
            <a:ext cx="7079285" cy="30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5988" y="2389101"/>
            <a:ext cx="3724083" cy="4468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649" y="331701"/>
            <a:ext cx="6508377" cy="1143000"/>
          </a:xfrm>
        </p:spPr>
        <p:txBody>
          <a:bodyPr/>
          <a:lstStyle/>
          <a:p>
            <a:r>
              <a:rPr lang="en-US" b="1" dirty="0"/>
              <a:t>Evolution of Computers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965" y="1925922"/>
            <a:ext cx="6405335" cy="1437656"/>
          </a:xfrm>
        </p:spPr>
        <p:txBody>
          <a:bodyPr>
            <a:noAutofit/>
          </a:bodyPr>
          <a:lstStyle/>
          <a:p>
            <a:r>
              <a:rPr lang="en-US" sz="2400" dirty="0"/>
              <a:t>The first mechanical adding machine (calculator) was invented by </a:t>
            </a:r>
            <a:r>
              <a:rPr lang="en-US" sz="2400" b="1" dirty="0" err="1"/>
              <a:t>Blaise</a:t>
            </a:r>
            <a:r>
              <a:rPr lang="en-US" sz="2400" b="1" dirty="0"/>
              <a:t> Pascal</a:t>
            </a:r>
            <a:r>
              <a:rPr lang="en-US" sz="2400" dirty="0"/>
              <a:t> (French) in </a:t>
            </a:r>
            <a:r>
              <a:rPr lang="en-US" sz="2400" dirty="0" smtClean="0"/>
              <a:t>1642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9107" y="172767"/>
            <a:ext cx="1653980" cy="2216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7649" y="3778116"/>
            <a:ext cx="4737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2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1701"/>
            <a:ext cx="6508377" cy="1143000"/>
          </a:xfrm>
        </p:spPr>
        <p:txBody>
          <a:bodyPr/>
          <a:lstStyle/>
          <a:p>
            <a:r>
              <a:rPr lang="en-US" b="1" dirty="0"/>
              <a:t>Evolution of Computers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25921"/>
            <a:ext cx="8387977" cy="45286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Baron </a:t>
            </a:r>
            <a:r>
              <a:rPr lang="en-US" sz="2800" dirty="0"/>
              <a:t>Gottfried Wilhelm von Leibniz invented the first </a:t>
            </a:r>
            <a:r>
              <a:rPr lang="en-US" sz="2800" i="1" dirty="0"/>
              <a:t>calculator for multiplication </a:t>
            </a:r>
            <a:r>
              <a:rPr lang="en-US" sz="2800" dirty="0"/>
              <a:t> in 1671</a:t>
            </a:r>
          </a:p>
          <a:p>
            <a:r>
              <a:rPr lang="en-US" sz="2800" dirty="0"/>
              <a:t> </a:t>
            </a:r>
            <a:r>
              <a:rPr lang="en-US" sz="2800" i="1" dirty="0" smtClean="0"/>
              <a:t>Keyboard </a:t>
            </a:r>
            <a:r>
              <a:rPr lang="en-US" sz="2800" i="1" dirty="0"/>
              <a:t>machines </a:t>
            </a:r>
            <a:r>
              <a:rPr lang="en-US" sz="2800" dirty="0"/>
              <a:t> originated in the United States around 1880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Around </a:t>
            </a:r>
            <a:r>
              <a:rPr lang="en-US" sz="2800" dirty="0"/>
              <a:t>1880, Herman Hollerith came up with the concept of </a:t>
            </a:r>
            <a:r>
              <a:rPr lang="en-US" sz="2800" i="1" dirty="0"/>
              <a:t>punched cards </a:t>
            </a:r>
            <a:r>
              <a:rPr lang="en-US" sz="2800" dirty="0"/>
              <a:t> that were extensively used as input media until late 1970s </a:t>
            </a:r>
          </a:p>
        </p:txBody>
      </p:sp>
    </p:spTree>
    <p:extLst>
      <p:ext uri="{BB962C8B-B14F-4D97-AF65-F5344CB8AC3E}">
        <p14:creationId xmlns:p14="http://schemas.microsoft.com/office/powerpoint/2010/main" val="3144572788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263</TotalTime>
  <Words>661</Words>
  <Application>Microsoft Office PowerPoint</Application>
  <PresentationFormat>On-screen Show (4:3)</PresentationFormat>
  <Paragraphs>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Century Gothic</vt:lpstr>
      <vt:lpstr>Wingdings</vt:lpstr>
      <vt:lpstr>Wingdings 2</vt:lpstr>
      <vt:lpstr>Plaza</vt:lpstr>
      <vt:lpstr>Introduction to Computers </vt:lpstr>
      <vt:lpstr>Learning Objectives </vt:lpstr>
      <vt:lpstr>Computer</vt:lpstr>
      <vt:lpstr>Data Processing </vt:lpstr>
      <vt:lpstr>Characteristics of Computers </vt:lpstr>
      <vt:lpstr>Characteristics of Computers </vt:lpstr>
      <vt:lpstr>Evolution of Computers </vt:lpstr>
      <vt:lpstr>Evolution of Computers </vt:lpstr>
      <vt:lpstr>Evolution of Computers </vt:lpstr>
      <vt:lpstr>Evolution of Computers </vt:lpstr>
      <vt:lpstr>Some Well Known Early Computers </vt:lpstr>
      <vt:lpstr>Computer Generations </vt:lpstr>
      <vt:lpstr>Computer Generations </vt:lpstr>
      <vt:lpstr>1st Generation Computer </vt:lpstr>
      <vt:lpstr>Computer Generations </vt:lpstr>
      <vt:lpstr>2nd Generation Computer </vt:lpstr>
      <vt:lpstr>Computer Generations </vt:lpstr>
      <vt:lpstr>3rd Generation Computer </vt:lpstr>
      <vt:lpstr>Computer Generations </vt:lpstr>
      <vt:lpstr>4th Generation Computer</vt:lpstr>
      <vt:lpstr>Computer Generations </vt:lpstr>
      <vt:lpstr>5th Generation Computer</vt:lpstr>
      <vt:lpstr>Key Words/Phrases </vt:lpstr>
    </vt:vector>
  </TitlesOfParts>
  <Company>University of Trento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</dc:title>
  <dc:creator>S. R. H. Noori</dc:creator>
  <cp:lastModifiedBy>DIU</cp:lastModifiedBy>
  <cp:revision>47</cp:revision>
  <dcterms:created xsi:type="dcterms:W3CDTF">2014-09-13T15:34:25Z</dcterms:created>
  <dcterms:modified xsi:type="dcterms:W3CDTF">2021-01-31T11:13:47Z</dcterms:modified>
</cp:coreProperties>
</file>