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7" r:id="rId62"/>
    <p:sldId id="318" r:id="rId63"/>
    <p:sldId id="319" r:id="rId64"/>
    <p:sldId id="320" r:id="rId65"/>
    <p:sldId id="321" r:id="rId66"/>
    <p:sldId id="322" r:id="rId67"/>
    <p:sldId id="323" r:id="rId68"/>
    <p:sldId id="324" r:id="rId69"/>
    <p:sldId id="325" r:id="rId70"/>
    <p:sldId id="326" r:id="rId71"/>
    <p:sldId id="332" r:id="rId72"/>
    <p:sldId id="327" r:id="rId73"/>
    <p:sldId id="328" r:id="rId74"/>
    <p:sldId id="331" r:id="rId75"/>
    <p:sldId id="329" r:id="rId76"/>
    <p:sldId id="330"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it-IT"/>
              <a:t>Click to edit Master title style</a:t>
            </a:r>
            <a:endParaRPr/>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dirty="0"/>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B1A24CD3-204F-4468-8EE4-28A6668D006A}" type="datetimeFigureOut">
              <a:rPr lang="en-US" smtClean="0"/>
              <a:pPr/>
              <a:t>9/5/2022</a:t>
            </a:fld>
            <a:endParaRPr lang="en-US"/>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it-IT"/>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pPr/>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dirty="0"/>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it-IT"/>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pPr/>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dirty="0"/>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dirty="0"/>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it-IT"/>
              <a:t>Click to edit Master title style</a:t>
            </a:r>
            <a:endParaRPr/>
          </a:p>
        </p:txBody>
      </p:sp>
      <p:sp>
        <p:nvSpPr>
          <p:cNvPr id="3" name="Date Placeholder 2"/>
          <p:cNvSpPr>
            <a:spLocks noGrp="1"/>
          </p:cNvSpPr>
          <p:nvPr>
            <p:ph type="dt" sz="half" idx="10"/>
          </p:nvPr>
        </p:nvSpPr>
        <p:spPr/>
        <p:txBody>
          <a:bodyPr/>
          <a:lstStyle/>
          <a:p>
            <a:fld id="{B1A24CD3-204F-4468-8EE4-28A6668D006A}" type="datetimeFigureOut">
              <a:rPr lang="en-US" smtClean="0"/>
              <a:pPr/>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A24CD3-204F-4468-8EE4-28A6668D006A}" type="datetimeFigureOut">
              <a:rPr lang="en-US" smtClean="0"/>
              <a:pPr/>
              <a:t>9/5/2022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it-IT"/>
              <a:t>Click to edit Master title style</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dirty="0"/>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it-IT"/>
              <a:t>Click to edit Master title style</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B1A24CD3-204F-4468-8EE4-28A6668D006A}" type="datetimeFigureOut">
              <a:rPr lang="en-US" smtClean="0"/>
              <a:pPr/>
              <a:t>9/5/2022</a:t>
            </a:fld>
            <a:endParaRPr lang="en-US"/>
          </a:p>
        </p:txBody>
      </p:sp>
      <p:sp>
        <p:nvSpPr>
          <p:cNvPr id="6" name="Footer Placeholder 5"/>
          <p:cNvSpPr>
            <a:spLocks noGrp="1"/>
          </p:cNvSpPr>
          <p:nvPr>
            <p:ph type="ftr" sz="quarter" idx="11"/>
          </p:nvPr>
        </p:nvSpPr>
        <p:spPr>
          <a:xfrm>
            <a:off x="174812" y="6356350"/>
            <a:ext cx="3863788" cy="365125"/>
          </a:xfrm>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pPr/>
              <a:t>‹#›</a:t>
            </a:fld>
            <a:endParaRPr lang="en-US"/>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it-IT"/>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it-IT"/>
              <a:t>Click to edit Master title style</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it-IT"/>
              <a:t>Click to edit Master title style</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pPr/>
              <a:t>‹#›</a:t>
            </a:fld>
            <a:endParaRPr lang="en-US"/>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it-IT"/>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it-IT"/>
              <a:t>Click to edit Master title style</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lvl5pPr>
              <a:defRPr/>
            </a:lvl5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it-IT"/>
              <a:t>Click to edit Master title style</a:t>
            </a:r>
            <a:endParaRPr/>
          </a:p>
        </p:txBody>
      </p:sp>
      <p:sp>
        <p:nvSpPr>
          <p:cNvPr id="3" name="Content Placeholder 2"/>
          <p:cNvSpPr>
            <a:spLocks noGrp="1"/>
          </p:cNvSpPr>
          <p:nvPr>
            <p:ph idx="1"/>
          </p:nvPr>
        </p:nvSpPr>
        <p:spPr/>
        <p:txBody>
          <a:bodyPr/>
          <a:lstStyle>
            <a:lvl5pPr>
              <a:defRPr/>
            </a:lvl5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it-IT"/>
              <a:t>Click to edit Master title style</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dirty="0"/>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B1A24CD3-204F-4468-8EE4-28A6668D006A}" type="datetimeFigureOut">
              <a:rPr lang="en-US" smtClean="0"/>
              <a:pPr/>
              <a:t>9/5/2022</a:t>
            </a:fld>
            <a:endParaRPr lang="en-US"/>
          </a:p>
        </p:txBody>
      </p:sp>
      <p:sp>
        <p:nvSpPr>
          <p:cNvPr id="5" name="Footer Placeholder 4"/>
          <p:cNvSpPr>
            <a:spLocks noGrp="1"/>
          </p:cNvSpPr>
          <p:nvPr>
            <p:ph type="ftr" sz="quarter" idx="11"/>
          </p:nvPr>
        </p:nvSpPr>
        <p:spPr>
          <a:xfrm>
            <a:off x="3213847" y="6356350"/>
            <a:ext cx="4734112" cy="365125"/>
          </a:xfrm>
        </p:spPr>
        <p:txBody>
          <a:bodyPr/>
          <a:lstStyle/>
          <a:p>
            <a:endParaRPr lang="en-US"/>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pPr/>
              <a:t>‹#›</a:t>
            </a:fld>
            <a:endParaRPr lang="en-US"/>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it-IT"/>
              <a:t>Drag picture to placeholder or click icon to add</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it-IT"/>
              <a:t>Click to edit Master title style</a:t>
            </a:r>
            <a:endParaRPr/>
          </a:p>
        </p:txBody>
      </p:sp>
      <p:sp>
        <p:nvSpPr>
          <p:cNvPr id="3" name="Content Placeholder 2"/>
          <p:cNvSpPr>
            <a:spLocks noGrp="1"/>
          </p:cNvSpPr>
          <p:nvPr>
            <p:ph idx="1"/>
          </p:nvPr>
        </p:nvSpPr>
        <p:spPr>
          <a:xfrm>
            <a:off x="2178423" y="2209800"/>
            <a:ext cx="6508377" cy="3916363"/>
          </a:xfrm>
        </p:spPr>
        <p:txBody>
          <a:bodyPr/>
          <a:lstStyle>
            <a:lvl5pPr>
              <a:defRPr/>
            </a:lvl5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pPr/>
              <a:t>9/5/2022</a:t>
            </a:fld>
            <a:endParaRPr lang="en-US"/>
          </a:p>
        </p:txBody>
      </p:sp>
      <p:sp>
        <p:nvSpPr>
          <p:cNvPr id="5" name="Footer Placeholder 4"/>
          <p:cNvSpPr>
            <a:spLocks noGrp="1"/>
          </p:cNvSpPr>
          <p:nvPr>
            <p:ph type="ftr" sz="quarter" idx="11"/>
          </p:nvPr>
        </p:nvSpPr>
        <p:spPr>
          <a:xfrm>
            <a:off x="2178423" y="6356350"/>
            <a:ext cx="4926852" cy="365125"/>
          </a:xfrm>
        </p:spPr>
        <p:txBody>
          <a:bodyPr/>
          <a:lstStyle/>
          <a:p>
            <a:endParaRPr lang="en-US"/>
          </a:p>
        </p:txBody>
      </p:sp>
      <p:sp>
        <p:nvSpPr>
          <p:cNvPr id="6" name="Slide Number Placeholder 5"/>
          <p:cNvSpPr>
            <a:spLocks noGrp="1"/>
          </p:cNvSpPr>
          <p:nvPr>
            <p:ph type="sldNum" sz="quarter" idx="12"/>
          </p:nvPr>
        </p:nvSpPr>
        <p:spPr>
          <a:xfrm>
            <a:off x="331694" y="361016"/>
            <a:ext cx="506506" cy="365125"/>
          </a:xfrm>
        </p:spPr>
        <p:txBody>
          <a:bodyPr/>
          <a:lstStyle/>
          <a:p>
            <a:fld id="{57AF16DE-A0D5-4438-950F-5B1E159C2C28}" type="slidenum">
              <a:rPr lang="en-US" smtClean="0"/>
              <a:pPr/>
              <a:t>‹#›</a:t>
            </a:fld>
            <a:endParaRPr lang="en-US"/>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it-IT"/>
              <a:t>Drag picture to placeholder or click icon to add</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it-IT"/>
              <a:t>Click to edit Master title style</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4" name="Date Placeholder 3"/>
          <p:cNvSpPr>
            <a:spLocks noGrp="1"/>
          </p:cNvSpPr>
          <p:nvPr>
            <p:ph type="dt" sz="half" idx="10"/>
          </p:nvPr>
        </p:nvSpPr>
        <p:spPr>
          <a:xfrm>
            <a:off x="5562600" y="6356350"/>
            <a:ext cx="1622612" cy="365125"/>
          </a:xfrm>
        </p:spPr>
        <p:txBody>
          <a:bodyPr/>
          <a:lstStyle/>
          <a:p>
            <a:fld id="{B1A24CD3-204F-4468-8EE4-28A6668D006A}" type="datetimeFigureOut">
              <a:rPr lang="en-US" smtClean="0"/>
              <a:pPr/>
              <a:t>9/5/2022</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it-IT"/>
              <a:t>Click to edit Master title style</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51212" y="6104965"/>
            <a:ext cx="506506" cy="365125"/>
          </a:xfrm>
        </p:spPr>
        <p:txBody>
          <a:bodyPr/>
          <a:lstStyle/>
          <a:p>
            <a:fld id="{57AF16DE-A0D5-4438-950F-5B1E159C2C28}" type="slidenum">
              <a:rPr lang="en-US" smtClean="0"/>
              <a:pPr/>
              <a:t>‹#›</a:t>
            </a:fld>
            <a:endParaRPr lang="en-US"/>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it-IT"/>
              <a:t>Drag picture to placeholder or click icon to add</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it-IT"/>
              <a:t>Click to edit Master title style</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dirty="0"/>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it-IT"/>
              <a:t>Click to edit Master title style</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dirty="0"/>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dirty="0"/>
          </a:p>
        </p:txBody>
      </p:sp>
      <p:sp>
        <p:nvSpPr>
          <p:cNvPr id="7" name="Date Placeholder 6"/>
          <p:cNvSpPr>
            <a:spLocks noGrp="1"/>
          </p:cNvSpPr>
          <p:nvPr>
            <p:ph type="dt" sz="half" idx="10"/>
          </p:nvPr>
        </p:nvSpPr>
        <p:spPr/>
        <p:txBody>
          <a:bodyPr/>
          <a:lstStyle/>
          <a:p>
            <a:fld id="{B1A24CD3-204F-4468-8EE4-28A6668D006A}" type="datetimeFigureOut">
              <a:rPr lang="en-US" smtClean="0"/>
              <a:pPr/>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it-IT"/>
              <a:t>Click to edit Master title style</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pPr/>
              <a:t>‹#›</a:t>
            </a:fld>
            <a:endParaRPr lang="en-US"/>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it-IT"/>
              <a:t>Click to edit Master title style</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dirty="0"/>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B1A24CD3-204F-4468-8EE4-28A6668D006A}" type="datetimeFigureOut">
              <a:rPr lang="en-US" smtClean="0"/>
              <a:pPr/>
              <a:t>9/5/2022</a:t>
            </a:fld>
            <a:endParaRPr lang="en-US"/>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57AF16DE-A0D5-4438-950F-5B1E159C2C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03027" y="4191002"/>
            <a:ext cx="5458968" cy="747867"/>
          </a:xfrm>
        </p:spPr>
        <p:txBody>
          <a:bodyPr>
            <a:noAutofit/>
          </a:bodyPr>
          <a:lstStyle/>
          <a:p>
            <a:r>
              <a:rPr lang="en-US" sz="3600" b="1" dirty="0"/>
              <a:t>Secondary Storage</a:t>
            </a:r>
          </a:p>
        </p:txBody>
      </p:sp>
      <p:sp>
        <p:nvSpPr>
          <p:cNvPr id="6" name="Subtitle 2">
            <a:extLst>
              <a:ext uri="{FF2B5EF4-FFF2-40B4-BE49-F238E27FC236}">
                <a16:creationId xmlns:a16="http://schemas.microsoft.com/office/drawing/2014/main" id="{BBAA7816-40A0-4BCC-994A-F252731A7EAB}"/>
              </a:ext>
            </a:extLst>
          </p:cNvPr>
          <p:cNvSpPr txBox="1">
            <a:spLocks/>
          </p:cNvSpPr>
          <p:nvPr/>
        </p:nvSpPr>
        <p:spPr>
          <a:xfrm>
            <a:off x="1842516" y="5167192"/>
            <a:ext cx="5458968" cy="1154610"/>
          </a:xfrm>
          <a:prstGeom prst="rect">
            <a:avLst/>
          </a:prstGeom>
        </p:spPr>
        <p:txBody>
          <a:bodyPr vert="horz" lIns="91440" tIns="45720" rIns="91440" bIns="45720" rtlCol="0">
            <a:noAutofit/>
          </a:bodyPr>
          <a:lstStyle>
            <a:lvl1pPr>
              <a:defRPr>
                <a:latin typeface="Century Gothic"/>
                <a:ea typeface="Century Gothic"/>
                <a:cs typeface="Century Gothic"/>
                <a:sym typeface="Century Gothic"/>
              </a:defRPr>
            </a:lvl1pPr>
            <a:lvl2pPr indent="457200">
              <a:defRPr>
                <a:latin typeface="Century Gothic"/>
                <a:ea typeface="Century Gothic"/>
                <a:cs typeface="Century Gothic"/>
                <a:sym typeface="Century Gothic"/>
              </a:defRPr>
            </a:lvl2pPr>
            <a:lvl3pPr indent="914400">
              <a:defRPr>
                <a:latin typeface="Century Gothic"/>
                <a:ea typeface="Century Gothic"/>
                <a:cs typeface="Century Gothic"/>
                <a:sym typeface="Century Gothic"/>
              </a:defRPr>
            </a:lvl3pPr>
            <a:lvl4pPr indent="1371600">
              <a:defRPr>
                <a:latin typeface="Century Gothic"/>
                <a:ea typeface="Century Gothic"/>
                <a:cs typeface="Century Gothic"/>
                <a:sym typeface="Century Gothic"/>
              </a:defRPr>
            </a:lvl4pPr>
            <a:lvl5pPr indent="1828800">
              <a:defRPr>
                <a:latin typeface="Century Gothic"/>
                <a:ea typeface="Century Gothic"/>
                <a:cs typeface="Century Gothic"/>
                <a:sym typeface="Century Gothic"/>
              </a:defRPr>
            </a:lvl5pPr>
            <a:lvl6pPr indent="2286000">
              <a:defRPr>
                <a:latin typeface="Century Gothic"/>
                <a:ea typeface="Century Gothic"/>
                <a:cs typeface="Century Gothic"/>
                <a:sym typeface="Century Gothic"/>
              </a:defRPr>
            </a:lvl6pPr>
            <a:lvl7pPr indent="2743200">
              <a:defRPr>
                <a:latin typeface="Century Gothic"/>
                <a:ea typeface="Century Gothic"/>
                <a:cs typeface="Century Gothic"/>
                <a:sym typeface="Century Gothic"/>
              </a:defRPr>
            </a:lvl7pPr>
            <a:lvl8pPr indent="3200400">
              <a:defRPr>
                <a:latin typeface="Century Gothic"/>
                <a:ea typeface="Century Gothic"/>
                <a:cs typeface="Century Gothic"/>
                <a:sym typeface="Century Gothic"/>
              </a:defRPr>
            </a:lvl8pPr>
            <a:lvl9pPr indent="3657600">
              <a:defRPr>
                <a:latin typeface="Century Gothic"/>
                <a:ea typeface="Century Gothic"/>
                <a:cs typeface="Century Gothic"/>
                <a:sym typeface="Century Gothic"/>
              </a:defRPr>
            </a:lvl9pPr>
          </a:lstStyle>
          <a:p>
            <a:r>
              <a:rPr lang="en-US" sz="1800" b="1" dirty="0">
                <a:solidFill>
                  <a:schemeClr val="tx1"/>
                </a:solidFill>
              </a:rPr>
              <a:t>Professor Dr. Md. Ismail </a:t>
            </a:r>
            <a:r>
              <a:rPr lang="en-US" sz="1800" b="1" dirty="0" err="1">
                <a:solidFill>
                  <a:schemeClr val="tx1"/>
                </a:solidFill>
              </a:rPr>
              <a:t>Jabiullah</a:t>
            </a:r>
            <a:endParaRPr lang="en-US" sz="1800" b="1" dirty="0">
              <a:solidFill>
                <a:schemeClr val="tx1"/>
              </a:solidFill>
            </a:endParaRPr>
          </a:p>
          <a:p>
            <a:r>
              <a:rPr lang="en-US" sz="1800" b="1" dirty="0">
                <a:solidFill>
                  <a:schemeClr val="tx1"/>
                </a:solidFill>
              </a:rPr>
              <a:t>Professor</a:t>
            </a:r>
          </a:p>
          <a:p>
            <a:r>
              <a:rPr lang="en-US" sz="1800" b="1" dirty="0">
                <a:solidFill>
                  <a:schemeClr val="tx1"/>
                </a:solidFill>
              </a:rPr>
              <a:t>Department of CSE</a:t>
            </a:r>
          </a:p>
          <a:p>
            <a:r>
              <a:rPr lang="en-US" sz="1800" b="1" dirty="0">
                <a:solidFill>
                  <a:schemeClr val="tx1"/>
                </a:solidFill>
              </a:rPr>
              <a:t>Daffodil International University</a:t>
            </a:r>
          </a:p>
        </p:txBody>
      </p:sp>
    </p:spTree>
    <p:extLst>
      <p:ext uri="{BB962C8B-B14F-4D97-AF65-F5344CB8AC3E}">
        <p14:creationId xmlns:p14="http://schemas.microsoft.com/office/powerpoint/2010/main" val="2340098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2163"/>
            <a:ext cx="6508377" cy="1143000"/>
          </a:xfrm>
        </p:spPr>
        <p:txBody>
          <a:bodyPr/>
          <a:lstStyle/>
          <a:p>
            <a:r>
              <a:rPr lang="en-US" b="1" dirty="0"/>
              <a:t>Magnetic Tape - Storage Organization (Example 2)</a:t>
            </a:r>
            <a:r>
              <a:rPr lang="en-US" dirty="0"/>
              <a:t> </a:t>
            </a:r>
          </a:p>
        </p:txBody>
      </p:sp>
      <p:pic>
        <p:nvPicPr>
          <p:cNvPr id="4" name="Picture 3" descr="Untitled.png"/>
          <p:cNvPicPr>
            <a:picLocks noChangeAspect="1"/>
          </p:cNvPicPr>
          <p:nvPr/>
        </p:nvPicPr>
        <p:blipFill>
          <a:blip r:embed="rId2">
            <a:extLst>
              <a:ext uri="{BEBA8EAE-BF5A-486C-A8C5-ECC9F3942E4B}">
                <a14:imgProps xmlns:a14="http://schemas.microsoft.com/office/drawing/2010/main">
                  <a14:imgLayer r:embed="rId3">
                    <a14:imgEffect>
                      <a14:sharpenSoften amount="11000"/>
                    </a14:imgEffect>
                  </a14:imgLayer>
                </a14:imgProps>
              </a:ext>
              <a:ext uri="{28A0092B-C50C-407E-A947-70E740481C1C}">
                <a14:useLocalDpi xmlns:a14="http://schemas.microsoft.com/office/drawing/2010/main" val="0"/>
              </a:ext>
            </a:extLst>
          </a:blip>
          <a:stretch>
            <a:fillRect/>
          </a:stretch>
        </p:blipFill>
        <p:spPr>
          <a:xfrm>
            <a:off x="0" y="1680908"/>
            <a:ext cx="9144000" cy="4708559"/>
          </a:xfrm>
          <a:prstGeom prst="rect">
            <a:avLst/>
          </a:prstGeom>
        </p:spPr>
      </p:pic>
    </p:spTree>
    <p:extLst>
      <p:ext uri="{BB962C8B-B14F-4D97-AF65-F5344CB8AC3E}">
        <p14:creationId xmlns:p14="http://schemas.microsoft.com/office/powerpoint/2010/main" val="206683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56120"/>
            <a:ext cx="6508377" cy="1143000"/>
          </a:xfrm>
        </p:spPr>
        <p:txBody>
          <a:bodyPr/>
          <a:lstStyle/>
          <a:p>
            <a:r>
              <a:rPr lang="en-US" b="1" dirty="0"/>
              <a:t>Magnetic Tape - Storage Organization (Example 3)</a:t>
            </a:r>
            <a:endParaRPr lang="en-US" dirty="0"/>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333" y="2015823"/>
            <a:ext cx="8480778" cy="4314782"/>
          </a:xfrm>
          <a:prstGeom prst="rect">
            <a:avLst/>
          </a:prstGeom>
        </p:spPr>
      </p:pic>
    </p:spTree>
    <p:extLst>
      <p:ext uri="{BB962C8B-B14F-4D97-AF65-F5344CB8AC3E}">
        <p14:creationId xmlns:p14="http://schemas.microsoft.com/office/powerpoint/2010/main" val="256974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14" y="328206"/>
            <a:ext cx="6508377" cy="1143000"/>
          </a:xfrm>
        </p:spPr>
        <p:txBody>
          <a:bodyPr/>
          <a:lstStyle/>
          <a:p>
            <a:r>
              <a:rPr lang="en-US" b="1" dirty="0"/>
              <a:t>Magnetic Tape - Storage Organization (Example 4)</a:t>
            </a:r>
            <a:r>
              <a:rPr lang="en-US" dirty="0"/>
              <a:t> </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49" y="2259880"/>
            <a:ext cx="8784486" cy="3657481"/>
          </a:xfrm>
          <a:prstGeom prst="rect">
            <a:avLst/>
          </a:prstGeom>
        </p:spPr>
      </p:pic>
    </p:spTree>
    <p:extLst>
      <p:ext uri="{BB962C8B-B14F-4D97-AF65-F5344CB8AC3E}">
        <p14:creationId xmlns:p14="http://schemas.microsoft.com/office/powerpoint/2010/main" val="2499196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56120"/>
            <a:ext cx="6508377" cy="1143000"/>
          </a:xfrm>
        </p:spPr>
        <p:txBody>
          <a:bodyPr/>
          <a:lstStyle/>
          <a:p>
            <a:r>
              <a:rPr lang="en-US" b="1" dirty="0"/>
              <a:t>Magnetic Tape-Storage Organization (Example 5)</a:t>
            </a:r>
            <a:r>
              <a:rPr lang="en-US" dirty="0"/>
              <a:t> </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333" y="2158999"/>
            <a:ext cx="8551144" cy="3531563"/>
          </a:xfrm>
          <a:prstGeom prst="rect">
            <a:avLst/>
          </a:prstGeom>
        </p:spPr>
      </p:pic>
    </p:spTree>
    <p:extLst>
      <p:ext uri="{BB962C8B-B14F-4D97-AF65-F5344CB8AC3E}">
        <p14:creationId xmlns:p14="http://schemas.microsoft.com/office/powerpoint/2010/main" val="1870606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14249"/>
            <a:ext cx="6771480" cy="1143000"/>
          </a:xfrm>
        </p:spPr>
        <p:txBody>
          <a:bodyPr/>
          <a:lstStyle/>
          <a:p>
            <a:r>
              <a:rPr lang="en-US" b="1" dirty="0"/>
              <a:t>Magnetic Tape Storage Capacity</a:t>
            </a:r>
            <a:r>
              <a:rPr lang="en-US" dirty="0"/>
              <a:t> </a:t>
            </a:r>
          </a:p>
        </p:txBody>
      </p:sp>
      <p:sp>
        <p:nvSpPr>
          <p:cNvPr id="3" name="Content Placeholder 2"/>
          <p:cNvSpPr>
            <a:spLocks noGrp="1"/>
          </p:cNvSpPr>
          <p:nvPr>
            <p:ph idx="1"/>
          </p:nvPr>
        </p:nvSpPr>
        <p:spPr>
          <a:xfrm>
            <a:off x="387424" y="1819004"/>
            <a:ext cx="8557718" cy="4587144"/>
          </a:xfrm>
        </p:spPr>
        <p:txBody>
          <a:bodyPr>
            <a:noAutofit/>
          </a:bodyPr>
          <a:lstStyle/>
          <a:p>
            <a:r>
              <a:rPr lang="en-US" sz="2400" dirty="0"/>
              <a:t>Storage capacity of a tape = Data recording density x Length</a:t>
            </a:r>
          </a:p>
          <a:p>
            <a:r>
              <a:rPr lang="en-US" sz="2400" dirty="0"/>
              <a:t>Data recording density is the amount of data that can be stored on a given length of tape. It is measured in bytes per inch (bpi)</a:t>
            </a:r>
          </a:p>
          <a:p>
            <a:r>
              <a:rPr lang="en-US" sz="2400" dirty="0"/>
              <a:t>Tape density varies from 800 bpi in older systems to 77,000 bpi in some of the modern systems</a:t>
            </a:r>
          </a:p>
          <a:p>
            <a:r>
              <a:rPr lang="en-US" sz="2400" dirty="0"/>
              <a:t>Actual storage capacity of a tape may be anywhere from 35% to 70% of its total storage capacity, depending on the storage organization used  </a:t>
            </a:r>
          </a:p>
        </p:txBody>
      </p:sp>
    </p:spTree>
    <p:extLst>
      <p:ext uri="{BB962C8B-B14F-4D97-AF65-F5344CB8AC3E}">
        <p14:creationId xmlns:p14="http://schemas.microsoft.com/office/powerpoint/2010/main" val="1286260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423" y="314249"/>
            <a:ext cx="7092445" cy="1143000"/>
          </a:xfrm>
        </p:spPr>
        <p:txBody>
          <a:bodyPr/>
          <a:lstStyle/>
          <a:p>
            <a:r>
              <a:rPr lang="en-US" b="1" dirty="0"/>
              <a:t>Magnetic Tape – Data Transfer Rate</a:t>
            </a:r>
            <a:r>
              <a:rPr lang="en-US" dirty="0"/>
              <a:t> </a:t>
            </a:r>
          </a:p>
        </p:txBody>
      </p:sp>
      <p:sp>
        <p:nvSpPr>
          <p:cNvPr id="3" name="Content Placeholder 2"/>
          <p:cNvSpPr>
            <a:spLocks noGrp="1"/>
          </p:cNvSpPr>
          <p:nvPr>
            <p:ph idx="1"/>
          </p:nvPr>
        </p:nvSpPr>
        <p:spPr>
          <a:xfrm>
            <a:off x="387424" y="1819004"/>
            <a:ext cx="8557718" cy="4587144"/>
          </a:xfrm>
        </p:spPr>
        <p:txBody>
          <a:bodyPr>
            <a:noAutofit/>
          </a:bodyPr>
          <a:lstStyle/>
          <a:p>
            <a:r>
              <a:rPr lang="en-US" sz="2800" dirty="0"/>
              <a:t>Refers to characters/second that can be transmitted to the memory from the tape</a:t>
            </a:r>
          </a:p>
          <a:p>
            <a:r>
              <a:rPr lang="en-US" sz="2800" dirty="0"/>
              <a:t>Transfer rate measurement unit is bytes/second (bps)</a:t>
            </a:r>
          </a:p>
          <a:p>
            <a:r>
              <a:rPr lang="en-US" sz="2800" dirty="0"/>
              <a:t>Value depends on the data recording density and the speed with which the tape travels under the read/write head</a:t>
            </a:r>
          </a:p>
          <a:p>
            <a:r>
              <a:rPr lang="en-US" sz="2800" dirty="0"/>
              <a:t>A typical value of data transfer rate is 7.7 MB/second </a:t>
            </a:r>
          </a:p>
        </p:txBody>
      </p:sp>
    </p:spTree>
    <p:extLst>
      <p:ext uri="{BB962C8B-B14F-4D97-AF65-F5344CB8AC3E}">
        <p14:creationId xmlns:p14="http://schemas.microsoft.com/office/powerpoint/2010/main" val="2636388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2871"/>
            <a:ext cx="6508377" cy="871066"/>
          </a:xfrm>
        </p:spPr>
        <p:txBody>
          <a:bodyPr/>
          <a:lstStyle/>
          <a:p>
            <a:r>
              <a:rPr lang="en-US" b="1" dirty="0"/>
              <a:t>Magnetic Tape – Tape Drive</a:t>
            </a:r>
            <a:r>
              <a:rPr lang="en-US" dirty="0"/>
              <a:t> </a:t>
            </a:r>
          </a:p>
        </p:txBody>
      </p:sp>
      <p:sp>
        <p:nvSpPr>
          <p:cNvPr id="3" name="Content Placeholder 2"/>
          <p:cNvSpPr>
            <a:spLocks noGrp="1"/>
          </p:cNvSpPr>
          <p:nvPr>
            <p:ph idx="1"/>
          </p:nvPr>
        </p:nvSpPr>
        <p:spPr>
          <a:xfrm>
            <a:off x="429289" y="1819004"/>
            <a:ext cx="8390258" cy="3916363"/>
          </a:xfrm>
        </p:spPr>
        <p:txBody>
          <a:bodyPr>
            <a:noAutofit/>
          </a:bodyPr>
          <a:lstStyle/>
          <a:p>
            <a:r>
              <a:rPr lang="en-US" sz="2400" dirty="0"/>
              <a:t>Used for writing/reading of data to/from a magnetic tape ribbon</a:t>
            </a:r>
          </a:p>
          <a:p>
            <a:r>
              <a:rPr lang="en-US" sz="2400" dirty="0"/>
              <a:t>Different for tape reels, cartridges, and cassettes</a:t>
            </a:r>
          </a:p>
          <a:p>
            <a:r>
              <a:rPr lang="en-US" sz="2400" dirty="0"/>
              <a:t>Has read/write heads for reading/writing of data on tape</a:t>
            </a:r>
          </a:p>
          <a:p>
            <a:r>
              <a:rPr lang="en-US" sz="2400" dirty="0"/>
              <a:t>A magnetic tape reel/cartridge/cassette has to be first loaded on a tape drive for reading/writing of data on it</a:t>
            </a:r>
          </a:p>
          <a:p>
            <a:r>
              <a:rPr lang="en-US" sz="2400" dirty="0"/>
              <a:t>When processing is complete, the tape is removed from the tape drive for off-line storage </a:t>
            </a:r>
          </a:p>
        </p:txBody>
      </p:sp>
    </p:spTree>
    <p:extLst>
      <p:ext uri="{BB962C8B-B14F-4D97-AF65-F5344CB8AC3E}">
        <p14:creationId xmlns:p14="http://schemas.microsoft.com/office/powerpoint/2010/main" val="3258639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0292"/>
            <a:ext cx="7231994" cy="1143000"/>
          </a:xfrm>
        </p:spPr>
        <p:txBody>
          <a:bodyPr/>
          <a:lstStyle/>
          <a:p>
            <a:r>
              <a:rPr lang="en-US" b="1" dirty="0"/>
              <a:t>Magnetic Tape – Tape Controller</a:t>
            </a:r>
            <a:r>
              <a:rPr lang="en-US" dirty="0"/>
              <a:t> </a:t>
            </a:r>
          </a:p>
        </p:txBody>
      </p:sp>
      <p:sp>
        <p:nvSpPr>
          <p:cNvPr id="3" name="Content Placeholder 2"/>
          <p:cNvSpPr>
            <a:spLocks noGrp="1"/>
          </p:cNvSpPr>
          <p:nvPr>
            <p:ph idx="1"/>
          </p:nvPr>
        </p:nvSpPr>
        <p:spPr>
          <a:xfrm>
            <a:off x="167461" y="1870208"/>
            <a:ext cx="8819546" cy="4870907"/>
          </a:xfrm>
        </p:spPr>
        <p:txBody>
          <a:bodyPr>
            <a:normAutofit lnSpcReduction="10000"/>
          </a:bodyPr>
          <a:lstStyle/>
          <a:p>
            <a:r>
              <a:rPr lang="en-US" sz="2400" dirty="0"/>
              <a:t>Tape drive is connected to and controlled by a tape  controller that interprets the commands for operating the tape drive</a:t>
            </a:r>
          </a:p>
          <a:p>
            <a:r>
              <a:rPr lang="en-US" sz="2400" dirty="0"/>
              <a:t>A typical set of commands supported by a tape controller are:</a:t>
            </a:r>
          </a:p>
          <a:p>
            <a:pPr lvl="1"/>
            <a:r>
              <a:rPr lang="en-US" sz="2200" b="1" dirty="0"/>
              <a:t>Read</a:t>
            </a:r>
            <a:r>
              <a:rPr lang="en-US" sz="2200" dirty="0"/>
              <a:t>			reads one block of data</a:t>
            </a:r>
          </a:p>
          <a:p>
            <a:pPr lvl="1"/>
            <a:r>
              <a:rPr lang="en-US" sz="2200" b="1" dirty="0"/>
              <a:t>Write</a:t>
            </a:r>
            <a:r>
              <a:rPr lang="en-US" sz="2200" dirty="0"/>
              <a:t>			writes one block of data</a:t>
            </a:r>
          </a:p>
          <a:p>
            <a:pPr lvl="1"/>
            <a:r>
              <a:rPr lang="en-US" sz="2200" b="1" dirty="0"/>
              <a:t>Write tape header label</a:t>
            </a:r>
            <a:r>
              <a:rPr lang="en-US" sz="2200" dirty="0"/>
              <a:t>	used to update the contents of tape header label</a:t>
            </a:r>
          </a:p>
          <a:p>
            <a:pPr lvl="1"/>
            <a:r>
              <a:rPr lang="en-US" sz="2200" b="1" dirty="0"/>
              <a:t>Erase tape</a:t>
            </a:r>
            <a:r>
              <a:rPr lang="en-US" sz="2200" dirty="0"/>
              <a:t>	erases the data recorded on a tape</a:t>
            </a:r>
          </a:p>
          <a:p>
            <a:pPr lvl="1"/>
            <a:r>
              <a:rPr lang="en-US" sz="2200" b="1" dirty="0"/>
              <a:t>Back space one block</a:t>
            </a:r>
            <a:r>
              <a:rPr lang="en-US" sz="2200" dirty="0"/>
              <a:t>	rewinds the tape to the beginning of previous block </a:t>
            </a:r>
          </a:p>
        </p:txBody>
      </p:sp>
    </p:spTree>
    <p:extLst>
      <p:ext uri="{BB962C8B-B14F-4D97-AF65-F5344CB8AC3E}">
        <p14:creationId xmlns:p14="http://schemas.microsoft.com/office/powerpoint/2010/main" val="3754829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0292"/>
            <a:ext cx="7231994" cy="1143000"/>
          </a:xfrm>
        </p:spPr>
        <p:txBody>
          <a:bodyPr/>
          <a:lstStyle/>
          <a:p>
            <a:r>
              <a:rPr lang="en-US" b="1" dirty="0"/>
              <a:t>Types of Magnetic Tape</a:t>
            </a:r>
            <a:r>
              <a:rPr lang="en-US" dirty="0"/>
              <a:t> </a:t>
            </a:r>
          </a:p>
        </p:txBody>
      </p:sp>
      <p:sp>
        <p:nvSpPr>
          <p:cNvPr id="3" name="Content Placeholder 2"/>
          <p:cNvSpPr>
            <a:spLocks noGrp="1"/>
          </p:cNvSpPr>
          <p:nvPr>
            <p:ph idx="1"/>
          </p:nvPr>
        </p:nvSpPr>
        <p:spPr>
          <a:xfrm>
            <a:off x="432606" y="2065606"/>
            <a:ext cx="8582311" cy="4870907"/>
          </a:xfrm>
        </p:spPr>
        <p:txBody>
          <a:bodyPr>
            <a:normAutofit/>
          </a:bodyPr>
          <a:lstStyle/>
          <a:p>
            <a:r>
              <a:rPr lang="en-US" sz="3200" dirty="0"/>
              <a:t>½-inch tape reel</a:t>
            </a:r>
          </a:p>
          <a:p>
            <a:r>
              <a:rPr lang="en-US" sz="3200" dirty="0"/>
              <a:t>½-inch tape cartridge</a:t>
            </a:r>
          </a:p>
          <a:p>
            <a:r>
              <a:rPr lang="en-US" sz="3200" dirty="0"/>
              <a:t>¼-inch streamer tape</a:t>
            </a:r>
          </a:p>
          <a:p>
            <a:r>
              <a:rPr lang="en-US" sz="3200" dirty="0"/>
              <a:t>4-mm digital audio tape (DAT)</a:t>
            </a:r>
          </a:p>
        </p:txBody>
      </p:sp>
    </p:spTree>
    <p:extLst>
      <p:ext uri="{BB962C8B-B14F-4D97-AF65-F5344CB8AC3E}">
        <p14:creationId xmlns:p14="http://schemas.microsoft.com/office/powerpoint/2010/main" val="477605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8913"/>
            <a:ext cx="6508377" cy="885023"/>
          </a:xfrm>
        </p:spPr>
        <p:txBody>
          <a:bodyPr/>
          <a:lstStyle/>
          <a:p>
            <a:r>
              <a:rPr lang="en-US" b="1" dirty="0"/>
              <a:t>Half-inch Tape Reel</a:t>
            </a:r>
            <a:r>
              <a:rPr lang="en-US" dirty="0"/>
              <a:t> </a:t>
            </a:r>
          </a:p>
        </p:txBody>
      </p:sp>
      <p:sp>
        <p:nvSpPr>
          <p:cNvPr id="3" name="Content Placeholder 2"/>
          <p:cNvSpPr>
            <a:spLocks noGrp="1"/>
          </p:cNvSpPr>
          <p:nvPr>
            <p:ph idx="1"/>
          </p:nvPr>
        </p:nvSpPr>
        <p:spPr>
          <a:xfrm>
            <a:off x="387424" y="1763176"/>
            <a:ext cx="8543763" cy="4419658"/>
          </a:xfrm>
        </p:spPr>
        <p:txBody>
          <a:bodyPr>
            <a:noAutofit/>
          </a:bodyPr>
          <a:lstStyle/>
          <a:p>
            <a:r>
              <a:rPr lang="en-US" sz="2400" dirty="0"/>
              <a:t>Uses ½ inch wide tape ribbon stored on a tape reel </a:t>
            </a:r>
          </a:p>
          <a:p>
            <a:r>
              <a:rPr lang="en-US" sz="2400" dirty="0"/>
              <a:t>Uses parallel representation method of storing data, in which data are read/written a byte at a time</a:t>
            </a:r>
          </a:p>
          <a:p>
            <a:r>
              <a:rPr lang="en-US" sz="2400" dirty="0"/>
              <a:t>Uses a read/write head assembly that has one read/write head for each track</a:t>
            </a:r>
          </a:p>
          <a:p>
            <a:r>
              <a:rPr lang="en-US" sz="2400" dirty="0"/>
              <a:t>Commonly used as archival storage for off-line storage of data and for exchange of data and programs between organizations</a:t>
            </a:r>
          </a:p>
          <a:p>
            <a:r>
              <a:rPr lang="en-US" sz="2400" dirty="0"/>
              <a:t>Fast getting replaced by tape cartridge, streamer tape, and digital audio tape they are more compact, cheaper and easier to handle </a:t>
            </a:r>
          </a:p>
        </p:txBody>
      </p:sp>
    </p:spTree>
    <p:extLst>
      <p:ext uri="{BB962C8B-B14F-4D97-AF65-F5344CB8AC3E}">
        <p14:creationId xmlns:p14="http://schemas.microsoft.com/office/powerpoint/2010/main" val="3646507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60316"/>
            <a:ext cx="6508377" cy="1143000"/>
          </a:xfrm>
        </p:spPr>
        <p:txBody>
          <a:bodyPr/>
          <a:lstStyle/>
          <a:p>
            <a:r>
              <a:rPr lang="en-US" b="1" dirty="0"/>
              <a:t>Learning Objectives</a:t>
            </a:r>
            <a:r>
              <a:rPr lang="en-US" dirty="0"/>
              <a:t> </a:t>
            </a:r>
          </a:p>
        </p:txBody>
      </p:sp>
      <p:sp>
        <p:nvSpPr>
          <p:cNvPr id="3" name="Content Placeholder 2"/>
          <p:cNvSpPr>
            <a:spLocks noGrp="1"/>
          </p:cNvSpPr>
          <p:nvPr>
            <p:ph idx="1"/>
          </p:nvPr>
        </p:nvSpPr>
        <p:spPr>
          <a:xfrm>
            <a:off x="457199" y="1659471"/>
            <a:ext cx="8373036" cy="4902195"/>
          </a:xfrm>
        </p:spPr>
        <p:txBody>
          <a:bodyPr>
            <a:noAutofit/>
          </a:bodyPr>
          <a:lstStyle/>
          <a:p>
            <a:r>
              <a:rPr lang="en-US" sz="2800" b="1" dirty="0"/>
              <a:t>In this lecture you will learn about:</a:t>
            </a:r>
            <a:r>
              <a:rPr lang="en-US" sz="2800" dirty="0"/>
              <a:t> </a:t>
            </a:r>
          </a:p>
          <a:p>
            <a:pPr lvl="1"/>
            <a:r>
              <a:rPr lang="en-US" sz="2200" dirty="0"/>
              <a:t>Secondary storage devices and their need</a:t>
            </a:r>
          </a:p>
          <a:p>
            <a:pPr lvl="1"/>
            <a:r>
              <a:rPr lang="en-US" sz="2200" dirty="0"/>
              <a:t>Classification of commonly used secondary storage devices</a:t>
            </a:r>
          </a:p>
          <a:p>
            <a:pPr lvl="1"/>
            <a:r>
              <a:rPr lang="en-US" sz="2200" dirty="0"/>
              <a:t>Difference between sequential and direct access storage devices</a:t>
            </a:r>
          </a:p>
          <a:p>
            <a:pPr lvl="1"/>
            <a:r>
              <a:rPr lang="en-US" sz="2200" dirty="0"/>
              <a:t>Basic principles of operation, types, and uses of popular secondary storage devices such as magnetic tape, magnetic disk, and optical disk </a:t>
            </a:r>
          </a:p>
          <a:p>
            <a:pPr lvl="1"/>
            <a:r>
              <a:rPr lang="en-US" sz="2200" dirty="0"/>
              <a:t>Commonly used mass storage devices</a:t>
            </a:r>
          </a:p>
          <a:p>
            <a:pPr lvl="1"/>
            <a:r>
              <a:rPr lang="en-US" sz="2200" dirty="0"/>
              <a:t>Introduction to other related concepts such as RAID, Jukebox, storage hierarchy, etc. </a:t>
            </a:r>
          </a:p>
        </p:txBody>
      </p:sp>
    </p:spTree>
    <p:extLst>
      <p:ext uri="{BB962C8B-B14F-4D97-AF65-F5344CB8AC3E}">
        <p14:creationId xmlns:p14="http://schemas.microsoft.com/office/powerpoint/2010/main" val="3635287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4954"/>
            <a:ext cx="6508377" cy="717542"/>
          </a:xfrm>
        </p:spPr>
        <p:txBody>
          <a:bodyPr/>
          <a:lstStyle/>
          <a:p>
            <a:r>
              <a:rPr lang="en-US" b="1" dirty="0"/>
              <a:t>Half-inch Tape Reel</a:t>
            </a:r>
            <a:r>
              <a:rPr lang="en-US" dirty="0"/>
              <a:t> </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1327822"/>
            <a:ext cx="8851900" cy="5473700"/>
          </a:xfrm>
          <a:prstGeom prst="rect">
            <a:avLst/>
          </a:prstGeom>
        </p:spPr>
      </p:pic>
    </p:spTree>
    <p:extLst>
      <p:ext uri="{BB962C8B-B14F-4D97-AF65-F5344CB8AC3E}">
        <p14:creationId xmlns:p14="http://schemas.microsoft.com/office/powerpoint/2010/main" val="4015356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28206"/>
            <a:ext cx="6508377" cy="1143000"/>
          </a:xfrm>
        </p:spPr>
        <p:txBody>
          <a:bodyPr/>
          <a:lstStyle/>
          <a:p>
            <a:r>
              <a:rPr lang="en-US" b="1" dirty="0"/>
              <a:t>Tape Drive of Half-inch Tape Reel</a:t>
            </a:r>
            <a:r>
              <a:rPr lang="en-US" dirty="0"/>
              <a:t> </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885" y="1535239"/>
            <a:ext cx="4837159" cy="5019088"/>
          </a:xfrm>
          <a:prstGeom prst="rect">
            <a:avLst/>
          </a:prstGeom>
        </p:spPr>
      </p:pic>
    </p:spTree>
    <p:extLst>
      <p:ext uri="{BB962C8B-B14F-4D97-AF65-F5344CB8AC3E}">
        <p14:creationId xmlns:p14="http://schemas.microsoft.com/office/powerpoint/2010/main" val="668385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56120"/>
            <a:ext cx="6508377" cy="1143000"/>
          </a:xfrm>
        </p:spPr>
        <p:txBody>
          <a:bodyPr/>
          <a:lstStyle/>
          <a:p>
            <a:r>
              <a:rPr lang="en-US" b="1" dirty="0"/>
              <a:t>Half-inch Tape Cartridge</a:t>
            </a:r>
            <a:endParaRPr lang="en-US" dirty="0"/>
          </a:p>
        </p:txBody>
      </p:sp>
      <p:sp>
        <p:nvSpPr>
          <p:cNvPr id="3" name="Content Placeholder 2"/>
          <p:cNvSpPr>
            <a:spLocks noGrp="1"/>
          </p:cNvSpPr>
          <p:nvPr>
            <p:ph idx="1"/>
          </p:nvPr>
        </p:nvSpPr>
        <p:spPr>
          <a:xfrm>
            <a:off x="457199" y="1898119"/>
            <a:ext cx="8390258" cy="4563857"/>
          </a:xfrm>
        </p:spPr>
        <p:txBody>
          <a:bodyPr>
            <a:normAutofit/>
          </a:bodyPr>
          <a:lstStyle/>
          <a:p>
            <a:r>
              <a:rPr lang="en-US" sz="2400" dirty="0"/>
              <a:t>Uses ½ inch wide tape ribbon sealed in a cartridge</a:t>
            </a:r>
          </a:p>
          <a:p>
            <a:r>
              <a:rPr lang="en-US" sz="2400" dirty="0"/>
              <a:t>Has 36 tracks, as opposed to 9 tracks for most half-inch tape reels</a:t>
            </a:r>
          </a:p>
          <a:p>
            <a:r>
              <a:rPr lang="en-US" sz="2400" dirty="0"/>
              <a:t>Stores data using parallel representation. Hence, 4 bytes of data are stored across the width of the tape. This enables more bytes of data to be stored on the same length of tape</a:t>
            </a:r>
          </a:p>
          <a:p>
            <a:r>
              <a:rPr lang="en-US" sz="2400" dirty="0"/>
              <a:t>Tape drive reads/writes on the top half of the tape in one direction and on the bottom half in the other direction </a:t>
            </a:r>
          </a:p>
        </p:txBody>
      </p:sp>
    </p:spTree>
    <p:extLst>
      <p:ext uri="{BB962C8B-B14F-4D97-AF65-F5344CB8AC3E}">
        <p14:creationId xmlns:p14="http://schemas.microsoft.com/office/powerpoint/2010/main" val="3939020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56120"/>
            <a:ext cx="6508377" cy="1143000"/>
          </a:xfrm>
        </p:spPr>
        <p:txBody>
          <a:bodyPr/>
          <a:lstStyle/>
          <a:p>
            <a:r>
              <a:rPr lang="en-US" b="1" dirty="0"/>
              <a:t>Half-inch Tape Cartridge</a:t>
            </a:r>
            <a:endParaRPr lang="en-US" dirty="0"/>
          </a:p>
        </p:txBody>
      </p:sp>
      <p:pic>
        <p:nvPicPr>
          <p:cNvPr id="5" name="Picture 4"/>
          <p:cNvPicPr>
            <a:picLocks noChangeAspect="1"/>
          </p:cNvPicPr>
          <p:nvPr/>
        </p:nvPicPr>
        <p:blipFill>
          <a:blip r:embed="rId2"/>
          <a:stretch>
            <a:fillRect/>
          </a:stretch>
        </p:blipFill>
        <p:spPr>
          <a:xfrm>
            <a:off x="1167893" y="2082799"/>
            <a:ext cx="6660850" cy="4412813"/>
          </a:xfrm>
          <a:prstGeom prst="rect">
            <a:avLst/>
          </a:prstGeom>
        </p:spPr>
      </p:pic>
    </p:spTree>
    <p:extLst>
      <p:ext uri="{BB962C8B-B14F-4D97-AF65-F5344CB8AC3E}">
        <p14:creationId xmlns:p14="http://schemas.microsoft.com/office/powerpoint/2010/main" val="3401146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8916"/>
            <a:ext cx="6508377" cy="954806"/>
          </a:xfrm>
        </p:spPr>
        <p:txBody>
          <a:bodyPr/>
          <a:lstStyle/>
          <a:p>
            <a:r>
              <a:rPr lang="en-US" b="1" dirty="0"/>
              <a:t>Quarter-inch Streamer Tape</a:t>
            </a:r>
            <a:r>
              <a:rPr lang="en-US" dirty="0"/>
              <a:t> </a:t>
            </a:r>
          </a:p>
        </p:txBody>
      </p:sp>
      <p:sp>
        <p:nvSpPr>
          <p:cNvPr id="3" name="Content Placeholder 2"/>
          <p:cNvSpPr>
            <a:spLocks noGrp="1"/>
          </p:cNvSpPr>
          <p:nvPr>
            <p:ph idx="1"/>
          </p:nvPr>
        </p:nvSpPr>
        <p:spPr>
          <a:xfrm>
            <a:off x="457199" y="1451501"/>
            <a:ext cx="8376303" cy="5303567"/>
          </a:xfrm>
        </p:spPr>
        <p:txBody>
          <a:bodyPr>
            <a:normAutofit fontScale="92500" lnSpcReduction="20000"/>
          </a:bodyPr>
          <a:lstStyle/>
          <a:p>
            <a:r>
              <a:rPr lang="en-US" dirty="0"/>
              <a:t>Uses ¼ inch wide tape ribbon sealed in a cartridge</a:t>
            </a:r>
          </a:p>
          <a:p>
            <a:r>
              <a:rPr lang="en-US" dirty="0"/>
              <a:t>Uses serial representation of data recording (data bits are aligned in a row one after another in tracks)</a:t>
            </a:r>
          </a:p>
          <a:p>
            <a:r>
              <a:rPr lang="en-US" dirty="0"/>
              <a:t>Can have from 4 to 30 tracks, depending on the tape drive</a:t>
            </a:r>
          </a:p>
          <a:p>
            <a:r>
              <a:rPr lang="en-US" dirty="0"/>
              <a:t>Depending on the tape drive, the read/write head reads/writes data on one/two/four tracks at a time</a:t>
            </a:r>
          </a:p>
          <a:p>
            <a:r>
              <a:rPr lang="en-US" dirty="0"/>
              <a:t>Eliminates the need for the start/stop operation of traditional tape drives </a:t>
            </a:r>
          </a:p>
          <a:p>
            <a:r>
              <a:rPr lang="en-US" dirty="0"/>
              <a:t>Can read/write data more efficiently than the traditional tape drives because there is no start/stop mechanism</a:t>
            </a:r>
          </a:p>
          <a:p>
            <a:r>
              <a:rPr lang="en-US" dirty="0"/>
              <a:t>Make more efficient utilization of tape storage area than traditional tape drives because IBGs are not needed</a:t>
            </a:r>
          </a:p>
          <a:p>
            <a:r>
              <a:rPr lang="en-US" dirty="0"/>
              <a:t>The standard data formats used in these tapes is known as the QIC standard </a:t>
            </a:r>
          </a:p>
        </p:txBody>
      </p:sp>
    </p:spTree>
    <p:extLst>
      <p:ext uri="{BB962C8B-B14F-4D97-AF65-F5344CB8AC3E}">
        <p14:creationId xmlns:p14="http://schemas.microsoft.com/office/powerpoint/2010/main" val="3242044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2163"/>
            <a:ext cx="6508377" cy="1143000"/>
          </a:xfrm>
        </p:spPr>
        <p:txBody>
          <a:bodyPr/>
          <a:lstStyle/>
          <a:p>
            <a:r>
              <a:rPr lang="en-US" b="1" dirty="0"/>
              <a:t>Quarter-inch Streamer Tape (Example)</a:t>
            </a:r>
            <a:r>
              <a:rPr lang="en-US" dirty="0"/>
              <a:t> </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 y="2104906"/>
            <a:ext cx="9017000" cy="4267200"/>
          </a:xfrm>
          <a:prstGeom prst="rect">
            <a:avLst/>
          </a:prstGeom>
        </p:spPr>
      </p:pic>
    </p:spTree>
    <p:extLst>
      <p:ext uri="{BB962C8B-B14F-4D97-AF65-F5344CB8AC3E}">
        <p14:creationId xmlns:p14="http://schemas.microsoft.com/office/powerpoint/2010/main" val="1871747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79" y="286335"/>
            <a:ext cx="6841255" cy="1143000"/>
          </a:xfrm>
        </p:spPr>
        <p:txBody>
          <a:bodyPr/>
          <a:lstStyle/>
          <a:p>
            <a:r>
              <a:rPr lang="en-US" b="1" dirty="0"/>
              <a:t>4mm Digital Audio Tape (DAT)</a:t>
            </a:r>
            <a:r>
              <a:rPr lang="en-US" dirty="0"/>
              <a:t> </a:t>
            </a:r>
          </a:p>
        </p:txBody>
      </p:sp>
      <p:sp>
        <p:nvSpPr>
          <p:cNvPr id="3" name="Content Placeholder 2"/>
          <p:cNvSpPr>
            <a:spLocks noGrp="1"/>
          </p:cNvSpPr>
          <p:nvPr>
            <p:ph idx="1"/>
          </p:nvPr>
        </p:nvSpPr>
        <p:spPr>
          <a:xfrm>
            <a:off x="457199" y="2209800"/>
            <a:ext cx="8362348" cy="3916363"/>
          </a:xfrm>
        </p:spPr>
        <p:txBody>
          <a:bodyPr>
            <a:normAutofit/>
          </a:bodyPr>
          <a:lstStyle/>
          <a:p>
            <a:r>
              <a:rPr lang="en-US" dirty="0"/>
              <a:t>Uses 4mm wide tape ribbon sealed in a cartridge</a:t>
            </a:r>
          </a:p>
          <a:p>
            <a:r>
              <a:rPr lang="en-US" dirty="0"/>
              <a:t>Has very high data recording density</a:t>
            </a:r>
          </a:p>
          <a:p>
            <a:r>
              <a:rPr lang="en-US" dirty="0"/>
              <a:t>Uses a tape drive that uses helical scan technique for data recording, in which two read heads and two write heads are built into a small wheel</a:t>
            </a:r>
          </a:p>
          <a:p>
            <a:r>
              <a:rPr lang="en-US" dirty="0"/>
              <a:t>DAT drives use a data recording format called Digital Data Storage (DDS), which provides three levels of error-correcting code</a:t>
            </a:r>
          </a:p>
          <a:p>
            <a:r>
              <a:rPr lang="en-US" dirty="0"/>
              <a:t>Typical capacity of DAT cartridges varies from 4 GB to 14 GB </a:t>
            </a:r>
          </a:p>
        </p:txBody>
      </p:sp>
    </p:spTree>
    <p:extLst>
      <p:ext uri="{BB962C8B-B14F-4D97-AF65-F5344CB8AC3E}">
        <p14:creationId xmlns:p14="http://schemas.microsoft.com/office/powerpoint/2010/main" val="281584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28206"/>
            <a:ext cx="6980805" cy="1143000"/>
          </a:xfrm>
        </p:spPr>
        <p:txBody>
          <a:bodyPr/>
          <a:lstStyle/>
          <a:p>
            <a:r>
              <a:rPr lang="en-US" b="1" dirty="0"/>
              <a:t>The Helical Scan Techniques </a:t>
            </a:r>
            <a:br>
              <a:rPr lang="en-US" dirty="0"/>
            </a:br>
            <a:r>
              <a:rPr lang="en-US" dirty="0"/>
              <a:t> 	</a:t>
            </a:r>
            <a:r>
              <a:rPr lang="en-US" b="1" dirty="0"/>
              <a:t>Used in DAT Drives</a:t>
            </a:r>
            <a:r>
              <a:rPr lang="en-US" dirty="0"/>
              <a:t> </a:t>
            </a:r>
          </a:p>
        </p:txBody>
      </p:sp>
      <p:pic>
        <p:nvPicPr>
          <p:cNvPr id="4" name="Picture 3"/>
          <p:cNvPicPr>
            <a:picLocks noChangeAspect="1"/>
          </p:cNvPicPr>
          <p:nvPr/>
        </p:nvPicPr>
        <p:blipFill>
          <a:blip r:embed="rId2"/>
          <a:stretch>
            <a:fillRect/>
          </a:stretch>
        </p:blipFill>
        <p:spPr>
          <a:xfrm>
            <a:off x="0" y="1938549"/>
            <a:ext cx="9144000" cy="4560125"/>
          </a:xfrm>
          <a:prstGeom prst="rect">
            <a:avLst/>
          </a:prstGeom>
        </p:spPr>
      </p:pic>
    </p:spTree>
    <p:extLst>
      <p:ext uri="{BB962C8B-B14F-4D97-AF65-F5344CB8AC3E}">
        <p14:creationId xmlns:p14="http://schemas.microsoft.com/office/powerpoint/2010/main" val="715847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56120"/>
            <a:ext cx="6508377" cy="1143000"/>
          </a:xfrm>
        </p:spPr>
        <p:txBody>
          <a:bodyPr/>
          <a:lstStyle/>
          <a:p>
            <a:r>
              <a:rPr lang="en-US" b="1" dirty="0"/>
              <a:t>Advantages of Magnetic Tapes</a:t>
            </a:r>
            <a:r>
              <a:rPr lang="en-US" dirty="0"/>
              <a:t> </a:t>
            </a:r>
          </a:p>
        </p:txBody>
      </p:sp>
      <p:sp>
        <p:nvSpPr>
          <p:cNvPr id="3" name="Content Placeholder 2"/>
          <p:cNvSpPr>
            <a:spLocks noGrp="1"/>
          </p:cNvSpPr>
          <p:nvPr>
            <p:ph idx="1"/>
          </p:nvPr>
        </p:nvSpPr>
        <p:spPr>
          <a:xfrm>
            <a:off x="457199" y="1953946"/>
            <a:ext cx="8362348" cy="4605729"/>
          </a:xfrm>
        </p:spPr>
        <p:txBody>
          <a:bodyPr>
            <a:noAutofit/>
          </a:bodyPr>
          <a:lstStyle/>
          <a:p>
            <a:r>
              <a:rPr lang="en-US" sz="2400" dirty="0"/>
              <a:t>Storage capacity is virtually unlimited because as many tapes as required can be used for storing very large data sets</a:t>
            </a:r>
          </a:p>
          <a:p>
            <a:r>
              <a:rPr lang="en-US" sz="2400" dirty="0"/>
              <a:t>Cost per bit of storage is very low for magnetic tapes. </a:t>
            </a:r>
          </a:p>
          <a:p>
            <a:r>
              <a:rPr lang="en-US" sz="2400" dirty="0"/>
              <a:t>Tapes can be erased and reused many times</a:t>
            </a:r>
          </a:p>
          <a:p>
            <a:r>
              <a:rPr lang="en-US" sz="2400" dirty="0"/>
              <a:t>Tape reels and cartridges are compact and light in weight</a:t>
            </a:r>
          </a:p>
        </p:txBody>
      </p:sp>
    </p:spTree>
    <p:extLst>
      <p:ext uri="{BB962C8B-B14F-4D97-AF65-F5344CB8AC3E}">
        <p14:creationId xmlns:p14="http://schemas.microsoft.com/office/powerpoint/2010/main" val="1793178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56120"/>
            <a:ext cx="6508377" cy="1143000"/>
          </a:xfrm>
        </p:spPr>
        <p:txBody>
          <a:bodyPr/>
          <a:lstStyle/>
          <a:p>
            <a:r>
              <a:rPr lang="en-US" b="1" dirty="0"/>
              <a:t>Advantages of Magnetic Tapes</a:t>
            </a:r>
            <a:r>
              <a:rPr lang="en-US" dirty="0"/>
              <a:t> </a:t>
            </a:r>
          </a:p>
        </p:txBody>
      </p:sp>
      <p:sp>
        <p:nvSpPr>
          <p:cNvPr id="3" name="Content Placeholder 2"/>
          <p:cNvSpPr>
            <a:spLocks noGrp="1"/>
          </p:cNvSpPr>
          <p:nvPr>
            <p:ph idx="1"/>
          </p:nvPr>
        </p:nvSpPr>
        <p:spPr>
          <a:xfrm>
            <a:off x="457199" y="1953946"/>
            <a:ext cx="8362348" cy="4605729"/>
          </a:xfrm>
        </p:spPr>
        <p:txBody>
          <a:bodyPr>
            <a:noAutofit/>
          </a:bodyPr>
          <a:lstStyle/>
          <a:p>
            <a:r>
              <a:rPr lang="en-US" sz="2400" dirty="0"/>
              <a:t>Easy to handle and store. </a:t>
            </a:r>
          </a:p>
          <a:p>
            <a:r>
              <a:rPr lang="en-US" sz="2400" dirty="0"/>
              <a:t>Very large amount of data can be stored in a small storage space </a:t>
            </a:r>
          </a:p>
          <a:p>
            <a:r>
              <a:rPr lang="en-US" sz="2400" dirty="0"/>
              <a:t>Compact size and light weight</a:t>
            </a:r>
          </a:p>
          <a:p>
            <a:r>
              <a:rPr lang="en-US" sz="2400" dirty="0"/>
              <a:t>Magnetic tape reels and cartridges are also easily portable from one place to another</a:t>
            </a:r>
          </a:p>
          <a:p>
            <a:r>
              <a:rPr lang="en-US" sz="2400" dirty="0"/>
              <a:t>Often used for transferring data and programs from one computer to another that are not linked together </a:t>
            </a:r>
          </a:p>
        </p:txBody>
      </p:sp>
    </p:spTree>
    <p:extLst>
      <p:ext uri="{BB962C8B-B14F-4D97-AF65-F5344CB8AC3E}">
        <p14:creationId xmlns:p14="http://schemas.microsoft.com/office/powerpoint/2010/main" val="231909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6642"/>
            <a:ext cx="6880579" cy="838691"/>
          </a:xfrm>
        </p:spPr>
        <p:txBody>
          <a:bodyPr/>
          <a:lstStyle/>
          <a:p>
            <a:r>
              <a:rPr lang="en-US" b="1" dirty="0"/>
              <a:t>Limitations of Primary Storage </a:t>
            </a:r>
          </a:p>
        </p:txBody>
      </p:sp>
      <p:sp>
        <p:nvSpPr>
          <p:cNvPr id="3" name="Content Placeholder 2"/>
          <p:cNvSpPr>
            <a:spLocks noGrp="1"/>
          </p:cNvSpPr>
          <p:nvPr>
            <p:ph idx="1"/>
          </p:nvPr>
        </p:nvSpPr>
        <p:spPr>
          <a:xfrm>
            <a:off x="457199" y="1930660"/>
            <a:ext cx="8358095" cy="3916363"/>
          </a:xfrm>
        </p:spPr>
        <p:txBody>
          <a:bodyPr>
            <a:normAutofit/>
          </a:bodyPr>
          <a:lstStyle/>
          <a:p>
            <a:r>
              <a:rPr lang="en-US" sz="2400" dirty="0"/>
              <a:t>Limited capacity because the cost per bit of storage is high</a:t>
            </a:r>
          </a:p>
          <a:p>
            <a:r>
              <a:rPr lang="en-US" sz="2400" dirty="0"/>
              <a:t>Volatile - data stored in it is lost when the electric power is turned off or interrupted </a:t>
            </a:r>
          </a:p>
        </p:txBody>
      </p:sp>
    </p:spTree>
    <p:extLst>
      <p:ext uri="{BB962C8B-B14F-4D97-AF65-F5344CB8AC3E}">
        <p14:creationId xmlns:p14="http://schemas.microsoft.com/office/powerpoint/2010/main" val="40872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70077"/>
            <a:ext cx="6508377" cy="1143000"/>
          </a:xfrm>
        </p:spPr>
        <p:txBody>
          <a:bodyPr/>
          <a:lstStyle/>
          <a:p>
            <a:r>
              <a:rPr lang="en-US" b="1" dirty="0"/>
              <a:t>Limitations of Magnetic Tapes</a:t>
            </a:r>
            <a:r>
              <a:rPr lang="en-US" dirty="0"/>
              <a:t> </a:t>
            </a:r>
          </a:p>
        </p:txBody>
      </p:sp>
      <p:sp>
        <p:nvSpPr>
          <p:cNvPr id="3" name="Content Placeholder 2"/>
          <p:cNvSpPr>
            <a:spLocks noGrp="1"/>
          </p:cNvSpPr>
          <p:nvPr>
            <p:ph idx="1"/>
          </p:nvPr>
        </p:nvSpPr>
        <p:spPr>
          <a:xfrm>
            <a:off x="457199" y="1870205"/>
            <a:ext cx="8348393" cy="4717383"/>
          </a:xfrm>
        </p:spPr>
        <p:txBody>
          <a:bodyPr>
            <a:normAutofit/>
          </a:bodyPr>
          <a:lstStyle/>
          <a:p>
            <a:r>
              <a:rPr lang="en-US" dirty="0"/>
              <a:t>Due to their sequential access nature, they are not suitable for storage of those data that frequently require to be accessed randomly</a:t>
            </a:r>
          </a:p>
          <a:p>
            <a:r>
              <a:rPr lang="en-US" dirty="0"/>
              <a:t>Must be stored in a dust-free environment because specks of dust can cause tape-reading errors</a:t>
            </a:r>
          </a:p>
          <a:p>
            <a:r>
              <a:rPr lang="en-US" dirty="0"/>
              <a:t>Must be stored in an environment with properly controlled temperature and humidity levels</a:t>
            </a:r>
          </a:p>
          <a:p>
            <a:r>
              <a:rPr lang="en-US" dirty="0"/>
              <a:t>Tape ribbon may get twisted due to warping, resulting in loss of stored data</a:t>
            </a:r>
          </a:p>
          <a:p>
            <a:r>
              <a:rPr lang="en-US" dirty="0"/>
              <a:t>Should be properly labeled so that some useful data stored on a particular tape is not erased by mistake </a:t>
            </a:r>
          </a:p>
        </p:txBody>
      </p:sp>
    </p:spTree>
    <p:extLst>
      <p:ext uri="{BB962C8B-B14F-4D97-AF65-F5344CB8AC3E}">
        <p14:creationId xmlns:p14="http://schemas.microsoft.com/office/powerpoint/2010/main" val="3786930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56120"/>
            <a:ext cx="6508377" cy="1143000"/>
          </a:xfrm>
        </p:spPr>
        <p:txBody>
          <a:bodyPr/>
          <a:lstStyle/>
          <a:p>
            <a:r>
              <a:rPr lang="en-US" b="1" dirty="0"/>
              <a:t>Uses of Magnetic Tapes</a:t>
            </a:r>
            <a:r>
              <a:rPr lang="en-US" dirty="0"/>
              <a:t> </a:t>
            </a:r>
          </a:p>
        </p:txBody>
      </p:sp>
      <p:sp>
        <p:nvSpPr>
          <p:cNvPr id="3" name="Content Placeholder 2"/>
          <p:cNvSpPr>
            <a:spLocks noGrp="1"/>
          </p:cNvSpPr>
          <p:nvPr>
            <p:ph idx="1"/>
          </p:nvPr>
        </p:nvSpPr>
        <p:spPr>
          <a:xfrm>
            <a:off x="457199" y="2209800"/>
            <a:ext cx="8390258" cy="3916363"/>
          </a:xfrm>
        </p:spPr>
        <p:txBody>
          <a:bodyPr>
            <a:normAutofit/>
          </a:bodyPr>
          <a:lstStyle/>
          <a:p>
            <a:r>
              <a:rPr lang="en-US" sz="2400" dirty="0"/>
              <a:t>For applications that are based on sequential data processing</a:t>
            </a:r>
          </a:p>
          <a:p>
            <a:r>
              <a:rPr lang="en-US" sz="2400" dirty="0"/>
              <a:t>Backing up of data for off-line storage</a:t>
            </a:r>
          </a:p>
          <a:p>
            <a:r>
              <a:rPr lang="en-US" sz="2400" dirty="0"/>
              <a:t>Archiving of infrequently used data</a:t>
            </a:r>
          </a:p>
          <a:p>
            <a:r>
              <a:rPr lang="en-US" sz="2400" dirty="0"/>
              <a:t>Transferring of data from one computer to another that are not linked together</a:t>
            </a:r>
          </a:p>
          <a:p>
            <a:r>
              <a:rPr lang="en-US" sz="2400" dirty="0"/>
              <a:t>As a distribution media for software by vendors </a:t>
            </a:r>
          </a:p>
        </p:txBody>
      </p:sp>
    </p:spTree>
    <p:extLst>
      <p:ext uri="{BB962C8B-B14F-4D97-AF65-F5344CB8AC3E}">
        <p14:creationId xmlns:p14="http://schemas.microsoft.com/office/powerpoint/2010/main" val="2507296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2163"/>
            <a:ext cx="6508377" cy="1143000"/>
          </a:xfrm>
        </p:spPr>
        <p:txBody>
          <a:bodyPr/>
          <a:lstStyle/>
          <a:p>
            <a:r>
              <a:rPr lang="en-US" b="1" dirty="0"/>
              <a:t>Magnetic Disk - Basics</a:t>
            </a:r>
            <a:endParaRPr lang="en-US" dirty="0"/>
          </a:p>
        </p:txBody>
      </p:sp>
      <p:sp>
        <p:nvSpPr>
          <p:cNvPr id="3" name="Content Placeholder 2"/>
          <p:cNvSpPr>
            <a:spLocks noGrp="1"/>
          </p:cNvSpPr>
          <p:nvPr>
            <p:ph idx="1"/>
          </p:nvPr>
        </p:nvSpPr>
        <p:spPr>
          <a:xfrm>
            <a:off x="457199" y="1995816"/>
            <a:ext cx="8404213" cy="4549902"/>
          </a:xfrm>
        </p:spPr>
        <p:txBody>
          <a:bodyPr>
            <a:normAutofit/>
          </a:bodyPr>
          <a:lstStyle/>
          <a:p>
            <a:r>
              <a:rPr lang="en-US" dirty="0"/>
              <a:t>Commonly used direct-access secondary storage device. </a:t>
            </a:r>
          </a:p>
          <a:p>
            <a:r>
              <a:rPr lang="en-US" dirty="0"/>
              <a:t>Physically, a magnetic disk is a thin, circular plate/platter made of metal or plastic that is usually coated on both sides with a </a:t>
            </a:r>
            <a:r>
              <a:rPr lang="en-US" dirty="0" err="1"/>
              <a:t>magnetizable</a:t>
            </a:r>
            <a:r>
              <a:rPr lang="en-US" dirty="0"/>
              <a:t> recording material such as iron-oxide</a:t>
            </a:r>
          </a:p>
          <a:p>
            <a:r>
              <a:rPr lang="en-US" dirty="0"/>
              <a:t>Data are recorded on the disk in the form of tiny invisible magnetized and non-magnetized spots (representing 1s and 0s) on the coated surfaces of the disk</a:t>
            </a:r>
          </a:p>
          <a:p>
            <a:r>
              <a:rPr lang="en-US" dirty="0"/>
              <a:t>The disk is stored in a specially designed protective envelope or cartridge, or several of them are stacked together in a sealed, contamination-free container </a:t>
            </a:r>
          </a:p>
        </p:txBody>
      </p:sp>
    </p:spTree>
    <p:extLst>
      <p:ext uri="{BB962C8B-B14F-4D97-AF65-F5344CB8AC3E}">
        <p14:creationId xmlns:p14="http://schemas.microsoft.com/office/powerpoint/2010/main" val="1559139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79" y="307037"/>
            <a:ext cx="6827300" cy="1108341"/>
          </a:xfrm>
        </p:spPr>
        <p:txBody>
          <a:bodyPr/>
          <a:lstStyle/>
          <a:p>
            <a:r>
              <a:rPr lang="en-US" sz="2800" b="1" dirty="0"/>
              <a:t>Magnetic Disk – Storage Organization Illustrates the Concept of Tracks</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282" y="1632934"/>
            <a:ext cx="8471803" cy="4867475"/>
          </a:xfrm>
          <a:prstGeom prst="rect">
            <a:avLst/>
          </a:prstGeom>
        </p:spPr>
      </p:pic>
    </p:spTree>
    <p:extLst>
      <p:ext uri="{BB962C8B-B14F-4D97-AF65-F5344CB8AC3E}">
        <p14:creationId xmlns:p14="http://schemas.microsoft.com/office/powerpoint/2010/main" val="1182296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0292"/>
            <a:ext cx="6855210" cy="1143000"/>
          </a:xfrm>
        </p:spPr>
        <p:txBody>
          <a:bodyPr/>
          <a:lstStyle/>
          <a:p>
            <a:r>
              <a:rPr lang="en-US" sz="2800" b="1" dirty="0"/>
              <a:t>Magnetic Disk – Storage Organization Illustrates the Concept of Sectors</a:t>
            </a:r>
            <a:r>
              <a:rPr lang="en-US" sz="2800" dirty="0"/>
              <a:t> </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862001"/>
            <a:ext cx="8411882" cy="4325813"/>
          </a:xfrm>
          <a:prstGeom prst="rect">
            <a:avLst/>
          </a:prstGeom>
        </p:spPr>
      </p:pic>
    </p:spTree>
    <p:extLst>
      <p:ext uri="{BB962C8B-B14F-4D97-AF65-F5344CB8AC3E}">
        <p14:creationId xmlns:p14="http://schemas.microsoft.com/office/powerpoint/2010/main" val="640909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28206"/>
            <a:ext cx="6508377" cy="1143000"/>
          </a:xfrm>
        </p:spPr>
        <p:txBody>
          <a:bodyPr/>
          <a:lstStyle/>
          <a:p>
            <a:r>
              <a:rPr lang="en-US" b="1" dirty="0"/>
              <a:t>Magnetic Disk – Storage Organization </a:t>
            </a:r>
            <a:endParaRPr lang="en-US" dirty="0"/>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26420"/>
            <a:ext cx="9144000" cy="5064548"/>
          </a:xfrm>
          <a:prstGeom prst="rect">
            <a:avLst/>
          </a:prstGeom>
        </p:spPr>
      </p:pic>
    </p:spTree>
    <p:extLst>
      <p:ext uri="{BB962C8B-B14F-4D97-AF65-F5344CB8AC3E}">
        <p14:creationId xmlns:p14="http://schemas.microsoft.com/office/powerpoint/2010/main" val="3988261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86335"/>
            <a:ext cx="7106400" cy="1143000"/>
          </a:xfrm>
        </p:spPr>
        <p:txBody>
          <a:bodyPr/>
          <a:lstStyle/>
          <a:p>
            <a:r>
              <a:rPr lang="en-US" sz="3200" b="1" dirty="0"/>
              <a:t>Magnetic Disk – Disk Address or Address of a Record on a Disk</a:t>
            </a:r>
            <a:r>
              <a:rPr lang="en-US" sz="3200" dirty="0"/>
              <a:t> </a:t>
            </a:r>
          </a:p>
        </p:txBody>
      </p:sp>
      <p:sp>
        <p:nvSpPr>
          <p:cNvPr id="3" name="Content Placeholder 2"/>
          <p:cNvSpPr>
            <a:spLocks noGrp="1"/>
          </p:cNvSpPr>
          <p:nvPr>
            <p:ph idx="1"/>
          </p:nvPr>
        </p:nvSpPr>
        <p:spPr>
          <a:xfrm>
            <a:off x="457199" y="2209800"/>
            <a:ext cx="8334438" cy="3916363"/>
          </a:xfrm>
        </p:spPr>
        <p:txBody>
          <a:bodyPr>
            <a:normAutofit/>
          </a:bodyPr>
          <a:lstStyle/>
          <a:p>
            <a:r>
              <a:rPr lang="en-US" sz="2400" dirty="0"/>
              <a:t>Disk address represents the physical location of the record on the disk</a:t>
            </a:r>
          </a:p>
          <a:p>
            <a:r>
              <a:rPr lang="en-US" sz="2400" dirty="0"/>
              <a:t>It is comprised of the sector number, track number, and surface number (when double-sided disks are used)</a:t>
            </a:r>
          </a:p>
          <a:p>
            <a:r>
              <a:rPr lang="en-US" sz="2400" dirty="0"/>
              <a:t>This scheme is called the </a:t>
            </a:r>
            <a:r>
              <a:rPr lang="en-US" sz="2400" i="1" dirty="0"/>
              <a:t>CHS addressing </a:t>
            </a:r>
            <a:r>
              <a:rPr lang="en-US" sz="2400" dirty="0"/>
              <a:t> or </a:t>
            </a:r>
            <a:r>
              <a:rPr lang="en-US" sz="2400" i="1" dirty="0"/>
              <a:t>Cylinder-Head-Sector </a:t>
            </a:r>
            <a:r>
              <a:rPr lang="en-US" sz="2400" dirty="0"/>
              <a:t> addressing. The same is also referred to as </a:t>
            </a:r>
            <a:r>
              <a:rPr lang="en-US" sz="2400" i="1" dirty="0"/>
              <a:t>disk geometry</a:t>
            </a:r>
            <a:r>
              <a:rPr lang="en-US" sz="2400" dirty="0"/>
              <a:t> </a:t>
            </a:r>
          </a:p>
        </p:txBody>
      </p:sp>
    </p:spTree>
    <p:extLst>
      <p:ext uri="{BB962C8B-B14F-4D97-AF65-F5344CB8AC3E}">
        <p14:creationId xmlns:p14="http://schemas.microsoft.com/office/powerpoint/2010/main" val="2446368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5391"/>
            <a:ext cx="7190130" cy="1652654"/>
          </a:xfrm>
        </p:spPr>
        <p:txBody>
          <a:bodyPr/>
          <a:lstStyle/>
          <a:p>
            <a:r>
              <a:rPr lang="en-US" sz="3200" b="1" dirty="0"/>
              <a:t>Magnetic Disk – Storage Organization (Illustrates the Concept of Cylinder)</a:t>
            </a:r>
            <a:endParaRPr lang="en-US" sz="3200" dirty="0"/>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388" y="1945744"/>
            <a:ext cx="7748502" cy="4635775"/>
          </a:xfrm>
          <a:prstGeom prst="rect">
            <a:avLst/>
          </a:prstGeom>
        </p:spPr>
      </p:pic>
    </p:spTree>
    <p:extLst>
      <p:ext uri="{BB962C8B-B14F-4D97-AF65-F5344CB8AC3E}">
        <p14:creationId xmlns:p14="http://schemas.microsoft.com/office/powerpoint/2010/main" val="1867413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2163"/>
            <a:ext cx="6508377" cy="1143000"/>
          </a:xfrm>
        </p:spPr>
        <p:txBody>
          <a:bodyPr/>
          <a:lstStyle/>
          <a:p>
            <a:r>
              <a:rPr lang="en-US" b="1" dirty="0"/>
              <a:t>Magnetic Disk – Storage Capacity</a:t>
            </a:r>
            <a:r>
              <a:rPr lang="en-US" dirty="0"/>
              <a:t> </a:t>
            </a:r>
          </a:p>
        </p:txBody>
      </p:sp>
      <p:sp>
        <p:nvSpPr>
          <p:cNvPr id="3" name="Content Placeholder 2"/>
          <p:cNvSpPr>
            <a:spLocks noGrp="1"/>
          </p:cNvSpPr>
          <p:nvPr>
            <p:ph idx="1"/>
          </p:nvPr>
        </p:nvSpPr>
        <p:spPr>
          <a:xfrm>
            <a:off x="457199" y="2209800"/>
            <a:ext cx="8362348" cy="3916363"/>
          </a:xfrm>
        </p:spPr>
        <p:txBody>
          <a:bodyPr/>
          <a:lstStyle/>
          <a:p>
            <a:r>
              <a:rPr lang="en-US" dirty="0"/>
              <a:t>Storage capacity of a disk system = </a:t>
            </a:r>
          </a:p>
          <a:p>
            <a:pPr marL="0" indent="0">
              <a:buNone/>
            </a:pPr>
            <a:r>
              <a:rPr lang="en-US" dirty="0"/>
              <a:t>				Number of recording surfaces</a:t>
            </a:r>
          </a:p>
          <a:p>
            <a:pPr marL="0" indent="0">
              <a:buNone/>
            </a:pPr>
            <a:r>
              <a:rPr lang="en-US" dirty="0"/>
              <a:t>				× Number of tracks per surface </a:t>
            </a:r>
          </a:p>
          <a:p>
            <a:pPr marL="0" indent="0">
              <a:buNone/>
            </a:pPr>
            <a:r>
              <a:rPr lang="en-US" dirty="0"/>
              <a:t>				× Number of sectors per track </a:t>
            </a:r>
          </a:p>
          <a:p>
            <a:pPr marL="0" indent="0">
              <a:buNone/>
            </a:pPr>
            <a:r>
              <a:rPr lang="en-US" dirty="0"/>
              <a:t> 				× Number of bytes per sector </a:t>
            </a:r>
          </a:p>
        </p:txBody>
      </p:sp>
    </p:spTree>
    <p:extLst>
      <p:ext uri="{BB962C8B-B14F-4D97-AF65-F5344CB8AC3E}">
        <p14:creationId xmlns:p14="http://schemas.microsoft.com/office/powerpoint/2010/main" val="2771478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86335"/>
            <a:ext cx="7273859" cy="1143000"/>
          </a:xfrm>
        </p:spPr>
        <p:txBody>
          <a:bodyPr/>
          <a:lstStyle/>
          <a:p>
            <a:r>
              <a:rPr lang="en-US" b="1" dirty="0"/>
              <a:t>Magnetic Disk Pack – Access Mechanism</a:t>
            </a:r>
            <a:r>
              <a:rPr lang="en-US" dirty="0"/>
              <a:t> </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18" y="1608383"/>
            <a:ext cx="8010159" cy="5079874"/>
          </a:xfrm>
          <a:prstGeom prst="rect">
            <a:avLst/>
          </a:prstGeom>
        </p:spPr>
      </p:pic>
    </p:spTree>
    <p:extLst>
      <p:ext uri="{BB962C8B-B14F-4D97-AF65-F5344CB8AC3E}">
        <p14:creationId xmlns:p14="http://schemas.microsoft.com/office/powerpoint/2010/main" val="4039174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1701"/>
            <a:ext cx="6508377" cy="1143000"/>
          </a:xfrm>
        </p:spPr>
        <p:txBody>
          <a:bodyPr/>
          <a:lstStyle/>
          <a:p>
            <a:r>
              <a:rPr lang="en-US" b="1" dirty="0"/>
              <a:t>Secondary Storage</a:t>
            </a:r>
            <a:r>
              <a:rPr lang="en-US" dirty="0"/>
              <a:t> </a:t>
            </a:r>
          </a:p>
        </p:txBody>
      </p:sp>
      <p:sp>
        <p:nvSpPr>
          <p:cNvPr id="3" name="Content Placeholder 2"/>
          <p:cNvSpPr>
            <a:spLocks noGrp="1"/>
          </p:cNvSpPr>
          <p:nvPr>
            <p:ph idx="1"/>
          </p:nvPr>
        </p:nvSpPr>
        <p:spPr>
          <a:xfrm>
            <a:off x="457199" y="2209800"/>
            <a:ext cx="8446912" cy="3916363"/>
          </a:xfrm>
        </p:spPr>
        <p:txBody>
          <a:bodyPr>
            <a:normAutofit fontScale="92500"/>
          </a:bodyPr>
          <a:lstStyle/>
          <a:p>
            <a:r>
              <a:rPr lang="en-US" sz="2400" dirty="0"/>
              <a:t>Used in a computer system to overcome the limitations of primary storage</a:t>
            </a:r>
          </a:p>
          <a:p>
            <a:r>
              <a:rPr lang="en-US" sz="2400" dirty="0"/>
              <a:t>Has virtually unlimited capacity because the cost per bit of storage is very low</a:t>
            </a:r>
          </a:p>
          <a:p>
            <a:r>
              <a:rPr lang="en-US" sz="2400" dirty="0"/>
              <a:t>Has an operating speed far slower than that of the primary storage</a:t>
            </a:r>
          </a:p>
          <a:p>
            <a:r>
              <a:rPr lang="en-US" sz="2400" dirty="0"/>
              <a:t>Used to store large volumes of data on a permanent basis</a:t>
            </a:r>
          </a:p>
          <a:p>
            <a:r>
              <a:rPr lang="en-US" sz="2400" dirty="0"/>
              <a:t> Also known as </a:t>
            </a:r>
            <a:r>
              <a:rPr lang="en-US" sz="2400" i="1" dirty="0"/>
              <a:t>auxiliary memory</a:t>
            </a:r>
            <a:r>
              <a:rPr lang="en-US" sz="2400" dirty="0"/>
              <a:t> </a:t>
            </a:r>
          </a:p>
        </p:txBody>
      </p:sp>
    </p:spTree>
    <p:extLst>
      <p:ext uri="{BB962C8B-B14F-4D97-AF65-F5344CB8AC3E}">
        <p14:creationId xmlns:p14="http://schemas.microsoft.com/office/powerpoint/2010/main" val="2579578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02443"/>
            <a:ext cx="6855210" cy="982720"/>
          </a:xfrm>
        </p:spPr>
        <p:txBody>
          <a:bodyPr/>
          <a:lstStyle/>
          <a:p>
            <a:r>
              <a:rPr lang="en-US" b="1" dirty="0"/>
              <a:t>Magnetic Disk – Access Time</a:t>
            </a:r>
            <a:r>
              <a:rPr lang="en-US" dirty="0"/>
              <a:t> </a:t>
            </a:r>
          </a:p>
        </p:txBody>
      </p:sp>
      <p:sp>
        <p:nvSpPr>
          <p:cNvPr id="3" name="Content Placeholder 2"/>
          <p:cNvSpPr>
            <a:spLocks noGrp="1"/>
          </p:cNvSpPr>
          <p:nvPr>
            <p:ph idx="1"/>
          </p:nvPr>
        </p:nvSpPr>
        <p:spPr>
          <a:xfrm>
            <a:off x="331603" y="1842293"/>
            <a:ext cx="8571673" cy="4940690"/>
          </a:xfrm>
        </p:spPr>
        <p:txBody>
          <a:bodyPr>
            <a:normAutofit lnSpcReduction="10000"/>
          </a:bodyPr>
          <a:lstStyle/>
          <a:p>
            <a:r>
              <a:rPr lang="en-US" i="1" dirty="0"/>
              <a:t>Disk access time </a:t>
            </a:r>
            <a:r>
              <a:rPr lang="en-US" dirty="0"/>
              <a:t> is the interval between the instant a computer makes a request for transfer of data from a disk system to the primary storage and the instant this operation is completed</a:t>
            </a:r>
          </a:p>
          <a:p>
            <a:r>
              <a:rPr lang="en-US" dirty="0"/>
              <a:t>Disk access time depends on the following three parameters:</a:t>
            </a:r>
          </a:p>
          <a:p>
            <a:pPr lvl="1"/>
            <a:r>
              <a:rPr lang="en-US" b="1" i="1" dirty="0"/>
              <a:t>Seek Time</a:t>
            </a:r>
            <a:r>
              <a:rPr lang="en-US" b="1" dirty="0"/>
              <a:t>:</a:t>
            </a:r>
            <a:r>
              <a:rPr lang="en-US" dirty="0"/>
              <a:t> It is the time required to position the read/write head over the desired track, as soon as a read/write command is received by the disk unit</a:t>
            </a:r>
          </a:p>
          <a:p>
            <a:pPr lvl="1"/>
            <a:r>
              <a:rPr lang="en-US" b="1" i="1" dirty="0"/>
              <a:t>Latency</a:t>
            </a:r>
            <a:r>
              <a:rPr lang="en-US" b="1" dirty="0"/>
              <a:t>:</a:t>
            </a:r>
            <a:r>
              <a:rPr lang="en-US" dirty="0"/>
              <a:t> It is the time required to spin the desired sector under the read/write head, once the read/write head is positioned on the desired track </a:t>
            </a:r>
          </a:p>
          <a:p>
            <a:pPr lvl="1"/>
            <a:r>
              <a:rPr lang="en-US" b="1" i="1" dirty="0"/>
              <a:t>Transfer Rate</a:t>
            </a:r>
            <a:r>
              <a:rPr lang="en-US" b="1" dirty="0"/>
              <a:t>:</a:t>
            </a:r>
            <a:r>
              <a:rPr lang="en-US" dirty="0"/>
              <a:t> It is the rate at which data are read/written to the disk, once the read/write head is positioned over the desired sector</a:t>
            </a:r>
          </a:p>
          <a:p>
            <a:r>
              <a:rPr lang="en-US" dirty="0"/>
              <a:t>As the transfer rate is negligible as compared to seek time and latency, Average access time = Average seek time + Average latency </a:t>
            </a:r>
          </a:p>
        </p:txBody>
      </p:sp>
    </p:spTree>
    <p:extLst>
      <p:ext uri="{BB962C8B-B14F-4D97-AF65-F5344CB8AC3E}">
        <p14:creationId xmlns:p14="http://schemas.microsoft.com/office/powerpoint/2010/main" val="3150016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56120"/>
            <a:ext cx="6508377" cy="1143000"/>
          </a:xfrm>
        </p:spPr>
        <p:txBody>
          <a:bodyPr/>
          <a:lstStyle/>
          <a:p>
            <a:r>
              <a:rPr lang="en-US" b="1" dirty="0"/>
              <a:t>Disk Formatting</a:t>
            </a:r>
            <a:r>
              <a:rPr lang="en-US" dirty="0"/>
              <a:t> </a:t>
            </a:r>
          </a:p>
        </p:txBody>
      </p:sp>
      <p:sp>
        <p:nvSpPr>
          <p:cNvPr id="3" name="Content Placeholder 2"/>
          <p:cNvSpPr>
            <a:spLocks noGrp="1"/>
          </p:cNvSpPr>
          <p:nvPr>
            <p:ph idx="1"/>
          </p:nvPr>
        </p:nvSpPr>
        <p:spPr>
          <a:xfrm>
            <a:off x="457199" y="2209800"/>
            <a:ext cx="8376303" cy="3916363"/>
          </a:xfrm>
        </p:spPr>
        <p:txBody>
          <a:bodyPr>
            <a:normAutofit/>
          </a:bodyPr>
          <a:lstStyle/>
          <a:p>
            <a:r>
              <a:rPr lang="en-US" dirty="0"/>
              <a:t>Process of preparing a new disk by the computer system in which the disk is to be used. </a:t>
            </a:r>
          </a:p>
          <a:p>
            <a:r>
              <a:rPr lang="en-US" dirty="0"/>
              <a:t>For this, a new (unformatted) disk is inserted in the disk drive of the computer system and the disk formatting command is initiated</a:t>
            </a:r>
          </a:p>
          <a:p>
            <a:r>
              <a:rPr lang="en-US" dirty="0"/>
              <a:t>Low-level disk formatting</a:t>
            </a:r>
          </a:p>
          <a:p>
            <a:pPr lvl="1"/>
            <a:r>
              <a:rPr lang="en-US" dirty="0"/>
              <a:t>Disk drive’s read/write head lays down a magnetic pattern on the disk’s surface</a:t>
            </a:r>
          </a:p>
          <a:p>
            <a:pPr lvl="1"/>
            <a:r>
              <a:rPr lang="en-US" dirty="0"/>
              <a:t>Enables the disk drive to organize and store the data in the data organization defined for the disk drive of the computer </a:t>
            </a:r>
          </a:p>
        </p:txBody>
      </p:sp>
    </p:spTree>
    <p:extLst>
      <p:ext uri="{BB962C8B-B14F-4D97-AF65-F5344CB8AC3E}">
        <p14:creationId xmlns:p14="http://schemas.microsoft.com/office/powerpoint/2010/main" val="1447122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79" y="356120"/>
            <a:ext cx="6508377" cy="1143000"/>
          </a:xfrm>
        </p:spPr>
        <p:txBody>
          <a:bodyPr/>
          <a:lstStyle/>
          <a:p>
            <a:r>
              <a:rPr lang="en-US" b="1" dirty="0"/>
              <a:t>Disk Formatting</a:t>
            </a:r>
            <a:r>
              <a:rPr lang="en-US" dirty="0"/>
              <a:t> </a:t>
            </a:r>
          </a:p>
        </p:txBody>
      </p:sp>
      <p:sp>
        <p:nvSpPr>
          <p:cNvPr id="3" name="Content Placeholder 2"/>
          <p:cNvSpPr>
            <a:spLocks noGrp="1"/>
          </p:cNvSpPr>
          <p:nvPr>
            <p:ph idx="1"/>
          </p:nvPr>
        </p:nvSpPr>
        <p:spPr>
          <a:xfrm>
            <a:off x="457199" y="1939989"/>
            <a:ext cx="8376303" cy="4563857"/>
          </a:xfrm>
        </p:spPr>
        <p:txBody>
          <a:bodyPr>
            <a:normAutofit/>
          </a:bodyPr>
          <a:lstStyle/>
          <a:p>
            <a:r>
              <a:rPr lang="en-US" sz="2400" dirty="0"/>
              <a:t>OS-level disk formatting</a:t>
            </a:r>
          </a:p>
          <a:p>
            <a:pPr lvl="1"/>
            <a:r>
              <a:rPr lang="en-US" sz="2000" dirty="0"/>
              <a:t>Creates the File Allocation Table (FAT) that is a table with the sector and track locations of data</a:t>
            </a:r>
          </a:p>
          <a:p>
            <a:pPr lvl="1"/>
            <a:r>
              <a:rPr lang="en-US" sz="2000" dirty="0"/>
              <a:t>Leaves sufficient space for FAT to grow</a:t>
            </a:r>
          </a:p>
          <a:p>
            <a:pPr lvl="1"/>
            <a:r>
              <a:rPr lang="en-US" sz="2000" dirty="0"/>
              <a:t>Scans and marks bad sectors</a:t>
            </a:r>
          </a:p>
          <a:p>
            <a:r>
              <a:rPr lang="en-US" sz="2400" dirty="0"/>
              <a:t>One of the basic tasks handled by the computer’s operating system</a:t>
            </a:r>
          </a:p>
          <a:p>
            <a:r>
              <a:rPr lang="en-US" sz="2400" dirty="0"/>
              <a:t>Enables the use of disks manufactured by third party vendors into one’s own computer system </a:t>
            </a:r>
          </a:p>
        </p:txBody>
      </p:sp>
      <p:sp>
        <p:nvSpPr>
          <p:cNvPr id="4" name="TextBox 3"/>
          <p:cNvSpPr txBox="1"/>
          <p:nvPr/>
        </p:nvSpPr>
        <p:spPr>
          <a:xfrm>
            <a:off x="2009517" y="132589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98758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56120"/>
            <a:ext cx="6508377" cy="1143000"/>
          </a:xfrm>
        </p:spPr>
        <p:txBody>
          <a:bodyPr/>
          <a:lstStyle/>
          <a:p>
            <a:r>
              <a:rPr lang="en-US" b="1" dirty="0"/>
              <a:t>Magnetic Disk – Disk Drive</a:t>
            </a:r>
            <a:r>
              <a:rPr lang="en-US" dirty="0"/>
              <a:t> </a:t>
            </a:r>
          </a:p>
        </p:txBody>
      </p:sp>
      <p:sp>
        <p:nvSpPr>
          <p:cNvPr id="3" name="Content Placeholder 2"/>
          <p:cNvSpPr>
            <a:spLocks noGrp="1"/>
          </p:cNvSpPr>
          <p:nvPr>
            <p:ph idx="1"/>
          </p:nvPr>
        </p:nvSpPr>
        <p:spPr>
          <a:xfrm>
            <a:off x="317649" y="1828336"/>
            <a:ext cx="8585628" cy="4689469"/>
          </a:xfrm>
        </p:spPr>
        <p:txBody>
          <a:bodyPr>
            <a:normAutofit/>
          </a:bodyPr>
          <a:lstStyle/>
          <a:p>
            <a:r>
              <a:rPr lang="en-US" dirty="0"/>
              <a:t>Unit used for reading/writing of data on/from a magnetic disk</a:t>
            </a:r>
          </a:p>
          <a:p>
            <a:r>
              <a:rPr lang="en-US" dirty="0"/>
              <a:t>Contains all the mechanical, electrical and electronic components for holding one or more disks and for reading or writing of information on to it</a:t>
            </a:r>
          </a:p>
          <a:p>
            <a:r>
              <a:rPr lang="en-US" dirty="0"/>
              <a:t>Although disk drives vary greatly in their shape, size and disk formatting pattern, they can be broadly classified into two types:</a:t>
            </a:r>
          </a:p>
          <a:p>
            <a:pPr lvl="1"/>
            <a:r>
              <a:rPr lang="en-US" i="1" dirty="0"/>
              <a:t>Those with interchangeable magnetic disks</a:t>
            </a:r>
            <a:r>
              <a:rPr lang="en-US" dirty="0"/>
              <a:t>, which allow the loading and unloading of magnetic disks as and when they are needed for reading/writing of data on to them</a:t>
            </a:r>
          </a:p>
          <a:p>
            <a:pPr lvl="1"/>
            <a:r>
              <a:rPr lang="en-US" i="1" dirty="0"/>
              <a:t>Those with fixed magnetic disks</a:t>
            </a:r>
            <a:r>
              <a:rPr lang="en-US" dirty="0"/>
              <a:t>, which come along with a set of permanently fixed disks. The disks are not removable from their disk drives </a:t>
            </a:r>
          </a:p>
          <a:p>
            <a:endParaRPr lang="en-US" dirty="0"/>
          </a:p>
        </p:txBody>
      </p:sp>
    </p:spTree>
    <p:extLst>
      <p:ext uri="{BB962C8B-B14F-4D97-AF65-F5344CB8AC3E}">
        <p14:creationId xmlns:p14="http://schemas.microsoft.com/office/powerpoint/2010/main" val="67541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334" y="439862"/>
            <a:ext cx="6813345" cy="1143000"/>
          </a:xfrm>
        </p:spPr>
        <p:txBody>
          <a:bodyPr/>
          <a:lstStyle/>
          <a:p>
            <a:r>
              <a:rPr lang="en-US" b="1" dirty="0"/>
              <a:t>Magnetic Disk – Disk Controller</a:t>
            </a:r>
            <a:r>
              <a:rPr lang="en-US" dirty="0"/>
              <a:t> </a:t>
            </a:r>
          </a:p>
        </p:txBody>
      </p:sp>
      <p:sp>
        <p:nvSpPr>
          <p:cNvPr id="3" name="Content Placeholder 2"/>
          <p:cNvSpPr>
            <a:spLocks noGrp="1"/>
          </p:cNvSpPr>
          <p:nvPr>
            <p:ph idx="1"/>
          </p:nvPr>
        </p:nvSpPr>
        <p:spPr>
          <a:xfrm>
            <a:off x="457199" y="2209800"/>
            <a:ext cx="8390258" cy="3916363"/>
          </a:xfrm>
        </p:spPr>
        <p:txBody>
          <a:bodyPr>
            <a:normAutofit lnSpcReduction="10000"/>
          </a:bodyPr>
          <a:lstStyle/>
          <a:p>
            <a:r>
              <a:rPr lang="en-US" sz="2400" dirty="0"/>
              <a:t>Disk drive is connected to and controlled by a disk controller, which interprets the commands for operating the disk drive</a:t>
            </a:r>
          </a:p>
          <a:p>
            <a:r>
              <a:rPr lang="en-US" sz="2400" dirty="0"/>
              <a:t>Typically supports only </a:t>
            </a:r>
            <a:r>
              <a:rPr lang="en-US" sz="2400" i="1" dirty="0"/>
              <a:t>read </a:t>
            </a:r>
            <a:r>
              <a:rPr lang="en-US" sz="2400" dirty="0"/>
              <a:t> and </a:t>
            </a:r>
            <a:r>
              <a:rPr lang="en-US" sz="2400" i="1" dirty="0"/>
              <a:t>write </a:t>
            </a:r>
            <a:r>
              <a:rPr lang="en-US" sz="2400" dirty="0"/>
              <a:t> commands, which need disk address (surface number, cylinder/track number, and sector number) as parameters</a:t>
            </a:r>
          </a:p>
          <a:p>
            <a:r>
              <a:rPr lang="en-US" sz="2400" dirty="0"/>
              <a:t>Connected to and controls more than one disk drive, in which case the disk drive number is also needed as a parameters of </a:t>
            </a:r>
            <a:r>
              <a:rPr lang="en-US" sz="2400" i="1" dirty="0"/>
              <a:t>read </a:t>
            </a:r>
            <a:r>
              <a:rPr lang="en-US" sz="2400" dirty="0"/>
              <a:t> and </a:t>
            </a:r>
            <a:r>
              <a:rPr lang="en-US" sz="2400" i="1" dirty="0"/>
              <a:t>write </a:t>
            </a:r>
            <a:r>
              <a:rPr lang="en-US" sz="2400" dirty="0"/>
              <a:t> commands </a:t>
            </a:r>
          </a:p>
        </p:txBody>
      </p:sp>
    </p:spTree>
    <p:extLst>
      <p:ext uri="{BB962C8B-B14F-4D97-AF65-F5344CB8AC3E}">
        <p14:creationId xmlns:p14="http://schemas.microsoft.com/office/powerpoint/2010/main" val="664826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95690"/>
            <a:ext cx="6508377" cy="1143000"/>
          </a:xfrm>
        </p:spPr>
        <p:txBody>
          <a:bodyPr/>
          <a:lstStyle/>
          <a:p>
            <a:r>
              <a:rPr lang="en-US" b="1" dirty="0"/>
              <a:t>Types of Magnetic Disks</a:t>
            </a:r>
            <a:r>
              <a:rPr lang="en-US" dirty="0"/>
              <a:t> </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93" y="2560495"/>
            <a:ext cx="8686801" cy="3029729"/>
          </a:xfrm>
          <a:prstGeom prst="rect">
            <a:avLst/>
          </a:prstGeom>
        </p:spPr>
      </p:pic>
    </p:spTree>
    <p:extLst>
      <p:ext uri="{BB962C8B-B14F-4D97-AF65-F5344CB8AC3E}">
        <p14:creationId xmlns:p14="http://schemas.microsoft.com/office/powerpoint/2010/main" val="3389595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Floppy Disks</a:t>
            </a:r>
            <a:r>
              <a:rPr lang="en-US" dirty="0"/>
              <a:t> </a:t>
            </a:r>
          </a:p>
        </p:txBody>
      </p:sp>
      <p:sp>
        <p:nvSpPr>
          <p:cNvPr id="3" name="Content Placeholder 2"/>
          <p:cNvSpPr>
            <a:spLocks noGrp="1"/>
          </p:cNvSpPr>
          <p:nvPr>
            <p:ph idx="1"/>
          </p:nvPr>
        </p:nvSpPr>
        <p:spPr>
          <a:xfrm>
            <a:off x="457199" y="2209800"/>
            <a:ext cx="8320483" cy="3916363"/>
          </a:xfrm>
        </p:spPr>
        <p:txBody>
          <a:bodyPr>
            <a:normAutofit/>
          </a:bodyPr>
          <a:lstStyle/>
          <a:p>
            <a:r>
              <a:rPr lang="en-US" sz="2400" dirty="0"/>
              <a:t>Round, flat piece of flexible plastic disks coated with magnetic oxide</a:t>
            </a:r>
          </a:p>
          <a:p>
            <a:r>
              <a:rPr lang="en-US" sz="2400" dirty="0"/>
              <a:t>So called because they are made of flexible plastic plates which can bend</a:t>
            </a:r>
          </a:p>
          <a:p>
            <a:r>
              <a:rPr lang="en-US" sz="2400" dirty="0"/>
              <a:t>Also known as floppies or diskettes</a:t>
            </a:r>
          </a:p>
          <a:p>
            <a:r>
              <a:rPr lang="en-US" sz="2400" dirty="0"/>
              <a:t>Plastic disk is encased in a square plastic or vinyl jacket cover that gives handling protection to the disk surface </a:t>
            </a:r>
          </a:p>
        </p:txBody>
      </p:sp>
    </p:spTree>
    <p:extLst>
      <p:ext uri="{BB962C8B-B14F-4D97-AF65-F5344CB8AC3E}">
        <p14:creationId xmlns:p14="http://schemas.microsoft.com/office/powerpoint/2010/main" val="29232895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Floppy Disks</a:t>
            </a:r>
            <a:r>
              <a:rPr lang="en-US" dirty="0"/>
              <a:t> </a:t>
            </a:r>
          </a:p>
        </p:txBody>
      </p:sp>
      <p:sp>
        <p:nvSpPr>
          <p:cNvPr id="3" name="Content Placeholder 2"/>
          <p:cNvSpPr>
            <a:spLocks noGrp="1"/>
          </p:cNvSpPr>
          <p:nvPr>
            <p:ph idx="1"/>
          </p:nvPr>
        </p:nvSpPr>
        <p:spPr>
          <a:xfrm>
            <a:off x="457199" y="2209800"/>
            <a:ext cx="8320483" cy="3916363"/>
          </a:xfrm>
        </p:spPr>
        <p:txBody>
          <a:bodyPr>
            <a:normAutofit/>
          </a:bodyPr>
          <a:lstStyle/>
          <a:p>
            <a:r>
              <a:rPr lang="en-US" sz="2400" dirty="0"/>
              <a:t>The two types of floppy disks in use today are:</a:t>
            </a:r>
          </a:p>
          <a:p>
            <a:pPr lvl="1"/>
            <a:r>
              <a:rPr lang="en-US" sz="2000" dirty="0"/>
              <a:t>5¼-inch diskette, whose diameter is 5¼-inch. It is encased in a square, flexible vinyl jacket</a:t>
            </a:r>
          </a:p>
          <a:p>
            <a:pPr lvl="1"/>
            <a:r>
              <a:rPr lang="en-US" sz="2000" dirty="0"/>
              <a:t>3½-inch diskette, whose diameter is 3½-inch. It is encased in a square, hard plastic jacket</a:t>
            </a:r>
          </a:p>
          <a:p>
            <a:r>
              <a:rPr lang="en-US" sz="2400" dirty="0"/>
              <a:t>Most popular and inexpensive secondary storage medium used in small computers </a:t>
            </a:r>
          </a:p>
        </p:txBody>
      </p:sp>
    </p:spTree>
    <p:extLst>
      <p:ext uri="{BB962C8B-B14F-4D97-AF65-F5344CB8AC3E}">
        <p14:creationId xmlns:p14="http://schemas.microsoft.com/office/powerpoint/2010/main" val="18067424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20985"/>
            <a:ext cx="6508377" cy="661725"/>
          </a:xfrm>
        </p:spPr>
        <p:txBody>
          <a:bodyPr/>
          <a:lstStyle/>
          <a:p>
            <a:r>
              <a:rPr lang="en-US" b="1" dirty="0"/>
              <a:t>A 3½-inch Floppy Disk</a:t>
            </a:r>
            <a:r>
              <a:rPr lang="en-US" dirty="0"/>
              <a:t> </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281314"/>
            <a:ext cx="8421657" cy="5406901"/>
          </a:xfrm>
          <a:prstGeom prst="rect">
            <a:avLst/>
          </a:prstGeom>
        </p:spPr>
      </p:pic>
    </p:spTree>
    <p:extLst>
      <p:ext uri="{BB962C8B-B14F-4D97-AF65-F5344CB8AC3E}">
        <p14:creationId xmlns:p14="http://schemas.microsoft.com/office/powerpoint/2010/main" val="36990370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20985"/>
            <a:ext cx="6508377" cy="661725"/>
          </a:xfrm>
        </p:spPr>
        <p:txBody>
          <a:bodyPr/>
          <a:lstStyle/>
          <a:p>
            <a:r>
              <a:rPr lang="en-US" b="1" dirty="0"/>
              <a:t>A 3½-inch Floppy Disk</a:t>
            </a:r>
            <a:r>
              <a:rPr lang="en-US" dirty="0"/>
              <a:t> </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281314"/>
            <a:ext cx="8421657" cy="5406901"/>
          </a:xfrm>
          <a:prstGeom prst="rect">
            <a:avLst/>
          </a:prstGeom>
        </p:spPr>
      </p:pic>
    </p:spTree>
    <p:extLst>
      <p:ext uri="{BB962C8B-B14F-4D97-AF65-F5344CB8AC3E}">
        <p14:creationId xmlns:p14="http://schemas.microsoft.com/office/powerpoint/2010/main" val="332350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51217"/>
            <a:ext cx="6508377" cy="982720"/>
          </a:xfrm>
        </p:spPr>
        <p:txBody>
          <a:bodyPr/>
          <a:lstStyle/>
          <a:p>
            <a:r>
              <a:rPr lang="en-US" sz="2800" b="1" dirty="0"/>
              <a:t>Classification of Commonly Used Secondary Storage Devices</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06" y="1532766"/>
            <a:ext cx="8414025" cy="5067907"/>
          </a:xfrm>
          <a:prstGeom prst="rect">
            <a:avLst/>
          </a:prstGeom>
        </p:spPr>
      </p:pic>
    </p:spTree>
    <p:extLst>
      <p:ext uri="{BB962C8B-B14F-4D97-AF65-F5344CB8AC3E}">
        <p14:creationId xmlns:p14="http://schemas.microsoft.com/office/powerpoint/2010/main" val="10577241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86335"/>
            <a:ext cx="6980805" cy="1143000"/>
          </a:xfrm>
        </p:spPr>
        <p:txBody>
          <a:bodyPr/>
          <a:lstStyle/>
          <a:p>
            <a:r>
              <a:rPr lang="en-US" b="1" dirty="0"/>
              <a:t>Storage Capacities of Various Types of Floppy Disks</a:t>
            </a:r>
            <a:r>
              <a:rPr lang="en-US" dirty="0"/>
              <a:t> </a:t>
            </a:r>
            <a:r>
              <a:rPr lang="en-US" b="1" dirty="0"/>
              <a:t>Size</a:t>
            </a:r>
            <a:r>
              <a:rPr lang="en-US" dirty="0"/>
              <a:t> </a:t>
            </a:r>
          </a:p>
        </p:txBody>
      </p:sp>
      <p:pic>
        <p:nvPicPr>
          <p:cNvPr id="4" name="Picture 3"/>
          <p:cNvPicPr>
            <a:picLocks noChangeAspect="1"/>
          </p:cNvPicPr>
          <p:nvPr/>
        </p:nvPicPr>
        <p:blipFill>
          <a:blip r:embed="rId2"/>
          <a:stretch>
            <a:fillRect/>
          </a:stretch>
        </p:blipFill>
        <p:spPr>
          <a:xfrm>
            <a:off x="345559" y="2372445"/>
            <a:ext cx="8561205" cy="3610509"/>
          </a:xfrm>
          <a:prstGeom prst="rect">
            <a:avLst/>
          </a:prstGeom>
        </p:spPr>
      </p:pic>
    </p:spTree>
    <p:extLst>
      <p:ext uri="{BB962C8B-B14F-4D97-AF65-F5344CB8AC3E}">
        <p14:creationId xmlns:p14="http://schemas.microsoft.com/office/powerpoint/2010/main" val="12289227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8448"/>
            <a:ext cx="6508377" cy="1143000"/>
          </a:xfrm>
        </p:spPr>
        <p:txBody>
          <a:bodyPr/>
          <a:lstStyle/>
          <a:p>
            <a:r>
              <a:rPr lang="en-US" b="1" dirty="0"/>
              <a:t>Hard Disks</a:t>
            </a:r>
            <a:r>
              <a:rPr lang="en-US" dirty="0"/>
              <a:t> </a:t>
            </a:r>
          </a:p>
        </p:txBody>
      </p:sp>
      <p:sp>
        <p:nvSpPr>
          <p:cNvPr id="3" name="Content Placeholder 2"/>
          <p:cNvSpPr>
            <a:spLocks noGrp="1"/>
          </p:cNvSpPr>
          <p:nvPr>
            <p:ph idx="1"/>
          </p:nvPr>
        </p:nvSpPr>
        <p:spPr>
          <a:xfrm>
            <a:off x="457199" y="1929208"/>
            <a:ext cx="8417317" cy="3916363"/>
          </a:xfrm>
        </p:spPr>
        <p:txBody>
          <a:bodyPr>
            <a:noAutofit/>
          </a:bodyPr>
          <a:lstStyle/>
          <a:p>
            <a:r>
              <a:rPr lang="en-US" sz="2400" dirty="0"/>
              <a:t>Round, flat piece of rigid metal (frequently </a:t>
            </a:r>
            <a:r>
              <a:rPr lang="en-US" sz="2400" dirty="0" err="1"/>
              <a:t>aluminium</a:t>
            </a:r>
            <a:r>
              <a:rPr lang="en-US" sz="2400" dirty="0"/>
              <a:t>) disks coated with magnetic oxide</a:t>
            </a:r>
          </a:p>
          <a:p>
            <a:r>
              <a:rPr lang="en-US" sz="2400" dirty="0"/>
              <a:t>Come in many sizes, ranging from 1 to 14-inch diameter. </a:t>
            </a:r>
          </a:p>
          <a:p>
            <a:r>
              <a:rPr lang="en-US" sz="2400" dirty="0"/>
              <a:t>Depending on how they are packaged, hard disks are of three types:</a:t>
            </a:r>
          </a:p>
          <a:p>
            <a:pPr lvl="1"/>
            <a:r>
              <a:rPr lang="en-US" sz="2000" dirty="0"/>
              <a:t>Zip/Bernoulli disks</a:t>
            </a:r>
          </a:p>
          <a:p>
            <a:pPr lvl="1"/>
            <a:r>
              <a:rPr lang="en-US" sz="2000" dirty="0"/>
              <a:t>Disk packs</a:t>
            </a:r>
          </a:p>
          <a:p>
            <a:pPr lvl="1"/>
            <a:r>
              <a:rPr lang="en-US" sz="2000" dirty="0"/>
              <a:t>Winchester disks</a:t>
            </a:r>
          </a:p>
          <a:p>
            <a:r>
              <a:rPr lang="en-US" sz="2400" dirty="0"/>
              <a:t>Primary on-line secondary storage device for most computer systems today </a:t>
            </a:r>
          </a:p>
        </p:txBody>
      </p:sp>
    </p:spTree>
    <p:extLst>
      <p:ext uri="{BB962C8B-B14F-4D97-AF65-F5344CB8AC3E}">
        <p14:creationId xmlns:p14="http://schemas.microsoft.com/office/powerpoint/2010/main" val="1070688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23680"/>
            <a:ext cx="6508377" cy="1143000"/>
          </a:xfrm>
        </p:spPr>
        <p:txBody>
          <a:bodyPr/>
          <a:lstStyle/>
          <a:p>
            <a:r>
              <a:rPr lang="en-US" b="1" dirty="0"/>
              <a:t>Zip/Bernoulli Disks</a:t>
            </a:r>
            <a:r>
              <a:rPr lang="en-US" dirty="0"/>
              <a:t> </a:t>
            </a:r>
          </a:p>
        </p:txBody>
      </p:sp>
      <p:sp>
        <p:nvSpPr>
          <p:cNvPr id="3" name="Content Placeholder 2"/>
          <p:cNvSpPr>
            <a:spLocks noGrp="1"/>
          </p:cNvSpPr>
          <p:nvPr>
            <p:ph idx="1"/>
          </p:nvPr>
        </p:nvSpPr>
        <p:spPr>
          <a:xfrm>
            <a:off x="324305" y="1811064"/>
            <a:ext cx="8624042" cy="4583584"/>
          </a:xfrm>
        </p:spPr>
        <p:txBody>
          <a:bodyPr>
            <a:noAutofit/>
          </a:bodyPr>
          <a:lstStyle/>
          <a:p>
            <a:r>
              <a:rPr lang="en-US" sz="2300" dirty="0"/>
              <a:t>Uses a single hard disk platter encased in a plastic cartridge</a:t>
            </a:r>
          </a:p>
          <a:p>
            <a:r>
              <a:rPr lang="en-US" sz="2300" dirty="0"/>
              <a:t>Disk drives may be portable or fixed type</a:t>
            </a:r>
          </a:p>
          <a:p>
            <a:r>
              <a:rPr lang="en-US" sz="2300" dirty="0"/>
              <a:t>Fixed type is part of the computer system, permanently connected to it</a:t>
            </a:r>
          </a:p>
          <a:p>
            <a:r>
              <a:rPr lang="en-US" sz="2300" dirty="0"/>
              <a:t>Portable type can be carried to a computer system, connected to it for the duration of use, and then can be disconnected and taken away when the work is done</a:t>
            </a:r>
          </a:p>
          <a:p>
            <a:r>
              <a:rPr lang="en-US" sz="2300" dirty="0"/>
              <a:t>Zip disks can be easily inserted/removed from a zip drive just as we insert/remove floppy disks in a floppy disk drive </a:t>
            </a:r>
          </a:p>
        </p:txBody>
      </p:sp>
    </p:spTree>
    <p:extLst>
      <p:ext uri="{BB962C8B-B14F-4D97-AF65-F5344CB8AC3E}">
        <p14:creationId xmlns:p14="http://schemas.microsoft.com/office/powerpoint/2010/main" val="25633516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5849"/>
            <a:ext cx="6508377" cy="1143000"/>
          </a:xfrm>
        </p:spPr>
        <p:txBody>
          <a:bodyPr/>
          <a:lstStyle/>
          <a:p>
            <a:r>
              <a:rPr lang="en-US" b="1" dirty="0"/>
              <a:t>Disk Packs</a:t>
            </a:r>
            <a:r>
              <a:rPr lang="en-US" dirty="0"/>
              <a:t> </a:t>
            </a:r>
          </a:p>
        </p:txBody>
      </p:sp>
      <p:sp>
        <p:nvSpPr>
          <p:cNvPr id="3" name="Content Placeholder 2"/>
          <p:cNvSpPr>
            <a:spLocks noGrp="1"/>
          </p:cNvSpPr>
          <p:nvPr>
            <p:ph idx="1"/>
          </p:nvPr>
        </p:nvSpPr>
        <p:spPr>
          <a:xfrm>
            <a:off x="457199" y="1927580"/>
            <a:ext cx="8376357" cy="3916363"/>
          </a:xfrm>
        </p:spPr>
        <p:txBody>
          <a:bodyPr>
            <a:noAutofit/>
          </a:bodyPr>
          <a:lstStyle/>
          <a:p>
            <a:r>
              <a:rPr lang="en-US" sz="2400" dirty="0"/>
              <a:t>Uses multiple (two or more) hard disk platters mounted on a single central shaft</a:t>
            </a:r>
          </a:p>
          <a:p>
            <a:r>
              <a:rPr lang="en-US" sz="2400" dirty="0"/>
              <a:t>Disk drives have a separate read/write head for each usable disk surface (the upper surface of the top-most disk and the lower surface of the bottom most disk is not used)</a:t>
            </a:r>
          </a:p>
          <a:p>
            <a:r>
              <a:rPr lang="en-US" sz="2400" dirty="0"/>
              <a:t>Disks are of removable/interchangeable type in the sense that they have to be mounted on the disk drive before they can be used, and can be removed and kept off-line when not in use </a:t>
            </a:r>
          </a:p>
        </p:txBody>
      </p:sp>
    </p:spTree>
    <p:extLst>
      <p:ext uri="{BB962C8B-B14F-4D97-AF65-F5344CB8AC3E}">
        <p14:creationId xmlns:p14="http://schemas.microsoft.com/office/powerpoint/2010/main" val="23487212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9960"/>
            <a:ext cx="6508377" cy="1143000"/>
          </a:xfrm>
        </p:spPr>
        <p:txBody>
          <a:bodyPr/>
          <a:lstStyle/>
          <a:p>
            <a:r>
              <a:rPr lang="en-US" b="1" dirty="0"/>
              <a:t>Winchester Disks</a:t>
            </a:r>
            <a:r>
              <a:rPr lang="en-US" dirty="0"/>
              <a:t> </a:t>
            </a:r>
          </a:p>
        </p:txBody>
      </p:sp>
      <p:sp>
        <p:nvSpPr>
          <p:cNvPr id="3" name="Content Placeholder 2"/>
          <p:cNvSpPr>
            <a:spLocks noGrp="1"/>
          </p:cNvSpPr>
          <p:nvPr>
            <p:ph idx="1"/>
          </p:nvPr>
        </p:nvSpPr>
        <p:spPr>
          <a:xfrm>
            <a:off x="457199" y="1933222"/>
            <a:ext cx="8390468" cy="4642556"/>
          </a:xfrm>
        </p:spPr>
        <p:txBody>
          <a:bodyPr>
            <a:normAutofit lnSpcReduction="10000"/>
          </a:bodyPr>
          <a:lstStyle/>
          <a:p>
            <a:r>
              <a:rPr lang="en-US" dirty="0"/>
              <a:t>Uses multiple (two or more) hard disk platters mounted on a single central shaft</a:t>
            </a:r>
          </a:p>
          <a:p>
            <a:r>
              <a:rPr lang="en-US" dirty="0"/>
              <a:t>Hard disk platters and the disk drive are sealed together in a contamination-free container and cannot be separated from each other </a:t>
            </a:r>
          </a:p>
          <a:p>
            <a:r>
              <a:rPr lang="en-US" dirty="0"/>
              <a:t>For the same number of disks, Winchester disks have larger storage capacity than disk packs because:</a:t>
            </a:r>
          </a:p>
          <a:p>
            <a:pPr lvl="1"/>
            <a:r>
              <a:rPr lang="en-US" dirty="0"/>
              <a:t> All the surfaces of all disks are used for data recording</a:t>
            </a:r>
          </a:p>
          <a:p>
            <a:pPr lvl="1"/>
            <a:r>
              <a:rPr lang="en-US" dirty="0"/>
              <a:t> They employ much greater precision of data recording, resulting in greater data recording density</a:t>
            </a:r>
          </a:p>
          <a:p>
            <a:r>
              <a:rPr lang="en-US" dirty="0"/>
              <a:t>Named after the .30-30 Winchester rifle because the early Winchester disk systems had two 30-MB disks sealed together with the disk drive </a:t>
            </a:r>
          </a:p>
        </p:txBody>
      </p:sp>
    </p:spTree>
    <p:extLst>
      <p:ext uri="{BB962C8B-B14F-4D97-AF65-F5344CB8AC3E}">
        <p14:creationId xmlns:p14="http://schemas.microsoft.com/office/powerpoint/2010/main" val="26688564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78182"/>
            <a:ext cx="6508377" cy="1143000"/>
          </a:xfrm>
        </p:spPr>
        <p:txBody>
          <a:bodyPr/>
          <a:lstStyle/>
          <a:p>
            <a:r>
              <a:rPr lang="en-US" b="1" dirty="0"/>
              <a:t>Advantages of Magnetic Disks</a:t>
            </a:r>
            <a:r>
              <a:rPr lang="en-US" dirty="0"/>
              <a:t> </a:t>
            </a:r>
          </a:p>
        </p:txBody>
      </p:sp>
      <p:sp>
        <p:nvSpPr>
          <p:cNvPr id="3" name="Content Placeholder 2"/>
          <p:cNvSpPr>
            <a:spLocks noGrp="1"/>
          </p:cNvSpPr>
          <p:nvPr>
            <p:ph idx="1"/>
          </p:nvPr>
        </p:nvSpPr>
        <p:spPr>
          <a:xfrm>
            <a:off x="457199" y="1927580"/>
            <a:ext cx="8376357" cy="4210756"/>
          </a:xfrm>
        </p:spPr>
        <p:txBody>
          <a:bodyPr>
            <a:normAutofit/>
          </a:bodyPr>
          <a:lstStyle/>
          <a:p>
            <a:r>
              <a:rPr lang="en-US" sz="2400" dirty="0"/>
              <a:t>More suitable than magnetic tapes for a wider range of applications because they support direct access of data</a:t>
            </a:r>
          </a:p>
          <a:p>
            <a:r>
              <a:rPr lang="en-US" sz="2400" dirty="0"/>
              <a:t>Random access property enables them to be used simultaneously by multiple users as a shared device. A tape is not suitable for such type of usage due to its sequential-access property</a:t>
            </a:r>
          </a:p>
          <a:p>
            <a:r>
              <a:rPr lang="en-US" sz="2400" dirty="0"/>
              <a:t>Suitable for both on-line and off-line storage of data </a:t>
            </a:r>
          </a:p>
        </p:txBody>
      </p:sp>
    </p:spTree>
    <p:extLst>
      <p:ext uri="{BB962C8B-B14F-4D97-AF65-F5344CB8AC3E}">
        <p14:creationId xmlns:p14="http://schemas.microsoft.com/office/powerpoint/2010/main" val="1579884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78182"/>
            <a:ext cx="6508377" cy="1143000"/>
          </a:xfrm>
        </p:spPr>
        <p:txBody>
          <a:bodyPr/>
          <a:lstStyle/>
          <a:p>
            <a:r>
              <a:rPr lang="en-US" b="1" dirty="0"/>
              <a:t>Advantages of Magnetic Disks</a:t>
            </a:r>
            <a:r>
              <a:rPr lang="en-US" dirty="0"/>
              <a:t> </a:t>
            </a:r>
          </a:p>
        </p:txBody>
      </p:sp>
      <p:sp>
        <p:nvSpPr>
          <p:cNvPr id="3" name="Content Placeholder 2"/>
          <p:cNvSpPr>
            <a:spLocks noGrp="1"/>
          </p:cNvSpPr>
          <p:nvPr>
            <p:ph idx="1"/>
          </p:nvPr>
        </p:nvSpPr>
        <p:spPr>
          <a:xfrm>
            <a:off x="457199" y="1927580"/>
            <a:ext cx="8376357" cy="4605864"/>
          </a:xfrm>
        </p:spPr>
        <p:txBody>
          <a:bodyPr>
            <a:normAutofit lnSpcReduction="10000"/>
          </a:bodyPr>
          <a:lstStyle/>
          <a:p>
            <a:r>
              <a:rPr lang="en-US" sz="2400" dirty="0"/>
              <a:t>Except for the fixed type Winchester disks, the storage capacity of other magnetic disks is virtually unlimited as many disks can be used for storing very large data sets</a:t>
            </a:r>
          </a:p>
          <a:p>
            <a:r>
              <a:rPr lang="en-US" sz="2400" dirty="0"/>
              <a:t>Due to their low cost and high data recording densities, the cost per bit of storage is low for magnetic disks. </a:t>
            </a:r>
          </a:p>
          <a:p>
            <a:r>
              <a:rPr lang="en-US" sz="2400" dirty="0"/>
              <a:t>An additional cost benefit is that magnetic disks can be erased and reused many times</a:t>
            </a:r>
          </a:p>
          <a:p>
            <a:r>
              <a:rPr lang="en-US" sz="2400" dirty="0"/>
              <a:t>Floppy disks and zip disks are compact and light in weight. Hence they are easy to handle and store. </a:t>
            </a:r>
          </a:p>
        </p:txBody>
      </p:sp>
    </p:spTree>
    <p:extLst>
      <p:ext uri="{BB962C8B-B14F-4D97-AF65-F5344CB8AC3E}">
        <p14:creationId xmlns:p14="http://schemas.microsoft.com/office/powerpoint/2010/main" val="8552664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78182"/>
            <a:ext cx="6508377" cy="1143000"/>
          </a:xfrm>
        </p:spPr>
        <p:txBody>
          <a:bodyPr/>
          <a:lstStyle/>
          <a:p>
            <a:r>
              <a:rPr lang="en-US" b="1" dirty="0"/>
              <a:t>Advantages of Magnetic Disks</a:t>
            </a:r>
            <a:r>
              <a:rPr lang="en-US" dirty="0"/>
              <a:t> </a:t>
            </a:r>
          </a:p>
        </p:txBody>
      </p:sp>
      <p:sp>
        <p:nvSpPr>
          <p:cNvPr id="3" name="Content Placeholder 2"/>
          <p:cNvSpPr>
            <a:spLocks noGrp="1"/>
          </p:cNvSpPr>
          <p:nvPr>
            <p:ph idx="1"/>
          </p:nvPr>
        </p:nvSpPr>
        <p:spPr>
          <a:xfrm>
            <a:off x="457199" y="1927580"/>
            <a:ext cx="8376357" cy="4605864"/>
          </a:xfrm>
        </p:spPr>
        <p:txBody>
          <a:bodyPr>
            <a:normAutofit lnSpcReduction="10000"/>
          </a:bodyPr>
          <a:lstStyle/>
          <a:p>
            <a:r>
              <a:rPr lang="en-US" sz="2400" dirty="0"/>
              <a:t>Very large amount of data can be stored in a small storage space  </a:t>
            </a:r>
          </a:p>
          <a:p>
            <a:r>
              <a:rPr lang="en-US" sz="2400" dirty="0"/>
              <a:t>Due to their compact size and light weight, floppy disks and zip disks are also easily portable from one place to another</a:t>
            </a:r>
          </a:p>
          <a:p>
            <a:r>
              <a:rPr lang="en-US" sz="2400" dirty="0"/>
              <a:t>They are often used for transferring data and programs from one computer to another, which are not linked together</a:t>
            </a:r>
          </a:p>
          <a:p>
            <a:r>
              <a:rPr lang="en-US" sz="2400" dirty="0"/>
              <a:t>Any information desired from a disk storage can be accessed in a few milliseconds because it is a direct access storage device </a:t>
            </a:r>
            <a:endParaRPr lang="en-US" sz="3600" dirty="0"/>
          </a:p>
        </p:txBody>
      </p:sp>
    </p:spTree>
    <p:extLst>
      <p:ext uri="{BB962C8B-B14F-4D97-AF65-F5344CB8AC3E}">
        <p14:creationId xmlns:p14="http://schemas.microsoft.com/office/powerpoint/2010/main" val="37494362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78182"/>
            <a:ext cx="6508377" cy="1143000"/>
          </a:xfrm>
        </p:spPr>
        <p:txBody>
          <a:bodyPr/>
          <a:lstStyle/>
          <a:p>
            <a:r>
              <a:rPr lang="en-US" b="1" dirty="0"/>
              <a:t>Advantages of Magnetic Disks</a:t>
            </a:r>
            <a:r>
              <a:rPr lang="en-US" dirty="0"/>
              <a:t> </a:t>
            </a:r>
          </a:p>
        </p:txBody>
      </p:sp>
      <p:sp>
        <p:nvSpPr>
          <p:cNvPr id="3" name="Content Placeholder 2"/>
          <p:cNvSpPr>
            <a:spLocks noGrp="1"/>
          </p:cNvSpPr>
          <p:nvPr>
            <p:ph idx="1"/>
          </p:nvPr>
        </p:nvSpPr>
        <p:spPr>
          <a:xfrm>
            <a:off x="457199" y="1927580"/>
            <a:ext cx="8376357" cy="4605864"/>
          </a:xfrm>
        </p:spPr>
        <p:txBody>
          <a:bodyPr>
            <a:normAutofit/>
          </a:bodyPr>
          <a:lstStyle/>
          <a:p>
            <a:r>
              <a:rPr lang="en-US" sz="2400" dirty="0"/>
              <a:t>Data transfer rate for a magnetic disk system is normally higher than a tape system</a:t>
            </a:r>
          </a:p>
          <a:p>
            <a:r>
              <a:rPr lang="en-US" sz="2400" dirty="0"/>
              <a:t>Magnetic disks are less vulnerable to data corruption due to careless handling or unfavorable temperature and humidity conditions than magnetic tapes </a:t>
            </a:r>
          </a:p>
        </p:txBody>
      </p:sp>
    </p:spTree>
    <p:extLst>
      <p:ext uri="{BB962C8B-B14F-4D97-AF65-F5344CB8AC3E}">
        <p14:creationId xmlns:p14="http://schemas.microsoft.com/office/powerpoint/2010/main" val="17278805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9960"/>
            <a:ext cx="6508377" cy="1143000"/>
          </a:xfrm>
        </p:spPr>
        <p:txBody>
          <a:bodyPr/>
          <a:lstStyle/>
          <a:p>
            <a:r>
              <a:rPr lang="en-US" b="1" dirty="0"/>
              <a:t>Limitations of Magnetic Disks</a:t>
            </a:r>
            <a:r>
              <a:rPr lang="en-US" dirty="0"/>
              <a:t> </a:t>
            </a:r>
          </a:p>
        </p:txBody>
      </p:sp>
      <p:sp>
        <p:nvSpPr>
          <p:cNvPr id="3" name="Content Placeholder 2"/>
          <p:cNvSpPr>
            <a:spLocks noGrp="1"/>
          </p:cNvSpPr>
          <p:nvPr>
            <p:ph idx="1"/>
          </p:nvPr>
        </p:nvSpPr>
        <p:spPr>
          <a:xfrm>
            <a:off x="457199" y="2209800"/>
            <a:ext cx="8376357" cy="4365978"/>
          </a:xfrm>
        </p:spPr>
        <p:txBody>
          <a:bodyPr>
            <a:normAutofit fontScale="92500" lnSpcReduction="20000"/>
          </a:bodyPr>
          <a:lstStyle/>
          <a:p>
            <a:r>
              <a:rPr lang="en-US" sz="2400" dirty="0"/>
              <a:t>For Winchester disks, a disk crash or drive failure often results in loss of entire stored data. It is not easy to recover the lost data. Suitable backup procedures are suggested for data stored on Winchester disks</a:t>
            </a:r>
          </a:p>
          <a:p>
            <a:r>
              <a:rPr lang="en-US" sz="2400" dirty="0"/>
              <a:t>Some types of magnetic disks, such as disk packs and Winchester disks, are not so easily portable like magnetic tapes</a:t>
            </a:r>
          </a:p>
          <a:p>
            <a:r>
              <a:rPr lang="en-US" sz="2400" dirty="0"/>
              <a:t>On a cost-per-bit basis, the cost of magnetic disks is low, but the cost of magnetic tapes is even lower</a:t>
            </a:r>
          </a:p>
          <a:p>
            <a:r>
              <a:rPr lang="en-US" sz="2400" dirty="0"/>
              <a:t>For Winchester disks, a disk crash or drive failure often results in loss of entire stored data. It is not easy to recover the lost data. Suitable backup procedures are suggested for data stored on Winchester disks </a:t>
            </a:r>
          </a:p>
        </p:txBody>
      </p:sp>
    </p:spTree>
    <p:extLst>
      <p:ext uri="{BB962C8B-B14F-4D97-AF65-F5344CB8AC3E}">
        <p14:creationId xmlns:p14="http://schemas.microsoft.com/office/powerpoint/2010/main" val="3766146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94" y="286335"/>
            <a:ext cx="6911030" cy="1143000"/>
          </a:xfrm>
        </p:spPr>
        <p:txBody>
          <a:bodyPr/>
          <a:lstStyle/>
          <a:p>
            <a:r>
              <a:rPr lang="en-US" b="1" dirty="0"/>
              <a:t>Sequential-access Storage Devices</a:t>
            </a:r>
            <a:r>
              <a:rPr lang="en-US" dirty="0"/>
              <a:t> </a:t>
            </a:r>
          </a:p>
        </p:txBody>
      </p:sp>
      <p:sp>
        <p:nvSpPr>
          <p:cNvPr id="3" name="Content Placeholder 2"/>
          <p:cNvSpPr>
            <a:spLocks noGrp="1"/>
          </p:cNvSpPr>
          <p:nvPr>
            <p:ph idx="1"/>
          </p:nvPr>
        </p:nvSpPr>
        <p:spPr>
          <a:xfrm>
            <a:off x="275784" y="1805047"/>
            <a:ext cx="8711222" cy="4838368"/>
          </a:xfrm>
        </p:spPr>
        <p:txBody>
          <a:bodyPr>
            <a:noAutofit/>
          </a:bodyPr>
          <a:lstStyle/>
          <a:p>
            <a:r>
              <a:rPr lang="en-US" sz="2300" dirty="0"/>
              <a:t>Arrival at the desired storage location may be preceded by sequencing through other locations</a:t>
            </a:r>
          </a:p>
          <a:p>
            <a:r>
              <a:rPr lang="en-US" sz="2300" dirty="0"/>
              <a:t>Data can only be retrieved in the same sequence in which it is stored</a:t>
            </a:r>
          </a:p>
          <a:p>
            <a:r>
              <a:rPr lang="en-US" sz="2300" dirty="0"/>
              <a:t>Access time varies according to the storage location of the information being accessed</a:t>
            </a:r>
          </a:p>
          <a:p>
            <a:r>
              <a:rPr lang="en-US" sz="2300" dirty="0"/>
              <a:t>Suitable for sequential processing applications where most, if not all, of the data records need to be processed one after another</a:t>
            </a:r>
          </a:p>
          <a:p>
            <a:r>
              <a:rPr lang="en-US" sz="2300" dirty="0"/>
              <a:t>Magnetic tape is a typical example of such a storage device </a:t>
            </a:r>
          </a:p>
        </p:txBody>
      </p:sp>
    </p:spTree>
    <p:extLst>
      <p:ext uri="{BB962C8B-B14F-4D97-AF65-F5344CB8AC3E}">
        <p14:creationId xmlns:p14="http://schemas.microsoft.com/office/powerpoint/2010/main" val="16544174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9960"/>
            <a:ext cx="6508377" cy="1143000"/>
          </a:xfrm>
        </p:spPr>
        <p:txBody>
          <a:bodyPr/>
          <a:lstStyle/>
          <a:p>
            <a:r>
              <a:rPr lang="en-US" b="1" dirty="0"/>
              <a:t>Limitations of Magnetic Disks</a:t>
            </a:r>
            <a:r>
              <a:rPr lang="en-US" dirty="0"/>
              <a:t> </a:t>
            </a:r>
          </a:p>
        </p:txBody>
      </p:sp>
      <p:sp>
        <p:nvSpPr>
          <p:cNvPr id="3" name="Content Placeholder 2"/>
          <p:cNvSpPr>
            <a:spLocks noGrp="1"/>
          </p:cNvSpPr>
          <p:nvPr>
            <p:ph idx="1"/>
          </p:nvPr>
        </p:nvSpPr>
        <p:spPr>
          <a:xfrm>
            <a:off x="457199" y="1955802"/>
            <a:ext cx="8376357" cy="4365978"/>
          </a:xfrm>
        </p:spPr>
        <p:txBody>
          <a:bodyPr>
            <a:normAutofit/>
          </a:bodyPr>
          <a:lstStyle/>
          <a:p>
            <a:r>
              <a:rPr lang="en-US" sz="2400" dirty="0"/>
              <a:t>Some types of magnetic disks, such as disk packs and Winchester disks, are not so easily portable like magnetic tapes</a:t>
            </a:r>
          </a:p>
          <a:p>
            <a:r>
              <a:rPr lang="en-US" sz="2400" dirty="0"/>
              <a:t>On a cost-per-bit basis, the cost of magnetic disks is low, but the cost of magnetic tapes is even lower </a:t>
            </a:r>
          </a:p>
          <a:p>
            <a:r>
              <a:rPr lang="en-US" sz="2400" dirty="0"/>
              <a:t>Must be stored in a dust-free environment</a:t>
            </a:r>
          </a:p>
          <a:p>
            <a:r>
              <a:rPr lang="en-US" sz="2400" dirty="0"/>
              <a:t>Floppy disks, zip disks and disk packs should be labeled properly to prevent erasure of useful data by mistake   </a:t>
            </a:r>
          </a:p>
        </p:txBody>
      </p:sp>
    </p:spTree>
    <p:extLst>
      <p:ext uri="{BB962C8B-B14F-4D97-AF65-F5344CB8AC3E}">
        <p14:creationId xmlns:p14="http://schemas.microsoft.com/office/powerpoint/2010/main" val="35128375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Uses of Magnetic Disks</a:t>
            </a:r>
            <a:r>
              <a:rPr lang="en-US" dirty="0"/>
              <a:t> </a:t>
            </a:r>
          </a:p>
        </p:txBody>
      </p:sp>
      <p:sp>
        <p:nvSpPr>
          <p:cNvPr id="3" name="Content Placeholder 2"/>
          <p:cNvSpPr>
            <a:spLocks noGrp="1"/>
          </p:cNvSpPr>
          <p:nvPr>
            <p:ph idx="1"/>
          </p:nvPr>
        </p:nvSpPr>
        <p:spPr>
          <a:xfrm>
            <a:off x="457199" y="2209800"/>
            <a:ext cx="8319912" cy="3916363"/>
          </a:xfrm>
        </p:spPr>
        <p:txBody>
          <a:bodyPr>
            <a:normAutofit/>
          </a:bodyPr>
          <a:lstStyle/>
          <a:p>
            <a:r>
              <a:rPr lang="en-US" sz="2400" dirty="0"/>
              <a:t>For applications that are based on random data processing</a:t>
            </a:r>
          </a:p>
          <a:p>
            <a:r>
              <a:rPr lang="en-US" sz="2400" dirty="0"/>
              <a:t>As a shared on-line secondary storage device. Winchester disks and disk packs are often used for this purpose</a:t>
            </a:r>
          </a:p>
          <a:p>
            <a:r>
              <a:rPr lang="en-US" sz="2400" dirty="0"/>
              <a:t>As a backup device for off-line storage of data. Floppy disks, zip disks, and disk packs are often used for this purpose </a:t>
            </a:r>
          </a:p>
        </p:txBody>
      </p:sp>
    </p:spTree>
    <p:extLst>
      <p:ext uri="{BB962C8B-B14F-4D97-AF65-F5344CB8AC3E}">
        <p14:creationId xmlns:p14="http://schemas.microsoft.com/office/powerpoint/2010/main" val="15777896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5849"/>
            <a:ext cx="6508377" cy="1143000"/>
          </a:xfrm>
        </p:spPr>
        <p:txBody>
          <a:bodyPr/>
          <a:lstStyle/>
          <a:p>
            <a:r>
              <a:rPr lang="en-US" b="1" dirty="0"/>
              <a:t>Uses of Magnetic Disks</a:t>
            </a:r>
            <a:r>
              <a:rPr lang="en-US" dirty="0"/>
              <a:t> </a:t>
            </a:r>
          </a:p>
        </p:txBody>
      </p:sp>
      <p:sp>
        <p:nvSpPr>
          <p:cNvPr id="3" name="Content Placeholder 2"/>
          <p:cNvSpPr>
            <a:spLocks noGrp="1"/>
          </p:cNvSpPr>
          <p:nvPr>
            <p:ph idx="1"/>
          </p:nvPr>
        </p:nvSpPr>
        <p:spPr>
          <a:xfrm>
            <a:off x="457199" y="1905000"/>
            <a:ext cx="8319912" cy="4600222"/>
          </a:xfrm>
        </p:spPr>
        <p:txBody>
          <a:bodyPr>
            <a:normAutofit/>
          </a:bodyPr>
          <a:lstStyle/>
          <a:p>
            <a:r>
              <a:rPr lang="en-US" sz="2400" dirty="0"/>
              <a:t>Archiving of data not used frequently, but may be used once in a while. Floppy disks, zip disks, and disk packs are often used for this purpose</a:t>
            </a:r>
          </a:p>
          <a:p>
            <a:r>
              <a:rPr lang="en-US" sz="2400" dirty="0"/>
              <a:t>Transferring of data and programs from one computer to another that are not linked together. Floppy disks and zip disks are often used for this purpose</a:t>
            </a:r>
          </a:p>
          <a:p>
            <a:r>
              <a:rPr lang="en-US" sz="2400" dirty="0"/>
              <a:t>Distribution of software by vendors. Originally sold software or software updates are often distributed by vendors on floppy disks and zip disks  </a:t>
            </a:r>
          </a:p>
        </p:txBody>
      </p:sp>
    </p:spTree>
    <p:extLst>
      <p:ext uri="{BB962C8B-B14F-4D97-AF65-F5344CB8AC3E}">
        <p14:creationId xmlns:p14="http://schemas.microsoft.com/office/powerpoint/2010/main" val="20539107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Optical Disk – Basics</a:t>
            </a:r>
            <a:r>
              <a:rPr lang="en-US" dirty="0"/>
              <a:t> </a:t>
            </a:r>
          </a:p>
        </p:txBody>
      </p:sp>
      <p:sp>
        <p:nvSpPr>
          <p:cNvPr id="3" name="Content Placeholder 2"/>
          <p:cNvSpPr>
            <a:spLocks noGrp="1"/>
          </p:cNvSpPr>
          <p:nvPr>
            <p:ph idx="1"/>
          </p:nvPr>
        </p:nvSpPr>
        <p:spPr>
          <a:xfrm>
            <a:off x="457199" y="2209800"/>
            <a:ext cx="8277579" cy="3916363"/>
          </a:xfrm>
        </p:spPr>
        <p:txBody>
          <a:bodyPr>
            <a:normAutofit/>
          </a:bodyPr>
          <a:lstStyle/>
          <a:p>
            <a:r>
              <a:rPr lang="en-US" dirty="0"/>
              <a:t>Consists of a circular disk, which is coated with a thin metal or some other material that is highly reflective</a:t>
            </a:r>
          </a:p>
          <a:p>
            <a:r>
              <a:rPr lang="en-US" dirty="0"/>
              <a:t>Laser beam technology is used for recording/reading of data on the disk</a:t>
            </a:r>
          </a:p>
          <a:p>
            <a:r>
              <a:rPr lang="en-US" dirty="0"/>
              <a:t>Also known as laser disk / optical laser disk, due to the use of laser beam technology</a:t>
            </a:r>
          </a:p>
          <a:p>
            <a:r>
              <a:rPr lang="en-US" dirty="0"/>
              <a:t>Proved to be a promising random access medium for high capacity secondary storage because it can store extremely large amounts of data in a limited space </a:t>
            </a:r>
          </a:p>
        </p:txBody>
      </p:sp>
    </p:spTree>
    <p:extLst>
      <p:ext uri="{BB962C8B-B14F-4D97-AF65-F5344CB8AC3E}">
        <p14:creationId xmlns:p14="http://schemas.microsoft.com/office/powerpoint/2010/main" val="26860350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9960"/>
            <a:ext cx="6508377" cy="1143000"/>
          </a:xfrm>
        </p:spPr>
        <p:txBody>
          <a:bodyPr/>
          <a:lstStyle/>
          <a:p>
            <a:r>
              <a:rPr lang="en-US" b="1" dirty="0"/>
              <a:t>Optical Disk – Storage Organization</a:t>
            </a:r>
            <a:r>
              <a:rPr lang="en-US" dirty="0"/>
              <a:t> </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57" y="1933224"/>
            <a:ext cx="8681028" cy="4286393"/>
          </a:xfrm>
          <a:prstGeom prst="rect">
            <a:avLst/>
          </a:prstGeom>
        </p:spPr>
      </p:pic>
    </p:spTree>
    <p:extLst>
      <p:ext uri="{BB962C8B-B14F-4D97-AF65-F5344CB8AC3E}">
        <p14:creationId xmlns:p14="http://schemas.microsoft.com/office/powerpoint/2010/main" val="11915973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977" y="349960"/>
            <a:ext cx="7219245" cy="1143000"/>
          </a:xfrm>
        </p:spPr>
        <p:txBody>
          <a:bodyPr/>
          <a:lstStyle/>
          <a:p>
            <a:r>
              <a:rPr lang="en-US" b="1" dirty="0"/>
              <a:t>Optical Disk – Storage Capacity</a:t>
            </a:r>
            <a:r>
              <a:rPr lang="en-US" dirty="0"/>
              <a:t> </a:t>
            </a:r>
          </a:p>
        </p:txBody>
      </p:sp>
      <p:sp>
        <p:nvSpPr>
          <p:cNvPr id="3" name="Content Placeholder 2"/>
          <p:cNvSpPr>
            <a:spLocks noGrp="1"/>
          </p:cNvSpPr>
          <p:nvPr>
            <p:ph idx="1"/>
          </p:nvPr>
        </p:nvSpPr>
        <p:spPr>
          <a:xfrm>
            <a:off x="457199" y="2209800"/>
            <a:ext cx="8404579" cy="3916363"/>
          </a:xfrm>
        </p:spPr>
        <p:txBody>
          <a:bodyPr>
            <a:normAutofit/>
          </a:bodyPr>
          <a:lstStyle/>
          <a:p>
            <a:r>
              <a:rPr lang="en-US" sz="2400" i="1" dirty="0"/>
              <a:t>Storage capacity of an optical disk </a:t>
            </a:r>
            <a:r>
              <a:rPr lang="en-US" sz="2400" dirty="0"/>
              <a:t> </a:t>
            </a:r>
          </a:p>
          <a:p>
            <a:pPr marL="0" indent="0">
              <a:buNone/>
            </a:pPr>
            <a:r>
              <a:rPr lang="en-US" sz="2400" i="1" dirty="0"/>
              <a:t>          = Number of sectors × Number of bytes per sector</a:t>
            </a:r>
            <a:endParaRPr lang="en-US" sz="2400" dirty="0"/>
          </a:p>
          <a:p>
            <a:r>
              <a:rPr lang="en-US" sz="2400" dirty="0"/>
              <a:t>The most popular optical disk uses a disk of 5.25 inch diameter with storage capacity of around 650 Megabytes </a:t>
            </a:r>
          </a:p>
        </p:txBody>
      </p:sp>
    </p:spTree>
    <p:extLst>
      <p:ext uri="{BB962C8B-B14F-4D97-AF65-F5344CB8AC3E}">
        <p14:creationId xmlns:p14="http://schemas.microsoft.com/office/powerpoint/2010/main" val="616536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088" y="307627"/>
            <a:ext cx="6894690" cy="1143000"/>
          </a:xfrm>
        </p:spPr>
        <p:txBody>
          <a:bodyPr/>
          <a:lstStyle/>
          <a:p>
            <a:r>
              <a:rPr lang="en-US" b="1" dirty="0"/>
              <a:t>Optical Disk – Access Mechanism</a:t>
            </a:r>
            <a:r>
              <a:rPr lang="en-US" dirty="0"/>
              <a:t> </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78" y="1801917"/>
            <a:ext cx="8686800" cy="4529788"/>
          </a:xfrm>
          <a:prstGeom prst="rect">
            <a:avLst/>
          </a:prstGeom>
        </p:spPr>
      </p:pic>
    </p:spTree>
    <p:extLst>
      <p:ext uri="{BB962C8B-B14F-4D97-AF65-F5344CB8AC3E}">
        <p14:creationId xmlns:p14="http://schemas.microsoft.com/office/powerpoint/2010/main" val="16481764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5849"/>
            <a:ext cx="6508377" cy="1143000"/>
          </a:xfrm>
        </p:spPr>
        <p:txBody>
          <a:bodyPr/>
          <a:lstStyle/>
          <a:p>
            <a:r>
              <a:rPr lang="en-US" b="1" dirty="0"/>
              <a:t>Optical Disk – Access Time</a:t>
            </a:r>
            <a:r>
              <a:rPr lang="en-US" dirty="0"/>
              <a:t> </a:t>
            </a:r>
          </a:p>
        </p:txBody>
      </p:sp>
      <p:sp>
        <p:nvSpPr>
          <p:cNvPr id="3" name="Content Placeholder 2"/>
          <p:cNvSpPr>
            <a:spLocks noGrp="1"/>
          </p:cNvSpPr>
          <p:nvPr>
            <p:ph idx="1"/>
          </p:nvPr>
        </p:nvSpPr>
        <p:spPr>
          <a:xfrm>
            <a:off x="443088" y="1820335"/>
            <a:ext cx="8362245" cy="4543777"/>
          </a:xfrm>
        </p:spPr>
        <p:txBody>
          <a:bodyPr>
            <a:noAutofit/>
          </a:bodyPr>
          <a:lstStyle/>
          <a:p>
            <a:r>
              <a:rPr lang="en-US" sz="2400" dirty="0"/>
              <a:t>With optical disks, each sector has the same length regardless of whether it is located near or away from the disk’s center</a:t>
            </a:r>
          </a:p>
          <a:p>
            <a:r>
              <a:rPr lang="en-US" sz="2400" dirty="0"/>
              <a:t>Rotation speed of the disk must vary inversely with the radius. Hence, optical disk drives use a constant linear velocity (CLV) encoding scheme</a:t>
            </a:r>
          </a:p>
          <a:p>
            <a:r>
              <a:rPr lang="en-US" sz="2400" dirty="0"/>
              <a:t>Leads to slower data access time (larger access time) for optical disks than magnetic disks</a:t>
            </a:r>
          </a:p>
          <a:p>
            <a:r>
              <a:rPr lang="en-US" sz="2400" dirty="0"/>
              <a:t>Access times for optical disks are typically in the range of 100 to 300 milliseconds and that of hard disks are in the range of 10 to 30 milliseconds </a:t>
            </a:r>
          </a:p>
        </p:txBody>
      </p:sp>
    </p:spTree>
    <p:extLst>
      <p:ext uri="{BB962C8B-B14F-4D97-AF65-F5344CB8AC3E}">
        <p14:creationId xmlns:p14="http://schemas.microsoft.com/office/powerpoint/2010/main" val="1510279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5849"/>
            <a:ext cx="6508377" cy="1143000"/>
          </a:xfrm>
        </p:spPr>
        <p:txBody>
          <a:bodyPr/>
          <a:lstStyle/>
          <a:p>
            <a:r>
              <a:rPr lang="en-US" b="1" dirty="0"/>
              <a:t>Optical Disk Drive</a:t>
            </a:r>
            <a:r>
              <a:rPr lang="en-US" dirty="0"/>
              <a:t> </a:t>
            </a:r>
          </a:p>
        </p:txBody>
      </p:sp>
      <p:sp>
        <p:nvSpPr>
          <p:cNvPr id="3" name="Content Placeholder 2"/>
          <p:cNvSpPr>
            <a:spLocks noGrp="1"/>
          </p:cNvSpPr>
          <p:nvPr>
            <p:ph idx="1"/>
          </p:nvPr>
        </p:nvSpPr>
        <p:spPr>
          <a:xfrm>
            <a:off x="457199" y="2209800"/>
            <a:ext cx="8362245" cy="3916363"/>
          </a:xfrm>
        </p:spPr>
        <p:txBody>
          <a:bodyPr>
            <a:normAutofit/>
          </a:bodyPr>
          <a:lstStyle/>
          <a:p>
            <a:r>
              <a:rPr lang="en-US" sz="2800" dirty="0"/>
              <a:t>Uses laser beam technology for reading/writing of data</a:t>
            </a:r>
          </a:p>
          <a:p>
            <a:r>
              <a:rPr lang="en-US" sz="2800" dirty="0"/>
              <a:t>Has no mechanical read/write access arm</a:t>
            </a:r>
          </a:p>
          <a:p>
            <a:r>
              <a:rPr lang="en-US" sz="2800" dirty="0"/>
              <a:t>Uses a constant linear velocity (CLV) encoding scheme, in which the rotational speed of the disk varies inversely with the radius </a:t>
            </a:r>
          </a:p>
        </p:txBody>
      </p:sp>
    </p:spTree>
    <p:extLst>
      <p:ext uri="{BB962C8B-B14F-4D97-AF65-F5344CB8AC3E}">
        <p14:creationId xmlns:p14="http://schemas.microsoft.com/office/powerpoint/2010/main" val="21786550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24557"/>
            <a:ext cx="6508377" cy="872071"/>
          </a:xfrm>
        </p:spPr>
        <p:txBody>
          <a:bodyPr/>
          <a:lstStyle/>
          <a:p>
            <a:r>
              <a:rPr lang="en-US" b="1" dirty="0"/>
              <a:t>Optical Disk Drive</a:t>
            </a:r>
            <a:r>
              <a:rPr lang="en-US" dirty="0"/>
              <a:t> </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780" y="1926510"/>
            <a:ext cx="8508999" cy="4353698"/>
          </a:xfrm>
          <a:prstGeom prst="rect">
            <a:avLst/>
          </a:prstGeom>
        </p:spPr>
      </p:pic>
    </p:spTree>
    <p:extLst>
      <p:ext uri="{BB962C8B-B14F-4D97-AF65-F5344CB8AC3E}">
        <p14:creationId xmlns:p14="http://schemas.microsoft.com/office/powerpoint/2010/main" val="2351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93090"/>
            <a:ext cx="6855210" cy="1130497"/>
          </a:xfrm>
        </p:spPr>
        <p:txBody>
          <a:bodyPr/>
          <a:lstStyle/>
          <a:p>
            <a:r>
              <a:rPr lang="en-US" b="1" dirty="0"/>
              <a:t>Direct-access Storage Devices </a:t>
            </a:r>
          </a:p>
        </p:txBody>
      </p:sp>
      <p:sp>
        <p:nvSpPr>
          <p:cNvPr id="3" name="Content Placeholder 2"/>
          <p:cNvSpPr>
            <a:spLocks noGrp="1"/>
          </p:cNvSpPr>
          <p:nvPr>
            <p:ph idx="1"/>
          </p:nvPr>
        </p:nvSpPr>
        <p:spPr>
          <a:xfrm>
            <a:off x="429289" y="1814376"/>
            <a:ext cx="8390258" cy="4689469"/>
          </a:xfrm>
        </p:spPr>
        <p:txBody>
          <a:bodyPr>
            <a:noAutofit/>
          </a:bodyPr>
          <a:lstStyle/>
          <a:p>
            <a:r>
              <a:rPr lang="en-US" sz="2400" dirty="0"/>
              <a:t>Devices where any storage location may be selected and accessed at random</a:t>
            </a:r>
          </a:p>
          <a:p>
            <a:r>
              <a:rPr lang="en-US" sz="2400" dirty="0"/>
              <a:t>Permits access to individual information in a more direct or immediate manner</a:t>
            </a:r>
          </a:p>
          <a:p>
            <a:r>
              <a:rPr lang="en-US" sz="2400" dirty="0"/>
              <a:t>Approximately equal access time is required for accessing information from any storage location</a:t>
            </a:r>
          </a:p>
          <a:p>
            <a:r>
              <a:rPr lang="en-US" sz="2400" dirty="0"/>
              <a:t>Suitable for direct processing applications such as on-line ticket booking systems, on-line banking systems</a:t>
            </a:r>
          </a:p>
          <a:p>
            <a:r>
              <a:rPr lang="en-US" sz="2400" dirty="0"/>
              <a:t>Magnetic, optical, and magneto-optical disks are typical examples of such a storage device </a:t>
            </a:r>
          </a:p>
        </p:txBody>
      </p:sp>
    </p:spTree>
    <p:extLst>
      <p:ext uri="{BB962C8B-B14F-4D97-AF65-F5344CB8AC3E}">
        <p14:creationId xmlns:p14="http://schemas.microsoft.com/office/powerpoint/2010/main" val="32885211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9960"/>
            <a:ext cx="6508377" cy="1143000"/>
          </a:xfrm>
        </p:spPr>
        <p:txBody>
          <a:bodyPr/>
          <a:lstStyle/>
          <a:p>
            <a:r>
              <a:rPr lang="en-US" b="1" dirty="0"/>
              <a:t>Types of Optical Disks</a:t>
            </a:r>
            <a:r>
              <a:rPr lang="en-US" dirty="0"/>
              <a:t> </a:t>
            </a:r>
          </a:p>
        </p:txBody>
      </p:sp>
      <p:sp>
        <p:nvSpPr>
          <p:cNvPr id="3" name="Content Placeholder 2"/>
          <p:cNvSpPr>
            <a:spLocks noGrp="1"/>
          </p:cNvSpPr>
          <p:nvPr>
            <p:ph idx="1"/>
          </p:nvPr>
        </p:nvSpPr>
        <p:spPr>
          <a:xfrm>
            <a:off x="457199" y="1763890"/>
            <a:ext cx="8404579" cy="4571999"/>
          </a:xfrm>
        </p:spPr>
        <p:txBody>
          <a:bodyPr>
            <a:noAutofit/>
          </a:bodyPr>
          <a:lstStyle/>
          <a:p>
            <a:r>
              <a:rPr lang="en-US" sz="2800" dirty="0"/>
              <a:t>The types of optical disks in use today are:</a:t>
            </a:r>
          </a:p>
          <a:p>
            <a:pPr lvl="1"/>
            <a:r>
              <a:rPr lang="en-US" sz="2400" b="1" dirty="0"/>
              <a:t>CD-ROM</a:t>
            </a:r>
          </a:p>
          <a:p>
            <a:pPr lvl="1"/>
            <a:r>
              <a:rPr lang="en-US" sz="2400" b="1" dirty="0"/>
              <a:t>WORM Disk / CD-Recordable (CD-R)</a:t>
            </a:r>
          </a:p>
          <a:p>
            <a:pPr lvl="1"/>
            <a:r>
              <a:rPr lang="en-US" sz="2400" b="1" dirty="0"/>
              <a:t>CD-Read/Write (CD-RW)</a:t>
            </a:r>
          </a:p>
          <a:p>
            <a:pPr lvl="1"/>
            <a:r>
              <a:rPr lang="en-US" sz="2400" b="1" dirty="0"/>
              <a:t>Digital Video / Versatile Disk (DVD)</a:t>
            </a:r>
            <a:endParaRPr lang="en-US" sz="2400" dirty="0"/>
          </a:p>
          <a:p>
            <a:endParaRPr lang="en-US" sz="2800" dirty="0"/>
          </a:p>
          <a:p>
            <a:endParaRPr lang="en-US" sz="2800" dirty="0"/>
          </a:p>
        </p:txBody>
      </p:sp>
    </p:spTree>
    <p:extLst>
      <p:ext uri="{BB962C8B-B14F-4D97-AF65-F5344CB8AC3E}">
        <p14:creationId xmlns:p14="http://schemas.microsoft.com/office/powerpoint/2010/main" val="27378536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9960"/>
            <a:ext cx="6508377" cy="1143000"/>
          </a:xfrm>
        </p:spPr>
        <p:txBody>
          <a:bodyPr/>
          <a:lstStyle/>
          <a:p>
            <a:r>
              <a:rPr lang="en-US" b="1" dirty="0"/>
              <a:t>CD-ROM</a:t>
            </a:r>
            <a:endParaRPr lang="en-US" dirty="0"/>
          </a:p>
        </p:txBody>
      </p:sp>
      <p:sp>
        <p:nvSpPr>
          <p:cNvPr id="3" name="Content Placeholder 2"/>
          <p:cNvSpPr>
            <a:spLocks noGrp="1"/>
          </p:cNvSpPr>
          <p:nvPr>
            <p:ph idx="1"/>
          </p:nvPr>
        </p:nvSpPr>
        <p:spPr>
          <a:xfrm>
            <a:off x="457199" y="1975555"/>
            <a:ext cx="8404579" cy="4571999"/>
          </a:xfrm>
        </p:spPr>
        <p:txBody>
          <a:bodyPr>
            <a:noAutofit/>
          </a:bodyPr>
          <a:lstStyle/>
          <a:p>
            <a:r>
              <a:rPr lang="en-US" sz="2800" dirty="0"/>
              <a:t>Stands for Compact Disk-Read Only Memory</a:t>
            </a:r>
          </a:p>
          <a:p>
            <a:r>
              <a:rPr lang="en-US" sz="2800" dirty="0"/>
              <a:t>Packaged as shiny, silver color metal disk of 5¼ inch (12cm) diameter, having a storage capacity of about 650 Megabytes</a:t>
            </a:r>
          </a:p>
          <a:p>
            <a:r>
              <a:rPr lang="en-US" sz="2800" dirty="0"/>
              <a:t>Disks come pre-recorded and the information stored on them cannot be altered</a:t>
            </a:r>
          </a:p>
          <a:p>
            <a:r>
              <a:rPr lang="en-US" sz="2800" dirty="0"/>
              <a:t>Pre-stamped (pre-recorded) by their suppliers, by a process called </a:t>
            </a:r>
            <a:r>
              <a:rPr lang="en-US" sz="2800" i="1" dirty="0"/>
              <a:t>mastering</a:t>
            </a:r>
            <a:r>
              <a:rPr lang="en-US" sz="2800" dirty="0"/>
              <a:t> </a:t>
            </a:r>
          </a:p>
        </p:txBody>
      </p:sp>
    </p:spTree>
    <p:extLst>
      <p:ext uri="{BB962C8B-B14F-4D97-AF65-F5344CB8AC3E}">
        <p14:creationId xmlns:p14="http://schemas.microsoft.com/office/powerpoint/2010/main" val="20923511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927580"/>
            <a:ext cx="8362245" cy="3916363"/>
          </a:xfrm>
        </p:spPr>
        <p:txBody>
          <a:bodyPr>
            <a:noAutofit/>
          </a:bodyPr>
          <a:lstStyle/>
          <a:p>
            <a:r>
              <a:rPr lang="en-US" sz="2400" dirty="0"/>
              <a:t>Provide an excellent medium to distribute large amounts of data in electronic dorm at low cost. </a:t>
            </a:r>
          </a:p>
          <a:p>
            <a:r>
              <a:rPr lang="en-US" sz="2400" dirty="0"/>
              <a:t>A single CD-ROM disk can hold a complete encyclopedia, or a dictionary, or a world atlas, or biographies of great people, </a:t>
            </a:r>
            <a:r>
              <a:rPr lang="en-US" sz="2400" dirty="0" err="1"/>
              <a:t>etc</a:t>
            </a:r>
            <a:endParaRPr lang="en-US" sz="2400" dirty="0"/>
          </a:p>
          <a:p>
            <a:r>
              <a:rPr lang="en-US" sz="2400" dirty="0"/>
              <a:t>Used for distribution of electronic version of conference proceedings, journals, magazines, books, and multimedia applications such as video games</a:t>
            </a:r>
          </a:p>
          <a:p>
            <a:r>
              <a:rPr lang="en-US" sz="2400" dirty="0"/>
              <a:t>Used by software vendors for distribution of software to their customers </a:t>
            </a:r>
          </a:p>
        </p:txBody>
      </p:sp>
      <p:sp>
        <p:nvSpPr>
          <p:cNvPr id="4" name="Title 1"/>
          <p:cNvSpPr>
            <a:spLocks noGrp="1"/>
          </p:cNvSpPr>
          <p:nvPr>
            <p:ph type="title"/>
          </p:nvPr>
        </p:nvSpPr>
        <p:spPr>
          <a:xfrm>
            <a:off x="457199" y="349960"/>
            <a:ext cx="6508377" cy="1143000"/>
          </a:xfrm>
        </p:spPr>
        <p:txBody>
          <a:bodyPr/>
          <a:lstStyle/>
          <a:p>
            <a:r>
              <a:rPr lang="en-US" b="1" dirty="0"/>
              <a:t>CD-ROM</a:t>
            </a:r>
            <a:endParaRPr lang="en-US" dirty="0"/>
          </a:p>
        </p:txBody>
      </p:sp>
    </p:spTree>
    <p:extLst>
      <p:ext uri="{BB962C8B-B14F-4D97-AF65-F5344CB8AC3E}">
        <p14:creationId xmlns:p14="http://schemas.microsoft.com/office/powerpoint/2010/main" val="30060917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2257778"/>
            <a:ext cx="8362245" cy="4064000"/>
          </a:xfrm>
        </p:spPr>
        <p:txBody>
          <a:bodyPr>
            <a:noAutofit/>
          </a:bodyPr>
          <a:lstStyle/>
          <a:p>
            <a:r>
              <a:rPr lang="en-US" sz="2400" dirty="0"/>
              <a:t>Sessions after the first one are always additive and cannot alter the etched/burned information of earlier sessions</a:t>
            </a:r>
          </a:p>
          <a:p>
            <a:r>
              <a:rPr lang="en-US" sz="2400" dirty="0"/>
              <a:t>Information recorded on them can be read by any ordinary CD-ROM drive</a:t>
            </a:r>
          </a:p>
          <a:p>
            <a:r>
              <a:rPr lang="en-US" sz="2400" dirty="0"/>
              <a:t>They are used for data archiving and for making a permanent record of data. For example, many banks use them for storing their daily transactions </a:t>
            </a:r>
          </a:p>
        </p:txBody>
      </p:sp>
      <p:sp>
        <p:nvSpPr>
          <p:cNvPr id="4" name="Title 1"/>
          <p:cNvSpPr>
            <a:spLocks noGrp="1"/>
          </p:cNvSpPr>
          <p:nvPr>
            <p:ph type="title"/>
          </p:nvPr>
        </p:nvSpPr>
        <p:spPr>
          <a:xfrm>
            <a:off x="457199" y="349960"/>
            <a:ext cx="7021690" cy="1143000"/>
          </a:xfrm>
        </p:spPr>
        <p:txBody>
          <a:bodyPr/>
          <a:lstStyle/>
          <a:p>
            <a:r>
              <a:rPr lang="en-US" b="1" dirty="0"/>
              <a:t>WORM Disk / CD-Recordable (CD-R)</a:t>
            </a:r>
            <a:endParaRPr lang="en-US" dirty="0"/>
          </a:p>
        </p:txBody>
      </p:sp>
    </p:spTree>
    <p:extLst>
      <p:ext uri="{BB962C8B-B14F-4D97-AF65-F5344CB8AC3E}">
        <p14:creationId xmlns:p14="http://schemas.microsoft.com/office/powerpoint/2010/main" val="14072381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7627"/>
            <a:ext cx="7374468" cy="1143000"/>
          </a:xfrm>
        </p:spPr>
        <p:txBody>
          <a:bodyPr/>
          <a:lstStyle/>
          <a:p>
            <a:r>
              <a:rPr lang="en-US" b="1" dirty="0"/>
              <a:t>WORM Disk / CD-Recordable (CD-R)</a:t>
            </a:r>
            <a:endParaRPr lang="en-US" dirty="0"/>
          </a:p>
        </p:txBody>
      </p:sp>
      <p:sp>
        <p:nvSpPr>
          <p:cNvPr id="3" name="Content Placeholder 2"/>
          <p:cNvSpPr>
            <a:spLocks noGrp="1"/>
          </p:cNvSpPr>
          <p:nvPr>
            <p:ph idx="1"/>
          </p:nvPr>
        </p:nvSpPr>
        <p:spPr>
          <a:xfrm>
            <a:off x="457199" y="2209800"/>
            <a:ext cx="8404579" cy="3916363"/>
          </a:xfrm>
        </p:spPr>
        <p:txBody>
          <a:bodyPr>
            <a:normAutofit/>
          </a:bodyPr>
          <a:lstStyle/>
          <a:p>
            <a:r>
              <a:rPr lang="en-US" sz="2400" dirty="0"/>
              <a:t>Sessions after the first one are always additive and cannot alter the etched/burned information of earlier sessions</a:t>
            </a:r>
          </a:p>
          <a:p>
            <a:r>
              <a:rPr lang="en-US" sz="2400" dirty="0"/>
              <a:t>Information recorded on them can be read by any ordinary CD-ROM drive</a:t>
            </a:r>
          </a:p>
          <a:p>
            <a:r>
              <a:rPr lang="en-US" sz="2400" dirty="0"/>
              <a:t>They are used for data archiving and for making a permanent record of data. For example, many banks use them for storing their daily transactions </a:t>
            </a:r>
          </a:p>
        </p:txBody>
      </p:sp>
    </p:spTree>
    <p:extLst>
      <p:ext uri="{BB962C8B-B14F-4D97-AF65-F5344CB8AC3E}">
        <p14:creationId xmlns:p14="http://schemas.microsoft.com/office/powerpoint/2010/main" val="40043816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9960"/>
            <a:ext cx="6508377" cy="1143000"/>
          </a:xfrm>
        </p:spPr>
        <p:txBody>
          <a:bodyPr/>
          <a:lstStyle/>
          <a:p>
            <a:r>
              <a:rPr lang="en-US" b="1" dirty="0"/>
              <a:t>CD-Read/Write (CD-RW)</a:t>
            </a:r>
            <a:endParaRPr lang="en-US" dirty="0"/>
          </a:p>
        </p:txBody>
      </p:sp>
      <p:sp>
        <p:nvSpPr>
          <p:cNvPr id="3" name="Content Placeholder 2"/>
          <p:cNvSpPr>
            <a:spLocks noGrp="1"/>
          </p:cNvSpPr>
          <p:nvPr>
            <p:ph idx="1"/>
          </p:nvPr>
        </p:nvSpPr>
        <p:spPr>
          <a:xfrm>
            <a:off x="457199" y="2209800"/>
            <a:ext cx="8404579" cy="3916363"/>
          </a:xfrm>
        </p:spPr>
        <p:txBody>
          <a:bodyPr>
            <a:normAutofit fontScale="92500" lnSpcReduction="10000"/>
          </a:bodyPr>
          <a:lstStyle/>
          <a:p>
            <a:r>
              <a:rPr lang="en-US" sz="2400" dirty="0"/>
              <a:t>Same as CD-R and has same storage capacity</a:t>
            </a:r>
          </a:p>
          <a:p>
            <a:r>
              <a:rPr lang="en-US" sz="2400" dirty="0"/>
              <a:t>Allow users to create their own CD-ROM disks by using a CD-recordable (CD-R) drive that can be attached to a computer as a regular peripheral device</a:t>
            </a:r>
          </a:p>
          <a:p>
            <a:r>
              <a:rPr lang="en-US" sz="2400" dirty="0"/>
              <a:t>Data to be recorded can be written on its surface in multiple recording sessions</a:t>
            </a:r>
          </a:p>
          <a:p>
            <a:r>
              <a:rPr lang="en-US" sz="2400" dirty="0"/>
              <a:t>Made of metallic alloy layer whose chemical properties are changed during burn and erase </a:t>
            </a:r>
          </a:p>
          <a:p>
            <a:r>
              <a:rPr lang="en-US" sz="2400" dirty="0"/>
              <a:t>Can be erased and written afresh </a:t>
            </a:r>
          </a:p>
        </p:txBody>
      </p:sp>
    </p:spTree>
    <p:extLst>
      <p:ext uri="{BB962C8B-B14F-4D97-AF65-F5344CB8AC3E}">
        <p14:creationId xmlns:p14="http://schemas.microsoft.com/office/powerpoint/2010/main" val="4751321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Digital Video / Versatile Disk (DVD)</a:t>
            </a:r>
            <a:endParaRPr lang="en-US" dirty="0"/>
          </a:p>
        </p:txBody>
      </p:sp>
      <p:sp>
        <p:nvSpPr>
          <p:cNvPr id="3" name="Content Placeholder 2"/>
          <p:cNvSpPr>
            <a:spLocks noGrp="1"/>
          </p:cNvSpPr>
          <p:nvPr>
            <p:ph idx="1"/>
          </p:nvPr>
        </p:nvSpPr>
        <p:spPr>
          <a:xfrm>
            <a:off x="457199" y="2209800"/>
            <a:ext cx="8376357" cy="3916363"/>
          </a:xfrm>
        </p:spPr>
        <p:txBody>
          <a:bodyPr>
            <a:noAutofit/>
          </a:bodyPr>
          <a:lstStyle/>
          <a:p>
            <a:r>
              <a:rPr lang="en-US" sz="2400" dirty="0"/>
              <a:t>Looks same as CD-ROM but has capacity of 4.7 GB or 8.5 GB</a:t>
            </a:r>
          </a:p>
          <a:p>
            <a:r>
              <a:rPr lang="en-US" sz="2400" dirty="0"/>
              <a:t>Designed primarily to store and distribute movies</a:t>
            </a:r>
          </a:p>
          <a:p>
            <a:r>
              <a:rPr lang="en-US" sz="2400" dirty="0"/>
              <a:t>Can be used for storage of large data</a:t>
            </a:r>
          </a:p>
          <a:p>
            <a:r>
              <a:rPr lang="en-US" sz="2400" dirty="0"/>
              <a:t>Allows storage of video in 4:3 or 16:9 aspect-ratios in MPEG-2 video format using NTSC or PAL resolution</a:t>
            </a:r>
          </a:p>
          <a:p>
            <a:r>
              <a:rPr lang="en-US" sz="2400" dirty="0"/>
              <a:t>Audio is usually Dolby® Digital (AC-3) or Digital Theater System (DTS) and can be either monaural or 5.1 Surround Sound </a:t>
            </a:r>
          </a:p>
        </p:txBody>
      </p:sp>
    </p:spTree>
    <p:extLst>
      <p:ext uri="{BB962C8B-B14F-4D97-AF65-F5344CB8AC3E}">
        <p14:creationId xmlns:p14="http://schemas.microsoft.com/office/powerpoint/2010/main" val="9466424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9960"/>
            <a:ext cx="6508377" cy="1143000"/>
          </a:xfrm>
        </p:spPr>
        <p:txBody>
          <a:bodyPr/>
          <a:lstStyle/>
          <a:p>
            <a:r>
              <a:rPr lang="en-US" b="1" dirty="0"/>
              <a:t>Advantages of Optical Disks</a:t>
            </a:r>
            <a:r>
              <a:rPr lang="en-US" dirty="0"/>
              <a:t> </a:t>
            </a:r>
          </a:p>
        </p:txBody>
      </p:sp>
      <p:sp>
        <p:nvSpPr>
          <p:cNvPr id="3" name="Content Placeholder 2"/>
          <p:cNvSpPr>
            <a:spLocks noGrp="1"/>
          </p:cNvSpPr>
          <p:nvPr>
            <p:ph idx="1"/>
          </p:nvPr>
        </p:nvSpPr>
        <p:spPr>
          <a:xfrm>
            <a:off x="457199" y="1927580"/>
            <a:ext cx="8376357" cy="3916363"/>
          </a:xfrm>
        </p:spPr>
        <p:txBody>
          <a:bodyPr>
            <a:noAutofit/>
          </a:bodyPr>
          <a:lstStyle/>
          <a:p>
            <a:r>
              <a:rPr lang="en-US" dirty="0"/>
              <a:t>The cost-per-bit of storage for optical disks is very low because of their low cost and enormous storage density. </a:t>
            </a:r>
          </a:p>
          <a:p>
            <a:r>
              <a:rPr lang="en-US" dirty="0"/>
              <a:t>The use of a single spiral track makes optical disks an ideal storage medium for reading large blocks of sequential data, such as music. </a:t>
            </a:r>
          </a:p>
          <a:p>
            <a:r>
              <a:rPr lang="en-US" dirty="0"/>
              <a:t>Optical disk drives do not have any mechanical read/write heads to rub against or crash into the disk surface. This makes optical disks a more reliable storage medium than magnetic tapes or magnetic disks. </a:t>
            </a:r>
          </a:p>
          <a:p>
            <a:r>
              <a:rPr lang="en-US" dirty="0"/>
              <a:t>Optical disks have a data storage life in excess of 30 years. This makes them a better storage medium for data archiving as compared to magnetic tapes or magnetic disks. </a:t>
            </a:r>
          </a:p>
        </p:txBody>
      </p:sp>
    </p:spTree>
    <p:extLst>
      <p:ext uri="{BB962C8B-B14F-4D97-AF65-F5344CB8AC3E}">
        <p14:creationId xmlns:p14="http://schemas.microsoft.com/office/powerpoint/2010/main" val="17826532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5849"/>
            <a:ext cx="6508377" cy="1143000"/>
          </a:xfrm>
        </p:spPr>
        <p:txBody>
          <a:bodyPr/>
          <a:lstStyle/>
          <a:p>
            <a:r>
              <a:rPr lang="en-US" b="1" dirty="0"/>
              <a:t>Advantages of Optical Disk</a:t>
            </a:r>
            <a:r>
              <a:rPr lang="en-US" dirty="0"/>
              <a:t> </a:t>
            </a:r>
          </a:p>
        </p:txBody>
      </p:sp>
      <p:sp>
        <p:nvSpPr>
          <p:cNvPr id="3" name="Content Placeholder 2"/>
          <p:cNvSpPr>
            <a:spLocks noGrp="1"/>
          </p:cNvSpPr>
          <p:nvPr>
            <p:ph idx="1"/>
          </p:nvPr>
        </p:nvSpPr>
        <p:spPr>
          <a:xfrm>
            <a:off x="457199" y="2209800"/>
            <a:ext cx="8362245" cy="3916363"/>
          </a:xfrm>
        </p:spPr>
        <p:txBody>
          <a:bodyPr>
            <a:noAutofit/>
          </a:bodyPr>
          <a:lstStyle/>
          <a:p>
            <a:r>
              <a:rPr lang="en-US" sz="2400" dirty="0"/>
              <a:t>As data once stored on an optical disk becomes permanent, danger of stored data getting inadvertently erased/overwritten is removed</a:t>
            </a:r>
          </a:p>
          <a:p>
            <a:r>
              <a:rPr lang="en-US" sz="2400" dirty="0"/>
              <a:t>Due to their compact size and light weight, optical disks are easy to handle, store, and port from one place to another</a:t>
            </a:r>
          </a:p>
          <a:p>
            <a:r>
              <a:rPr lang="en-US" sz="2400" dirty="0"/>
              <a:t>Music CDs can be played on a computer having a CD-ROM drive along with a sound board and speakers. This allows computer systems to be also used as music systems </a:t>
            </a:r>
          </a:p>
        </p:txBody>
      </p:sp>
    </p:spTree>
    <p:extLst>
      <p:ext uri="{BB962C8B-B14F-4D97-AF65-F5344CB8AC3E}">
        <p14:creationId xmlns:p14="http://schemas.microsoft.com/office/powerpoint/2010/main" val="21586655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Limitations of Optical Disks</a:t>
            </a:r>
            <a:r>
              <a:rPr lang="en-US" dirty="0"/>
              <a:t> </a:t>
            </a:r>
          </a:p>
        </p:txBody>
      </p:sp>
      <p:sp>
        <p:nvSpPr>
          <p:cNvPr id="3" name="Content Placeholder 2"/>
          <p:cNvSpPr>
            <a:spLocks noGrp="1"/>
          </p:cNvSpPr>
          <p:nvPr>
            <p:ph idx="1"/>
          </p:nvPr>
        </p:nvSpPr>
        <p:spPr>
          <a:xfrm>
            <a:off x="457199" y="2209800"/>
            <a:ext cx="8348134" cy="3916363"/>
          </a:xfrm>
        </p:spPr>
        <p:txBody>
          <a:bodyPr>
            <a:normAutofit/>
          </a:bodyPr>
          <a:lstStyle/>
          <a:p>
            <a:r>
              <a:rPr lang="en-US" sz="2400" dirty="0"/>
              <a:t>It is largely read-only (permanent) storage medium. Data once recorded, cannot be erased and hence the optical disks cannot be reused</a:t>
            </a:r>
          </a:p>
          <a:p>
            <a:r>
              <a:rPr lang="en-US" sz="2400" dirty="0"/>
              <a:t>The data access speed for optical disks is slower than magnetic disks</a:t>
            </a:r>
          </a:p>
          <a:p>
            <a:r>
              <a:rPr lang="en-US" sz="2400" dirty="0"/>
              <a:t>Optical disks require a complicated drive mechanism </a:t>
            </a:r>
          </a:p>
        </p:txBody>
      </p:sp>
    </p:spTree>
    <p:extLst>
      <p:ext uri="{BB962C8B-B14F-4D97-AF65-F5344CB8AC3E}">
        <p14:creationId xmlns:p14="http://schemas.microsoft.com/office/powerpoint/2010/main" val="306597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2163"/>
            <a:ext cx="6508377" cy="1143000"/>
          </a:xfrm>
        </p:spPr>
        <p:txBody>
          <a:bodyPr/>
          <a:lstStyle/>
          <a:p>
            <a:r>
              <a:rPr lang="en-US" b="1" dirty="0"/>
              <a:t>Magnetic Tape Basics</a:t>
            </a:r>
            <a:r>
              <a:rPr lang="en-US" dirty="0"/>
              <a:t> </a:t>
            </a:r>
          </a:p>
        </p:txBody>
      </p:sp>
      <p:sp>
        <p:nvSpPr>
          <p:cNvPr id="3" name="Content Placeholder 2"/>
          <p:cNvSpPr>
            <a:spLocks noGrp="1"/>
          </p:cNvSpPr>
          <p:nvPr>
            <p:ph idx="1"/>
          </p:nvPr>
        </p:nvSpPr>
        <p:spPr>
          <a:xfrm>
            <a:off x="443244" y="1832961"/>
            <a:ext cx="8418168" cy="3916363"/>
          </a:xfrm>
        </p:spPr>
        <p:txBody>
          <a:bodyPr>
            <a:noAutofit/>
          </a:bodyPr>
          <a:lstStyle/>
          <a:p>
            <a:r>
              <a:rPr lang="en-US" sz="2200" dirty="0"/>
              <a:t>Commonly used sequential-access secondary storage device</a:t>
            </a:r>
          </a:p>
          <a:p>
            <a:r>
              <a:rPr lang="en-US" sz="2200" dirty="0"/>
              <a:t>Physically, the tape medium is a plastic ribbon, which is usually ½ inch or ¼ inch wide and 50 to 2400 feet long</a:t>
            </a:r>
          </a:p>
          <a:p>
            <a:r>
              <a:rPr lang="en-US" sz="2200" dirty="0"/>
              <a:t>Plastic ribbon is coated with a </a:t>
            </a:r>
            <a:r>
              <a:rPr lang="en-US" sz="2200" dirty="0" err="1"/>
              <a:t>magnetizable</a:t>
            </a:r>
            <a:r>
              <a:rPr lang="en-US" sz="2200" dirty="0"/>
              <a:t> recording material such as iron-oxide or chromium dioxide</a:t>
            </a:r>
          </a:p>
          <a:p>
            <a:r>
              <a:rPr lang="en-US" sz="2200" dirty="0"/>
              <a:t>Data are recorded on the tape in the form of tiny invisible magnetized and non-magnetized spots (representing 1s and 0s) on its coated surface</a:t>
            </a:r>
          </a:p>
          <a:p>
            <a:r>
              <a:rPr lang="en-US" sz="2200" dirty="0"/>
              <a:t>Tape ribbon is stored in reels or a small cartridge or cassette </a:t>
            </a:r>
          </a:p>
        </p:txBody>
      </p:sp>
    </p:spTree>
    <p:extLst>
      <p:ext uri="{BB962C8B-B14F-4D97-AF65-F5344CB8AC3E}">
        <p14:creationId xmlns:p14="http://schemas.microsoft.com/office/powerpoint/2010/main" val="13513816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Uses of Optical Disks</a:t>
            </a:r>
            <a:r>
              <a:rPr lang="en-US" dirty="0"/>
              <a:t> </a:t>
            </a:r>
          </a:p>
        </p:txBody>
      </p:sp>
      <p:sp>
        <p:nvSpPr>
          <p:cNvPr id="3" name="Content Placeholder 2"/>
          <p:cNvSpPr>
            <a:spLocks noGrp="1"/>
          </p:cNvSpPr>
          <p:nvPr>
            <p:ph idx="1"/>
          </p:nvPr>
        </p:nvSpPr>
        <p:spPr>
          <a:xfrm>
            <a:off x="457199" y="2209800"/>
            <a:ext cx="8376357" cy="3916363"/>
          </a:xfrm>
        </p:spPr>
        <p:txBody>
          <a:bodyPr>
            <a:normAutofit/>
          </a:bodyPr>
          <a:lstStyle/>
          <a:p>
            <a:r>
              <a:rPr lang="en-US" sz="2400" dirty="0"/>
              <a:t>For distributing large amounts of data at low cost</a:t>
            </a:r>
          </a:p>
          <a:p>
            <a:r>
              <a:rPr lang="en-US" sz="2400" dirty="0"/>
              <a:t>For distribution of electronic version of conference proceedings, journals, magazines, books, product catalogs, </a:t>
            </a:r>
            <a:r>
              <a:rPr lang="en-US" sz="2400" dirty="0" err="1"/>
              <a:t>etc</a:t>
            </a:r>
            <a:endParaRPr lang="en-US" sz="2400" dirty="0"/>
          </a:p>
          <a:p>
            <a:r>
              <a:rPr lang="en-US" sz="2400" dirty="0"/>
              <a:t>For distribution of new or upgraded versions of software products by software vendors</a:t>
            </a:r>
          </a:p>
          <a:p>
            <a:r>
              <a:rPr lang="en-US" sz="2400" dirty="0"/>
              <a:t>For distributing large amounts of data at low cost</a:t>
            </a:r>
          </a:p>
          <a:p>
            <a:endParaRPr lang="en-US" sz="2400" dirty="0"/>
          </a:p>
          <a:p>
            <a:endParaRPr lang="en-US" sz="2400" dirty="0"/>
          </a:p>
        </p:txBody>
      </p:sp>
    </p:spTree>
    <p:extLst>
      <p:ext uri="{BB962C8B-B14F-4D97-AF65-F5344CB8AC3E}">
        <p14:creationId xmlns:p14="http://schemas.microsoft.com/office/powerpoint/2010/main" val="33991364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5849"/>
            <a:ext cx="6508377" cy="1143000"/>
          </a:xfrm>
        </p:spPr>
        <p:txBody>
          <a:bodyPr/>
          <a:lstStyle/>
          <a:p>
            <a:r>
              <a:rPr lang="en-US" b="1" dirty="0"/>
              <a:t>Uses of Optical Disks</a:t>
            </a:r>
            <a:r>
              <a:rPr lang="en-US" dirty="0"/>
              <a:t> </a:t>
            </a:r>
          </a:p>
        </p:txBody>
      </p:sp>
      <p:sp>
        <p:nvSpPr>
          <p:cNvPr id="3" name="Content Placeholder 2"/>
          <p:cNvSpPr>
            <a:spLocks noGrp="1"/>
          </p:cNvSpPr>
          <p:nvPr>
            <p:ph idx="1"/>
          </p:nvPr>
        </p:nvSpPr>
        <p:spPr>
          <a:xfrm>
            <a:off x="457199" y="1876778"/>
            <a:ext cx="8376357" cy="4769556"/>
          </a:xfrm>
        </p:spPr>
        <p:txBody>
          <a:bodyPr>
            <a:normAutofit fontScale="92500" lnSpcReduction="10000"/>
          </a:bodyPr>
          <a:lstStyle/>
          <a:p>
            <a:r>
              <a:rPr lang="en-US" sz="2400" dirty="0"/>
              <a:t>For distribution of electronic version of conference proceedings, journals, magazines, books, product catalogs, </a:t>
            </a:r>
            <a:r>
              <a:rPr lang="en-US" sz="2400" dirty="0" err="1"/>
              <a:t>etc</a:t>
            </a:r>
            <a:endParaRPr lang="en-US" sz="2400" dirty="0"/>
          </a:p>
          <a:p>
            <a:r>
              <a:rPr lang="en-US" sz="2400" dirty="0"/>
              <a:t>For distribution of new or upgraded versions of software products by software vendors</a:t>
            </a:r>
          </a:p>
          <a:p>
            <a:r>
              <a:rPr lang="en-US" sz="2400" dirty="0"/>
              <a:t>For storage and distribution of a wide variety of multimedia applications</a:t>
            </a:r>
          </a:p>
          <a:p>
            <a:r>
              <a:rPr lang="en-US" sz="2400" dirty="0"/>
              <a:t>For archiving of data, which are not used frequently, but which may be used once in a while</a:t>
            </a:r>
          </a:p>
          <a:p>
            <a:r>
              <a:rPr lang="en-US" sz="2400" dirty="0"/>
              <a:t>WORM disks are often used by end-user companies to make permanent storage of their own proprietary information </a:t>
            </a:r>
          </a:p>
          <a:p>
            <a:endParaRPr lang="en-US" sz="2400" dirty="0"/>
          </a:p>
        </p:txBody>
      </p:sp>
    </p:spTree>
    <p:extLst>
      <p:ext uri="{BB962C8B-B14F-4D97-AF65-F5344CB8AC3E}">
        <p14:creationId xmlns:p14="http://schemas.microsoft.com/office/powerpoint/2010/main" val="35709158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8669"/>
            <a:ext cx="6508377" cy="829738"/>
          </a:xfrm>
        </p:spPr>
        <p:txBody>
          <a:bodyPr/>
          <a:lstStyle/>
          <a:p>
            <a:r>
              <a:rPr lang="en-US" b="1" dirty="0"/>
              <a:t>Memory Storage Devices</a:t>
            </a:r>
            <a:r>
              <a:rPr lang="en-US" dirty="0"/>
              <a:t> </a:t>
            </a:r>
          </a:p>
        </p:txBody>
      </p:sp>
      <p:sp>
        <p:nvSpPr>
          <p:cNvPr id="3" name="Content Placeholder 2"/>
          <p:cNvSpPr>
            <a:spLocks noGrp="1"/>
          </p:cNvSpPr>
          <p:nvPr>
            <p:ph idx="1"/>
          </p:nvPr>
        </p:nvSpPr>
        <p:spPr>
          <a:xfrm>
            <a:off x="457199" y="1659471"/>
            <a:ext cx="8334023" cy="3916363"/>
          </a:xfrm>
        </p:spPr>
        <p:txBody>
          <a:bodyPr>
            <a:noAutofit/>
          </a:bodyPr>
          <a:lstStyle/>
          <a:p>
            <a:r>
              <a:rPr lang="en-US" sz="2800" b="1" dirty="0"/>
              <a:t>Flash Drive (Pen Drive)</a:t>
            </a:r>
            <a:endParaRPr lang="en-US" sz="2800" dirty="0"/>
          </a:p>
          <a:p>
            <a:pPr lvl="1"/>
            <a:r>
              <a:rPr lang="en-US" sz="2400" dirty="0"/>
              <a:t>Relatively new secondary storage device based on flash memory, enabling easy transport of data from one computer to another</a:t>
            </a:r>
          </a:p>
          <a:p>
            <a:pPr lvl="1"/>
            <a:r>
              <a:rPr lang="en-US" sz="2400" dirty="0"/>
              <a:t>Compact device of the size of a pen, comes in various shapes and stylish designs and may have different added features</a:t>
            </a:r>
          </a:p>
          <a:p>
            <a:pPr lvl="1"/>
            <a:r>
              <a:rPr lang="en-US" sz="2400" dirty="0"/>
              <a:t>Plug-and-play device that simply plugs into a USB (Universal Serial Bus) port of a computer, treated as removable drive</a:t>
            </a:r>
          </a:p>
          <a:p>
            <a:pPr lvl="1"/>
            <a:r>
              <a:rPr lang="en-US" sz="2400" dirty="0"/>
              <a:t>Available storage capacities are 8MB, 16MB, 64MB, 128MB, 256MB, 512MB, 1GB, 2GB, 4GB, and 8GB </a:t>
            </a:r>
          </a:p>
        </p:txBody>
      </p:sp>
    </p:spTree>
    <p:extLst>
      <p:ext uri="{BB962C8B-B14F-4D97-AF65-F5344CB8AC3E}">
        <p14:creationId xmlns:p14="http://schemas.microsoft.com/office/powerpoint/2010/main" val="6397761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8669"/>
            <a:ext cx="6508377" cy="829738"/>
          </a:xfrm>
        </p:spPr>
        <p:txBody>
          <a:bodyPr/>
          <a:lstStyle/>
          <a:p>
            <a:r>
              <a:rPr lang="en-US" b="1" dirty="0"/>
              <a:t>Memory Storage Devices</a:t>
            </a:r>
            <a:r>
              <a:rPr lang="en-US" dirty="0"/>
              <a:t> </a:t>
            </a:r>
          </a:p>
        </p:txBody>
      </p:sp>
      <p:sp>
        <p:nvSpPr>
          <p:cNvPr id="3" name="Content Placeholder 2"/>
          <p:cNvSpPr>
            <a:spLocks noGrp="1"/>
          </p:cNvSpPr>
          <p:nvPr>
            <p:ph idx="1"/>
          </p:nvPr>
        </p:nvSpPr>
        <p:spPr>
          <a:xfrm>
            <a:off x="457199" y="1814692"/>
            <a:ext cx="8334023" cy="3916363"/>
          </a:xfrm>
        </p:spPr>
        <p:txBody>
          <a:bodyPr>
            <a:noAutofit/>
          </a:bodyPr>
          <a:lstStyle/>
          <a:p>
            <a:r>
              <a:rPr lang="en-US" sz="2800" b="1" dirty="0"/>
              <a:t>Memory Card (SD/MMC)</a:t>
            </a:r>
            <a:endParaRPr lang="en-US" sz="2800" dirty="0"/>
          </a:p>
          <a:p>
            <a:pPr lvl="1"/>
            <a:r>
              <a:rPr lang="en-US" sz="2600" dirty="0"/>
              <a:t>Similar to Flash Drive but in card shape</a:t>
            </a:r>
          </a:p>
          <a:p>
            <a:pPr lvl="1"/>
            <a:r>
              <a:rPr lang="en-US" sz="2600" dirty="0"/>
              <a:t>Plug-and-play device that simply plugs into a port of a computer, treated as removable drive</a:t>
            </a:r>
          </a:p>
          <a:p>
            <a:pPr lvl="1"/>
            <a:r>
              <a:rPr lang="en-US" sz="2600" dirty="0"/>
              <a:t>Useful in electronic devices like Camera, music player</a:t>
            </a:r>
          </a:p>
          <a:p>
            <a:pPr lvl="1"/>
            <a:r>
              <a:rPr lang="en-US" sz="2600" dirty="0"/>
              <a:t>Available storage capacities are 8MB, 16MB, 64MB, 128MB, 256MB, 512MB, 1GB, 2GB, 4GB, and 8GB </a:t>
            </a:r>
            <a:endParaRPr lang="en-US" sz="2200" dirty="0"/>
          </a:p>
        </p:txBody>
      </p:sp>
    </p:spTree>
    <p:extLst>
      <p:ext uri="{BB962C8B-B14F-4D97-AF65-F5344CB8AC3E}">
        <p14:creationId xmlns:p14="http://schemas.microsoft.com/office/powerpoint/2010/main" val="4555858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9960"/>
            <a:ext cx="6508377" cy="1143000"/>
          </a:xfrm>
        </p:spPr>
        <p:txBody>
          <a:bodyPr/>
          <a:lstStyle/>
          <a:p>
            <a:r>
              <a:rPr lang="en-US" b="1" dirty="0"/>
              <a:t>Mass Storage Devices</a:t>
            </a:r>
            <a:r>
              <a:rPr lang="en-US" dirty="0"/>
              <a:t> </a:t>
            </a:r>
          </a:p>
        </p:txBody>
      </p:sp>
      <p:sp>
        <p:nvSpPr>
          <p:cNvPr id="3" name="Content Placeholder 2"/>
          <p:cNvSpPr>
            <a:spLocks noGrp="1"/>
          </p:cNvSpPr>
          <p:nvPr>
            <p:ph idx="1"/>
          </p:nvPr>
        </p:nvSpPr>
        <p:spPr>
          <a:xfrm>
            <a:off x="301978" y="1820334"/>
            <a:ext cx="8517467" cy="4840111"/>
          </a:xfrm>
        </p:spPr>
        <p:txBody>
          <a:bodyPr>
            <a:noAutofit/>
          </a:bodyPr>
          <a:lstStyle/>
          <a:p>
            <a:r>
              <a:rPr lang="en-US" sz="2400" dirty="0"/>
              <a:t>As the name implies, these are storage systems having several trillions of bytes of data storage capacity</a:t>
            </a:r>
          </a:p>
          <a:p>
            <a:r>
              <a:rPr lang="en-US" sz="2400" dirty="0"/>
              <a:t>They use multiple units of a storage media as a single secondary storage device</a:t>
            </a:r>
          </a:p>
          <a:p>
            <a:r>
              <a:rPr lang="en-US" sz="2400" dirty="0"/>
              <a:t>The three commonly used types are:</a:t>
            </a:r>
          </a:p>
          <a:p>
            <a:pPr marL="571500" lvl="1" indent="-342900">
              <a:buFont typeface="+mj-lt"/>
              <a:buAutoNum type="arabicPeriod"/>
            </a:pPr>
            <a:r>
              <a:rPr lang="en-US" sz="2000" i="1" dirty="0"/>
              <a:t>Disk array</a:t>
            </a:r>
            <a:r>
              <a:rPr lang="en-US" sz="2000" dirty="0"/>
              <a:t>, which uses a set of magnetic disks</a:t>
            </a:r>
          </a:p>
          <a:p>
            <a:pPr marL="571500" lvl="1" indent="-342900">
              <a:buFont typeface="+mj-lt"/>
              <a:buAutoNum type="arabicPeriod"/>
            </a:pPr>
            <a:r>
              <a:rPr lang="en-US" sz="2000" i="1" dirty="0"/>
              <a:t>Automated tape library</a:t>
            </a:r>
            <a:r>
              <a:rPr lang="en-US" sz="2000" dirty="0"/>
              <a:t>, which uses a set of magnetic tapes</a:t>
            </a:r>
          </a:p>
          <a:p>
            <a:pPr marL="571500" lvl="1" indent="-342900">
              <a:buFont typeface="+mj-lt"/>
              <a:buAutoNum type="arabicPeriod"/>
            </a:pPr>
            <a:r>
              <a:rPr lang="en-US" sz="2000" i="1" dirty="0"/>
              <a:t>CD-ROM Jukebox</a:t>
            </a:r>
            <a:r>
              <a:rPr lang="en-US" sz="2000" dirty="0"/>
              <a:t>, which uses a set of CD-ROMs</a:t>
            </a:r>
          </a:p>
          <a:p>
            <a:r>
              <a:rPr lang="en-US" sz="2400" dirty="0"/>
              <a:t>They are relatively slow having average access times in seconds </a:t>
            </a:r>
          </a:p>
        </p:txBody>
      </p:sp>
    </p:spTree>
    <p:extLst>
      <p:ext uri="{BB962C8B-B14F-4D97-AF65-F5344CB8AC3E}">
        <p14:creationId xmlns:p14="http://schemas.microsoft.com/office/powerpoint/2010/main" val="18891130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10446"/>
            <a:ext cx="6508377" cy="900293"/>
          </a:xfrm>
        </p:spPr>
        <p:txBody>
          <a:bodyPr/>
          <a:lstStyle/>
          <a:p>
            <a:r>
              <a:rPr lang="en-US" b="1" dirty="0"/>
              <a:t>Disk Array</a:t>
            </a:r>
            <a:r>
              <a:rPr lang="en-US" dirty="0"/>
              <a:t> </a:t>
            </a:r>
          </a:p>
        </p:txBody>
      </p:sp>
      <p:sp>
        <p:nvSpPr>
          <p:cNvPr id="3" name="Content Placeholder 2"/>
          <p:cNvSpPr>
            <a:spLocks noGrp="1"/>
          </p:cNvSpPr>
          <p:nvPr>
            <p:ph idx="1"/>
          </p:nvPr>
        </p:nvSpPr>
        <p:spPr>
          <a:xfrm>
            <a:off x="344310" y="1481669"/>
            <a:ext cx="8573911" cy="4910667"/>
          </a:xfrm>
        </p:spPr>
        <p:txBody>
          <a:bodyPr>
            <a:noAutofit/>
          </a:bodyPr>
          <a:lstStyle/>
          <a:p>
            <a:r>
              <a:rPr lang="en-US" sz="1800" dirty="0"/>
              <a:t>Set of hard disks and hard disk drives with a controller mounted in a single box, forming a single large storage unit</a:t>
            </a:r>
          </a:p>
          <a:p>
            <a:r>
              <a:rPr lang="en-US" sz="1800" dirty="0"/>
              <a:t>It is commonly known as a </a:t>
            </a:r>
            <a:r>
              <a:rPr lang="en-US" sz="1800" i="1" dirty="0"/>
              <a:t>RAID (Redundant Array of Inexpensive Disks</a:t>
            </a:r>
            <a:r>
              <a:rPr lang="en-US" sz="1800" dirty="0"/>
              <a:t>)</a:t>
            </a:r>
          </a:p>
          <a:p>
            <a:r>
              <a:rPr lang="en-US" sz="1800" dirty="0"/>
              <a:t>As a secondary storage device, provides enhanced storage capacity, enhanced performance, and enhanced reliability </a:t>
            </a:r>
          </a:p>
          <a:p>
            <a:r>
              <a:rPr lang="en-US" sz="1800" dirty="0"/>
              <a:t>Enhanced storage capacity is achieved by using multiple disks</a:t>
            </a:r>
          </a:p>
          <a:p>
            <a:r>
              <a:rPr lang="en-US" sz="1800" dirty="0"/>
              <a:t>Enhanced performance is achieved by using parallel data transfer technique from multiple disks</a:t>
            </a:r>
          </a:p>
          <a:p>
            <a:r>
              <a:rPr lang="en-US" sz="1800" dirty="0"/>
              <a:t>Enhanced reliability is achieved by using techniques such as mirroring or striping</a:t>
            </a:r>
          </a:p>
          <a:p>
            <a:r>
              <a:rPr lang="en-US" sz="1800" dirty="0"/>
              <a:t>In </a:t>
            </a:r>
            <a:r>
              <a:rPr lang="en-US" sz="1800" i="1" dirty="0"/>
              <a:t>mirroring</a:t>
            </a:r>
            <a:r>
              <a:rPr lang="en-US" sz="1800" dirty="0"/>
              <a:t>, the system makes exact copies of files on two hard disks</a:t>
            </a:r>
          </a:p>
          <a:p>
            <a:r>
              <a:rPr lang="en-US" sz="1800" dirty="0"/>
              <a:t>In </a:t>
            </a:r>
            <a:r>
              <a:rPr lang="en-US" sz="1800" i="1" dirty="0"/>
              <a:t>striping</a:t>
            </a:r>
            <a:r>
              <a:rPr lang="en-US" sz="1800" dirty="0"/>
              <a:t>, a file is partitioned into smaller parts and different parts of the file are stored on different disks </a:t>
            </a:r>
          </a:p>
        </p:txBody>
      </p:sp>
    </p:spTree>
    <p:extLst>
      <p:ext uri="{BB962C8B-B14F-4D97-AF65-F5344CB8AC3E}">
        <p14:creationId xmlns:p14="http://schemas.microsoft.com/office/powerpoint/2010/main" val="17120724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5849"/>
            <a:ext cx="6508377" cy="1143000"/>
          </a:xfrm>
        </p:spPr>
        <p:txBody>
          <a:bodyPr/>
          <a:lstStyle/>
          <a:p>
            <a:r>
              <a:rPr lang="en-US" b="1" dirty="0"/>
              <a:t>A RAID Unit</a:t>
            </a:r>
            <a:r>
              <a:rPr lang="en-US" dirty="0"/>
              <a:t> </a:t>
            </a:r>
          </a:p>
        </p:txBody>
      </p:sp>
      <p:pic>
        <p:nvPicPr>
          <p:cNvPr id="4" name="Picture 3"/>
          <p:cNvPicPr>
            <a:picLocks noChangeAspect="1"/>
          </p:cNvPicPr>
          <p:nvPr/>
        </p:nvPicPr>
        <p:blipFill>
          <a:blip r:embed="rId2"/>
          <a:stretch>
            <a:fillRect/>
          </a:stretch>
        </p:blipFill>
        <p:spPr>
          <a:xfrm>
            <a:off x="203200" y="2083291"/>
            <a:ext cx="8686801" cy="4647790"/>
          </a:xfrm>
          <a:prstGeom prst="rect">
            <a:avLst/>
          </a:prstGeom>
        </p:spPr>
      </p:pic>
    </p:spTree>
    <p:extLst>
      <p:ext uri="{BB962C8B-B14F-4D97-AF65-F5344CB8AC3E}">
        <p14:creationId xmlns:p14="http://schemas.microsoft.com/office/powerpoint/2010/main" val="16419260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Automated Tape Library</a:t>
            </a:r>
            <a:r>
              <a:rPr lang="en-US" dirty="0"/>
              <a:t> </a:t>
            </a:r>
          </a:p>
        </p:txBody>
      </p:sp>
      <p:sp>
        <p:nvSpPr>
          <p:cNvPr id="3" name="Content Placeholder 2"/>
          <p:cNvSpPr>
            <a:spLocks noGrp="1"/>
          </p:cNvSpPr>
          <p:nvPr>
            <p:ph idx="1"/>
          </p:nvPr>
        </p:nvSpPr>
        <p:spPr>
          <a:xfrm>
            <a:off x="457199" y="2209800"/>
            <a:ext cx="8319912" cy="3916363"/>
          </a:xfrm>
        </p:spPr>
        <p:txBody>
          <a:bodyPr>
            <a:noAutofit/>
          </a:bodyPr>
          <a:lstStyle/>
          <a:p>
            <a:r>
              <a:rPr lang="en-US" sz="2400" dirty="0"/>
              <a:t>Set of magnetic tapes and magnetic tape drives with a controller mounted in a single box, forming a single large storage unit</a:t>
            </a:r>
          </a:p>
          <a:p>
            <a:r>
              <a:rPr lang="en-US" sz="2400" dirty="0"/>
              <a:t>Large tape library can accommodate up to several hundred high capacity magnetic tapes bringing the storage capacity of the storage unit to several terabytes</a:t>
            </a:r>
          </a:p>
          <a:p>
            <a:r>
              <a:rPr lang="en-US" sz="2400" dirty="0"/>
              <a:t>Typically used for data archiving and as on-line data backup devices for automated backup in large computer centers </a:t>
            </a:r>
          </a:p>
        </p:txBody>
      </p:sp>
    </p:spTree>
    <p:extLst>
      <p:ext uri="{BB962C8B-B14F-4D97-AF65-F5344CB8AC3E}">
        <p14:creationId xmlns:p14="http://schemas.microsoft.com/office/powerpoint/2010/main" val="11789608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815623"/>
            <a:ext cx="6508377" cy="1143000"/>
          </a:xfrm>
        </p:spPr>
        <p:txBody>
          <a:bodyPr/>
          <a:lstStyle/>
          <a:p>
            <a:r>
              <a:rPr lang="en-US" b="1" dirty="0"/>
              <a:t>CD-ROM Jukebox</a:t>
            </a:r>
            <a:endParaRPr lang="en-US" dirty="0"/>
          </a:p>
        </p:txBody>
      </p:sp>
      <p:sp>
        <p:nvSpPr>
          <p:cNvPr id="3" name="Content Placeholder 2"/>
          <p:cNvSpPr>
            <a:spLocks noGrp="1"/>
          </p:cNvSpPr>
          <p:nvPr>
            <p:ph idx="1"/>
          </p:nvPr>
        </p:nvSpPr>
        <p:spPr>
          <a:xfrm>
            <a:off x="457198" y="2209800"/>
            <a:ext cx="8461023" cy="4380089"/>
          </a:xfrm>
        </p:spPr>
        <p:txBody>
          <a:bodyPr>
            <a:normAutofit/>
          </a:bodyPr>
          <a:lstStyle/>
          <a:p>
            <a:r>
              <a:rPr lang="en-US" sz="2400" dirty="0"/>
              <a:t>Set of CD-ROMs and CD-ROM drives with a controller mounted in a single box, forming a single large storage unit</a:t>
            </a:r>
          </a:p>
          <a:p>
            <a:r>
              <a:rPr lang="en-US" sz="2400" dirty="0"/>
              <a:t>Large CD-ROM jukebox can accommodate up to several hundred CD-ROM disks bringing the storage capacity of the storage unit to several terabytes</a:t>
            </a:r>
          </a:p>
          <a:p>
            <a:r>
              <a:rPr lang="en-US" sz="2400" dirty="0"/>
              <a:t>Used for archiving read-only data in such applications as on-line museums, on-line digital libraries, on-line encyclopedia, </a:t>
            </a:r>
            <a:r>
              <a:rPr lang="en-US" sz="2400" dirty="0" err="1"/>
              <a:t>etc</a:t>
            </a:r>
            <a:r>
              <a:rPr lang="en-US" sz="2400" dirty="0"/>
              <a:t> </a:t>
            </a:r>
          </a:p>
        </p:txBody>
      </p:sp>
    </p:spTree>
    <p:extLst>
      <p:ext uri="{BB962C8B-B14F-4D97-AF65-F5344CB8AC3E}">
        <p14:creationId xmlns:p14="http://schemas.microsoft.com/office/powerpoint/2010/main" val="30425622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89" y="279405"/>
            <a:ext cx="6508377" cy="1143000"/>
          </a:xfrm>
        </p:spPr>
        <p:txBody>
          <a:bodyPr/>
          <a:lstStyle/>
          <a:p>
            <a:r>
              <a:rPr lang="en-US" b="1" dirty="0"/>
              <a:t>Storage Hierarchy</a:t>
            </a:r>
            <a:r>
              <a:rPr lang="en-US" dirty="0"/>
              <a:t> </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5726"/>
            <a:ext cx="9144000" cy="5007691"/>
          </a:xfrm>
          <a:prstGeom prst="rect">
            <a:avLst/>
          </a:prstGeom>
        </p:spPr>
      </p:pic>
    </p:spTree>
    <p:extLst>
      <p:ext uri="{BB962C8B-B14F-4D97-AF65-F5344CB8AC3E}">
        <p14:creationId xmlns:p14="http://schemas.microsoft.com/office/powerpoint/2010/main" val="367085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69" y="286335"/>
            <a:ext cx="7092445" cy="1143000"/>
          </a:xfrm>
        </p:spPr>
        <p:txBody>
          <a:bodyPr/>
          <a:lstStyle/>
          <a:p>
            <a:r>
              <a:rPr lang="en-US" b="1" dirty="0"/>
              <a:t>Magnetic Tape - Storage Organization</a:t>
            </a:r>
            <a:r>
              <a:rPr lang="en-US" dirty="0"/>
              <a:t> </a:t>
            </a:r>
            <a:r>
              <a:rPr lang="en-US" b="1" dirty="0"/>
              <a:t>(Example 1)</a:t>
            </a:r>
            <a:r>
              <a:rPr lang="en-US" dirty="0"/>
              <a:t> </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39" y="1485163"/>
            <a:ext cx="8934676" cy="5247173"/>
          </a:xfrm>
          <a:prstGeom prst="rect">
            <a:avLst/>
          </a:prstGeom>
        </p:spPr>
      </p:pic>
    </p:spTree>
    <p:extLst>
      <p:ext uri="{BB962C8B-B14F-4D97-AF65-F5344CB8AC3E}">
        <p14:creationId xmlns:p14="http://schemas.microsoft.com/office/powerpoint/2010/main" val="12130133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086" y="169337"/>
            <a:ext cx="6508377" cy="745072"/>
          </a:xfrm>
        </p:spPr>
        <p:txBody>
          <a:bodyPr/>
          <a:lstStyle/>
          <a:p>
            <a:r>
              <a:rPr lang="en-US" b="1" dirty="0"/>
              <a:t>Key Words/Phrases</a:t>
            </a:r>
            <a:r>
              <a:rPr lang="en-US" dirty="0"/>
              <a:t> </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277" y="915001"/>
            <a:ext cx="7697609" cy="5951459"/>
          </a:xfrm>
          <a:prstGeom prst="rect">
            <a:avLst/>
          </a:prstGeom>
        </p:spPr>
      </p:pic>
    </p:spTree>
    <p:extLst>
      <p:ext uri="{BB962C8B-B14F-4D97-AF65-F5344CB8AC3E}">
        <p14:creationId xmlns:p14="http://schemas.microsoft.com/office/powerpoint/2010/main" val="13617380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21738"/>
            <a:ext cx="6508377" cy="1143000"/>
          </a:xfrm>
        </p:spPr>
        <p:txBody>
          <a:bodyPr/>
          <a:lstStyle/>
          <a:p>
            <a:r>
              <a:rPr lang="en-US" b="1" dirty="0"/>
              <a:t>Key Words/Phrases</a:t>
            </a:r>
            <a:r>
              <a:rPr lang="en-US" dirty="0"/>
              <a:t> </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297" y="1809040"/>
            <a:ext cx="6045200" cy="4368800"/>
          </a:xfrm>
          <a:prstGeom prst="rect">
            <a:avLst/>
          </a:prstGeom>
        </p:spPr>
      </p:pic>
    </p:spTree>
    <p:extLst>
      <p:ext uri="{BB962C8B-B14F-4D97-AF65-F5344CB8AC3E}">
        <p14:creationId xmlns:p14="http://schemas.microsoft.com/office/powerpoint/2010/main" val="2819075134"/>
      </p:ext>
    </p:extLst>
  </p:cSld>
  <p:clrMapOvr>
    <a:masterClrMapping/>
  </p:clrMapOvr>
</p:sld>
</file>

<file path=ppt/theme/theme1.xml><?xml version="1.0" encoding="utf-8"?>
<a:theme xmlns:a="http://schemas.openxmlformats.org/drawingml/2006/main" name="Plaza">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Plaza.thmx</Template>
  <TotalTime>684</TotalTime>
  <Words>5042</Words>
  <Application>Microsoft Office PowerPoint</Application>
  <PresentationFormat>On-screen Show (4:3)</PresentationFormat>
  <Paragraphs>375</Paragraphs>
  <Slides>91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91</vt:i4>
      </vt:variant>
    </vt:vector>
  </HeadingPairs>
  <TitlesOfParts>
    <vt:vector size="94" baseType="lpstr">
      <vt:lpstr>Century Gothic</vt:lpstr>
      <vt:lpstr>Wingdings 2</vt:lpstr>
      <vt:lpstr>Plaza</vt:lpstr>
      <vt:lpstr>Secondary Storage</vt:lpstr>
      <vt:lpstr>Learning Objectives </vt:lpstr>
      <vt:lpstr>Limitations of Primary Storage </vt:lpstr>
      <vt:lpstr>Secondary Storage </vt:lpstr>
      <vt:lpstr>Classification of Commonly Used Secondary Storage Devices</vt:lpstr>
      <vt:lpstr>Sequential-access Storage Devices </vt:lpstr>
      <vt:lpstr>Direct-access Storage Devices </vt:lpstr>
      <vt:lpstr>Magnetic Tape Basics </vt:lpstr>
      <vt:lpstr>Magnetic Tape - Storage Organization (Example 1) </vt:lpstr>
      <vt:lpstr>Magnetic Tape - Storage Organization (Example 2) </vt:lpstr>
      <vt:lpstr>Magnetic Tape - Storage Organization (Example 3)</vt:lpstr>
      <vt:lpstr>Magnetic Tape - Storage Organization (Example 4) </vt:lpstr>
      <vt:lpstr>Magnetic Tape-Storage Organization (Example 5) </vt:lpstr>
      <vt:lpstr>Magnetic Tape Storage Capacity </vt:lpstr>
      <vt:lpstr>Magnetic Tape – Data Transfer Rate </vt:lpstr>
      <vt:lpstr>Magnetic Tape – Tape Drive </vt:lpstr>
      <vt:lpstr>Magnetic Tape – Tape Controller </vt:lpstr>
      <vt:lpstr>Types of Magnetic Tape </vt:lpstr>
      <vt:lpstr>Half-inch Tape Reel </vt:lpstr>
      <vt:lpstr>Half-inch Tape Reel </vt:lpstr>
      <vt:lpstr>Tape Drive of Half-inch Tape Reel </vt:lpstr>
      <vt:lpstr>Half-inch Tape Cartridge</vt:lpstr>
      <vt:lpstr>Half-inch Tape Cartridge</vt:lpstr>
      <vt:lpstr>Quarter-inch Streamer Tape </vt:lpstr>
      <vt:lpstr>Quarter-inch Streamer Tape (Example) </vt:lpstr>
      <vt:lpstr>4mm Digital Audio Tape (DAT) </vt:lpstr>
      <vt:lpstr>The Helical Scan Techniques    Used in DAT Drives </vt:lpstr>
      <vt:lpstr>Advantages of Magnetic Tapes </vt:lpstr>
      <vt:lpstr>Advantages of Magnetic Tapes </vt:lpstr>
      <vt:lpstr>Limitations of Magnetic Tapes </vt:lpstr>
      <vt:lpstr>Uses of Magnetic Tapes </vt:lpstr>
      <vt:lpstr>Magnetic Disk - Basics</vt:lpstr>
      <vt:lpstr>Magnetic Disk – Storage Organization Illustrates the Concept of Tracks</vt:lpstr>
      <vt:lpstr>Magnetic Disk – Storage Organization Illustrates the Concept of Sectors </vt:lpstr>
      <vt:lpstr>Magnetic Disk – Storage Organization </vt:lpstr>
      <vt:lpstr>Magnetic Disk – Disk Address or Address of a Record on a Disk </vt:lpstr>
      <vt:lpstr>Magnetic Disk – Storage Organization (Illustrates the Concept of Cylinder)</vt:lpstr>
      <vt:lpstr>Magnetic Disk – Storage Capacity </vt:lpstr>
      <vt:lpstr>Magnetic Disk Pack – Access Mechanism </vt:lpstr>
      <vt:lpstr>Magnetic Disk – Access Time </vt:lpstr>
      <vt:lpstr>Disk Formatting </vt:lpstr>
      <vt:lpstr>Disk Formatting </vt:lpstr>
      <vt:lpstr>Magnetic Disk – Disk Drive </vt:lpstr>
      <vt:lpstr>Magnetic Disk – Disk Controller </vt:lpstr>
      <vt:lpstr>Types of Magnetic Disks </vt:lpstr>
      <vt:lpstr>Floppy Disks </vt:lpstr>
      <vt:lpstr>Floppy Disks </vt:lpstr>
      <vt:lpstr>A 3½-inch Floppy Disk </vt:lpstr>
      <vt:lpstr>A 3½-inch Floppy Disk </vt:lpstr>
      <vt:lpstr>Storage Capacities of Various Types of Floppy Disks Size </vt:lpstr>
      <vt:lpstr>Hard Disks </vt:lpstr>
      <vt:lpstr>Zip/Bernoulli Disks </vt:lpstr>
      <vt:lpstr>Disk Packs </vt:lpstr>
      <vt:lpstr>Winchester Disks </vt:lpstr>
      <vt:lpstr>Advantages of Magnetic Disks </vt:lpstr>
      <vt:lpstr>Advantages of Magnetic Disks </vt:lpstr>
      <vt:lpstr>Advantages of Magnetic Disks </vt:lpstr>
      <vt:lpstr>Advantages of Magnetic Disks </vt:lpstr>
      <vt:lpstr>Limitations of Magnetic Disks </vt:lpstr>
      <vt:lpstr>Limitations of Magnetic Disks </vt:lpstr>
      <vt:lpstr>Uses of Magnetic Disks </vt:lpstr>
      <vt:lpstr>Uses of Magnetic Disks </vt:lpstr>
      <vt:lpstr>Optical Disk – Basics </vt:lpstr>
      <vt:lpstr>Optical Disk – Storage Organization </vt:lpstr>
      <vt:lpstr>Optical Disk – Storage Capacity </vt:lpstr>
      <vt:lpstr>Optical Disk – Access Mechanism </vt:lpstr>
      <vt:lpstr>Optical Disk – Access Time </vt:lpstr>
      <vt:lpstr>Optical Disk Drive </vt:lpstr>
      <vt:lpstr>Optical Disk Drive </vt:lpstr>
      <vt:lpstr>Types of Optical Disks </vt:lpstr>
      <vt:lpstr>CD-ROM</vt:lpstr>
      <vt:lpstr>CD-ROM</vt:lpstr>
      <vt:lpstr>WORM Disk / CD-Recordable (CD-R)</vt:lpstr>
      <vt:lpstr>WORM Disk / CD-Recordable (CD-R)</vt:lpstr>
      <vt:lpstr>CD-Read/Write (CD-RW)</vt:lpstr>
      <vt:lpstr>Digital Video / Versatile Disk (DVD)</vt:lpstr>
      <vt:lpstr>Advantages of Optical Disks </vt:lpstr>
      <vt:lpstr>Advantages of Optical Disk </vt:lpstr>
      <vt:lpstr>Limitations of Optical Disks </vt:lpstr>
      <vt:lpstr>Uses of Optical Disks </vt:lpstr>
      <vt:lpstr>Uses of Optical Disks </vt:lpstr>
      <vt:lpstr>Memory Storage Devices </vt:lpstr>
      <vt:lpstr>Memory Storage Devices </vt:lpstr>
      <vt:lpstr>Mass Storage Devices </vt:lpstr>
      <vt:lpstr>Disk Array </vt:lpstr>
      <vt:lpstr>A RAID Unit </vt:lpstr>
      <vt:lpstr>Automated Tape Library </vt:lpstr>
      <vt:lpstr>CD-ROM Jukebox</vt:lpstr>
      <vt:lpstr>Storage Hierarchy </vt:lpstr>
      <vt:lpstr>Key Words/Phrases </vt:lpstr>
      <vt:lpstr>Key Words/Phrases </vt:lpstr>
    </vt:vector>
  </TitlesOfParts>
  <Company>University of Trento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dc:title>
  <dc:creator>S. R. H. Noori</dc:creator>
  <cp:lastModifiedBy>Windows User</cp:lastModifiedBy>
  <cp:revision>186</cp:revision>
  <dcterms:created xsi:type="dcterms:W3CDTF">2014-09-13T15:34:25Z</dcterms:created>
  <dcterms:modified xsi:type="dcterms:W3CDTF">2022-09-05T06:27:48Z</dcterms:modified>
</cp:coreProperties>
</file>