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5" r:id="rId2"/>
    <p:sldId id="444" r:id="rId3"/>
    <p:sldId id="445" r:id="rId4"/>
    <p:sldId id="446" r:id="rId5"/>
    <p:sldId id="450" r:id="rId6"/>
    <p:sldId id="451" r:id="rId7"/>
    <p:sldId id="457" r:id="rId8"/>
    <p:sldId id="478" r:id="rId9"/>
    <p:sldId id="460" r:id="rId10"/>
    <p:sldId id="459" r:id="rId11"/>
    <p:sldId id="443" r:id="rId12"/>
    <p:sldId id="452" r:id="rId13"/>
    <p:sldId id="465" r:id="rId14"/>
    <p:sldId id="472" r:id="rId15"/>
    <p:sldId id="464" r:id="rId16"/>
    <p:sldId id="474" r:id="rId17"/>
    <p:sldId id="458" r:id="rId18"/>
    <p:sldId id="461" r:id="rId19"/>
    <p:sldId id="462" r:id="rId20"/>
    <p:sldId id="463" r:id="rId21"/>
    <p:sldId id="475" r:id="rId22"/>
    <p:sldId id="467" r:id="rId23"/>
    <p:sldId id="479" r:id="rId24"/>
    <p:sldId id="453" r:id="rId25"/>
    <p:sldId id="454" r:id="rId26"/>
    <p:sldId id="455" r:id="rId27"/>
    <p:sldId id="456" r:id="rId28"/>
    <p:sldId id="466" r:id="rId29"/>
    <p:sldId id="476" r:id="rId30"/>
    <p:sldId id="477" r:id="rId31"/>
    <p:sldId id="29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7332E-E1E1-435E-9FF8-5BBFBBB95E3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6D1B-CAA7-437F-9C90-301479AC4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878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60435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74347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74574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11096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18916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51108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740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23886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71705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93251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3871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92686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06882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32943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83547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59905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58126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24908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2822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51607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83524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3192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16076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5126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3460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3638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4797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26435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0DAB-812D-420A-BB60-62E2BDA07002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453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162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515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437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05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854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951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872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848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162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649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162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0B00-2224-4A96-92D8-9FF01C13E9BE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97D8-AAFC-47EB-8095-2547FC92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950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381000"/>
            <a:ext cx="4515255" cy="279050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653451" y="3276600"/>
            <a:ext cx="399660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Real Time Operating System</a:t>
            </a:r>
          </a:p>
          <a:p>
            <a:pPr algn="ctr"/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  <a:p>
            <a:pPr algn="ctr"/>
            <a:r>
              <a:rPr lang="en-US" sz="2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Lecture (2)</a:t>
            </a:r>
          </a:p>
          <a:p>
            <a:pPr algn="ctr"/>
            <a:r>
              <a:rPr lang="en-US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Free</a:t>
            </a:r>
            <a:r>
              <a:rPr lang="en-US" sz="2400" b="1" cap="none" spc="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RTOS</a:t>
            </a:r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5943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This material is developed by </a:t>
            </a:r>
            <a:r>
              <a:rPr lang="en-US" sz="1200" b="1" i="1" dirty="0" err="1"/>
              <a:t>IMTSchool</a:t>
            </a:r>
            <a:r>
              <a:rPr lang="en-US" sz="1200" b="1" i="1" dirty="0"/>
              <a:t> for educational use only</a:t>
            </a:r>
          </a:p>
          <a:p>
            <a:pPr algn="ctr"/>
            <a:r>
              <a:rPr lang="en-US" sz="1200" b="1" i="1" dirty="0"/>
              <a:t>All copyrights are reserved</a:t>
            </a:r>
          </a:p>
        </p:txBody>
      </p:sp>
    </p:spTree>
    <p:extLst>
      <p:ext uri="{BB962C8B-B14F-4D97-AF65-F5344CB8AC3E}">
        <p14:creationId xmlns:p14="http://schemas.microsoft.com/office/powerpoint/2010/main" xmlns="" val="290754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6A83D7C-8973-4FFD-BEC2-3CD321FB3BE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Lab 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D4442BC9-B10D-4253-A413-E40FBBBF751F}"/>
              </a:ext>
            </a:extLst>
          </p:cNvPr>
          <p:cNvSpPr/>
          <p:nvPr/>
        </p:nvSpPr>
        <p:spPr>
          <a:xfrm>
            <a:off x="457200" y="1417638"/>
            <a:ext cx="5486399" cy="1554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Using </a:t>
            </a:r>
            <a:r>
              <a:rPr lang="en-US" sz="2000" dirty="0" err="1">
                <a:solidFill>
                  <a:schemeClr val="tx2"/>
                </a:solidFill>
              </a:rPr>
              <a:t>FreeRTOS</a:t>
            </a:r>
            <a:r>
              <a:rPr lang="en-US" sz="2000" dirty="0">
                <a:solidFill>
                  <a:schemeClr val="tx2"/>
                </a:solidFill>
              </a:rPr>
              <a:t> create Two TASKS 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on LCD “I am TASK 1 “ for 1 sec.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on LCD “I am TASK 2 “ for 1 sec.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2296544-D73A-46B7-9203-AD0AA8BB3D8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6319" y="3835097"/>
            <a:ext cx="3198561" cy="2464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365C8B-2AF7-4356-8E5B-B814F9DCF7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257" y="3836011"/>
            <a:ext cx="3318743" cy="24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430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CF0D091E-BFE3-44B0-B5C1-E8B0870CD5B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Shared Resource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EB37F4B7-0E5B-4545-9133-09A20E125E92}"/>
              </a:ext>
            </a:extLst>
          </p:cNvPr>
          <p:cNvSpPr/>
          <p:nvPr/>
        </p:nvSpPr>
        <p:spPr>
          <a:xfrm>
            <a:off x="219300" y="2083928"/>
            <a:ext cx="3882666" cy="10885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Code segment which need to be treated indivisibly .After a section of code starts executing ,it must not be interrupted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E0C6AC8-C5AD-492C-95B0-E7DFAC926B3F}"/>
              </a:ext>
            </a:extLst>
          </p:cNvPr>
          <p:cNvSpPr/>
          <p:nvPr/>
        </p:nvSpPr>
        <p:spPr>
          <a:xfrm>
            <a:off x="363996" y="1507778"/>
            <a:ext cx="2538015" cy="40011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Critical section 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21F2A26F-6456-4125-AE4E-B65FB6AE392C}"/>
              </a:ext>
            </a:extLst>
          </p:cNvPr>
          <p:cNvSpPr/>
          <p:nvPr/>
        </p:nvSpPr>
        <p:spPr>
          <a:xfrm>
            <a:off x="214336" y="3827484"/>
            <a:ext cx="3653960" cy="14312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shared resource is a resource that  can be used by more than one task .Each task should gain exclusive access to the shared resources to prevent data corruption.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B0A75D3-1E17-47BF-8BFC-F67868BAF26C}"/>
              </a:ext>
            </a:extLst>
          </p:cNvPr>
          <p:cNvSpPr/>
          <p:nvPr/>
        </p:nvSpPr>
        <p:spPr>
          <a:xfrm>
            <a:off x="363996" y="3277792"/>
            <a:ext cx="2266946" cy="40011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Shared Resources :</a:t>
            </a: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xmlns="" id="{BA42B58F-A638-4A8E-9EF7-480A13F64768}"/>
              </a:ext>
            </a:extLst>
          </p:cNvPr>
          <p:cNvSpPr/>
          <p:nvPr/>
        </p:nvSpPr>
        <p:spPr>
          <a:xfrm>
            <a:off x="1546885" y="5406114"/>
            <a:ext cx="4571994" cy="971046"/>
          </a:xfrm>
          <a:prstGeom prst="round2Same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 are typically disabled before critical section is executing and enabled when the critical code is finished 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E8562D7-0E05-4E7A-95F0-4B1D1CDF9626}"/>
              </a:ext>
            </a:extLst>
          </p:cNvPr>
          <p:cNvSpPr/>
          <p:nvPr/>
        </p:nvSpPr>
        <p:spPr>
          <a:xfrm>
            <a:off x="5349581" y="3690165"/>
            <a:ext cx="2247720" cy="144481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Shared resource</a:t>
            </a:r>
          </a:p>
          <a:p>
            <a:pPr algn="ctr"/>
            <a:r>
              <a:rPr lang="en-US" sz="2400" b="1" dirty="0"/>
              <a:t>(LCD)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4A7FA175-B2BD-46F5-A871-33F0C2C69B7F}"/>
              </a:ext>
            </a:extLst>
          </p:cNvPr>
          <p:cNvSpPr/>
          <p:nvPr/>
        </p:nvSpPr>
        <p:spPr>
          <a:xfrm>
            <a:off x="5937904" y="2331505"/>
            <a:ext cx="1102452" cy="311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Process</a:t>
            </a:r>
            <a:r>
              <a:rPr lang="en-US" dirty="0"/>
              <a:t> 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F877621-60A5-4C62-B1EB-FE7966612BED}"/>
              </a:ext>
            </a:extLst>
          </p:cNvPr>
          <p:cNvSpPr/>
          <p:nvPr/>
        </p:nvSpPr>
        <p:spPr>
          <a:xfrm>
            <a:off x="4157542" y="3106356"/>
            <a:ext cx="1197955" cy="303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Process</a:t>
            </a:r>
            <a:r>
              <a:rPr lang="en-US" sz="2000" dirty="0"/>
              <a:t>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3C173B83-B65C-41ED-9D01-A2D2467FBE04}"/>
              </a:ext>
            </a:extLst>
          </p:cNvPr>
          <p:cNvSpPr/>
          <p:nvPr/>
        </p:nvSpPr>
        <p:spPr>
          <a:xfrm>
            <a:off x="7590864" y="3077082"/>
            <a:ext cx="1248336" cy="327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Process</a:t>
            </a:r>
            <a:r>
              <a:rPr lang="en-US" sz="2000" dirty="0"/>
              <a:t> 3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xmlns="" id="{F4F8B805-3CA8-40BD-8431-0A69585E9F8D}"/>
              </a:ext>
            </a:extLst>
          </p:cNvPr>
          <p:cNvSpPr/>
          <p:nvPr/>
        </p:nvSpPr>
        <p:spPr>
          <a:xfrm>
            <a:off x="6316533" y="2652957"/>
            <a:ext cx="335910" cy="104274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xmlns="" id="{8FFF0D19-56B0-4A4A-BDE2-A26F8109BD7B}"/>
              </a:ext>
            </a:extLst>
          </p:cNvPr>
          <p:cNvSpPr/>
          <p:nvPr/>
        </p:nvSpPr>
        <p:spPr>
          <a:xfrm rot="10800000" flipH="1">
            <a:off x="4625120" y="3425007"/>
            <a:ext cx="709314" cy="1257693"/>
          </a:xfrm>
          <a:prstGeom prst="bentArrow">
            <a:avLst>
              <a:gd name="adj1" fmla="val 25000"/>
              <a:gd name="adj2" fmla="val 41390"/>
              <a:gd name="adj3" fmla="val 25000"/>
              <a:gd name="adj4" fmla="val 75000"/>
            </a:avLst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xmlns="" id="{CF05FED8-2F8A-4A1D-9A5E-1767BFE3EAAA}"/>
              </a:ext>
            </a:extLst>
          </p:cNvPr>
          <p:cNvSpPr/>
          <p:nvPr/>
        </p:nvSpPr>
        <p:spPr>
          <a:xfrm rot="10800000">
            <a:off x="7593419" y="3442987"/>
            <a:ext cx="709315" cy="1221731"/>
          </a:xfrm>
          <a:prstGeom prst="bentArrow">
            <a:avLst>
              <a:gd name="adj1" fmla="val 25000"/>
              <a:gd name="adj2" fmla="val 41390"/>
              <a:gd name="adj3" fmla="val 25000"/>
              <a:gd name="adj4" fmla="val 43750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623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AC5C6F27-787F-4354-B838-504E81263BD1}"/>
              </a:ext>
            </a:extLst>
          </p:cNvPr>
          <p:cNvSpPr/>
          <p:nvPr/>
        </p:nvSpPr>
        <p:spPr>
          <a:xfrm>
            <a:off x="381000" y="1371600"/>
            <a:ext cx="5105399" cy="1981199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Imagine what would happen if two tasks were allowed to send characters to a printer at the same time. The printer would contain inter­leaved data from each task. For instance, the printout from Task 1 printing “I am Task 1!" and Task 2 printing “I am Task 2!" could result in: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                       I la </a:t>
            </a:r>
            <a:r>
              <a:rPr lang="en-US" dirty="0" err="1">
                <a:solidFill>
                  <a:schemeClr val="tx2"/>
                </a:solidFill>
              </a:rPr>
              <a:t>amm</a:t>
            </a:r>
            <a:r>
              <a:rPr lang="en-US" dirty="0">
                <a:solidFill>
                  <a:schemeClr val="tx2"/>
                </a:solidFill>
              </a:rPr>
              <a:t> T </a:t>
            </a:r>
            <a:r>
              <a:rPr lang="en-US" dirty="0" err="1">
                <a:solidFill>
                  <a:schemeClr val="tx2"/>
                </a:solidFill>
              </a:rPr>
              <a:t>Tasask</a:t>
            </a:r>
            <a:r>
              <a:rPr lang="en-US" dirty="0">
                <a:solidFill>
                  <a:schemeClr val="tx2"/>
                </a:solidFill>
              </a:rPr>
              <a:t> kl !2!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A8BA41D-CB99-497B-937F-08CFF4FC660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 Semaphores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xmlns="" id="{DBB59935-3775-4A25-9C1D-9B0223FF92FE}"/>
              </a:ext>
            </a:extLst>
          </p:cNvPr>
          <p:cNvSpPr/>
          <p:nvPr/>
        </p:nvSpPr>
        <p:spPr>
          <a:xfrm>
            <a:off x="388086" y="3429000"/>
            <a:ext cx="5105400" cy="2999249"/>
          </a:xfrm>
          <a:prstGeom prst="round2Diag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Semaphores</a:t>
            </a:r>
            <a:r>
              <a:rPr lang="en-US" dirty="0"/>
              <a:t> are especially useful when tasks share I/O devices.</a:t>
            </a:r>
          </a:p>
          <a:p>
            <a:pPr algn="just"/>
            <a:r>
              <a:rPr lang="sv-SE" altLang="en-US" dirty="0"/>
              <a:t>A </a:t>
            </a:r>
            <a:r>
              <a:rPr lang="sv-SE" altLang="en-US" i="1" dirty="0"/>
              <a:t>semaphore</a:t>
            </a:r>
            <a:r>
              <a:rPr lang="sv-SE" altLang="en-US" dirty="0"/>
              <a:t> is a kernel object that one or more threads of execution can acquire or release for the purpose of synchronization or mutual exclusion.</a:t>
            </a:r>
            <a:endParaRPr lang="en-US" dirty="0"/>
          </a:p>
          <a:p>
            <a:pPr algn="just"/>
            <a:r>
              <a:rPr lang="en-US" dirty="0"/>
              <a:t>In this case, use a semaphore and initialize it to 1 (binary semaphore). The rule is simple: to access the printer, each task first must obtain the resource’s semaphore.</a:t>
            </a:r>
          </a:p>
        </p:txBody>
      </p:sp>
      <p:pic>
        <p:nvPicPr>
          <p:cNvPr id="1026" name="Picture 2" descr="image27">
            <a:extLst>
              <a:ext uri="{FF2B5EF4-FFF2-40B4-BE49-F238E27FC236}">
                <a16:creationId xmlns:a16="http://schemas.microsoft.com/office/drawing/2014/main" xmlns="" id="{8E380EDA-698B-4C51-94EE-7F4AB7CF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5886" y="2065342"/>
            <a:ext cx="3117114" cy="372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5593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4A8BA41D-CB99-497B-937F-08CFF4FC660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  Semaphores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xmlns="" id="{DBB59935-3775-4A25-9C1D-9B0223FF92FE}"/>
              </a:ext>
            </a:extLst>
          </p:cNvPr>
          <p:cNvSpPr/>
          <p:nvPr/>
        </p:nvSpPr>
        <p:spPr>
          <a:xfrm>
            <a:off x="334295" y="3695700"/>
            <a:ext cx="6857998" cy="2286400"/>
          </a:xfrm>
          <a:prstGeom prst="round2Diag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sv-SE" altLang="en-US" sz="2400" dirty="0"/>
              <a:t>Blocked tasks are kept in a task-waiting list.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v-SE" altLang="en-US" sz="2400" dirty="0"/>
              <a:t>When the semaphore is released, one task of the task waiting list gets access to the semaphore and is put into ready state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v-SE" altLang="en-US" sz="2400" dirty="0"/>
              <a:t>The exact implementation of the task-waiting list depends on the RTOS kernel.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xmlns="" id="{578C5960-135A-4D22-BBA5-7FE585289E08}"/>
              </a:ext>
            </a:extLst>
          </p:cNvPr>
          <p:cNvSpPr/>
          <p:nvPr/>
        </p:nvSpPr>
        <p:spPr>
          <a:xfrm>
            <a:off x="309715" y="1119967"/>
            <a:ext cx="6857997" cy="2461432"/>
          </a:xfrm>
          <a:prstGeom prst="round2DiagRect">
            <a:avLst>
              <a:gd name="adj1" fmla="val 15602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61963" lvl="1" indent="-344488" algn="just">
              <a:buFont typeface="Wingdings" panose="05000000000000000000" pitchFamily="2" charset="2"/>
              <a:buChar char="q"/>
            </a:pPr>
            <a:r>
              <a:rPr lang="sv-SE" altLang="en-US" sz="2200" dirty="0"/>
              <a:t>A binary semaphore is like a </a:t>
            </a:r>
            <a:r>
              <a:rPr lang="sv-SE" altLang="en-US" sz="2200" i="1" dirty="0"/>
              <a:t>key </a:t>
            </a:r>
            <a:r>
              <a:rPr lang="sv-SE" altLang="en-US" sz="2200" dirty="0"/>
              <a:t>that allows a task to carry out some operation or to access a resource.</a:t>
            </a:r>
          </a:p>
          <a:p>
            <a:pPr marL="461963" lvl="1" indent="-344488" algn="just">
              <a:buFont typeface="Wingdings" panose="05000000000000000000" pitchFamily="2" charset="2"/>
              <a:buChar char="q"/>
            </a:pPr>
            <a:r>
              <a:rPr lang="sv-SE" altLang="en-US" sz="2200" dirty="0"/>
              <a:t>There maybe several keys for each semaphore</a:t>
            </a:r>
          </a:p>
          <a:p>
            <a:pPr marL="461963" lvl="1" indent="-344488" algn="just">
              <a:buFont typeface="Wingdings" panose="05000000000000000000" pitchFamily="2" charset="2"/>
              <a:buChar char="q"/>
            </a:pPr>
            <a:r>
              <a:rPr lang="sv-SE" altLang="en-US" sz="2200" dirty="0"/>
              <a:t>If the task can acquire the semaphore, it can carry out the intended operation or access the resource.</a:t>
            </a:r>
          </a:p>
          <a:p>
            <a:pPr marL="461963" lvl="1" indent="-344488" algn="just">
              <a:buFont typeface="Wingdings" panose="05000000000000000000" pitchFamily="2" charset="2"/>
              <a:buChar char="q"/>
            </a:pPr>
            <a:r>
              <a:rPr lang="sv-SE" altLang="en-US" sz="2200" dirty="0"/>
              <a:t>Otherwise the task is blocked, if it chooses to wait for the release of the semaphore</a:t>
            </a:r>
          </a:p>
        </p:txBody>
      </p:sp>
    </p:spTree>
    <p:extLst>
      <p:ext uri="{BB962C8B-B14F-4D97-AF65-F5344CB8AC3E}">
        <p14:creationId xmlns:p14="http://schemas.microsoft.com/office/powerpoint/2010/main" xmlns="" val="423408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AC5C6F27-787F-4354-B838-504E81263BD1}"/>
              </a:ext>
            </a:extLst>
          </p:cNvPr>
          <p:cNvSpPr/>
          <p:nvPr/>
        </p:nvSpPr>
        <p:spPr>
          <a:xfrm>
            <a:off x="465271" y="2418890"/>
            <a:ext cx="5105398" cy="3701910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sv-SE" altLang="en-US" sz="2000" dirty="0"/>
              <a:t>A binary semaphore has either a value of:</a:t>
            </a:r>
          </a:p>
          <a:p>
            <a:pPr marL="796925" indent="-168275" algn="just">
              <a:buFont typeface="Arial" panose="020B0604020202020204" pitchFamily="34" charset="0"/>
              <a:buChar char="•"/>
            </a:pPr>
            <a:r>
              <a:rPr lang="sv-SE" altLang="en-US" sz="2000" dirty="0"/>
              <a:t>0 (unavailable)</a:t>
            </a:r>
          </a:p>
          <a:p>
            <a:pPr marL="796925" indent="-168275" algn="just">
              <a:buFont typeface="Arial" panose="020B0604020202020204" pitchFamily="34" charset="0"/>
              <a:buChar char="•"/>
            </a:pPr>
            <a:r>
              <a:rPr lang="sv-SE" altLang="en-US" sz="2000" dirty="0"/>
              <a:t>1 (available)</a:t>
            </a:r>
          </a:p>
          <a:p>
            <a:pPr marL="285750" lvl="2" indent="-285750" algn="just">
              <a:buFont typeface="Wingdings" panose="05000000000000000000" pitchFamily="2" charset="2"/>
              <a:buChar char="q"/>
            </a:pPr>
            <a:r>
              <a:rPr lang="en-GB" altLang="en-US" sz="2000" dirty="0"/>
              <a:t>The task </a:t>
            </a:r>
            <a:r>
              <a:rPr lang="en-GB" altLang="en-US" sz="2000" dirty="0" err="1">
                <a:solidFill>
                  <a:srgbClr val="0070C0"/>
                </a:solidFill>
              </a:rPr>
              <a:t>WaitTask</a:t>
            </a:r>
            <a:r>
              <a:rPr lang="en-GB" altLang="en-US" sz="2000" dirty="0"/>
              <a:t> has to wait until the task </a:t>
            </a:r>
            <a:r>
              <a:rPr lang="en-GB" altLang="en-US" sz="2000" dirty="0" err="1">
                <a:solidFill>
                  <a:srgbClr val="0070C0"/>
                </a:solidFill>
              </a:rPr>
              <a:t>SignalTask</a:t>
            </a:r>
            <a:r>
              <a:rPr lang="en-GB" altLang="en-US" sz="2000" dirty="0"/>
              <a:t> releases the binary semaphore.</a:t>
            </a:r>
            <a:endParaRPr lang="sv-SE" altLang="en-US" sz="2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sv-SE" altLang="en-US" sz="2000" dirty="0"/>
              <a:t>A binary semaphore is a shared resource</a:t>
            </a:r>
          </a:p>
          <a:p>
            <a:pPr marL="796925" indent="-168275" algn="just">
              <a:buFont typeface="Arial" panose="020B0604020202020204" pitchFamily="34" charset="0"/>
              <a:buChar char="•"/>
            </a:pPr>
            <a:r>
              <a:rPr lang="sv-SE" altLang="en-US" sz="2000" dirty="0"/>
              <a:t>Any task can release it!</a:t>
            </a:r>
            <a:endParaRPr lang="en-US" altLang="en-US" sz="2000" dirty="0"/>
          </a:p>
          <a:p>
            <a:pPr lvl="2" indent="-914400"/>
            <a:endParaRPr lang="sv-SE" alt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A8BA41D-CB99-497B-937F-08CFF4FC660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Binary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 Semaphores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xmlns="" id="{DBB59935-3775-4A25-9C1D-9B0223FF92FE}"/>
              </a:ext>
            </a:extLst>
          </p:cNvPr>
          <p:cNvSpPr/>
          <p:nvPr/>
        </p:nvSpPr>
        <p:spPr>
          <a:xfrm>
            <a:off x="457198" y="1352695"/>
            <a:ext cx="5105400" cy="704705"/>
          </a:xfrm>
          <a:prstGeom prst="round2Diag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binary semaphore </a:t>
            </a:r>
            <a:r>
              <a:rPr lang="en-US" dirty="0"/>
              <a:t>is used when a resource can be used by only one task at a time.</a:t>
            </a:r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xmlns="" id="{271AD1AF-B75D-4FFD-90A5-B629995E5836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59504"/>
            <a:ext cx="719138" cy="719137"/>
            <a:chOff x="4014" y="3244"/>
            <a:chExt cx="589" cy="589"/>
          </a:xfrm>
        </p:grpSpPr>
        <p:sp>
          <p:nvSpPr>
            <p:cNvPr id="18" name="Oval 13">
              <a:extLst>
                <a:ext uri="{FF2B5EF4-FFF2-40B4-BE49-F238E27FC236}">
                  <a16:creationId xmlns:a16="http://schemas.microsoft.com/office/drawing/2014/main" xmlns="" id="{20F61BA8-C9E5-4753-B3BD-D378D24C9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244"/>
              <a:ext cx="589" cy="58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xmlns="" id="{849C7CE1-6F90-421E-B93F-C2AD11503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1" y="3339"/>
              <a:ext cx="0" cy="40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15">
              <a:extLst>
                <a:ext uri="{FF2B5EF4-FFF2-40B4-BE49-F238E27FC236}">
                  <a16:creationId xmlns:a16="http://schemas.microsoft.com/office/drawing/2014/main" xmlns="" id="{7F8B050A-71C0-42DF-AF65-FF230F7064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263" y="3317"/>
              <a:ext cx="227" cy="27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2" name="Text Box 16">
            <a:extLst>
              <a:ext uri="{FF2B5EF4-FFF2-40B4-BE49-F238E27FC236}">
                <a16:creationId xmlns:a16="http://schemas.microsoft.com/office/drawing/2014/main" xmlns="" id="{4F097428-0A77-4986-AE0C-A88AAD054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5" y="767479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sv-SE" altLang="en-US" dirty="0"/>
              <a:t>B</a:t>
            </a:r>
            <a:endParaRPr lang="en-US" altLang="en-US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xmlns="" id="{26DAB449-55E3-4183-A28E-3572D831F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1905000"/>
            <a:ext cx="1296988" cy="4318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xmlns="" id="{A2CEE255-9768-43B6-B00B-7543163EB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012" y="1978025"/>
            <a:ext cx="1247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sv-SE" altLang="en-US" sz="1400" dirty="0">
                <a:latin typeface="Courier New" panose="02070309020205020404" pitchFamily="49" charset="0"/>
              </a:rPr>
              <a:t>SignalTask</a:t>
            </a:r>
            <a:endParaRPr lang="en-US" altLang="en-US" sz="1400" dirty="0">
              <a:latin typeface="Courier New" panose="02070309020205020404" pitchFamily="49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xmlns="" id="{DB6E630E-FA63-4B84-978E-23453D9AF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4" y="5105400"/>
            <a:ext cx="1296988" cy="4318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xmlns="" id="{E6E1AC12-82CC-4DA3-A9AA-ED9023AEE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2" y="5181600"/>
            <a:ext cx="1035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sv-SE" altLang="en-US" sz="1400" dirty="0">
                <a:latin typeface="Courier New" panose="02070309020205020404" pitchFamily="49" charset="0"/>
              </a:rPr>
              <a:t>WaitTask</a:t>
            </a:r>
            <a:endParaRPr lang="en-US" altLang="en-US" sz="1400" dirty="0">
              <a:latin typeface="Courier New" panose="02070309020205020404" pitchFamily="49" charset="0"/>
            </a:endParaRPr>
          </a:p>
        </p:txBody>
      </p:sp>
      <p:grpSp>
        <p:nvGrpSpPr>
          <p:cNvPr id="27" name="Group 8">
            <a:extLst>
              <a:ext uri="{FF2B5EF4-FFF2-40B4-BE49-F238E27FC236}">
                <a16:creationId xmlns:a16="http://schemas.microsoft.com/office/drawing/2014/main" xmlns="" id="{045A9B31-A4C9-4A19-B18B-B1AEBAF2E360}"/>
              </a:ext>
            </a:extLst>
          </p:cNvPr>
          <p:cNvGrpSpPr>
            <a:grpSpLocks/>
          </p:cNvGrpSpPr>
          <p:nvPr/>
        </p:nvGrpSpPr>
        <p:grpSpPr bwMode="auto">
          <a:xfrm>
            <a:off x="6975475" y="3276600"/>
            <a:ext cx="719137" cy="719137"/>
            <a:chOff x="4014" y="3244"/>
            <a:chExt cx="589" cy="589"/>
          </a:xfrm>
          <a:solidFill>
            <a:srgbClr val="FFFF00"/>
          </a:solidFill>
        </p:grpSpPr>
        <p:sp>
          <p:nvSpPr>
            <p:cNvPr id="28" name="Oval 9">
              <a:extLst>
                <a:ext uri="{FF2B5EF4-FFF2-40B4-BE49-F238E27FC236}">
                  <a16:creationId xmlns:a16="http://schemas.microsoft.com/office/drawing/2014/main" xmlns="" id="{21B4EA09-2744-4AAA-BB5B-4683D23E6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244"/>
              <a:ext cx="589" cy="58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xmlns="" id="{8F498065-9D0C-4EDC-9231-B09CF13A6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1" y="3339"/>
              <a:ext cx="0" cy="409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11">
              <a:extLst>
                <a:ext uri="{FF2B5EF4-FFF2-40B4-BE49-F238E27FC236}">
                  <a16:creationId xmlns:a16="http://schemas.microsoft.com/office/drawing/2014/main" xmlns="" id="{A88AE4E3-1C6D-4925-9B40-3982B3CC2F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263" y="3317"/>
              <a:ext cx="227" cy="27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  <p:sp>
        <p:nvSpPr>
          <p:cNvPr id="31" name="Line 12">
            <a:extLst>
              <a:ext uri="{FF2B5EF4-FFF2-40B4-BE49-F238E27FC236}">
                <a16:creationId xmlns:a16="http://schemas.microsoft.com/office/drawing/2014/main" xmlns="" id="{43DFF518-CBC9-4652-9CC9-34B8ADDB2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3612" y="2362200"/>
            <a:ext cx="2" cy="9143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xmlns="" id="{F5C7698E-464D-41AF-AA97-C87763B49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3612" y="4038600"/>
            <a:ext cx="0" cy="1030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">
            <a:extLst>
              <a:ext uri="{FF2B5EF4-FFF2-40B4-BE49-F238E27FC236}">
                <a16:creationId xmlns:a16="http://schemas.microsoft.com/office/drawing/2014/main" xmlns="" id="{6D44F014-9AED-4E1D-A472-43B081AFF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612" y="3581400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sv-SE" altLang="en-US" dirty="0"/>
              <a:t>B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98406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AC5C6F27-787F-4354-B838-504E81263BD1}"/>
              </a:ext>
            </a:extLst>
          </p:cNvPr>
          <p:cNvSpPr/>
          <p:nvPr/>
        </p:nvSpPr>
        <p:spPr>
          <a:xfrm>
            <a:off x="434279" y="2566973"/>
            <a:ext cx="5105398" cy="3833828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sv-SE" altLang="en-US" sz="1600" dirty="0"/>
              <a:t>A counting semaphore uses a count to be able to give more than one task access :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v-SE" altLang="en-US" sz="1600" dirty="0">
                <a:solidFill>
                  <a:srgbClr val="0070C0"/>
                </a:solidFill>
              </a:rPr>
              <a:t>0 (unavailable) 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v-SE" altLang="en-US" sz="1600" dirty="0">
                <a:solidFill>
                  <a:srgbClr val="0070C0"/>
                </a:solidFill>
              </a:rPr>
              <a:t>&gt; 0 (available)</a:t>
            </a:r>
            <a:endParaRPr lang="en-US" sz="1600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/>
              <a:t>with the semaphore count initialized to the number of free resources.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/>
              <a:t>Threads then atomically increment the count when resources are added and atomically decrement the count when resources are removed.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/>
              <a:t>When the semaphore count becomes zero, indicating that no more resources are present, threads trying to decrement the semaphore block wait until the count becomes greater than zero.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sv-SE" altLang="en-US" sz="1600" dirty="0"/>
              <a:t>A counting semaphore is a shared resource</a:t>
            </a:r>
          </a:p>
          <a:p>
            <a:pPr marL="1200150" lvl="1" indent="-28575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sv-SE" altLang="en-US" sz="1600" dirty="0">
                <a:solidFill>
                  <a:srgbClr val="0070C0"/>
                </a:solidFill>
              </a:rPr>
              <a:t>Any task can release it!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A8BA41D-CB99-497B-937F-08CFF4FC660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Counting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 Semaphores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xmlns="" id="{DBB59935-3775-4A25-9C1D-9B0223FF92FE}"/>
              </a:ext>
            </a:extLst>
          </p:cNvPr>
          <p:cNvSpPr/>
          <p:nvPr/>
        </p:nvSpPr>
        <p:spPr>
          <a:xfrm>
            <a:off x="457198" y="1352695"/>
            <a:ext cx="5105400" cy="1066795"/>
          </a:xfrm>
          <a:prstGeom prst="round2Diag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counting semaphore </a:t>
            </a:r>
            <a:r>
              <a:rPr lang="en-US" dirty="0"/>
              <a:t>is used when a resource can be used by more than one task at the same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7110AA-3B34-4773-9EB3-803B6999B6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697" t="-279" r="24101"/>
          <a:stretch/>
        </p:blipFill>
        <p:spPr>
          <a:xfrm>
            <a:off x="5780571" y="1449593"/>
            <a:ext cx="2899142" cy="2202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A3766B8-7E70-4AC3-BEBB-0B7AA713C9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80570" y="3984312"/>
            <a:ext cx="2830027" cy="2313108"/>
          </a:xfrm>
          <a:prstGeom prst="rect">
            <a:avLst/>
          </a:prstGeom>
        </p:spPr>
      </p:pic>
      <p:grpSp>
        <p:nvGrpSpPr>
          <p:cNvPr id="15" name="Group 16">
            <a:extLst>
              <a:ext uri="{FF2B5EF4-FFF2-40B4-BE49-F238E27FC236}">
                <a16:creationId xmlns:a16="http://schemas.microsoft.com/office/drawing/2014/main" xmlns="" id="{9AEE3F05-A6BF-499F-BCAB-5513F024924B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347662"/>
            <a:ext cx="719138" cy="719138"/>
            <a:chOff x="4014" y="3244"/>
            <a:chExt cx="589" cy="589"/>
          </a:xfrm>
        </p:grpSpPr>
        <p:sp>
          <p:nvSpPr>
            <p:cNvPr id="16" name="Oval 17">
              <a:extLst>
                <a:ext uri="{FF2B5EF4-FFF2-40B4-BE49-F238E27FC236}">
                  <a16:creationId xmlns:a16="http://schemas.microsoft.com/office/drawing/2014/main" xmlns="" id="{1CF123AE-F572-41CC-8C43-962C7B9B7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244"/>
              <a:ext cx="589" cy="58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xmlns="" id="{76B9E564-833E-4533-B493-C1E10780C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1" y="3339"/>
              <a:ext cx="0" cy="40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AutoShape 19">
              <a:extLst>
                <a:ext uri="{FF2B5EF4-FFF2-40B4-BE49-F238E27FC236}">
                  <a16:creationId xmlns:a16="http://schemas.microsoft.com/office/drawing/2014/main" xmlns="" id="{C7C1D4CA-9430-49C7-A371-F8107FF287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263" y="3317"/>
              <a:ext cx="227" cy="27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9" name="Text Box 20">
            <a:extLst>
              <a:ext uri="{FF2B5EF4-FFF2-40B4-BE49-F238E27FC236}">
                <a16:creationId xmlns:a16="http://schemas.microsoft.com/office/drawing/2014/main" xmlns="" id="{15DF96E9-69E4-42D9-8552-72E9F4C2C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655637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sv-SE" altLang="en-US"/>
              <a:t>C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8745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0"/>
            <a:ext cx="1524000" cy="94185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xmlns="" id="{57ABF97D-1A1B-4363-8E7C-FF811AA6292F}"/>
              </a:ext>
            </a:extLst>
          </p:cNvPr>
          <p:cNvSpPr txBox="1">
            <a:spLocks/>
          </p:cNvSpPr>
          <p:nvPr/>
        </p:nvSpPr>
        <p:spPr>
          <a:xfrm>
            <a:off x="1660207" y="260949"/>
            <a:ext cx="7019506" cy="123150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binary Semaphores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creation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xmlns="" id="{33C891F8-F812-40AC-92E3-8D7F375E6CB2}"/>
              </a:ext>
            </a:extLst>
          </p:cNvPr>
          <p:cNvSpPr/>
          <p:nvPr/>
        </p:nvSpPr>
        <p:spPr>
          <a:xfrm>
            <a:off x="747400" y="1223089"/>
            <a:ext cx="2597885" cy="42176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Defining a semaphore 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xmlns="" id="{1DAE6B23-44C7-4F39-8A62-6358493383EA}"/>
              </a:ext>
            </a:extLst>
          </p:cNvPr>
          <p:cNvSpPr/>
          <p:nvPr/>
        </p:nvSpPr>
        <p:spPr>
          <a:xfrm>
            <a:off x="747400" y="2529158"/>
            <a:ext cx="3121450" cy="42176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Creating a binary semaphore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AABD09F-F3DA-458B-9C16-14587E56DD85}"/>
              </a:ext>
            </a:extLst>
          </p:cNvPr>
          <p:cNvSpPr/>
          <p:nvPr/>
        </p:nvSpPr>
        <p:spPr>
          <a:xfrm>
            <a:off x="685801" y="1688963"/>
            <a:ext cx="7316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semaphore is referenced by a global variable of type </a:t>
            </a:r>
            <a:r>
              <a:rPr lang="en-US" dirty="0" err="1">
                <a:solidFill>
                  <a:srgbClr val="0070C0"/>
                </a:solidFill>
              </a:rPr>
              <a:t>xSemaphoreHandle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1E59615-78C9-4FB7-B830-B84F44013320}"/>
              </a:ext>
            </a:extLst>
          </p:cNvPr>
          <p:cNvSpPr/>
          <p:nvPr/>
        </p:nvSpPr>
        <p:spPr>
          <a:xfrm>
            <a:off x="1339067" y="2966927"/>
            <a:ext cx="67817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SemaphoreHandle_t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xSemaphoreCreateBinary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); 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FD6BF1B-70A3-4E2C-A266-134260513254}"/>
              </a:ext>
            </a:extLst>
          </p:cNvPr>
          <p:cNvSpPr/>
          <p:nvPr/>
        </p:nvSpPr>
        <p:spPr>
          <a:xfrm>
            <a:off x="1101356" y="3260006"/>
            <a:ext cx="70195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Creates a binary semaphore, and returns a handle by which the semaphore can be referenced.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Each binary semaphore requires a small amount of RAM that is used to hold the semaphore’s state. 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4075A1F-FFE6-4287-9B94-1054C6EB059B}"/>
              </a:ext>
            </a:extLst>
          </p:cNvPr>
          <p:cNvSpPr/>
          <p:nvPr/>
        </p:nvSpPr>
        <p:spPr>
          <a:xfrm>
            <a:off x="917944" y="4267621"/>
            <a:ext cx="74676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  <a:latin typeface="Arial" panose="020B0604020202020204" pitchFamily="34" charset="0"/>
              </a:rPr>
              <a:t>Return Values:  </a:t>
            </a:r>
          </a:p>
          <a:p>
            <a:pPr algn="just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:The semaphore could not be created because there was insufficient heap memory available for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FreeRTOS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to allocate the semaphore data structure.</a:t>
            </a:r>
          </a:p>
          <a:p>
            <a:pPr algn="just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</a:rPr>
              <a:t>Any other value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:The semaphore was created successfully. The returned value is a handle by which the created semaphore can be referenced. 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CBE26D6-5FC8-4C64-A2A7-3B30E51A97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899" y="5684164"/>
            <a:ext cx="5553850" cy="695422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xmlns="" id="{FBC03FF9-04DF-44A4-934C-31CECC61A055}"/>
              </a:ext>
            </a:extLst>
          </p:cNvPr>
          <p:cNvSpPr/>
          <p:nvPr/>
        </p:nvSpPr>
        <p:spPr>
          <a:xfrm>
            <a:off x="381000" y="5638800"/>
            <a:ext cx="588482" cy="26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5A3A6EE-855D-4B56-967F-1BC12E4D76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0207" y="2016253"/>
            <a:ext cx="4693818" cy="5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280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2E07E664-676B-4B61-8E2F-CAE6DF361B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989" y="5839271"/>
            <a:ext cx="6239746" cy="59063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0"/>
            <a:ext cx="1524000" cy="941859"/>
          </a:xfrm>
          <a:prstGeom prst="rect">
            <a:avLst/>
          </a:prstGeom>
        </p:spPr>
      </p:pic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xmlns="" id="{33C891F8-F812-40AC-92E3-8D7F375E6CB2}"/>
              </a:ext>
            </a:extLst>
          </p:cNvPr>
          <p:cNvSpPr/>
          <p:nvPr/>
        </p:nvSpPr>
        <p:spPr>
          <a:xfrm>
            <a:off x="764749" y="1197010"/>
            <a:ext cx="2597885" cy="42176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Defining a semaphore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BA940915-BC29-4F4D-83C1-77B64563F4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1771169"/>
            <a:ext cx="4715533" cy="523948"/>
          </a:xfrm>
          <a:prstGeom prst="rect">
            <a:avLst/>
          </a:prstGeom>
        </p:spPr>
      </p:pic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xmlns="" id="{1DAE6B23-44C7-4F39-8A62-6358493383EA}"/>
              </a:ext>
            </a:extLst>
          </p:cNvPr>
          <p:cNvSpPr/>
          <p:nvPr/>
        </p:nvSpPr>
        <p:spPr>
          <a:xfrm>
            <a:off x="767811" y="2209800"/>
            <a:ext cx="3426248" cy="42176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Creating a counting semaphore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B8353D3-F378-4DA6-8D78-62D36E653408}"/>
              </a:ext>
            </a:extLst>
          </p:cNvPr>
          <p:cNvSpPr/>
          <p:nvPr/>
        </p:nvSpPr>
        <p:spPr>
          <a:xfrm>
            <a:off x="609601" y="2667000"/>
            <a:ext cx="8534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SemaphoreHandle_t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xSemaphoreCreateCounting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UBaseType_t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uxMaxCount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         					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UBaseType_t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uxInitialCount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endParaRPr lang="en-US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C3B2C2C-915B-4E49-B6F6-5F608CD53865}"/>
              </a:ext>
            </a:extLst>
          </p:cNvPr>
          <p:cNvSpPr/>
          <p:nvPr/>
        </p:nvSpPr>
        <p:spPr>
          <a:xfrm>
            <a:off x="940156" y="3214129"/>
            <a:ext cx="7160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Creates a counting semaphore, and returns a handle by which the semaphore can be referenced. 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7B5926E-6A1D-4394-9363-9DDB9D3C2E5F}"/>
              </a:ext>
            </a:extLst>
          </p:cNvPr>
          <p:cNvSpPr/>
          <p:nvPr/>
        </p:nvSpPr>
        <p:spPr>
          <a:xfrm>
            <a:off x="813828" y="3736097"/>
            <a:ext cx="76442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Parameters:</a:t>
            </a:r>
          </a:p>
          <a:p>
            <a:pPr marL="461963" indent="-120650"/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uxMaxCount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:The maximum count value that can be reached. When the semaphore reaches this value it can no longer be ‘given’. 	</a:t>
            </a:r>
          </a:p>
          <a:p>
            <a:pPr marL="461963" indent="-120650"/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uxInitialCount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:The count value assigned to the semaphore when it is created. 	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83BFA72-89FD-4FB6-940B-A0C27A8819AE}"/>
              </a:ext>
            </a:extLst>
          </p:cNvPr>
          <p:cNvSpPr/>
          <p:nvPr/>
        </p:nvSpPr>
        <p:spPr>
          <a:xfrm>
            <a:off x="813828" y="4768450"/>
            <a:ext cx="746741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Return Values :</a:t>
            </a:r>
          </a:p>
          <a:p>
            <a:pPr marL="401638" indent="-60325"/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NULL</a:t>
            </a:r>
            <a:r>
              <a:rPr lang="en-US" dirty="0"/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n-US" dirty="0"/>
              <a:t>Returned if the semaphore cannot be created.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401638" indent="-60325"/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Any other value</a:t>
            </a:r>
            <a:r>
              <a:rPr lang="en-US" dirty="0"/>
              <a:t>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:The count value assigned to the semaphore when it is created. 	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27C0F08C-6599-4FFE-8A0D-3CC6569E8C48}"/>
              </a:ext>
            </a:extLst>
          </p:cNvPr>
          <p:cNvSpPr/>
          <p:nvPr/>
        </p:nvSpPr>
        <p:spPr>
          <a:xfrm>
            <a:off x="381000" y="5983423"/>
            <a:ext cx="588482" cy="26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</a:t>
            </a:r>
            <a:endParaRPr lang="en-US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xmlns="" id="{AC50C56C-C03B-47CE-9B6F-9A2CCAF25DAD}"/>
              </a:ext>
            </a:extLst>
          </p:cNvPr>
          <p:cNvSpPr txBox="1">
            <a:spLocks/>
          </p:cNvSpPr>
          <p:nvPr/>
        </p:nvSpPr>
        <p:spPr>
          <a:xfrm>
            <a:off x="1660207" y="260949"/>
            <a:ext cx="7019506" cy="123150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Counting Semaphores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creation</a:t>
            </a:r>
          </a:p>
        </p:txBody>
      </p:sp>
    </p:spTree>
    <p:extLst>
      <p:ext uri="{BB962C8B-B14F-4D97-AF65-F5344CB8AC3E}">
        <p14:creationId xmlns:p14="http://schemas.microsoft.com/office/powerpoint/2010/main" xmlns="" val="91468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4C7C6AE-3973-4F21-975B-7F6AB5FFE4EF}"/>
              </a:ext>
            </a:extLst>
          </p:cNvPr>
          <p:cNvSpPr txBox="1">
            <a:spLocks/>
          </p:cNvSpPr>
          <p:nvPr/>
        </p:nvSpPr>
        <p:spPr>
          <a:xfrm>
            <a:off x="778613" y="304799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xSemaphoreTake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() API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69A670A-5960-414C-A6CA-3254DD90D30C}"/>
              </a:ext>
            </a:extLst>
          </p:cNvPr>
          <p:cNvSpPr/>
          <p:nvPr/>
        </p:nvSpPr>
        <p:spPr>
          <a:xfrm>
            <a:off x="315371" y="2232456"/>
            <a:ext cx="7834492" cy="57358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‘Takes’ (or obtains) a semaphore that has previously been created using a call to </a:t>
            </a:r>
            <a:r>
              <a:rPr lang="en-US" dirty="0" err="1"/>
              <a:t>vSemaphoreCreateBinary</a:t>
            </a:r>
            <a:r>
              <a:rPr lang="en-US" dirty="0"/>
              <a:t>(),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8F445A1-658F-4321-81FD-548675AA9895}"/>
              </a:ext>
            </a:extLst>
          </p:cNvPr>
          <p:cNvSpPr/>
          <p:nvPr/>
        </p:nvSpPr>
        <p:spPr>
          <a:xfrm>
            <a:off x="315371" y="1656133"/>
            <a:ext cx="83749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92D050"/>
                </a:solidFill>
              </a:rPr>
              <a:t>BaseType_t</a:t>
            </a:r>
            <a:r>
              <a:rPr lang="en-US" sz="1600" b="1" dirty="0">
                <a:solidFill>
                  <a:srgbClr val="92D050"/>
                </a:solidFill>
              </a:rPr>
              <a:t>  </a:t>
            </a:r>
            <a:r>
              <a:rPr lang="en-US" sz="1600" b="1" dirty="0" err="1"/>
              <a:t>xSemaphoreTake</a:t>
            </a:r>
            <a:r>
              <a:rPr lang="en-US" sz="1600" b="1" dirty="0"/>
              <a:t>( </a:t>
            </a:r>
            <a:r>
              <a:rPr lang="en-US" sz="1600" b="1" dirty="0" err="1">
                <a:solidFill>
                  <a:srgbClr val="92D050"/>
                </a:solidFill>
              </a:rPr>
              <a:t>SemaphoreHandle_t</a:t>
            </a:r>
            <a:r>
              <a:rPr lang="en-US" sz="1600" b="1" dirty="0">
                <a:solidFill>
                  <a:srgbClr val="92D050"/>
                </a:solidFill>
              </a:rPr>
              <a:t> </a:t>
            </a:r>
            <a:r>
              <a:rPr lang="en-US" sz="1600" b="1" dirty="0" err="1"/>
              <a:t>xSemaphore</a:t>
            </a:r>
            <a:r>
              <a:rPr lang="en-US" sz="1600" b="1" dirty="0"/>
              <a:t>, </a:t>
            </a:r>
            <a:r>
              <a:rPr lang="en-US" sz="1600" b="1" dirty="0" err="1">
                <a:solidFill>
                  <a:srgbClr val="92D050"/>
                </a:solidFill>
              </a:rPr>
              <a:t>TickType_t</a:t>
            </a:r>
            <a:r>
              <a:rPr lang="en-US" sz="1600" b="1" dirty="0">
                <a:solidFill>
                  <a:srgbClr val="92D050"/>
                </a:solidFill>
              </a:rPr>
              <a:t> </a:t>
            </a:r>
            <a:r>
              <a:rPr lang="en-US" sz="1600" b="1" dirty="0" err="1"/>
              <a:t>xTicksToWait</a:t>
            </a:r>
            <a:r>
              <a:rPr lang="en-US" sz="1600" b="1" dirty="0"/>
              <a:t> ); </a:t>
            </a:r>
            <a:endParaRPr lang="en-US" sz="1600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xmlns="" id="{065DE4A2-B525-495F-B95A-95792D94539A}"/>
              </a:ext>
            </a:extLst>
          </p:cNvPr>
          <p:cNvSpPr/>
          <p:nvPr/>
        </p:nvSpPr>
        <p:spPr>
          <a:xfrm>
            <a:off x="353471" y="1269697"/>
            <a:ext cx="3657599" cy="359468"/>
          </a:xfrm>
          <a:prstGeom prst="round2Diag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xSemaphoreTake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proto type</a:t>
            </a:r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18576A75-4C79-4B14-8F4F-1CC70A488CDB}"/>
              </a:ext>
            </a:extLst>
          </p:cNvPr>
          <p:cNvSpPr/>
          <p:nvPr/>
        </p:nvSpPr>
        <p:spPr>
          <a:xfrm>
            <a:off x="304799" y="2954908"/>
            <a:ext cx="7834491" cy="3445892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rgbClr val="C00000"/>
                </a:solidFill>
              </a:rPr>
              <a:t>Parameters:</a:t>
            </a:r>
          </a:p>
          <a:p>
            <a:r>
              <a:rPr lang="en-US" b="1" dirty="0"/>
              <a:t> </a:t>
            </a:r>
            <a:r>
              <a:rPr lang="en-US" b="1" dirty="0" err="1"/>
              <a:t>xSemaphore</a:t>
            </a:r>
            <a:r>
              <a:rPr lang="en-US" dirty="0"/>
              <a:t> :The Semaphore being ‘Taken’. A semaphore is referenced by a variable of type </a:t>
            </a:r>
            <a:r>
              <a:rPr lang="en-US" dirty="0" err="1"/>
              <a:t>SemaphoreHandle_t</a:t>
            </a:r>
            <a:r>
              <a:rPr lang="en-US" dirty="0"/>
              <a:t> and must be explicitly created before being used.</a:t>
            </a:r>
          </a:p>
          <a:p>
            <a:r>
              <a:rPr lang="en-US" dirty="0"/>
              <a:t> </a:t>
            </a:r>
            <a:r>
              <a:rPr lang="en-US" b="1" dirty="0" err="1"/>
              <a:t>xTicksToWait</a:t>
            </a:r>
            <a:r>
              <a:rPr lang="en-US" dirty="0"/>
              <a:t> :The maximum amount of time the task should remain in the Blocked state to wait for the semaphore to become available, if the semaphore is not available immediately. 	</a:t>
            </a:r>
          </a:p>
          <a:p>
            <a:r>
              <a:rPr lang="en-US" b="1" dirty="0">
                <a:solidFill>
                  <a:srgbClr val="C00000"/>
                </a:solidFill>
              </a:rPr>
              <a:t>Return Values :</a:t>
            </a:r>
          </a:p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/>
              <a:t>pdPASS</a:t>
            </a:r>
            <a:r>
              <a:rPr lang="en-US" b="1" dirty="0"/>
              <a:t>:</a:t>
            </a:r>
            <a:r>
              <a:rPr lang="en-US" dirty="0"/>
              <a:t>	Returned only if the call to </a:t>
            </a:r>
            <a:r>
              <a:rPr lang="en-US" dirty="0" err="1"/>
              <a:t>xSemaphoreTake</a:t>
            </a:r>
            <a:r>
              <a:rPr lang="en-US" dirty="0"/>
              <a:t>() was successful in obtaining the semaphore. 		</a:t>
            </a:r>
          </a:p>
          <a:p>
            <a:r>
              <a:rPr lang="en-US" b="1" dirty="0" err="1"/>
              <a:t>pdFAIL</a:t>
            </a:r>
            <a:r>
              <a:rPr lang="en-US" b="1" dirty="0"/>
              <a:t>:</a:t>
            </a:r>
            <a:r>
              <a:rPr lang="en-US" dirty="0"/>
              <a:t> 	Returned if the call to </a:t>
            </a:r>
            <a:r>
              <a:rPr lang="en-US" dirty="0" err="1"/>
              <a:t>xSemaphoreTake</a:t>
            </a:r>
            <a:r>
              <a:rPr lang="en-US" dirty="0"/>
              <a:t>() did not successfully obtain the semaphore. </a:t>
            </a:r>
          </a:p>
        </p:txBody>
      </p:sp>
    </p:spTree>
    <p:extLst>
      <p:ext uri="{BB962C8B-B14F-4D97-AF65-F5344CB8AC3E}">
        <p14:creationId xmlns:p14="http://schemas.microsoft.com/office/powerpoint/2010/main" xmlns="" val="172178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4C7C6AE-3973-4F21-975B-7F6AB5FFE4EF}"/>
              </a:ext>
            </a:extLst>
          </p:cNvPr>
          <p:cNvSpPr txBox="1">
            <a:spLocks/>
          </p:cNvSpPr>
          <p:nvPr/>
        </p:nvSpPr>
        <p:spPr>
          <a:xfrm>
            <a:off x="778613" y="304799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xSemaphoreGive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() API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69A670A-5960-414C-A6CA-3254DD90D30C}"/>
              </a:ext>
            </a:extLst>
          </p:cNvPr>
          <p:cNvSpPr/>
          <p:nvPr/>
        </p:nvSpPr>
        <p:spPr>
          <a:xfrm>
            <a:off x="315371" y="2232456"/>
            <a:ext cx="7834492" cy="86643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‘Gives’ (or releases) a semaphore that has previously been created using a call to </a:t>
            </a:r>
            <a:r>
              <a:rPr lang="en-US" dirty="0" err="1"/>
              <a:t>vSemaphoreCreateBinary</a:t>
            </a:r>
            <a:r>
              <a:rPr lang="en-US" dirty="0"/>
              <a:t>(),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8F445A1-658F-4321-81FD-548675AA9895}"/>
              </a:ext>
            </a:extLst>
          </p:cNvPr>
          <p:cNvSpPr/>
          <p:nvPr/>
        </p:nvSpPr>
        <p:spPr>
          <a:xfrm>
            <a:off x="304799" y="1710725"/>
            <a:ext cx="8374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BaseType_t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xSemaphoreGive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SemaphoreHandle_t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xSemaphore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); </a:t>
            </a:r>
            <a:endParaRPr lang="en-US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xmlns="" id="{065DE4A2-B525-495F-B95A-95792D94539A}"/>
              </a:ext>
            </a:extLst>
          </p:cNvPr>
          <p:cNvSpPr/>
          <p:nvPr/>
        </p:nvSpPr>
        <p:spPr>
          <a:xfrm>
            <a:off x="315371" y="1198091"/>
            <a:ext cx="3969482" cy="421760"/>
          </a:xfrm>
          <a:prstGeom prst="round2Diag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xSemaphoreGive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proto type</a:t>
            </a:r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18576A75-4C79-4B14-8F4F-1CC70A488CDB}"/>
              </a:ext>
            </a:extLst>
          </p:cNvPr>
          <p:cNvSpPr/>
          <p:nvPr/>
        </p:nvSpPr>
        <p:spPr>
          <a:xfrm>
            <a:off x="315371" y="3157130"/>
            <a:ext cx="7834487" cy="1975262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Parameters:</a:t>
            </a:r>
          </a:p>
          <a:p>
            <a:r>
              <a:rPr lang="en-US" b="1" dirty="0"/>
              <a:t> </a:t>
            </a:r>
            <a:r>
              <a:rPr lang="en-US" b="1" dirty="0" err="1"/>
              <a:t>xSemaphore</a:t>
            </a:r>
            <a:r>
              <a:rPr lang="en-US" dirty="0"/>
              <a:t> :The Semaphore being ‘given’. A semaphore is referenced by a variable of type </a:t>
            </a:r>
            <a:r>
              <a:rPr lang="en-US" dirty="0" err="1"/>
              <a:t>SemaphoreHandle_t</a:t>
            </a:r>
            <a:r>
              <a:rPr lang="en-US" dirty="0"/>
              <a:t> and must be explicitly created before being used.</a:t>
            </a:r>
          </a:p>
          <a:p>
            <a:r>
              <a:rPr lang="en-US" b="1" dirty="0">
                <a:solidFill>
                  <a:srgbClr val="C00000"/>
                </a:solidFill>
              </a:rPr>
              <a:t>Return Values :</a:t>
            </a:r>
          </a:p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/>
              <a:t>pdPASS</a:t>
            </a:r>
            <a:r>
              <a:rPr lang="en-US" b="1" dirty="0"/>
              <a:t>:</a:t>
            </a:r>
            <a:r>
              <a:rPr lang="en-US" dirty="0"/>
              <a:t>	The semaphore ‘give’ operation was successful. 	</a:t>
            </a:r>
          </a:p>
          <a:p>
            <a:r>
              <a:rPr lang="en-US" b="1" dirty="0" err="1"/>
              <a:t>pdFAIL</a:t>
            </a:r>
            <a:r>
              <a:rPr lang="en-US" b="1" dirty="0"/>
              <a:t>:</a:t>
            </a:r>
            <a:r>
              <a:rPr lang="en-US" dirty="0"/>
              <a:t> 	The semaphore ‘give’ operation was not successful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4A7AD41-69B5-4A13-AF4B-888CC45978BE}"/>
              </a:ext>
            </a:extLst>
          </p:cNvPr>
          <p:cNvSpPr/>
          <p:nvPr/>
        </p:nvSpPr>
        <p:spPr>
          <a:xfrm>
            <a:off x="1001013" y="5575460"/>
            <a:ext cx="7141973" cy="844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task calling </a:t>
            </a:r>
            <a:r>
              <a:rPr lang="en-US" dirty="0" err="1"/>
              <a:t>xSemaphoreGive</a:t>
            </a:r>
            <a:r>
              <a:rPr lang="en-US" dirty="0"/>
              <a:t>() is not the semaphore holder. A task must successfully ‘take’ a semaphore before it can successfully ‘give’ it back.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3901C46-24E9-4970-BE41-53563B191C60}"/>
              </a:ext>
            </a:extLst>
          </p:cNvPr>
          <p:cNvSpPr/>
          <p:nvPr/>
        </p:nvSpPr>
        <p:spPr>
          <a:xfrm>
            <a:off x="126261" y="5197732"/>
            <a:ext cx="950660" cy="586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xmlns="" val="17892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C1E09FF4-AF9E-4463-AFFC-B79A00909A0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Free RTOS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F41E047B-91AB-4647-B1FC-E6E35A40BF1B}"/>
              </a:ext>
            </a:extLst>
          </p:cNvPr>
          <p:cNvSpPr/>
          <p:nvPr/>
        </p:nvSpPr>
        <p:spPr>
          <a:xfrm>
            <a:off x="304800" y="1361168"/>
            <a:ext cx="5157264" cy="1517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b="1" u="sng" dirty="0" err="1">
                <a:solidFill>
                  <a:srgbClr val="FF0000"/>
                </a:solidFill>
              </a:rPr>
              <a:t>FreeRTOS</a:t>
            </a:r>
            <a:r>
              <a:rPr lang="en-US" sz="1600" dirty="0"/>
              <a:t> is solely owned, developed and maintained by Real Time Engineers Ltd. Real Time Engineers Ltd. have been working in close partnership with the world’s leading chip companies for well over a decade to provide you award winning, commercial grade, and completely free high quality software.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B07EEC5C-FC97-47A8-9288-AF4729F1FF07}"/>
              </a:ext>
            </a:extLst>
          </p:cNvPr>
          <p:cNvSpPr/>
          <p:nvPr/>
        </p:nvSpPr>
        <p:spPr>
          <a:xfrm>
            <a:off x="228600" y="3033829"/>
            <a:ext cx="5257799" cy="336379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u="sng" dirty="0" err="1">
                <a:solidFill>
                  <a:srgbClr val="FF0000"/>
                </a:solidFill>
              </a:rPr>
              <a:t>FreeRTOS</a:t>
            </a:r>
            <a:r>
              <a:rPr lang="en-US" sz="1600" dirty="0"/>
              <a:t> is ideally suited to deeply embedded real-time applications that use microcontrollers or small microprocessors.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/>
              <a:t>This type of application normally includes a mix of both hard and soft real-time requirements.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u="sng" dirty="0" err="1">
                <a:solidFill>
                  <a:srgbClr val="FF0000"/>
                </a:solidFill>
              </a:rPr>
              <a:t>FreeRTOS</a:t>
            </a:r>
            <a:r>
              <a:rPr lang="en-US" sz="1600" dirty="0"/>
              <a:t> is a real-time kernel (or real-time scheduler) on top of which embedded applications can be built to meet their hard real-time requirements.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/>
              <a:t> It allows applications to be organized as a collection of independent threads of execution.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/>
              <a:t> On a processor that has only one core, only a single thread can be executing at any one time.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47E9F2B-6BB5-4FA4-A510-BB514D8D4A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133" t="19937" r="2352" b="14927"/>
          <a:stretch/>
        </p:blipFill>
        <p:spPr>
          <a:xfrm>
            <a:off x="5743224" y="2626680"/>
            <a:ext cx="3016232" cy="3848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0595522-EFD7-4B29-9A6D-3B133D0802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000" y="1361168"/>
            <a:ext cx="3044456" cy="10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2619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6A83D7C-8973-4FFD-BEC2-3CD321FB3BE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Lab 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D4442BC9-B10D-4253-A413-E40FBBBF751F}"/>
              </a:ext>
            </a:extLst>
          </p:cNvPr>
          <p:cNvSpPr/>
          <p:nvPr/>
        </p:nvSpPr>
        <p:spPr>
          <a:xfrm>
            <a:off x="495300" y="1290336"/>
            <a:ext cx="6324600" cy="24174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We have two tasks, the communicate with each other using a binary semaphore: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First task: Scans a push button every 200msec and gives the semaphore when it's pressed.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  Second Task: Waits for that semaphore and toggle a LED once when getting it.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2296544-D73A-46B7-9203-AD0AA8BB3D8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6319" y="3835097"/>
            <a:ext cx="3198561" cy="2464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365C8B-2AF7-4356-8E5B-B814F9DCF7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257" y="3836011"/>
            <a:ext cx="3318743" cy="24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481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6A83D7C-8973-4FFD-BEC2-3CD321FB3BE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Lab 4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D4442BC9-B10D-4253-A413-E40FBBBF751F}"/>
              </a:ext>
            </a:extLst>
          </p:cNvPr>
          <p:cNvSpPr/>
          <p:nvPr/>
        </p:nvSpPr>
        <p:spPr>
          <a:xfrm>
            <a:off x="495300" y="1290336"/>
            <a:ext cx="6324600" cy="24174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We have two tasks, the communicate with each other using a counting semaphore: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 A </a:t>
            </a:r>
            <a:r>
              <a:rPr lang="en-US" sz="2000" dirty="0">
                <a:solidFill>
                  <a:schemeClr val="tx1"/>
                </a:solidFill>
              </a:rPr>
              <a:t>tactile switch which is connected to external interrupts EXT0 .when ISR takes place it gives the semaphore.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  Second Task: Waits for that semaphore and write “button is pressed” on LCD.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2296544-D73A-46B7-9203-AD0AA8BB3D8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6319" y="3835097"/>
            <a:ext cx="3198561" cy="2464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365C8B-2AF7-4356-8E5B-B814F9DCF7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257" y="3836011"/>
            <a:ext cx="3318743" cy="24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459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1681D-28CC-44D0-8DFC-8FAA37F0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22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</a:rPr>
              <a:t>Priority Inversions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D44123A4-42EF-4805-890E-0D268ADF20EE}"/>
              </a:ext>
            </a:extLst>
          </p:cNvPr>
          <p:cNvSpPr/>
          <p:nvPr/>
        </p:nvSpPr>
        <p:spPr>
          <a:xfrm>
            <a:off x="526312" y="1276364"/>
            <a:ext cx="8008139" cy="818949"/>
          </a:xfrm>
          <a:prstGeom prst="roundRect">
            <a:avLst>
              <a:gd name="adj" fmla="val 46626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i="1" dirty="0">
                <a:solidFill>
                  <a:srgbClr val="FF0000"/>
                </a:solidFill>
              </a:rPr>
              <a:t>Priority inversion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is a problem in real-time systems and occurs mostly when you use a real-time kernel.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8C59878-B193-40F2-BD4E-C44541F67040}"/>
              </a:ext>
            </a:extLst>
          </p:cNvPr>
          <p:cNvSpPr/>
          <p:nvPr/>
        </p:nvSpPr>
        <p:spPr>
          <a:xfrm>
            <a:off x="533401" y="2264355"/>
            <a:ext cx="8001049" cy="1774242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In </a:t>
            </a:r>
            <a:r>
              <a:rPr lang="en-US" sz="2000" i="1" dirty="0"/>
              <a:t>Priority Inversion</a:t>
            </a:r>
            <a:r>
              <a:rPr lang="en-US" sz="2000" dirty="0"/>
              <a:t>, higher priority task (H) ends up waiting for middle priority task (M).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 H is sharing critical section with lower priority task (L).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 L is already in critical section.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 Effectively, H waiting for M results in inverted priority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EB04AEF-023B-4D1C-8F2A-6F2C2EA5BB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003" y="4132387"/>
            <a:ext cx="7467598" cy="24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6868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F291EE8-3B18-4C01-AE3A-0D644FBA7F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0628"/>
          <a:stretch/>
        </p:blipFill>
        <p:spPr>
          <a:xfrm>
            <a:off x="4388584" y="1276364"/>
            <a:ext cx="4291129" cy="472505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1681D-28CC-44D0-8DFC-8FAA37F0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22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</a:rPr>
              <a:t>Priority Inheritance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D44123A4-42EF-4805-890E-0D268ADF20EE}"/>
              </a:ext>
            </a:extLst>
          </p:cNvPr>
          <p:cNvSpPr/>
          <p:nvPr/>
        </p:nvSpPr>
        <p:spPr>
          <a:xfrm>
            <a:off x="526313" y="1276364"/>
            <a:ext cx="3740884" cy="941859"/>
          </a:xfrm>
          <a:prstGeom prst="roundRect">
            <a:avLst>
              <a:gd name="adj" fmla="val 46626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/>
              <a:t>One of the solution for this problem is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i="1" dirty="0">
                <a:solidFill>
                  <a:srgbClr val="FF0000"/>
                </a:solidFill>
              </a:rPr>
              <a:t>Priority Inheritance</a:t>
            </a:r>
            <a:r>
              <a:rPr lang="en-US" sz="2000" dirty="0"/>
              <a:t>.</a:t>
            </a:r>
            <a:r>
              <a:rPr lang="en-US" sz="2400" dirty="0"/>
              <a:t>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8C59878-B193-40F2-BD4E-C44541F67040}"/>
              </a:ext>
            </a:extLst>
          </p:cNvPr>
          <p:cNvSpPr/>
          <p:nvPr/>
        </p:nvSpPr>
        <p:spPr>
          <a:xfrm>
            <a:off x="491733" y="2419364"/>
            <a:ext cx="4080268" cy="3905232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In </a:t>
            </a:r>
            <a:r>
              <a:rPr lang="en-US" sz="2000" i="1" dirty="0">
                <a:solidFill>
                  <a:srgbClr val="0070C0"/>
                </a:solidFill>
              </a:rPr>
              <a:t>Priority Inheritance</a:t>
            </a:r>
            <a:r>
              <a:rPr lang="en-US" sz="2000" dirty="0"/>
              <a:t>, when </a:t>
            </a:r>
            <a:r>
              <a:rPr lang="en-US" sz="2000" dirty="0">
                <a:solidFill>
                  <a:srgbClr val="0070C0"/>
                </a:solidFill>
              </a:rPr>
              <a:t>L</a:t>
            </a:r>
            <a:r>
              <a:rPr lang="en-US" sz="2000" dirty="0"/>
              <a:t> is in critical section, </a:t>
            </a:r>
            <a:r>
              <a:rPr lang="en-US" sz="2000" dirty="0">
                <a:solidFill>
                  <a:srgbClr val="0070C0"/>
                </a:solidFill>
              </a:rPr>
              <a:t>L</a:t>
            </a:r>
            <a:r>
              <a:rPr lang="en-US" sz="2000" dirty="0"/>
              <a:t> inherits priority of </a:t>
            </a:r>
            <a:r>
              <a:rPr lang="en-US" sz="2000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 at the time when </a:t>
            </a:r>
            <a:r>
              <a:rPr lang="en-US" sz="2000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 starts pending for critical section. By doing so, </a:t>
            </a:r>
            <a:r>
              <a:rPr lang="en-US" sz="2000" dirty="0">
                <a:solidFill>
                  <a:srgbClr val="0070C0"/>
                </a:solidFill>
              </a:rPr>
              <a:t>M</a:t>
            </a:r>
            <a:r>
              <a:rPr lang="en-US" sz="2000" dirty="0"/>
              <a:t> doesn’t interrupt </a:t>
            </a:r>
            <a:r>
              <a:rPr lang="en-US" sz="2000" dirty="0">
                <a:solidFill>
                  <a:srgbClr val="0070C0"/>
                </a:solidFill>
              </a:rPr>
              <a:t>L</a:t>
            </a:r>
            <a:r>
              <a:rPr lang="en-US" sz="2000" dirty="0"/>
              <a:t> and H doesn’t wait for </a:t>
            </a:r>
            <a:r>
              <a:rPr lang="en-US" sz="2000" dirty="0">
                <a:solidFill>
                  <a:srgbClr val="0070C0"/>
                </a:solidFill>
              </a:rPr>
              <a:t>M</a:t>
            </a:r>
            <a:r>
              <a:rPr lang="en-US" sz="2000" dirty="0"/>
              <a:t> to finish. 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L goes back to its old priority when L comes out of critical section.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/>
              <a:t> Inheriting of priority is done temporarily .</a:t>
            </a:r>
          </a:p>
        </p:txBody>
      </p:sp>
    </p:spTree>
    <p:extLst>
      <p:ext uri="{BB962C8B-B14F-4D97-AF65-F5344CB8AC3E}">
        <p14:creationId xmlns:p14="http://schemas.microsoft.com/office/powerpoint/2010/main" xmlns="" val="2944411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18246BEB-042B-4AF5-83BE-04492749E75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Deadlock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B395CF33-B6CE-4CF5-A474-EF83C8D7BF6A}"/>
              </a:ext>
            </a:extLst>
          </p:cNvPr>
          <p:cNvSpPr/>
          <p:nvPr/>
        </p:nvSpPr>
        <p:spPr>
          <a:xfrm>
            <a:off x="144093" y="1454147"/>
            <a:ext cx="5343524" cy="23558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1400" b="1" i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US" sz="1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is a situation in which two tasks are each unknowingly wait­ing for resources held by the other.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Assume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process 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has exclusive access to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Resource1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process 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has exclusive access to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Resource 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. If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process 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needs exclusive access to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Resource1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process 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needs exclusive access to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Resource2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neither task can continue. They are deadlocked. </a:t>
            </a:r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29D37CD2-F2F4-4FEF-8830-D54ED7F67965}"/>
              </a:ext>
            </a:extLst>
          </p:cNvPr>
          <p:cNvSpPr/>
          <p:nvPr/>
        </p:nvSpPr>
        <p:spPr>
          <a:xfrm>
            <a:off x="181017" y="4375426"/>
            <a:ext cx="5343524" cy="1612347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simplest way to avoid a deadlock is for tasks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acquire all resources before proceeding.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acquire the resources in the same order.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release the resources in the reverse order.</a:t>
            </a:r>
          </a:p>
          <a:p>
            <a:pPr algn="ctr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8974182-F9B9-4125-8F32-4D3EEE0A73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22" t="9500" r="2492" b="5541"/>
          <a:stretch/>
        </p:blipFill>
        <p:spPr>
          <a:xfrm>
            <a:off x="5715027" y="1413115"/>
            <a:ext cx="2971773" cy="2572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0A19FA6-04C2-40E6-A962-EEFA4A3664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80485" y="4338877"/>
            <a:ext cx="2828925" cy="206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3523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B7272E0B-C916-437F-9049-D794E7A09D3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Message passing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A0CB1AF8-1A3C-4439-8B34-EA88F8B60D0F}"/>
              </a:ext>
            </a:extLst>
          </p:cNvPr>
          <p:cNvSpPr/>
          <p:nvPr/>
        </p:nvSpPr>
        <p:spPr>
          <a:xfrm>
            <a:off x="685800" y="1483466"/>
            <a:ext cx="6858000" cy="27432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altLang="en-US" sz="2400" dirty="0">
                <a:solidFill>
                  <a:schemeClr val="accent1"/>
                </a:solidFill>
              </a:rPr>
              <a:t>Message passing between processes:</a:t>
            </a:r>
          </a:p>
          <a:p>
            <a:pPr marL="517525" indent="-285750">
              <a:buFont typeface="Wingdings" panose="05000000000000000000" pitchFamily="2" charset="2"/>
              <a:buChar char="q"/>
            </a:pPr>
            <a:r>
              <a:rPr lang="en-GB" altLang="en-US" sz="2000" dirty="0"/>
              <a:t>Message passing is an abstract communication scheme.</a:t>
            </a:r>
          </a:p>
          <a:p>
            <a:pPr marL="517525" indent="-285750">
              <a:buFont typeface="Wingdings" panose="05000000000000000000" pitchFamily="2" charset="2"/>
              <a:buChar char="q"/>
            </a:pPr>
            <a:r>
              <a:rPr lang="en-GB" altLang="en-US" sz="2000" dirty="0"/>
              <a:t>Processes communicate by sending and receiving messages.</a:t>
            </a:r>
          </a:p>
          <a:p>
            <a:pPr marL="517525" indent="-285750">
              <a:buFont typeface="Wingdings" panose="05000000000000000000" pitchFamily="2" charset="2"/>
              <a:buChar char="q"/>
            </a:pPr>
            <a:r>
              <a:rPr lang="en-GB" altLang="en-US" sz="2000" dirty="0"/>
              <a:t>A received message can initiate new actions (like an interrupt).</a:t>
            </a:r>
          </a:p>
          <a:p>
            <a:pPr marL="517525" indent="-285750">
              <a:buFont typeface="Wingdings" panose="05000000000000000000" pitchFamily="2" charset="2"/>
              <a:buChar char="q"/>
            </a:pPr>
            <a:r>
              <a:rPr lang="en-GB" altLang="en-US" sz="2000" dirty="0"/>
              <a:t>Message passing can also be implemented on shared memory architectures.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xmlns="" id="{7154939C-5C49-4D9D-918A-A6FFB144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53000"/>
            <a:ext cx="914400" cy="914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xmlns="" id="{81FA13AB-B797-4E84-91EE-D7BCA20CE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57800"/>
            <a:ext cx="460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/>
              <a:t>P1</a:t>
            </a:r>
            <a:endParaRPr lang="en-US" altLang="en-US"/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xmlns="" id="{6AFF0C2D-CAA8-47F6-B24D-370C51005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953000"/>
            <a:ext cx="914400" cy="914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xmlns="" id="{F7E5D520-39C4-406D-B3D3-890D64A1D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460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/>
              <a:t>P2</a:t>
            </a:r>
            <a:endParaRPr lang="en-US" alt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xmlns="" id="{9E4600ED-C66E-4E69-9A5C-68CFBC692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4102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3AD88F37-9809-4222-9E68-980B72610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81600"/>
            <a:ext cx="1676400" cy="5334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xmlns="" id="{8D9EA38C-EC42-4F1C-AC35-4217A0215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430" y="4832664"/>
            <a:ext cx="97684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 dirty="0"/>
              <a:t>Mailbox</a:t>
            </a:r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xmlns="" id="{8B5118D1-29E7-4412-AC02-062629A17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4102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xmlns="" id="{8002B9C2-5F5C-45A2-BED6-28F11F454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953000"/>
            <a:ext cx="612775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/>
              <a:t>msg</a:t>
            </a:r>
            <a:endParaRPr lang="en-US" altLang="en-US"/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xmlns="" id="{73C8D155-3CD5-45D4-AD74-024E05472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257800"/>
            <a:ext cx="612775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 dirty="0"/>
              <a:t>msg</a:t>
            </a:r>
            <a:endParaRPr lang="en-US" altLang="en-US" dirty="0"/>
          </a:p>
        </p:txBody>
      </p:sp>
      <p:sp>
        <p:nvSpPr>
          <p:cNvPr id="23" name="Text Box 14">
            <a:extLst>
              <a:ext uri="{FF2B5EF4-FFF2-40B4-BE49-F238E27FC236}">
                <a16:creationId xmlns:a16="http://schemas.microsoft.com/office/drawing/2014/main" xmlns="" id="{BCA71CBE-D753-44A5-A963-94F67C8B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953000"/>
            <a:ext cx="612775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/>
              <a:t>msg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7458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22" grpId="0" animBg="1" autoUpdateAnimBg="0"/>
      <p:bldP spid="2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9CE61BAB-4BE7-452A-8C67-9076E44FF61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Message </a:t>
            </a:r>
            <a:r>
              <a:rPr lang="sv-SE" alt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queue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F800AAB9-2E07-4533-9E17-DAAF4821E405}"/>
              </a:ext>
            </a:extLst>
          </p:cNvPr>
          <p:cNvSpPr/>
          <p:nvPr/>
        </p:nvSpPr>
        <p:spPr>
          <a:xfrm>
            <a:off x="704221" y="1342259"/>
            <a:ext cx="7372975" cy="26201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altLang="en-US" sz="2000" dirty="0"/>
              <a:t>A </a:t>
            </a:r>
            <a:r>
              <a:rPr lang="sv-SE" altLang="en-US" sz="2000" i="1" dirty="0">
                <a:solidFill>
                  <a:schemeClr val="accent1"/>
                </a:solidFill>
              </a:rPr>
              <a:t>message queue</a:t>
            </a:r>
            <a:r>
              <a:rPr lang="sv-SE" altLang="en-US" sz="2000" dirty="0">
                <a:solidFill>
                  <a:schemeClr val="accent1"/>
                </a:solidFill>
              </a:rPr>
              <a:t> </a:t>
            </a:r>
            <a:r>
              <a:rPr lang="sv-SE" altLang="en-US" sz="2000" dirty="0"/>
              <a:t>is a buffer-like object through which tasks and ISRs send and receive messages to communicate and synchronize with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altLang="en-US" sz="2000" dirty="0"/>
              <a:t>A message queue holds temporariliy messages from a sender until the intended receiver is ready to read them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altLang="en-US" sz="2000" dirty="0"/>
              <a:t>Temporary buffering decouples sending from receiving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altLang="en-US" sz="2000" dirty="0"/>
              <a:t>A message queue with a single buffer is called a </a:t>
            </a:r>
            <a:r>
              <a:rPr lang="sv-SE" altLang="en-US" sz="2000" i="1" dirty="0"/>
              <a:t>mailbox</a:t>
            </a:r>
            <a:endParaRPr lang="en-US" altLang="en-US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4FFBA76-2879-4A57-A779-D87DC55074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4085299"/>
            <a:ext cx="5638796" cy="223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5312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0F29225-F823-49E8-9870-6B8A1622F2DC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3306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message </a:t>
            </a:r>
            <a:r>
              <a:rPr lang="sv-SE" alt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queue</a:t>
            </a:r>
          </a:p>
          <a:p>
            <a:r>
              <a:rPr lang="sv-SE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creation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xmlns="" id="{45A1468E-1CF4-413D-8798-0048975E1CA0}"/>
              </a:ext>
            </a:extLst>
          </p:cNvPr>
          <p:cNvSpPr/>
          <p:nvPr/>
        </p:nvSpPr>
        <p:spPr>
          <a:xfrm>
            <a:off x="861486" y="1149908"/>
            <a:ext cx="2597885" cy="42176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Defining a queue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75B145F-68BC-4818-9C74-FB0E8F1D0C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0325" y="1143000"/>
            <a:ext cx="4086795" cy="5125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1DE1E9-3147-41B1-A92D-0AB581F388C9}"/>
              </a:ext>
            </a:extLst>
          </p:cNvPr>
          <p:cNvSpPr/>
          <p:nvPr/>
        </p:nvSpPr>
        <p:spPr>
          <a:xfrm>
            <a:off x="1956691" y="2133600"/>
            <a:ext cx="7848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xQueueHandle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xQueueCreate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UBaseType_t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uxQueueLength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UBaseType_t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uxItemSize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); </a:t>
            </a:r>
            <a:endParaRPr lang="en-US" sz="1600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xmlns="" id="{58BCC398-8882-4A59-864B-E939BE9A80AA}"/>
              </a:ext>
            </a:extLst>
          </p:cNvPr>
          <p:cNvSpPr/>
          <p:nvPr/>
        </p:nvSpPr>
        <p:spPr>
          <a:xfrm>
            <a:off x="861485" y="1724067"/>
            <a:ext cx="2597885" cy="42176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Creating a queue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76283E4-FB4D-4724-8215-848736B73E92}"/>
              </a:ext>
            </a:extLst>
          </p:cNvPr>
          <p:cNvSpPr/>
          <p:nvPr/>
        </p:nvSpPr>
        <p:spPr>
          <a:xfrm>
            <a:off x="464297" y="2658032"/>
            <a:ext cx="86797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Creates a new queue and returns a handle by which the queue can be referenced. </a:t>
            </a:r>
            <a:endParaRPr lang="en-US" sz="16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0F93EC21-D645-43DE-AC50-FD3A735CB3E5}"/>
              </a:ext>
            </a:extLst>
          </p:cNvPr>
          <p:cNvSpPr/>
          <p:nvPr/>
        </p:nvSpPr>
        <p:spPr>
          <a:xfrm>
            <a:off x="152400" y="2644586"/>
            <a:ext cx="575042" cy="39444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F894CC2-9D5E-43AC-B9F4-3776C1013449}"/>
              </a:ext>
            </a:extLst>
          </p:cNvPr>
          <p:cNvSpPr/>
          <p:nvPr/>
        </p:nvSpPr>
        <p:spPr>
          <a:xfrm>
            <a:off x="145311" y="2998519"/>
            <a:ext cx="79806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Parameters: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uxQueueLength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:The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maximum number of items that the queue being created can hold at any one time. 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uxItemSize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:The size, in bytes, of each data item that can be stored in the queue. 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D915D0-E57F-4F6C-9ECA-05BCC8137B58}"/>
              </a:ext>
            </a:extLst>
          </p:cNvPr>
          <p:cNvSpPr/>
          <p:nvPr/>
        </p:nvSpPr>
        <p:spPr>
          <a:xfrm>
            <a:off x="145311" y="4116016"/>
            <a:ext cx="79806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Return Values: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NULL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:The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queue cannot be created because there is insufficient heap memory available for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FreeRTOS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to allocate the queue data structures and storage area. 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Any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other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value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:The queue was created successfully. The returned value is a handle by which the created queue can be referenced. 	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2C3149E-09B4-4D93-A2BE-FE18F372D1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5800642"/>
            <a:ext cx="5915851" cy="60015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30CB7E59-44BB-4114-9329-B1845162D295}"/>
              </a:ext>
            </a:extLst>
          </p:cNvPr>
          <p:cNvSpPr/>
          <p:nvPr/>
        </p:nvSpPr>
        <p:spPr>
          <a:xfrm>
            <a:off x="457200" y="5907223"/>
            <a:ext cx="588482" cy="26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1664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EC68EB0-72D7-41C9-92C9-BB9DDF36C5ED}"/>
              </a:ext>
            </a:extLst>
          </p:cNvPr>
          <p:cNvSpPr/>
          <p:nvPr/>
        </p:nvSpPr>
        <p:spPr>
          <a:xfrm>
            <a:off x="2749064" y="253425"/>
            <a:ext cx="40268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xQueueSend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()   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353A1F4-80FD-4C88-8903-B1D5A1AC9625}"/>
              </a:ext>
            </a:extLst>
          </p:cNvPr>
          <p:cNvSpPr/>
          <p:nvPr/>
        </p:nvSpPr>
        <p:spPr>
          <a:xfrm>
            <a:off x="565029" y="1195974"/>
            <a:ext cx="71627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BaseType_t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xQueueSend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QueueHandle_t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xQueue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</a:rPr>
              <a:t>const 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pvItemToQueue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TickType_t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xTicksToWait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);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B1CB782-A9E0-45EE-9659-E7B8F9ACC87A}"/>
              </a:ext>
            </a:extLst>
          </p:cNvPr>
          <p:cNvSpPr/>
          <p:nvPr/>
        </p:nvSpPr>
        <p:spPr>
          <a:xfrm>
            <a:off x="685800" y="2311397"/>
            <a:ext cx="6095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Sends (writes) an item to the front or the back of a queue. 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5393B7D5-2DF4-4EE9-ACDF-5C212C74E591}"/>
              </a:ext>
            </a:extLst>
          </p:cNvPr>
          <p:cNvSpPr/>
          <p:nvPr/>
        </p:nvSpPr>
        <p:spPr>
          <a:xfrm>
            <a:off x="152400" y="2286000"/>
            <a:ext cx="575042" cy="39444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2007AB3-C1C1-4EA4-B83A-9C859973B11F}"/>
              </a:ext>
            </a:extLst>
          </p:cNvPr>
          <p:cNvSpPr/>
          <p:nvPr/>
        </p:nvSpPr>
        <p:spPr>
          <a:xfrm>
            <a:off x="459586" y="2786297"/>
            <a:ext cx="79693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</a:rPr>
              <a:t>xQueue: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handle of the queue to which the data is being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senT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written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</a:rPr>
              <a:t>pvItemToQueue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A pointer to the data to be copied into the queue.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</a:rPr>
              <a:t>xTicksToWait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The maximum amount of time the task should remain in the Blocked state to wait for space to become available on the queue.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9BF1614-CC82-4861-B521-F63B42E254FC}"/>
              </a:ext>
            </a:extLst>
          </p:cNvPr>
          <p:cNvSpPr/>
          <p:nvPr/>
        </p:nvSpPr>
        <p:spPr>
          <a:xfrm>
            <a:off x="462044" y="4209871"/>
            <a:ext cx="7860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Return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</a:rPr>
              <a:t>pdPASS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 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Returned if data was successfully sent to the queue.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</a:rPr>
              <a:t>errQUEUE_FULL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 :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Returned if data could not be written to the queue because the queue was already full.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A830001-5C8E-4F2B-944E-CA507E674DAD}"/>
              </a:ext>
            </a:extLst>
          </p:cNvPr>
          <p:cNvSpPr/>
          <p:nvPr/>
        </p:nvSpPr>
        <p:spPr>
          <a:xfrm>
            <a:off x="232072" y="5554710"/>
            <a:ext cx="588482" cy="26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9174B9F-45C0-481F-8521-79A9BDC9FA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554" y="5759381"/>
            <a:ext cx="7289423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554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EC68EB0-72D7-41C9-92C9-BB9DDF36C5ED}"/>
              </a:ext>
            </a:extLst>
          </p:cNvPr>
          <p:cNvSpPr/>
          <p:nvPr/>
        </p:nvSpPr>
        <p:spPr>
          <a:xfrm>
            <a:off x="2614412" y="253425"/>
            <a:ext cx="4296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xQueueReceive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 ()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353A1F4-80FD-4C88-8903-B1D5A1AC9625}"/>
              </a:ext>
            </a:extLst>
          </p:cNvPr>
          <p:cNvSpPr/>
          <p:nvPr/>
        </p:nvSpPr>
        <p:spPr>
          <a:xfrm>
            <a:off x="565029" y="1195974"/>
            <a:ext cx="71627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92D050"/>
                </a:solidFill>
              </a:rPr>
              <a:t>BaseType</a:t>
            </a:r>
            <a:r>
              <a:rPr lang="en-US" b="1" dirty="0" err="1"/>
              <a:t>_t</a:t>
            </a:r>
            <a:r>
              <a:rPr lang="en-US" b="1" dirty="0"/>
              <a:t>         </a:t>
            </a:r>
            <a:r>
              <a:rPr lang="en-US" b="1" dirty="0" err="1"/>
              <a:t>xQueueReceive</a:t>
            </a:r>
            <a:r>
              <a:rPr lang="en-US" b="1" dirty="0"/>
              <a:t>( </a:t>
            </a:r>
            <a:r>
              <a:rPr lang="en-US" b="1" dirty="0" err="1">
                <a:solidFill>
                  <a:srgbClr val="92D050"/>
                </a:solidFill>
              </a:rPr>
              <a:t>QueueHandle</a:t>
            </a:r>
            <a:r>
              <a:rPr lang="en-US" b="1" dirty="0" err="1"/>
              <a:t>_t</a:t>
            </a:r>
            <a:r>
              <a:rPr lang="en-US" b="1" dirty="0"/>
              <a:t> </a:t>
            </a:r>
            <a:r>
              <a:rPr lang="en-US" b="1" dirty="0" err="1"/>
              <a:t>xQueue</a:t>
            </a:r>
            <a:r>
              <a:rPr lang="en-US" b="1" dirty="0"/>
              <a:t>, </a:t>
            </a:r>
            <a:endParaRPr lang="en-US" dirty="0"/>
          </a:p>
          <a:p>
            <a:r>
              <a:rPr lang="en-US" b="1" dirty="0"/>
              <a:t>                                                            </a:t>
            </a:r>
            <a:r>
              <a:rPr lang="en-US" b="1" dirty="0">
                <a:solidFill>
                  <a:srgbClr val="92D050"/>
                </a:solidFill>
              </a:rPr>
              <a:t>void</a:t>
            </a:r>
            <a:r>
              <a:rPr lang="en-US" b="1" dirty="0"/>
              <a:t> *</a:t>
            </a:r>
            <a:r>
              <a:rPr lang="en-US" b="1" dirty="0" err="1"/>
              <a:t>pvBuffer</a:t>
            </a:r>
            <a:r>
              <a:rPr lang="en-US" b="1" dirty="0"/>
              <a:t>, </a:t>
            </a:r>
            <a:endParaRPr lang="en-US" dirty="0"/>
          </a:p>
          <a:p>
            <a:r>
              <a:rPr lang="en-US" b="1" dirty="0"/>
              <a:t>                                                            </a:t>
            </a:r>
            <a:r>
              <a:rPr lang="en-US" b="1" dirty="0" err="1">
                <a:solidFill>
                  <a:srgbClr val="92D050"/>
                </a:solidFill>
              </a:rPr>
              <a:t>TickType_t</a:t>
            </a:r>
            <a:r>
              <a:rPr lang="en-US" b="1" dirty="0">
                <a:solidFill>
                  <a:srgbClr val="92D050"/>
                </a:solidFill>
              </a:rPr>
              <a:t>  </a:t>
            </a:r>
            <a:r>
              <a:rPr lang="en-US" b="1" dirty="0" err="1"/>
              <a:t>xTicksToWait</a:t>
            </a:r>
            <a:r>
              <a:rPr lang="en-US" b="1" dirty="0"/>
              <a:t> );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B1CB782-A9E0-45EE-9659-E7B8F9ACC87A}"/>
              </a:ext>
            </a:extLst>
          </p:cNvPr>
          <p:cNvSpPr/>
          <p:nvPr/>
        </p:nvSpPr>
        <p:spPr>
          <a:xfrm>
            <a:off x="685800" y="2082797"/>
            <a:ext cx="6095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Receive (read) an item from a queue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5393B7D5-2DF4-4EE9-ACDF-5C212C74E591}"/>
              </a:ext>
            </a:extLst>
          </p:cNvPr>
          <p:cNvSpPr/>
          <p:nvPr/>
        </p:nvSpPr>
        <p:spPr>
          <a:xfrm>
            <a:off x="152400" y="2082514"/>
            <a:ext cx="533400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2007AB3-C1C1-4EA4-B83A-9C859973B11F}"/>
              </a:ext>
            </a:extLst>
          </p:cNvPr>
          <p:cNvSpPr/>
          <p:nvPr/>
        </p:nvSpPr>
        <p:spPr>
          <a:xfrm>
            <a:off x="459586" y="2590800"/>
            <a:ext cx="79693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</a:rPr>
              <a:t>xQueue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The handle of the queue to which the data is being </a:t>
            </a:r>
            <a:r>
              <a:rPr lang="en-US" dirty="0"/>
              <a:t>received (read).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</a:rPr>
              <a:t>pvBuffer: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pointer to the data to be </a:t>
            </a:r>
            <a:r>
              <a:rPr lang="en-US" dirty="0"/>
              <a:t>received data will be copied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</a:rPr>
              <a:t>xTicksToWait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  <a:r>
              <a:rPr lang="en-US" dirty="0"/>
              <a:t>The maximum amount of time the task should remain in the Blocked state to wait for data to become available on the queue.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9BF1614-CC82-4861-B521-F63B42E254FC}"/>
              </a:ext>
            </a:extLst>
          </p:cNvPr>
          <p:cNvSpPr/>
          <p:nvPr/>
        </p:nvSpPr>
        <p:spPr>
          <a:xfrm>
            <a:off x="459586" y="4101307"/>
            <a:ext cx="7860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Return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</a:rPr>
              <a:t>pdPASS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 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Returned if data was successfully read from the queue.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</a:rPr>
              <a:t>errQUEUE_FULL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 :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Returned if data could not be read from the queue because the queue is already empty.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A830001-5C8E-4F2B-944E-CA507E674DAD}"/>
              </a:ext>
            </a:extLst>
          </p:cNvPr>
          <p:cNvSpPr/>
          <p:nvPr/>
        </p:nvSpPr>
        <p:spPr>
          <a:xfrm>
            <a:off x="232072" y="5526223"/>
            <a:ext cx="588482" cy="26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9383B5D-E559-493C-8CFC-E39382F1EC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0041" y="5497532"/>
            <a:ext cx="602064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956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18DC257A-B97D-4753-A21B-ABD2DC0C8C8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FreeRTOS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 Features </a:t>
            </a:r>
          </a:p>
        </p:txBody>
      </p:sp>
      <p:sp>
        <p:nvSpPr>
          <p:cNvPr id="2" name="Scroll: Horizontal 1">
            <a:extLst>
              <a:ext uri="{FF2B5EF4-FFF2-40B4-BE49-F238E27FC236}">
                <a16:creationId xmlns:a16="http://schemas.microsoft.com/office/drawing/2014/main" xmlns="" id="{E7848EAC-990C-486F-AFFE-68CA8531ABFD}"/>
              </a:ext>
            </a:extLst>
          </p:cNvPr>
          <p:cNvSpPr/>
          <p:nvPr/>
        </p:nvSpPr>
        <p:spPr>
          <a:xfrm>
            <a:off x="314324" y="366392"/>
            <a:ext cx="7991474" cy="6476997"/>
          </a:xfrm>
          <a:prstGeom prst="horizontalScroll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Pre-emptive or co-operative operation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Flexible, fast and light weight task notification mechanism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Queues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Binary semaphores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Counting semaphores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Mutexes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Recursive Mutexes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Software timers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Event groups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Tick hook functions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Idle hook functions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Stack overflow checking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Trace recording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Task run-time statistics gathering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22300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6A83D7C-8973-4FFD-BEC2-3CD321FB3BE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Lab 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D4442BC9-B10D-4253-A413-E40FBBBF751F}"/>
              </a:ext>
            </a:extLst>
          </p:cNvPr>
          <p:cNvSpPr/>
          <p:nvPr/>
        </p:nvSpPr>
        <p:spPr>
          <a:xfrm>
            <a:off x="495300" y="1290336"/>
            <a:ext cx="6324600" cy="24174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We have two tasks, the communicate with each other using a Message queue: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 First task : check on keypad every 50ms and send the number  of pressed button in the queue.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Second task : receive a the key no from the queue and display it on LCD 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2296544-D73A-46B7-9203-AD0AA8BB3D8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6319" y="3835097"/>
            <a:ext cx="3198561" cy="2464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365C8B-2AF7-4356-8E5B-B814F9DCF7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257" y="3836011"/>
            <a:ext cx="3318743" cy="24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160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381000"/>
            <a:ext cx="4515255" cy="2790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943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This material is developed by </a:t>
            </a:r>
            <a:r>
              <a:rPr lang="en-US" sz="1200" b="1" i="1" dirty="0" err="1"/>
              <a:t>IMTSchool</a:t>
            </a:r>
            <a:r>
              <a:rPr lang="en-US" sz="1200" b="1" i="1" dirty="0"/>
              <a:t> for educational use only</a:t>
            </a:r>
          </a:p>
          <a:p>
            <a:pPr algn="ctr"/>
            <a:r>
              <a:rPr lang="en-US" sz="1200" b="1" i="1" dirty="0"/>
              <a:t>All copyrights are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4384" y="3646251"/>
            <a:ext cx="653616" cy="6536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0992" y="4495800"/>
            <a:ext cx="660400" cy="66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0400" y="3733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www.imtschool.com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4850" y="4659868"/>
            <a:ext cx="435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ww.facebook.com/</a:t>
            </a:r>
            <a:r>
              <a:rPr lang="en-US" b="1" dirty="0" err="1"/>
              <a:t>imaketechnologyschool</a:t>
            </a:r>
            <a:r>
              <a:rPr lang="en-US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12910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4F656163-F0E4-4A16-99B4-FA3C86B957C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FreeRTOS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 source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1D60493-5F07-4CE4-9132-3D7AA52A4D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124452"/>
            <a:ext cx="3962397" cy="4276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D8572A2-3646-4A76-8F5B-8BDF434EC3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139"/>
          <a:stretch/>
        </p:blipFill>
        <p:spPr>
          <a:xfrm>
            <a:off x="5029199" y="2105869"/>
            <a:ext cx="2667000" cy="436183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7F8F53C9-718D-427B-8AAA-857336DED620}"/>
              </a:ext>
            </a:extLst>
          </p:cNvPr>
          <p:cNvSpPr/>
          <p:nvPr/>
        </p:nvSpPr>
        <p:spPr>
          <a:xfrm>
            <a:off x="609604" y="1167097"/>
            <a:ext cx="3886193" cy="938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You can download </a:t>
            </a:r>
            <a:r>
              <a:rPr lang="en-US" dirty="0" err="1"/>
              <a:t>freeRTOS</a:t>
            </a:r>
            <a:r>
              <a:rPr lang="en-US" dirty="0"/>
              <a:t> for your target H.W from this link :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www.freertos.org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4F7233EE-C2FA-445F-8672-6D39B7AF60D7}"/>
              </a:ext>
            </a:extLst>
          </p:cNvPr>
          <p:cNvSpPr/>
          <p:nvPr/>
        </p:nvSpPr>
        <p:spPr>
          <a:xfrm>
            <a:off x="5029199" y="1167096"/>
            <a:ext cx="3505196" cy="9387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Then you can use </a:t>
            </a:r>
            <a:r>
              <a:rPr lang="en-US" dirty="0" err="1">
                <a:solidFill>
                  <a:schemeClr val="tx1"/>
                </a:solidFill>
              </a:rPr>
              <a:t>freeRTOS</a:t>
            </a:r>
            <a:r>
              <a:rPr lang="en-US" dirty="0">
                <a:solidFill>
                  <a:schemeClr val="tx1"/>
                </a:solidFill>
              </a:rPr>
              <a:t> by including these source and header files into your project</a:t>
            </a:r>
          </a:p>
        </p:txBody>
      </p:sp>
    </p:spTree>
    <p:extLst>
      <p:ext uri="{BB962C8B-B14F-4D97-AF65-F5344CB8AC3E}">
        <p14:creationId xmlns:p14="http://schemas.microsoft.com/office/powerpoint/2010/main" xmlns="" val="2840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D9EF170E-30F7-479C-88EA-BF4BCE68668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FreeRTOSConfig.h</a:t>
            </a:r>
            <a:r>
              <a:rPr lang="en-US" b="1" dirty="0"/>
              <a:t> 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6140C01-DEE1-43DD-AD25-5FC5EF57FA8E}"/>
              </a:ext>
            </a:extLst>
          </p:cNvPr>
          <p:cNvSpPr/>
          <p:nvPr/>
        </p:nvSpPr>
        <p:spPr>
          <a:xfrm>
            <a:off x="647699" y="1385331"/>
            <a:ext cx="3848095" cy="595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/>
              <a:t>FreeRTOS</a:t>
            </a:r>
            <a:r>
              <a:rPr lang="en-US" dirty="0"/>
              <a:t> is configured by a header file called </a:t>
            </a:r>
            <a:r>
              <a:rPr lang="en-US" dirty="0" err="1">
                <a:solidFill>
                  <a:schemeClr val="accent1"/>
                </a:solidFill>
              </a:rPr>
              <a:t>FreeRTOSConfig.h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E3867A2-ABD9-4871-B151-15EBB992DE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698" y="2190131"/>
            <a:ext cx="7821116" cy="41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44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4C7C6AE-3973-4F21-975B-7F6AB5FFE4EF}"/>
              </a:ext>
            </a:extLst>
          </p:cNvPr>
          <p:cNvSpPr txBox="1">
            <a:spLocks/>
          </p:cNvSpPr>
          <p:nvPr/>
        </p:nvSpPr>
        <p:spPr>
          <a:xfrm>
            <a:off x="778613" y="304799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xTaskCreate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() API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99159F-428F-4300-AC92-6A2D6039590D}"/>
              </a:ext>
            </a:extLst>
          </p:cNvPr>
          <p:cNvSpPr/>
          <p:nvPr/>
        </p:nvSpPr>
        <p:spPr>
          <a:xfrm>
            <a:off x="304799" y="1050796"/>
            <a:ext cx="632459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BaseType_t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xTaskCreate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TaskFunction_t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pvTaskCode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4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const char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pcName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  </a:t>
            </a:r>
            <a:r>
              <a:rPr lang="en-US" sz="14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uint16_t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usStackDepth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  </a:t>
            </a:r>
            <a:r>
              <a:rPr lang="en-US" sz="14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pvParameters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  </a:t>
            </a:r>
            <a:r>
              <a:rPr lang="en-US" sz="1400" b="1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UBaseType_t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uxPriority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  </a:t>
            </a:r>
            <a:r>
              <a:rPr lang="en-US" sz="1400" b="1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TaskHandle_t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pxCreatedTask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			    ); </a:t>
            </a: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69A670A-5960-414C-A6CA-3254DD90D30C}"/>
              </a:ext>
            </a:extLst>
          </p:cNvPr>
          <p:cNvSpPr/>
          <p:nvPr/>
        </p:nvSpPr>
        <p:spPr>
          <a:xfrm>
            <a:off x="76200" y="2651235"/>
            <a:ext cx="8693889" cy="30113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u="sng" dirty="0">
                <a:solidFill>
                  <a:schemeClr val="tx2"/>
                </a:solidFill>
              </a:rPr>
              <a:t>Parameters</a:t>
            </a:r>
            <a:r>
              <a:rPr lang="en-US" sz="2400" b="1" u="sng" dirty="0">
                <a:solidFill>
                  <a:srgbClr val="FF0000"/>
                </a:solidFill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pvTaskCode</a:t>
            </a:r>
            <a:r>
              <a:rPr lang="en-US" sz="1600" dirty="0"/>
              <a:t>   (pointer to the function that implements the task)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pcName</a:t>
            </a:r>
            <a:r>
              <a:rPr lang="en-US" sz="1600" dirty="0"/>
              <a:t>             (Identifying a task by a human readable name is much simpler than attempting                              to identify it by its handle.)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usStackDepth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/>
              <a:t>Each task has its own unique stack that is allocated by the kernel to the task when the task is created. The </a:t>
            </a:r>
            <a:r>
              <a:rPr lang="en-US" sz="1600" dirty="0" err="1"/>
              <a:t>usStackDepth</a:t>
            </a:r>
            <a:r>
              <a:rPr lang="en-US" sz="1600" dirty="0"/>
              <a:t> value tells the kernel how large to make the stack)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pvParameters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/>
              <a:t>(Task functions accept a parameter of type pointer to void ( void* ).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uxPriority</a:t>
            </a:r>
            <a:r>
              <a:rPr lang="en-US" sz="1600" dirty="0"/>
              <a:t> (</a:t>
            </a:r>
            <a:r>
              <a:rPr lang="en-US" dirty="0"/>
              <a:t>Defines the priority at which the task will execute. Priorities can be assigned from 0, which is the lowest priority, to (</a:t>
            </a:r>
            <a:r>
              <a:rPr lang="en-US" dirty="0" err="1"/>
              <a:t>configMAX_PRIORITIES</a:t>
            </a:r>
            <a:r>
              <a:rPr lang="en-US" dirty="0"/>
              <a:t> – 1) </a:t>
            </a:r>
            <a:r>
              <a:rPr lang="en-US" sz="1600" dirty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pxCreatedTask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/>
              <a:t>pxCreatedTask</a:t>
            </a:r>
            <a:r>
              <a:rPr lang="en-US" dirty="0"/>
              <a:t> can be used to pass out a handle to the task being created, for example, change the task priority or delete the task. 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DD1CF68-F33E-4184-BE72-11C578410B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4518" y="5871261"/>
            <a:ext cx="8034964" cy="59063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5C08094-8288-40A8-9498-C7D3CCAB1C26}"/>
              </a:ext>
            </a:extLst>
          </p:cNvPr>
          <p:cNvSpPr/>
          <p:nvPr/>
        </p:nvSpPr>
        <p:spPr>
          <a:xfrm>
            <a:off x="79670" y="5738773"/>
            <a:ext cx="588482" cy="26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762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4C7C6AE-3973-4F21-975B-7F6AB5FFE4EF}"/>
              </a:ext>
            </a:extLst>
          </p:cNvPr>
          <p:cNvSpPr txBox="1">
            <a:spLocks/>
          </p:cNvSpPr>
          <p:nvPr/>
        </p:nvSpPr>
        <p:spPr>
          <a:xfrm>
            <a:off x="778613" y="304799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vTaskDelay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() API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99159F-428F-4300-AC92-6A2D6039590D}"/>
              </a:ext>
            </a:extLst>
          </p:cNvPr>
          <p:cNvSpPr/>
          <p:nvPr/>
        </p:nvSpPr>
        <p:spPr>
          <a:xfrm>
            <a:off x="516418" y="1150547"/>
            <a:ext cx="6324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void</a:t>
            </a:r>
            <a:r>
              <a:rPr lang="en-US" b="1" dirty="0"/>
              <a:t> </a:t>
            </a:r>
            <a:r>
              <a:rPr lang="en-US" b="1" dirty="0" err="1"/>
              <a:t>vTaskDelay</a:t>
            </a:r>
            <a:r>
              <a:rPr lang="en-US" b="1" dirty="0"/>
              <a:t>( </a:t>
            </a:r>
            <a:r>
              <a:rPr lang="en-US" b="1" dirty="0" err="1">
                <a:solidFill>
                  <a:srgbClr val="92D050"/>
                </a:solidFill>
              </a:rPr>
              <a:t>TickType_t</a:t>
            </a:r>
            <a:r>
              <a:rPr lang="en-US" b="1" dirty="0"/>
              <a:t> </a:t>
            </a:r>
            <a:r>
              <a:rPr lang="en-US" b="1" dirty="0" err="1"/>
              <a:t>xTicksToDelay</a:t>
            </a:r>
            <a:r>
              <a:rPr lang="en-US" b="1" dirty="0"/>
              <a:t> );</a:t>
            </a: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69A670A-5960-414C-A6CA-3254DD90D30C}"/>
              </a:ext>
            </a:extLst>
          </p:cNvPr>
          <p:cNvSpPr/>
          <p:nvPr/>
        </p:nvSpPr>
        <p:spPr>
          <a:xfrm>
            <a:off x="57150" y="1757142"/>
            <a:ext cx="8693889" cy="2091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u="sng" dirty="0">
                <a:solidFill>
                  <a:schemeClr val="tx2"/>
                </a:solidFill>
              </a:rPr>
              <a:t>Parameters</a:t>
            </a:r>
            <a:r>
              <a:rPr lang="en-US" sz="2400" b="1" u="sng" dirty="0">
                <a:solidFill>
                  <a:srgbClr val="FF0000"/>
                </a:solidFill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err="1">
                <a:solidFill>
                  <a:schemeClr val="accent1"/>
                </a:solidFill>
              </a:rPr>
              <a:t>xTicksToDelay</a:t>
            </a:r>
            <a:r>
              <a:rPr lang="en-US" dirty="0"/>
              <a:t> 	(The number of tick interrupts that the calling task will remain in the Blocked state before being transitioned back into the Ready state. 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if a task called </a:t>
            </a:r>
            <a:r>
              <a:rPr lang="en-US" dirty="0" err="1"/>
              <a:t>vTaskDelay</a:t>
            </a:r>
            <a:r>
              <a:rPr lang="en-US" dirty="0"/>
              <a:t>( 100 ) when the tick count was 10,000, then it would immediately enter the Blocked state, and remain in the Blocked state until the tick count reached 10,100.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5C08094-8288-40A8-9498-C7D3CCAB1C26}"/>
              </a:ext>
            </a:extLst>
          </p:cNvPr>
          <p:cNvSpPr/>
          <p:nvPr/>
        </p:nvSpPr>
        <p:spPr>
          <a:xfrm>
            <a:off x="540222" y="3959728"/>
            <a:ext cx="588482" cy="26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30DAD8D-F90F-4662-A8DE-506A6CFD6E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4114" y="4085637"/>
            <a:ext cx="4982270" cy="21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026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xmlns="" id="{BF596F30-7544-47E6-9541-6DE9D10A6941}"/>
              </a:ext>
            </a:extLst>
          </p:cNvPr>
          <p:cNvSpPr/>
          <p:nvPr/>
        </p:nvSpPr>
        <p:spPr>
          <a:xfrm>
            <a:off x="796047" y="5117635"/>
            <a:ext cx="6417782" cy="762000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will only return if there is not enough </a:t>
            </a:r>
            <a:r>
              <a:rPr lang="en-US" dirty="0" err="1"/>
              <a:t>FreeRTOS</a:t>
            </a:r>
            <a:r>
              <a:rPr lang="en-US" dirty="0"/>
              <a:t> heap memory available for the Idle task to be created.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4C7C6AE-3973-4F21-975B-7F6AB5FFE4EF}"/>
              </a:ext>
            </a:extLst>
          </p:cNvPr>
          <p:cNvSpPr txBox="1">
            <a:spLocks/>
          </p:cNvSpPr>
          <p:nvPr/>
        </p:nvSpPr>
        <p:spPr>
          <a:xfrm>
            <a:off x="778613" y="304799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vTaskStartScheduler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() 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99159F-428F-4300-AC92-6A2D6039590D}"/>
              </a:ext>
            </a:extLst>
          </p:cNvPr>
          <p:cNvSpPr/>
          <p:nvPr/>
        </p:nvSpPr>
        <p:spPr>
          <a:xfrm>
            <a:off x="516418" y="1150547"/>
            <a:ext cx="6324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void</a:t>
            </a:r>
            <a:r>
              <a:rPr lang="en-US" sz="2400" b="1" dirty="0"/>
              <a:t> </a:t>
            </a:r>
            <a:r>
              <a:rPr lang="en-US" sz="2400" b="1" dirty="0" err="1"/>
              <a:t>vTaskStartScheduler</a:t>
            </a:r>
            <a:r>
              <a:rPr lang="en-US" sz="2400" b="1" dirty="0"/>
              <a:t>( </a:t>
            </a:r>
            <a:r>
              <a:rPr lang="en-US" sz="2400" b="1" dirty="0">
                <a:solidFill>
                  <a:srgbClr val="C00000"/>
                </a:solidFill>
              </a:rPr>
              <a:t>void</a:t>
            </a:r>
            <a:r>
              <a:rPr lang="en-US" sz="2400" b="1" dirty="0"/>
              <a:t> ); 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69A670A-5960-414C-A6CA-3254DD90D30C}"/>
              </a:ext>
            </a:extLst>
          </p:cNvPr>
          <p:cNvSpPr/>
          <p:nvPr/>
        </p:nvSpPr>
        <p:spPr>
          <a:xfrm>
            <a:off x="260325" y="1787607"/>
            <a:ext cx="7547344" cy="1918934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Starts the </a:t>
            </a:r>
            <a:r>
              <a:rPr lang="en-US" sz="2000" dirty="0" err="1"/>
              <a:t>FreeRTOS</a:t>
            </a:r>
            <a:r>
              <a:rPr lang="en-US" sz="2000" dirty="0"/>
              <a:t> scheduler running.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Typically, before the scheduler has been started, main() (or a function called by main()) will be executing. After the scheduler has been started, only tasks and interrupts will ever execute.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The Idle task is created automatically when the scheduler is started.  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5C08094-8288-40A8-9498-C7D3CCAB1C26}"/>
              </a:ext>
            </a:extLst>
          </p:cNvPr>
          <p:cNvSpPr/>
          <p:nvPr/>
        </p:nvSpPr>
        <p:spPr>
          <a:xfrm>
            <a:off x="302341" y="4784477"/>
            <a:ext cx="1056239" cy="421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10AAEC86-4024-4C9A-8D72-AF2104FA6FDD}"/>
              </a:ext>
            </a:extLst>
          </p:cNvPr>
          <p:cNvSpPr/>
          <p:nvPr/>
        </p:nvSpPr>
        <p:spPr>
          <a:xfrm>
            <a:off x="304799" y="3850971"/>
            <a:ext cx="7502866" cy="77980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Idle task </a:t>
            </a:r>
            <a:r>
              <a:rPr lang="en-US" dirty="0"/>
              <a:t>: that is executed when none of the other tasks are ready to ran. The idle task is always set to the lowest priority</a:t>
            </a:r>
          </a:p>
        </p:txBody>
      </p:sp>
    </p:spTree>
    <p:extLst>
      <p:ext uri="{BB962C8B-B14F-4D97-AF65-F5344CB8AC3E}">
        <p14:creationId xmlns:p14="http://schemas.microsoft.com/office/powerpoint/2010/main" xmlns="" val="84426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6A83D7C-8973-4FFD-BEC2-3CD321FB3BE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Lab 1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D4442BC9-B10D-4253-A413-E40FBBBF751F}"/>
              </a:ext>
            </a:extLst>
          </p:cNvPr>
          <p:cNvSpPr/>
          <p:nvPr/>
        </p:nvSpPr>
        <p:spPr>
          <a:xfrm>
            <a:off x="457200" y="1417637"/>
            <a:ext cx="5486399" cy="17065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/>
                </a:solidFill>
              </a:rPr>
              <a:t>Using </a:t>
            </a:r>
            <a:r>
              <a:rPr lang="en-US" sz="2000" dirty="0" err="1">
                <a:solidFill>
                  <a:schemeClr val="tx2"/>
                </a:solidFill>
              </a:rPr>
              <a:t>FreeRTOS</a:t>
            </a:r>
            <a:r>
              <a:rPr lang="en-US" sz="2000" dirty="0">
                <a:solidFill>
                  <a:schemeClr val="tx2"/>
                </a:solidFill>
              </a:rPr>
              <a:t>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have two tasks. First task blinks a LED every 200 </a:t>
            </a:r>
            <a:r>
              <a:rPr lang="en-US" dirty="0" err="1"/>
              <a:t>msec</a:t>
            </a:r>
            <a:r>
              <a:rPr lang="en-US" dirty="0"/>
              <a:t> and the other one blinks a LED every 1000 msec.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two tasks run in parallel.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2296544-D73A-46B7-9203-AD0AA8BB3D8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6319" y="3835097"/>
            <a:ext cx="3198561" cy="2464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365C8B-2AF7-4356-8E5B-B814F9DCF7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257" y="3836011"/>
            <a:ext cx="3318743" cy="24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014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9339</TotalTime>
  <Words>2265</Words>
  <Application>Microsoft Office PowerPoint</Application>
  <PresentationFormat>On-screen Show (4:3)</PresentationFormat>
  <Paragraphs>285</Paragraphs>
  <Slides>31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Priority Inversions </vt:lpstr>
      <vt:lpstr>Priority Inheritance 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aassaf</cp:lastModifiedBy>
  <cp:revision>414</cp:revision>
  <dcterms:created xsi:type="dcterms:W3CDTF">2017-07-05T23:12:25Z</dcterms:created>
  <dcterms:modified xsi:type="dcterms:W3CDTF">2018-10-15T17:53:20Z</dcterms:modified>
</cp:coreProperties>
</file>