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  <p:sldMasterId id="2147483712" r:id="rId3"/>
    <p:sldMasterId id="2147483724" r:id="rId4"/>
    <p:sldMasterId id="2147483688" r:id="rId5"/>
    <p:sldMasterId id="2147483700" r:id="rId6"/>
    <p:sldMasterId id="2147483676" r:id="rId7"/>
  </p:sldMasterIdLst>
  <p:notesMasterIdLst>
    <p:notesMasterId r:id="rId44"/>
  </p:notesMasterIdLst>
  <p:handoutMasterIdLst>
    <p:handoutMasterId r:id="rId45"/>
  </p:handoutMasterIdLst>
  <p:sldIdLst>
    <p:sldId id="266" r:id="rId8"/>
    <p:sldId id="429" r:id="rId9"/>
    <p:sldId id="494" r:id="rId10"/>
    <p:sldId id="480" r:id="rId11"/>
    <p:sldId id="453" r:id="rId12"/>
    <p:sldId id="483" r:id="rId13"/>
    <p:sldId id="481" r:id="rId14"/>
    <p:sldId id="482" r:id="rId15"/>
    <p:sldId id="455" r:id="rId16"/>
    <p:sldId id="456" r:id="rId17"/>
    <p:sldId id="457" r:id="rId18"/>
    <p:sldId id="458" r:id="rId19"/>
    <p:sldId id="460" r:id="rId20"/>
    <p:sldId id="459" r:id="rId21"/>
    <p:sldId id="461" r:id="rId22"/>
    <p:sldId id="469" r:id="rId23"/>
    <p:sldId id="462" r:id="rId24"/>
    <p:sldId id="463" r:id="rId25"/>
    <p:sldId id="472" r:id="rId26"/>
    <p:sldId id="464" r:id="rId27"/>
    <p:sldId id="465" r:id="rId28"/>
    <p:sldId id="466" r:id="rId29"/>
    <p:sldId id="476" r:id="rId30"/>
    <p:sldId id="467" r:id="rId31"/>
    <p:sldId id="439" r:id="rId32"/>
    <p:sldId id="475" r:id="rId33"/>
    <p:sldId id="473" r:id="rId34"/>
    <p:sldId id="474" r:id="rId35"/>
    <p:sldId id="470" r:id="rId36"/>
    <p:sldId id="495" r:id="rId37"/>
    <p:sldId id="496" r:id="rId38"/>
    <p:sldId id="497" r:id="rId39"/>
    <p:sldId id="498" r:id="rId40"/>
    <p:sldId id="499" r:id="rId41"/>
    <p:sldId id="500" r:id="rId42"/>
    <p:sldId id="47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Martin" initials="jrm" lastIdx="22" clrIdx="0"/>
  <p:cmAuthor id="1" name="vphegade" initials="vp" lastIdx="26" clrIdx="1"/>
  <p:cmAuthor id="2" name="fmckeen" initials="fxm" lastIdx="2" clrIdx="2"/>
  <p:cmAuthor id="3" name="nmdeshpa" initials="n" lastIdx="4" clrIdx="3"/>
  <p:cmAuthor id="4" name="Shi-Wan Lin" initials="SWL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76"/>
    <a:srgbClr val="0E16BE"/>
    <a:srgbClr val="9FE9AD"/>
    <a:srgbClr val="2CA652"/>
    <a:srgbClr val="185E2E"/>
    <a:srgbClr val="C6F08E"/>
    <a:srgbClr val="FFF2C9"/>
    <a:srgbClr val="5ED483"/>
    <a:srgbClr val="180EDC"/>
    <a:srgbClr val="31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2" autoAdjust="0"/>
    <p:restoredTop sz="99532" autoAdjust="0"/>
  </p:normalViewPr>
  <p:slideViewPr>
    <p:cSldViewPr>
      <p:cViewPr varScale="1">
        <p:scale>
          <a:sx n="92" d="100"/>
          <a:sy n="92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CB42A-4367-4C6E-B789-3D488A81739E}" type="datetimeFigureOut">
              <a:rPr lang="en-US" smtClean="0"/>
              <a:pPr/>
              <a:t>11/21/2014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4A428-E46B-421E-8E9F-03C6035A44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467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C4DB-F51A-49FC-BA1F-16D7063A5A1D}" type="datetimeFigureOut">
              <a:rPr lang="en-US" smtClean="0"/>
              <a:pPr/>
              <a:t>11/21/2014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659B7-9108-405D-A89C-A7DFFB5C1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968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9FEF9-DEAF-4BE6-B77F-B5BA47F853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97F98-482D-4EB1-BFEF-137D3A5A46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22C8-14F1-4A02-A175-4F4ECD7D2C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699B-A293-4DDD-8BB8-CF7F70BBC6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227013"/>
            <a:ext cx="2105025" cy="5395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227013"/>
            <a:ext cx="6162675" cy="5395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416-897F-4BCD-B9A7-1B09FCD06B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25" y="1050925"/>
            <a:ext cx="4041775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26000" y="1050925"/>
            <a:ext cx="404336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26000" y="3413125"/>
            <a:ext cx="404336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251D5-6022-4977-998B-B43DB4EA6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25" y="1050925"/>
            <a:ext cx="4041775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0" y="1050925"/>
            <a:ext cx="4043363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6FBE4-266A-485B-BE86-2FD71DA55F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1825" y="1050925"/>
            <a:ext cx="8237538" cy="457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4DF65-D52D-4C8B-8521-C7F88DCF21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9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58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5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/>
              <a:t>Intel Confidential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92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4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2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03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8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3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8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3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2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/>
              <a:t>Intel Confidential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7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24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12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5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2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3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728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56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2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20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13E5-31C4-416D-9BAE-47EA72091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9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61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28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79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766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98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6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34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8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050925"/>
            <a:ext cx="40417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0" y="1050925"/>
            <a:ext cx="40433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9ECAF-2B26-40BD-9320-314E222361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931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15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98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910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99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956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37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166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095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8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B715-275D-4B7F-8602-7952F767C0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866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181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683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38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82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47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44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800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836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D6DD-733C-4D5B-B424-61F01C198C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453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36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1085-CAD7-4733-847D-A881DAAEE4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/>
              <a:t>Intel Confidential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4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2540"/>
            </a:gs>
            <a:gs pos="50000">
              <a:srgbClr val="074F8B"/>
            </a:gs>
            <a:gs pos="100000">
              <a:srgbClr val="03254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white">
          <a:xfrm>
            <a:off x="38617" y="6324600"/>
            <a:ext cx="9140825" cy="529431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27" name="Picture 14" descr="Intel_whit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77200" y="6308261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227013"/>
            <a:ext cx="8237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050925"/>
            <a:ext cx="82375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 bullet</a:t>
            </a:r>
          </a:p>
          <a:p>
            <a:pPr lvl="1"/>
            <a:r>
              <a:rPr lang="en-US" smtClean="0"/>
              <a:t>Second level bullet</a:t>
            </a:r>
          </a:p>
          <a:p>
            <a:pPr lvl="2"/>
            <a:r>
              <a:rPr lang="en-US" smtClean="0"/>
              <a:t>asdfasdf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81050" y="6416675"/>
            <a:ext cx="8382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aseline="0">
                <a:solidFill>
                  <a:srgbClr val="FFFFFF"/>
                </a:solidFill>
                <a:latin typeface="Neo Sans Inte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739900" y="6416675"/>
            <a:ext cx="3119438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FFFFFF"/>
                </a:solidFill>
                <a:latin typeface="Neo Sans Inte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/>
              <a:t>Intel Confidential</a:t>
            </a:r>
            <a:endParaRPr lang="en-US" b="1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58788" y="6357938"/>
            <a:ext cx="3032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1" baseline="0">
                <a:solidFill>
                  <a:srgbClr val="FFFFFF"/>
                </a:solidFill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3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73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5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9pPr>
    </p:titleStyle>
    <p:bodyStyle>
      <a:lvl1pPr marL="287338" indent="-287338" algn="l" rtl="0" eaLnBrk="1" fontAlgn="base" hangingPunct="1">
        <a:spcBef>
          <a:spcPct val="6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8098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rgbClr val="DDDDDD"/>
          </a:solidFill>
          <a:latin typeface="+mn-lt"/>
          <a:cs typeface="+mn-cs"/>
        </a:defRPr>
      </a:lvl2pPr>
      <a:lvl3pPr marL="1101725" indent="-3048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>
          <a:solidFill>
            <a:srgbClr val="DDDDDD"/>
          </a:solidFill>
          <a:latin typeface="Neo Sans Intel" pitchFamily="34" charset="0"/>
          <a:cs typeface="+mn-cs"/>
        </a:defRPr>
      </a:lvl3pPr>
      <a:lvl4pPr marL="1481138" indent="-265113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400">
          <a:solidFill>
            <a:srgbClr val="DDDDDD"/>
          </a:solidFill>
          <a:latin typeface="Arial" charset="0"/>
          <a:cs typeface="+mn-cs"/>
        </a:defRPr>
      </a:lvl4pPr>
      <a:lvl5pPr marL="18923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5pPr>
      <a:lvl6pPr marL="23495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6pPr>
      <a:lvl7pPr marL="28067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7pPr>
      <a:lvl8pPr marL="32639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8pPr>
      <a:lvl9pPr marL="37211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0D94-DFF0-4534-9CEE-61EDD6241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0FD4D-685A-4CB1-9E93-DC0A7B08DD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3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6351-2817-4911-9A6A-E4A6F93E6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F1AB-9FDE-47C6-B7B0-12C9DE54B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E903-6766-4B79-A30A-C6ADA5AC9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1015-1942-4C54-8782-8EBD108A9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kai.zheng@inte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6858000" cy="1470025"/>
          </a:xfrm>
        </p:spPr>
        <p:txBody>
          <a:bodyPr/>
          <a:lstStyle/>
          <a:p>
            <a:r>
              <a:rPr lang="en-US" sz="2800" b="0" dirty="0"/>
              <a:t>Kerberos, </a:t>
            </a:r>
            <a:r>
              <a:rPr lang="en-US" sz="2800" b="0" dirty="0" smtClean="0"/>
              <a:t>Token </a:t>
            </a:r>
            <a:r>
              <a:rPr lang="en-US" sz="2800" b="0" dirty="0"/>
              <a:t>and </a:t>
            </a:r>
            <a:r>
              <a:rPr lang="en-US" sz="2800" b="0" dirty="0" smtClean="0"/>
              <a:t>Hadoop</a:t>
            </a:r>
            <a:br>
              <a:rPr lang="en-US" sz="2800" b="0" dirty="0" smtClean="0"/>
            </a:b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000" b="0" dirty="0" smtClean="0"/>
              <a:t>MIT Kerberos </a:t>
            </a:r>
            <a:r>
              <a:rPr lang="en-US" sz="2000" b="0" dirty="0" smtClean="0"/>
              <a:t>Day (2014)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7010400" cy="1447800"/>
          </a:xfrm>
        </p:spPr>
        <p:txBody>
          <a:bodyPr/>
          <a:lstStyle/>
          <a:p>
            <a:r>
              <a:rPr lang="en-US" dirty="0" smtClean="0"/>
              <a:t>Intel Big Data Technologies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ai.zheng@intel.com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9FEF9-DEAF-4BE6-B77F-B5BA47F853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/>
              <a:t>ecosystem is large and still fast </a:t>
            </a:r>
            <a:r>
              <a:rPr lang="en-US" dirty="0" smtClean="0"/>
              <a:t>evolving, other authentication solutions are desired</a:t>
            </a:r>
            <a:endParaRPr lang="en-US" dirty="0"/>
          </a:p>
          <a:p>
            <a:r>
              <a:rPr lang="en-US" dirty="0"/>
              <a:t>Hadoop cluster </a:t>
            </a:r>
            <a:r>
              <a:rPr lang="en-US" dirty="0" smtClean="0"/>
              <a:t>can be large, the traffic can be huge</a:t>
            </a:r>
            <a:endParaRPr lang="en-US" dirty="0"/>
          </a:p>
          <a:p>
            <a:r>
              <a:rPr lang="en-US" dirty="0" smtClean="0"/>
              <a:t>Services are dynamically provisioned and relocated on demand</a:t>
            </a:r>
            <a:endParaRPr lang="en-US" dirty="0"/>
          </a:p>
          <a:p>
            <a:r>
              <a:rPr lang="en-US" dirty="0" smtClean="0"/>
              <a:t>Applications are to run </a:t>
            </a:r>
            <a:r>
              <a:rPr lang="en-US" dirty="0"/>
              <a:t>in containerized environment, and can be dynamically scheduled and relocated to other nodes automatically</a:t>
            </a:r>
          </a:p>
          <a:p>
            <a:r>
              <a:rPr lang="en-US" dirty="0" smtClean="0"/>
              <a:t>Different deployment </a:t>
            </a:r>
            <a:r>
              <a:rPr lang="en-US" dirty="0"/>
              <a:t>environments and </a:t>
            </a:r>
            <a:r>
              <a:rPr lang="en-US" dirty="0" smtClean="0"/>
              <a:t>scenarios, with different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Lagged Kerberos feature support in Java (PKINIT, S2U only added recently, etc.)</a:t>
            </a:r>
          </a:p>
          <a:p>
            <a:r>
              <a:rPr lang="en-US" dirty="0" smtClean="0"/>
              <a:t>Lacking fine-grained authorization support</a:t>
            </a:r>
          </a:p>
          <a:p>
            <a:r>
              <a:rPr lang="en-US" dirty="0" smtClean="0"/>
              <a:t>Lacking strong delegation support in Kerberos/Java stack</a:t>
            </a:r>
          </a:p>
          <a:p>
            <a:r>
              <a:rPr lang="en-US" dirty="0" smtClean="0"/>
              <a:t>Inconvenient and limited browser access via SPNEGO, for work around to bypass Kerberos exposing internal delegation token</a:t>
            </a:r>
          </a:p>
          <a:p>
            <a:r>
              <a:rPr lang="en-US" dirty="0" smtClean="0"/>
              <a:t>Encryption not set in SASL via (</a:t>
            </a:r>
            <a:r>
              <a:rPr lang="en-US" dirty="0" err="1" smtClean="0"/>
              <a:t>QoP</a:t>
            </a:r>
            <a:r>
              <a:rPr lang="en-US" dirty="0" smtClean="0"/>
              <a:t>) by default, and might involve performance impact (benchmark and optimization?)</a:t>
            </a:r>
          </a:p>
          <a:p>
            <a:r>
              <a:rPr lang="en-US" dirty="0" smtClean="0"/>
              <a:t>AES </a:t>
            </a:r>
            <a:r>
              <a:rPr lang="en-US" dirty="0"/>
              <a:t>256 </a:t>
            </a:r>
            <a:r>
              <a:rPr lang="en-US" dirty="0" smtClean="0"/>
              <a:t>isn’t </a:t>
            </a:r>
            <a:r>
              <a:rPr lang="en-US" dirty="0"/>
              <a:t>supported by </a:t>
            </a:r>
            <a:r>
              <a:rPr lang="en-US" dirty="0" smtClean="0"/>
              <a:t>Java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Just </a:t>
            </a:r>
            <a:r>
              <a:rPr lang="en-US" dirty="0"/>
              <a:t>get it work, </a:t>
            </a:r>
            <a:r>
              <a:rPr lang="en-US" dirty="0" err="1"/>
              <a:t>allow_weak_crypto</a:t>
            </a:r>
            <a:r>
              <a:rPr lang="en-US" dirty="0"/>
              <a:t> is </a:t>
            </a:r>
            <a:r>
              <a:rPr lang="en-US" dirty="0" smtClean="0"/>
              <a:t>used; </a:t>
            </a:r>
          </a:p>
          <a:p>
            <a:r>
              <a:rPr lang="en-US" dirty="0" err="1" smtClean="0"/>
              <a:t>kinit</a:t>
            </a:r>
            <a:r>
              <a:rPr lang="en-US" dirty="0" smtClean="0"/>
              <a:t> –R issue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57200">
              <a:buFont typeface="+mj-lt"/>
              <a:buAutoNum type="arabicPeriod"/>
            </a:pPr>
            <a:r>
              <a:rPr lang="en-US" dirty="0"/>
              <a:t>Kerberos and Hadoop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Token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Token and Kerberos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Kerberos, Token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Future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Existing Hadoop tokens for internal authentication: delegation token, job token, block access token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4999"/>
            <a:ext cx="7467600" cy="42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7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token for primary/initial authentication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TokenAuth</a:t>
            </a:r>
            <a:r>
              <a:rPr lang="en-US" dirty="0"/>
              <a:t>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599"/>
            <a:ext cx="7696200" cy="422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to integrate 3</a:t>
            </a:r>
            <a:r>
              <a:rPr lang="en-US" baseline="30000" dirty="0" smtClean="0"/>
              <a:t>rd</a:t>
            </a:r>
            <a:r>
              <a:rPr lang="en-US" dirty="0" smtClean="0"/>
              <a:t> party authentication solutions</a:t>
            </a:r>
          </a:p>
          <a:p>
            <a:r>
              <a:rPr lang="en-US" dirty="0" smtClean="0"/>
              <a:t>Help enforce fine-grained authorization</a:t>
            </a:r>
          </a:p>
          <a:p>
            <a:r>
              <a:rPr lang="en-US" dirty="0" smtClean="0"/>
              <a:t>Supporting </a:t>
            </a:r>
            <a:r>
              <a:rPr lang="en-US" dirty="0" err="1" smtClean="0"/>
              <a:t>OAuth</a:t>
            </a:r>
            <a:r>
              <a:rPr lang="en-US" dirty="0" smtClean="0"/>
              <a:t> 2.0 token and work flow is desired for cloud deployment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 great change over the ecosystem</a:t>
            </a:r>
          </a:p>
          <a:p>
            <a:r>
              <a:rPr lang="en-US" dirty="0" smtClean="0"/>
              <a:t>May break existing applications built on the platform</a:t>
            </a:r>
          </a:p>
          <a:p>
            <a:r>
              <a:rPr lang="en-US" dirty="0" smtClean="0"/>
              <a:t>Over complex, involving both Identity Token and Access Token with related services, the work flow is quite complex</a:t>
            </a:r>
            <a:r>
              <a:rPr lang="en-US" dirty="0"/>
              <a:t>. (Reinvent Kerberos</a:t>
            </a:r>
            <a:r>
              <a:rPr lang="en-US" dirty="0" smtClean="0"/>
              <a:t>?)</a:t>
            </a:r>
          </a:p>
          <a:p>
            <a:r>
              <a:rPr lang="en-US" dirty="0" smtClean="0"/>
              <a:t>Big impact for performance or security concerns</a:t>
            </a:r>
          </a:p>
          <a:p>
            <a:pPr marL="395287" lvl="1" indent="0">
              <a:buNone/>
            </a:pPr>
            <a:r>
              <a:rPr lang="en-US" dirty="0" smtClean="0"/>
              <a:t>We either use TLS/SSL to protect token or don’t care about it at all. The former involves performance impact, the latter suffers security consideration.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57200">
              <a:buFont typeface="+mj-lt"/>
              <a:buAutoNum type="arabicPeriod"/>
            </a:pPr>
            <a:r>
              <a:rPr lang="en-US" dirty="0"/>
              <a:t>Kerberos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/>
              <a:t>Token and Hadoop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Token and Kerberos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Kerberos, Token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Future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TokenPreauth</a:t>
            </a:r>
            <a:r>
              <a:rPr lang="en-US" dirty="0"/>
              <a:t>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5" y="1588440"/>
            <a:ext cx="8219363" cy="43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0125" y="94210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user to authenticate to KDC </a:t>
            </a:r>
            <a:r>
              <a:rPr lang="en-US" dirty="0" smtClean="0"/>
              <a:t>using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tokens instead of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required token attribute values based on JWT token, reusing existing attributes</a:t>
            </a:r>
          </a:p>
          <a:p>
            <a:r>
              <a:rPr lang="en-US" dirty="0" smtClean="0"/>
              <a:t>Support Bearer Token and allows to support Holder-of-Key Token in future</a:t>
            </a:r>
          </a:p>
          <a:p>
            <a:r>
              <a:rPr lang="en-US" dirty="0" smtClean="0"/>
              <a:t>Support Identity Token (or ID Token) and allows to support Access Token in future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TokenPreauth</a:t>
            </a:r>
            <a:r>
              <a:rPr lang="en-US" dirty="0" smtClean="0"/>
              <a:t> mechanism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Kerberos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Token and </a:t>
            </a:r>
            <a:r>
              <a:rPr lang="en-US" dirty="0"/>
              <a:t>H</a:t>
            </a:r>
            <a:r>
              <a:rPr lang="en-US" dirty="0" smtClean="0"/>
              <a:t>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Token and Kerberos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Kerberos, Token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Future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principal may exist or not during token validating and ticket issuing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init</a:t>
            </a:r>
            <a:r>
              <a:rPr lang="en-US" dirty="0" smtClean="0"/>
              <a:t> –X token=[Your-Token], by default ref. ~/.</a:t>
            </a:r>
            <a:r>
              <a:rPr lang="en-US" dirty="0" err="1" smtClean="0"/>
              <a:t>kerbtoken</a:t>
            </a:r>
            <a:endParaRPr lang="en-US" dirty="0" smtClean="0"/>
          </a:p>
          <a:p>
            <a:r>
              <a:rPr lang="en-US" dirty="0" smtClean="0"/>
              <a:t>How token being generated may be out of scope, left for token authority</a:t>
            </a:r>
          </a:p>
          <a:p>
            <a:r>
              <a:rPr lang="en-US" dirty="0" smtClean="0"/>
              <a:t>Identity Token -&gt; Ticket Granting Ticket, Access Token -&gt; Service Ticket</a:t>
            </a:r>
          </a:p>
          <a:p>
            <a:r>
              <a:rPr lang="en-US" dirty="0" smtClean="0"/>
              <a:t>Ticket lifetime derived from token SHOULD be in the time frame of the token</a:t>
            </a:r>
          </a:p>
          <a:p>
            <a:r>
              <a:rPr lang="en-US" dirty="0" smtClean="0"/>
              <a:t>Ticket derived from token may be not renewable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TokenPreauth</a:t>
            </a:r>
            <a:r>
              <a:rPr lang="en-US" dirty="0" smtClean="0"/>
              <a:t> </a:t>
            </a:r>
            <a:r>
              <a:rPr lang="en-US" dirty="0"/>
              <a:t>mechanism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</a:t>
            </a:r>
            <a:r>
              <a:rPr lang="en-US" dirty="0" err="1" smtClean="0"/>
              <a:t>TokenPreauth</a:t>
            </a:r>
            <a:r>
              <a:rPr lang="en-US" dirty="0" smtClean="0"/>
              <a:t>, allow Access Token to be used to request Service Ticket directly in AS exchange</a:t>
            </a:r>
          </a:p>
          <a:p>
            <a:r>
              <a:rPr lang="en-US" dirty="0" smtClean="0"/>
              <a:t>Should be useful to support </a:t>
            </a:r>
            <a:r>
              <a:rPr lang="en-US" dirty="0" err="1" smtClean="0"/>
              <a:t>OAuth</a:t>
            </a:r>
            <a:r>
              <a:rPr lang="en-US" dirty="0" smtClean="0"/>
              <a:t> 2.0 Web flow in </a:t>
            </a:r>
            <a:r>
              <a:rPr lang="en-US" dirty="0" err="1" smtClean="0"/>
              <a:t>Kerberized</a:t>
            </a:r>
            <a:r>
              <a:rPr lang="en-US" dirty="0" smtClean="0"/>
              <a:t> Resource Server with backend service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Token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134225" cy="353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and </a:t>
            </a:r>
            <a:r>
              <a:rPr lang="en-US" dirty="0" err="1" smtClean="0"/>
              <a:t>OAuth</a:t>
            </a:r>
            <a:r>
              <a:rPr lang="en-US" dirty="0" smtClean="0"/>
              <a:t> are widely used in Internet, cloud and mobile, more and more popular</a:t>
            </a:r>
          </a:p>
          <a:p>
            <a:r>
              <a:rPr lang="en-US" dirty="0" smtClean="0"/>
              <a:t>It allows </a:t>
            </a:r>
            <a:r>
              <a:rPr lang="en-US" dirty="0" err="1" smtClean="0"/>
              <a:t>Kerberized</a:t>
            </a:r>
            <a:r>
              <a:rPr lang="en-US" dirty="0" smtClean="0"/>
              <a:t> systems to be supported in token’s world</a:t>
            </a:r>
          </a:p>
          <a:p>
            <a:r>
              <a:rPr lang="en-US" dirty="0" smtClean="0"/>
              <a:t>Also allows </a:t>
            </a:r>
            <a:r>
              <a:rPr lang="en-US" dirty="0" err="1" smtClean="0"/>
              <a:t>Kerberized</a:t>
            </a:r>
            <a:r>
              <a:rPr lang="en-US" dirty="0" smtClean="0"/>
              <a:t> systems to integrate other authentication solutions thru token and Token Authority, without modification of existing codes.</a:t>
            </a:r>
          </a:p>
          <a:p>
            <a:r>
              <a:rPr lang="en-US" dirty="0" smtClean="0"/>
              <a:t>May help Kerberos evolve in both cloud and big data platform</a:t>
            </a:r>
          </a:p>
          <a:p>
            <a:r>
              <a:rPr lang="en-US" dirty="0" smtClean="0"/>
              <a:t>Make extra sense for Hadoop, supporting token across the ecosystem without performance impact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collaborating with MIT to standardize</a:t>
            </a:r>
          </a:p>
          <a:p>
            <a:r>
              <a:rPr lang="en-US" dirty="0" smtClean="0"/>
              <a:t>Initial drafts, under MIT team’s review</a:t>
            </a:r>
          </a:p>
          <a:p>
            <a:r>
              <a:rPr lang="en-US" dirty="0" smtClean="0"/>
              <a:t>Should be submitted to KITTEN WG soon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 done targeting for Hadoop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57200">
              <a:buFont typeface="+mj-lt"/>
              <a:buAutoNum type="arabicPeriod"/>
            </a:pPr>
            <a:r>
              <a:rPr lang="en-US" dirty="0"/>
              <a:t>Kerberos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/>
              <a:t>Token and 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/>
              <a:t>Token and Kerberos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Kerberos, Token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Hadoop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+ Token for Hadoop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combine all of these together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800" cy="46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: </a:t>
            </a:r>
            <a:r>
              <a:rPr lang="en-US" dirty="0" err="1" smtClean="0"/>
              <a:t>TokenPreauth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8895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6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: Token authentication JAAS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200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: Browser and Web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1882"/>
            <a:ext cx="809553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1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mechanism and have it included in next MIT Kerberos release, collaborating with MIT team</a:t>
            </a:r>
          </a:p>
          <a:p>
            <a:r>
              <a:rPr lang="en-US" dirty="0" smtClean="0"/>
              <a:t>Or at least, provide the plugin binary download and source codes repository for public usage and review</a:t>
            </a:r>
          </a:p>
          <a:p>
            <a:r>
              <a:rPr lang="en-US" dirty="0" smtClean="0"/>
              <a:t>Make a complete token solution based on Kerberos for Hadoop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6045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37537" cy="641350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381000" y="2330450"/>
            <a:ext cx="8237537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Neo Sans Intel Medium" pitchFamily="34" charset="0"/>
                <a:cs typeface="Arial" charset="0"/>
              </a:defRPr>
            </a:lvl9pPr>
          </a:lstStyle>
          <a:p>
            <a:r>
              <a:rPr lang="en-US" kern="0" dirty="0" err="1" smtClean="0"/>
              <a:t>Haox</a:t>
            </a:r>
            <a:r>
              <a:rPr lang="en-US" kern="0" dirty="0" smtClean="0"/>
              <a:t> project</a:t>
            </a:r>
          </a:p>
          <a:p>
            <a:endParaRPr lang="en-US" kern="0" dirty="0" smtClean="0"/>
          </a:p>
          <a:p>
            <a:r>
              <a:rPr lang="en-US" sz="2400" kern="0" dirty="0" smtClean="0"/>
              <a:t>A Java Kerberos binding</a:t>
            </a:r>
          </a:p>
          <a:p>
            <a:pPr marL="0" lvl="1"/>
            <a:r>
              <a:rPr lang="en-US" sz="1400" kern="0" dirty="0" smtClean="0"/>
              <a:t>(</a:t>
            </a:r>
            <a:r>
              <a:rPr lang="en-US" sz="1400" dirty="0"/>
              <a:t>https://</a:t>
            </a:r>
            <a:r>
              <a:rPr lang="en-US" sz="1400" dirty="0" smtClean="0"/>
              <a:t>github.com/drankye/haox</a:t>
            </a:r>
            <a:r>
              <a:rPr lang="en-US" sz="1400" kern="0" dirty="0" smtClean="0"/>
              <a:t>)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6005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Haox</a:t>
            </a:r>
            <a:r>
              <a:rPr lang="en-US" dirty="0"/>
              <a:t> aims for a Java Kerberos binding, and provides </a:t>
            </a:r>
            <a:r>
              <a:rPr lang="en-US" dirty="0" err="1" smtClean="0"/>
              <a:t>richful</a:t>
            </a:r>
            <a:r>
              <a:rPr lang="en-US" dirty="0" smtClean="0"/>
              <a:t>, intuitive </a:t>
            </a:r>
            <a:r>
              <a:rPr lang="en-US" dirty="0"/>
              <a:t>and interoperable implementation, library and various facilities that integrate Kerberos, PKI and token (</a:t>
            </a:r>
            <a:r>
              <a:rPr lang="en-US" dirty="0" err="1"/>
              <a:t>OAuth</a:t>
            </a:r>
            <a:r>
              <a:rPr lang="en-US" dirty="0"/>
              <a:t>) as desired in modern environments such as mobile, cloud and </a:t>
            </a:r>
            <a:r>
              <a:rPr lang="en-US" dirty="0" smtClean="0"/>
              <a:t>Hadoop.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initiatives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</a:t>
            </a:r>
            <a:r>
              <a:rPr lang="en-US" dirty="0"/>
              <a:t>as a Java Kerberos binding, with </a:t>
            </a:r>
            <a:r>
              <a:rPr lang="en-US" dirty="0" err="1"/>
              <a:t>richful</a:t>
            </a:r>
            <a:r>
              <a:rPr lang="en-US" dirty="0"/>
              <a:t> and integrated facilities for both client and server sides.</a:t>
            </a:r>
          </a:p>
          <a:p>
            <a:r>
              <a:rPr lang="en-US" dirty="0"/>
              <a:t>Provides client APIs in Kerberos protocol level to interact with a KDC server thru AS and TGS exchanges.</a:t>
            </a:r>
          </a:p>
          <a:p>
            <a:r>
              <a:rPr lang="en-US" dirty="0"/>
              <a:t>Provides an </a:t>
            </a:r>
            <a:r>
              <a:rPr lang="en-US" dirty="0" smtClean="0"/>
              <a:t>embedded </a:t>
            </a:r>
            <a:r>
              <a:rPr lang="en-US" dirty="0"/>
              <a:t>KDC server that applications can easily integrate into products, unit tests or integration tests.</a:t>
            </a:r>
          </a:p>
          <a:p>
            <a:r>
              <a:rPr lang="en-US" dirty="0"/>
              <a:t>Supports FAST/</a:t>
            </a:r>
            <a:r>
              <a:rPr lang="en-US" dirty="0" err="1"/>
              <a:t>Preauthentication</a:t>
            </a:r>
            <a:r>
              <a:rPr lang="en-US" dirty="0"/>
              <a:t> framework to allow popular and useful authentication mechanisms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PKINIT mechanism to allow clients to request tickets using x509 certificate credential.</a:t>
            </a:r>
          </a:p>
          <a:p>
            <a:r>
              <a:rPr lang="en-US" dirty="0"/>
              <a:t>Supports Token </a:t>
            </a:r>
            <a:r>
              <a:rPr lang="en-US" dirty="0" err="1"/>
              <a:t>Preauth</a:t>
            </a:r>
            <a:r>
              <a:rPr lang="en-US" dirty="0"/>
              <a:t> mechanism to allow clients to request tickets using JWT tokens.</a:t>
            </a:r>
          </a:p>
          <a:p>
            <a:r>
              <a:rPr lang="en-US" dirty="0"/>
              <a:t>Provides support for JAAS, GSSAPI and SASL frameworks that applications can leverage.</a:t>
            </a:r>
          </a:p>
          <a:p>
            <a:r>
              <a:rPr lang="en-US" dirty="0"/>
              <a:t>Least dependency, the core part is ensured to depend only on JRE, for easy use and maintain.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825" y="1050924"/>
            <a:ext cx="8237538" cy="5045075"/>
          </a:xfrm>
        </p:spPr>
        <p:txBody>
          <a:bodyPr/>
          <a:lstStyle/>
          <a:p>
            <a:r>
              <a:rPr lang="en-US" dirty="0" smtClean="0"/>
              <a:t>ASN-1 </a:t>
            </a:r>
            <a:r>
              <a:rPr lang="en-US" dirty="0"/>
              <a:t>(done)</a:t>
            </a:r>
          </a:p>
          <a:p>
            <a:r>
              <a:rPr lang="en-US" dirty="0"/>
              <a:t>Kerberos core spec types (done)</a:t>
            </a:r>
          </a:p>
          <a:p>
            <a:r>
              <a:rPr lang="en-US" dirty="0"/>
              <a:t>Kerberos Crypto (done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Embedded KDC (partially done)</a:t>
            </a:r>
            <a:endParaRPr lang="en-US" dirty="0"/>
          </a:p>
          <a:p>
            <a:r>
              <a:rPr lang="en-US" dirty="0" err="1" smtClean="0"/>
              <a:t>KrbClient</a:t>
            </a:r>
            <a:r>
              <a:rPr lang="en-US" dirty="0" smtClean="0"/>
              <a:t> </a:t>
            </a:r>
            <a:r>
              <a:rPr lang="en-US" dirty="0"/>
              <a:t>(partial APIs done and available)</a:t>
            </a:r>
          </a:p>
          <a:p>
            <a:r>
              <a:rPr lang="en-US" dirty="0" err="1"/>
              <a:t>Preauth</a:t>
            </a:r>
            <a:r>
              <a:rPr lang="en-US" dirty="0"/>
              <a:t>/FAST framework (partially done)</a:t>
            </a:r>
          </a:p>
          <a:p>
            <a:r>
              <a:rPr lang="en-US" dirty="0"/>
              <a:t>Token </a:t>
            </a:r>
            <a:r>
              <a:rPr lang="en-US" dirty="0" err="1"/>
              <a:t>Preauth</a:t>
            </a:r>
            <a:r>
              <a:rPr lang="en-US" dirty="0"/>
              <a:t> (ongoing)</a:t>
            </a:r>
          </a:p>
          <a:p>
            <a:r>
              <a:rPr lang="en-US" dirty="0"/>
              <a:t>PKINIT (ongoing</a:t>
            </a:r>
            <a:r>
              <a:rPr lang="en-US" dirty="0" smtClean="0"/>
              <a:t>)</a:t>
            </a:r>
          </a:p>
          <a:p>
            <a:r>
              <a:rPr lang="en-US" dirty="0" err="1"/>
              <a:t>Keytab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(done)</a:t>
            </a:r>
          </a:p>
          <a:p>
            <a:r>
              <a:rPr lang="en-US" dirty="0"/>
              <a:t>Credential Cache (done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825" y="1066801"/>
            <a:ext cx="8237538" cy="4556124"/>
          </a:xfrm>
        </p:spPr>
        <p:txBody>
          <a:bodyPr/>
          <a:lstStyle/>
          <a:p>
            <a:r>
              <a:rPr lang="en-US" dirty="0" smtClean="0"/>
              <a:t>Combining all of these effort together, make a complete authentication solution for Hadoop</a:t>
            </a:r>
          </a:p>
          <a:p>
            <a:r>
              <a:rPr lang="en-US" dirty="0" smtClean="0"/>
              <a:t>Additionally, we’d also like to make Kerberos deployment be more easily and readily even for large Hadoop clusters</a:t>
            </a:r>
          </a:p>
          <a:p>
            <a:pPr marL="395287" lvl="1" indent="0">
              <a:buNone/>
            </a:pPr>
            <a:r>
              <a:rPr lang="en-US" dirty="0" smtClean="0"/>
              <a:t>It’s Intel’s mission that makes Hadoop more enterprise-grade security ready</a:t>
            </a:r>
          </a:p>
          <a:p>
            <a:r>
              <a:rPr lang="en-US" dirty="0"/>
              <a:t>We’re also interested in evolving Kerberos for cloud platform, particularly, how </a:t>
            </a:r>
            <a:r>
              <a:rPr lang="en-US" dirty="0" err="1"/>
              <a:t>Kerberized</a:t>
            </a:r>
            <a:r>
              <a:rPr lang="en-US" dirty="0"/>
              <a:t> services and applications can be dynamically scheduled to nodes and </a:t>
            </a:r>
            <a:r>
              <a:rPr lang="en-US" dirty="0" smtClean="0"/>
              <a:t>bootstrap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825" y="2362201"/>
            <a:ext cx="8237538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r>
              <a:rPr lang="en-US" dirty="0" smtClean="0"/>
              <a:t>You feedback are very welcome</a:t>
            </a:r>
          </a:p>
          <a:p>
            <a:pPr marL="0" indent="0" algn="ctr">
              <a:buNone/>
            </a:pPr>
            <a:r>
              <a:rPr lang="en-US" dirty="0" smtClean="0"/>
              <a:t>Please contact </a:t>
            </a:r>
            <a:r>
              <a:rPr lang="en-US" dirty="0" smtClean="0">
                <a:hlinkClick r:id="rId2"/>
              </a:rPr>
              <a:t>kai.zheng@intel.com</a:t>
            </a:r>
            <a:r>
              <a:rPr lang="en-US" dirty="0" smtClean="0"/>
              <a:t> for update.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Hadoop adding </a:t>
            </a:r>
            <a:r>
              <a:rPr lang="en-US" dirty="0"/>
              <a:t>security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1825" y="1050925"/>
            <a:ext cx="8237538" cy="4572000"/>
          </a:xfrm>
        </p:spPr>
        <p:txBody>
          <a:bodyPr/>
          <a:lstStyle/>
          <a:p>
            <a:pPr marL="457200" indent="-457200"/>
            <a:r>
              <a:rPr lang="en-US" dirty="0" smtClean="0"/>
              <a:t>Initially no authentication at all</a:t>
            </a:r>
          </a:p>
          <a:p>
            <a:pPr marL="457200" indent="-457200"/>
            <a:r>
              <a:rPr lang="en-US" dirty="0" smtClean="0"/>
              <a:t>Kerberos </a:t>
            </a:r>
            <a:r>
              <a:rPr lang="en-US" dirty="0"/>
              <a:t>or SSL/TLS</a:t>
            </a:r>
            <a:r>
              <a:rPr lang="en-US" dirty="0" smtClean="0"/>
              <a:t>?</a:t>
            </a:r>
            <a:endParaRPr lang="en-US" dirty="0"/>
          </a:p>
          <a:p>
            <a:pPr marL="457200" indent="-457200"/>
            <a:r>
              <a:rPr lang="en-US" dirty="0"/>
              <a:t>Adding security should not impact performance </a:t>
            </a:r>
            <a:r>
              <a:rPr lang="en-US" dirty="0" smtClean="0"/>
              <a:t>much</a:t>
            </a:r>
            <a:endParaRPr lang="en-US" dirty="0"/>
          </a:p>
          <a:p>
            <a:pPr marL="457200" indent="-457200"/>
            <a:r>
              <a:rPr lang="en-US" dirty="0"/>
              <a:t>Kerberos is used to authenticate users, GSSAPI/SASL is used between </a:t>
            </a:r>
            <a:r>
              <a:rPr lang="en-US" dirty="0" smtClean="0"/>
              <a:t>C/S, encryption on wire could be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End users to services, using password</a:t>
            </a:r>
          </a:p>
          <a:p>
            <a:pPr marL="457200" indent="-457200"/>
            <a:r>
              <a:rPr lang="en-US" dirty="0" smtClean="0"/>
              <a:t>Services to services, using service credentials/</a:t>
            </a:r>
            <a:r>
              <a:rPr lang="en-US" dirty="0" err="1" smtClean="0"/>
              <a:t>keytabs</a:t>
            </a:r>
            <a:endParaRPr lang="en-US" dirty="0" smtClean="0"/>
          </a:p>
          <a:p>
            <a:pPr marL="457200" indent="-457200"/>
            <a:r>
              <a:rPr lang="en-US" dirty="0" smtClean="0"/>
              <a:t>Services to services, delegating users, using service credentials</a:t>
            </a:r>
          </a:p>
          <a:p>
            <a:pPr marL="457200" indent="-457200"/>
            <a:r>
              <a:rPr lang="en-US" dirty="0" smtClean="0"/>
              <a:t>MR tasks to services, delegating users, using delegation token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dirty="0"/>
              <a:t>Client authentication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70810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dirty="0"/>
              <a:t>Deploying </a:t>
            </a:r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1825" y="1050925"/>
            <a:ext cx="82375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rovisioning service credentials/</a:t>
            </a:r>
            <a:r>
              <a:rPr lang="en-US" dirty="0" err="1" smtClean="0"/>
              <a:t>keytabs</a:t>
            </a:r>
            <a:endParaRPr 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7927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75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dirty="0"/>
              <a:t>Deploying Kerberos (cont'd)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6" y="1447800"/>
            <a:ext cx="802312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Symmetric encryption, mutual authentication</a:t>
            </a:r>
          </a:p>
          <a:p>
            <a:pPr marL="457200" indent="-457200"/>
            <a:r>
              <a:rPr lang="en-US" dirty="0" smtClean="0"/>
              <a:t>Flexible SASL </a:t>
            </a:r>
            <a:r>
              <a:rPr lang="en-US" dirty="0" err="1" smtClean="0"/>
              <a:t>QoP</a:t>
            </a:r>
            <a:r>
              <a:rPr lang="en-US" dirty="0" smtClean="0"/>
              <a:t>, authentication (privacy) by default</a:t>
            </a:r>
          </a:p>
          <a:p>
            <a:pPr marL="457200" indent="-457200"/>
            <a:r>
              <a:rPr lang="en-US" dirty="0" smtClean="0"/>
              <a:t>Command line (</a:t>
            </a:r>
            <a:r>
              <a:rPr lang="en-US" dirty="0" err="1" smtClean="0"/>
              <a:t>kinit</a:t>
            </a:r>
            <a:r>
              <a:rPr lang="en-US" dirty="0" smtClean="0"/>
              <a:t>, SSO) + Browser (SPNEGO)</a:t>
            </a:r>
          </a:p>
          <a:p>
            <a:pPr marL="457200" indent="-457200"/>
            <a:r>
              <a:rPr lang="en-US" dirty="0" smtClean="0"/>
              <a:t>Mature, available in Linux/Windows + J2SE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1763-4FC9-4D7A-9AA8-829375D3D5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T">
  <a:themeElements>
    <a:clrScheme name="1_white_hor_Biz 4">
      <a:dk1>
        <a:srgbClr val="FF5C00"/>
      </a:dk1>
      <a:lt1>
        <a:srgbClr val="FFFFFF"/>
      </a:lt1>
      <a:dk2>
        <a:srgbClr val="0860A8"/>
      </a:dk2>
      <a:lt2>
        <a:srgbClr val="F5E647"/>
      </a:lt2>
      <a:accent1>
        <a:srgbClr val="A6CAE1"/>
      </a:accent1>
      <a:accent2>
        <a:srgbClr val="567EB9"/>
      </a:accent2>
      <a:accent3>
        <a:srgbClr val="AAB6D1"/>
      </a:accent3>
      <a:accent4>
        <a:srgbClr val="DADADA"/>
      </a:accent4>
      <a:accent5>
        <a:srgbClr val="D0E1EE"/>
      </a:accent5>
      <a:accent6>
        <a:srgbClr val="4D72A7"/>
      </a:accent6>
      <a:hlink>
        <a:srgbClr val="FFFFFF"/>
      </a:hlink>
      <a:folHlink>
        <a:srgbClr val="AA014C"/>
      </a:folHlink>
    </a:clrScheme>
    <a:fontScheme name="1_white_hor_Biz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hite_hor_Biz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_hor_Biz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_hor_Biz 3">
        <a:dk1>
          <a:srgbClr val="FF5C00"/>
        </a:dk1>
        <a:lt1>
          <a:srgbClr val="FFFFFF"/>
        </a:lt1>
        <a:dk2>
          <a:srgbClr val="0860A8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B6D1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_hor_Biz 4">
        <a:dk1>
          <a:srgbClr val="FF5C00"/>
        </a:dk1>
        <a:lt1>
          <a:srgbClr val="FFFFFF"/>
        </a:lt1>
        <a:dk2>
          <a:srgbClr val="0860A8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B6D1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FFFFFF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23396</TotalTime>
  <Words>1201</Words>
  <Application>Microsoft Office PowerPoint</Application>
  <PresentationFormat>On-screen Show (4:3)</PresentationFormat>
  <Paragraphs>183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CART</vt:lpstr>
      <vt:lpstr>5_Custom Design</vt:lpstr>
      <vt:lpstr>3_Custom Design</vt:lpstr>
      <vt:lpstr>4_Custom Design</vt:lpstr>
      <vt:lpstr>1_Custom Design</vt:lpstr>
      <vt:lpstr>2_Custom Design</vt:lpstr>
      <vt:lpstr>Custom Design</vt:lpstr>
      <vt:lpstr>Kerberos, Token and Hadoop  MIT Kerberos Day (2014)</vt:lpstr>
      <vt:lpstr>Outline</vt:lpstr>
      <vt:lpstr>Apache Hadoop</vt:lpstr>
      <vt:lpstr>When Hadoop adding security</vt:lpstr>
      <vt:lpstr>Kerberos authentication</vt:lpstr>
      <vt:lpstr>Client authentication</vt:lpstr>
      <vt:lpstr>Deploying Kerberos</vt:lpstr>
      <vt:lpstr>Deploying Kerberos (cont'd)</vt:lpstr>
      <vt:lpstr>Strengths</vt:lpstr>
      <vt:lpstr>Challenges</vt:lpstr>
      <vt:lpstr>Problems</vt:lpstr>
      <vt:lpstr>Outline</vt:lpstr>
      <vt:lpstr>Hadoop tokens</vt:lpstr>
      <vt:lpstr>TokenAuth effort</vt:lpstr>
      <vt:lpstr>Requirements</vt:lpstr>
      <vt:lpstr>Challenges</vt:lpstr>
      <vt:lpstr>Outline</vt:lpstr>
      <vt:lpstr>TokenPreauth mechanism</vt:lpstr>
      <vt:lpstr>TokenPreauth mechanism (cont’d)</vt:lpstr>
      <vt:lpstr>TokenPreauth mechanism (cont’d)</vt:lpstr>
      <vt:lpstr>Access Token profile</vt:lpstr>
      <vt:lpstr>Why it matters</vt:lpstr>
      <vt:lpstr>How it is going</vt:lpstr>
      <vt:lpstr>Outline</vt:lpstr>
      <vt:lpstr>Kerberos + Token for Hadoop</vt:lpstr>
      <vt:lpstr>PoC: TokenPreauth plugin</vt:lpstr>
      <vt:lpstr>PoC: Token authentication JAAS module</vt:lpstr>
      <vt:lpstr>PoC: Browser and Web support</vt:lpstr>
      <vt:lpstr>Next step</vt:lpstr>
      <vt:lpstr>Backup</vt:lpstr>
      <vt:lpstr>The initiatives</vt:lpstr>
      <vt:lpstr>The goals</vt:lpstr>
      <vt:lpstr>The goals (cont’d)</vt:lpstr>
      <vt:lpstr>Status</vt:lpstr>
      <vt:lpstr>Future work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fmckeen</dc:creator>
  <cp:lastModifiedBy>Zheng, Kai</cp:lastModifiedBy>
  <cp:revision>9062</cp:revision>
  <dcterms:created xsi:type="dcterms:W3CDTF">2010-03-01T02:54:35Z</dcterms:created>
  <dcterms:modified xsi:type="dcterms:W3CDTF">2014-11-21T05:12:11Z</dcterms:modified>
</cp:coreProperties>
</file>