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AD2B7B53-83CB-4E1E-8E08-41E4D0FE5B90}" type="datetimeFigureOut">
              <a:rPr lang="en-US" smtClean="0"/>
              <a:t>4/12/2013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6EA45E5-87A8-4274-9F1E-46006D7DFCD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Bio Beat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SYSC 3010</a:t>
            </a:r>
          </a:p>
          <a:p>
            <a:r>
              <a:rPr lang="en-US" dirty="0" smtClean="0"/>
              <a:t>Final Presentation</a:t>
            </a:r>
          </a:p>
          <a:p>
            <a:r>
              <a:rPr lang="en-US" dirty="0" smtClean="0"/>
              <a:t>December 4,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62484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Pulse and Temperature Sensor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6553200" cy="4490156"/>
          </a:xfrm>
        </p:spPr>
      </p:pic>
    </p:spTree>
    <p:extLst>
      <p:ext uri="{BB962C8B-B14F-4D97-AF65-F5344CB8AC3E}">
        <p14:creationId xmlns:p14="http://schemas.microsoft.com/office/powerpoint/2010/main" val="22751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err="1" smtClean="0"/>
              <a:t>UserData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2286000"/>
            <a:ext cx="4114800" cy="205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h</a:t>
            </a:r>
            <a:r>
              <a:rPr lang="en-US" dirty="0" smtClean="0"/>
              <a:t>eart : </a:t>
            </a:r>
            <a:r>
              <a:rPr lang="en-US" dirty="0" err="1" smtClean="0"/>
              <a:t>GpioController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lk</a:t>
            </a:r>
            <a:r>
              <a:rPr lang="en-US" dirty="0" smtClean="0"/>
              <a:t> : </a:t>
            </a:r>
            <a:r>
              <a:rPr lang="en-US" dirty="0" err="1" smtClean="0"/>
              <a:t>GpioPinDigitalOutput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CS : </a:t>
            </a:r>
            <a:r>
              <a:rPr lang="en-US" dirty="0" err="1" smtClean="0"/>
              <a:t>GpioPinDigitalOutput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dataOut</a:t>
            </a:r>
            <a:r>
              <a:rPr lang="en-US" dirty="0" smtClean="0"/>
              <a:t> : </a:t>
            </a:r>
            <a:r>
              <a:rPr lang="en-US" dirty="0" err="1" smtClean="0"/>
              <a:t>GpioPinDigitalOutput</a:t>
            </a:r>
            <a:endParaRPr lang="en-US" dirty="0" smtClean="0"/>
          </a:p>
          <a:p>
            <a:pPr marL="45720" indent="0">
              <a:buNone/>
            </a:pPr>
            <a:r>
              <a:rPr lang="en-US" dirty="0" err="1" smtClean="0"/>
              <a:t>dataIn</a:t>
            </a:r>
            <a:r>
              <a:rPr lang="en-US" dirty="0" smtClean="0"/>
              <a:t> : </a:t>
            </a:r>
            <a:r>
              <a:rPr lang="en-US" dirty="0" err="1" smtClean="0"/>
              <a:t>GpioPinDigitalInput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914400" y="4419600"/>
            <a:ext cx="5257800" cy="152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+ </a:t>
            </a:r>
            <a:r>
              <a:rPr lang="en-US" dirty="0" err="1" smtClean="0"/>
              <a:t>getBeat</a:t>
            </a:r>
            <a:r>
              <a:rPr lang="en-US" dirty="0" smtClean="0"/>
              <a:t>() : Integer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+ </a:t>
            </a:r>
            <a:r>
              <a:rPr lang="en-US" dirty="0" err="1" smtClean="0"/>
              <a:t>getTemp</a:t>
            </a:r>
            <a:r>
              <a:rPr lang="en-US" dirty="0" smtClean="0"/>
              <a:t>(</a:t>
            </a:r>
            <a:r>
              <a:rPr lang="en-US" dirty="0" err="1" smtClean="0"/>
              <a:t>previousTemp</a:t>
            </a:r>
            <a:r>
              <a:rPr lang="en-US" dirty="0" smtClean="0"/>
              <a:t> : double) : Double</a:t>
            </a:r>
          </a:p>
          <a:p>
            <a:pPr marL="4572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shutDown</a:t>
            </a:r>
            <a:r>
              <a:rPr lang="en-US" dirty="0" smtClean="0"/>
              <a:t>()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- </a:t>
            </a:r>
            <a:r>
              <a:rPr lang="en-US" dirty="0" err="1" smtClean="0"/>
              <a:t>getAnalogData</a:t>
            </a:r>
            <a:r>
              <a:rPr lang="en-US" dirty="0" smtClean="0"/>
              <a:t>(channel : </a:t>
            </a:r>
            <a:r>
              <a:rPr lang="en-US" dirty="0" err="1" smtClean="0"/>
              <a:t>int</a:t>
            </a:r>
            <a:r>
              <a:rPr lang="en-US" dirty="0" smtClean="0"/>
              <a:t>) :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 smtClean="0"/>
              <a:t>Monitor 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200400" cy="152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" indent="0">
              <a:buNone/>
            </a:pPr>
            <a:r>
              <a:rPr lang="en-US" dirty="0" smtClean="0"/>
              <a:t>send : </a:t>
            </a:r>
            <a:r>
              <a:rPr lang="en-US" dirty="0" err="1" smtClean="0"/>
              <a:t>DataTransmission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data : </a:t>
            </a:r>
            <a:r>
              <a:rPr lang="en-US" dirty="0" err="1" smtClean="0"/>
              <a:t>UserData</a:t>
            </a: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temp : Double</a:t>
            </a:r>
          </a:p>
          <a:p>
            <a:pPr marL="45720" indent="0">
              <a:buNone/>
            </a:pPr>
            <a:r>
              <a:rPr lang="en-US" dirty="0"/>
              <a:t>b</a:t>
            </a:r>
            <a:r>
              <a:rPr lang="en-US" dirty="0" smtClean="0"/>
              <a:t>eat : Integer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914400" y="3657600"/>
            <a:ext cx="5257800" cy="236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init</a:t>
            </a:r>
            <a:r>
              <a:rPr lang="en-US" dirty="0" smtClean="0"/>
              <a:t>()</a:t>
            </a:r>
          </a:p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newTemp</a:t>
            </a:r>
            <a:r>
              <a:rPr lang="en-US" dirty="0" smtClean="0"/>
              <a:t>(</a:t>
            </a:r>
            <a:r>
              <a:rPr lang="en-US" dirty="0" err="1" smtClean="0"/>
              <a:t>previousTemp</a:t>
            </a:r>
            <a:r>
              <a:rPr lang="en-US" dirty="0" smtClean="0"/>
              <a:t> : double) : Double</a:t>
            </a:r>
          </a:p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newBeat</a:t>
            </a:r>
            <a:r>
              <a:rPr lang="en-US" dirty="0" smtClean="0"/>
              <a:t>() : Integer</a:t>
            </a:r>
          </a:p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sendMood</a:t>
            </a:r>
            <a:r>
              <a:rPr lang="en-US" dirty="0" smtClean="0"/>
              <a:t>(mood : Integer)</a:t>
            </a:r>
          </a:p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findMood</a:t>
            </a:r>
            <a:r>
              <a:rPr lang="en-US" dirty="0" smtClean="0"/>
              <a:t>(temp : double, beat : </a:t>
            </a:r>
            <a:r>
              <a:rPr lang="en-US" dirty="0" err="1" smtClean="0"/>
              <a:t>int</a:t>
            </a:r>
            <a:r>
              <a:rPr lang="en-US" dirty="0" smtClean="0"/>
              <a:t>) : Integer</a:t>
            </a:r>
          </a:p>
          <a:p>
            <a:pPr marL="4572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shutDown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5200" cy="1154097"/>
          </a:xfrm>
        </p:spPr>
        <p:txBody>
          <a:bodyPr/>
          <a:lstStyle/>
          <a:p>
            <a:r>
              <a:rPr lang="en-US" dirty="0" smtClean="0"/>
              <a:t> 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3124200"/>
            <a:ext cx="2438400" cy="99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3600" dirty="0" err="1" smtClean="0"/>
              <a:t>UserData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5257800" y="3048000"/>
            <a:ext cx="2438400" cy="1066800"/>
          </a:xfr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45720" indent="0" algn="ctr">
              <a:buNone/>
            </a:pPr>
            <a:r>
              <a:rPr lang="en-US" sz="3600" dirty="0" smtClean="0"/>
              <a:t>Monitor</a:t>
            </a:r>
          </a:p>
        </p:txBody>
      </p:sp>
      <p:cxnSp>
        <p:nvCxnSpPr>
          <p:cNvPr id="6" name="Straight Arrow Connector 5"/>
          <p:cNvCxnSpPr>
            <a:stCxn id="4" idx="1"/>
            <a:endCxn id="3" idx="3"/>
          </p:cNvCxnSpPr>
          <p:nvPr/>
        </p:nvCxnSpPr>
        <p:spPr>
          <a:xfrm flipH="1">
            <a:off x="3657600" y="3581400"/>
            <a:ext cx="155448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717612"/>
          </a:xfrm>
        </p:spPr>
        <p:txBody>
          <a:bodyPr/>
          <a:lstStyle/>
          <a:p>
            <a:r>
              <a:rPr lang="en-CA" dirty="0" smtClean="0"/>
              <a:t>Overall Architecture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19200"/>
            <a:ext cx="5105400" cy="534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51"/>
            <a:ext cx="7315200" cy="1154097"/>
          </a:xfrm>
        </p:spPr>
        <p:txBody>
          <a:bodyPr/>
          <a:lstStyle/>
          <a:p>
            <a:r>
              <a:rPr lang="en-CA" dirty="0" err="1" smtClean="0"/>
              <a:t>PlayerPi</a:t>
            </a:r>
            <a:r>
              <a:rPr lang="en-CA" dirty="0" smtClean="0"/>
              <a:t> User Options</a:t>
            </a:r>
            <a:endParaRPr lang="en-CA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14400" y="1676400"/>
            <a:ext cx="7315200" cy="426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smtClean="0">
                <a:sym typeface="Wingdings" panose="05000000000000000000" pitchFamily="2" charset="2"/>
              </a:rPr>
              <a:t>Play a song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smtClean="0">
                <a:sym typeface="Wingdings" panose="05000000000000000000" pitchFamily="2" charset="2"/>
              </a:rPr>
              <a:t>Stop the song 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smtClean="0">
                <a:sym typeface="Wingdings" panose="05000000000000000000" pitchFamily="2" charset="2"/>
              </a:rPr>
              <a:t>Pause the song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err="1" smtClean="0">
                <a:sym typeface="Wingdings" panose="05000000000000000000" pitchFamily="2" charset="2"/>
              </a:rPr>
              <a:t>Unpause</a:t>
            </a:r>
            <a:r>
              <a:rPr lang="en-CA" dirty="0" smtClean="0">
                <a:sym typeface="Wingdings" panose="05000000000000000000" pitchFamily="2" charset="2"/>
              </a:rPr>
              <a:t> the song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smtClean="0">
                <a:sym typeface="Wingdings" panose="05000000000000000000" pitchFamily="2" charset="2"/>
              </a:rPr>
              <a:t>Increase volume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r>
              <a:rPr lang="en-CA" dirty="0" smtClean="0">
                <a:sym typeface="Wingdings" panose="05000000000000000000" pitchFamily="2" charset="2"/>
              </a:rPr>
              <a:t>Decrease volume </a:t>
            </a:r>
          </a:p>
          <a:p>
            <a:pPr marL="571500" indent="-571500">
              <a:buFont typeface="Wingdings" panose="05000000000000000000" pitchFamily="2" charset="2"/>
              <a:buChar char="à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786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9906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 smtClean="0"/>
              <a:t>Timing </a:t>
            </a:r>
            <a:br>
              <a:rPr lang="en-CA" dirty="0" smtClean="0"/>
            </a:br>
            <a:r>
              <a:rPr lang="en-CA" dirty="0" smtClean="0"/>
              <a:t>Diagram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4638675" cy="58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14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pPr algn="ctr"/>
            <a:r>
              <a:rPr lang="en-US" dirty="0" err="1" smtClean="0"/>
              <a:t>GuiPi</a:t>
            </a:r>
            <a:r>
              <a:rPr lang="en-US" dirty="0" smtClean="0"/>
              <a:t> UML Class diagrams</a:t>
            </a:r>
            <a:endParaRPr lang="en-US" dirty="0"/>
          </a:p>
        </p:txBody>
      </p:sp>
      <p:grpSp>
        <p:nvGrpSpPr>
          <p:cNvPr id="3" name="Shape 158"/>
          <p:cNvGrpSpPr/>
          <p:nvPr/>
        </p:nvGrpSpPr>
        <p:grpSpPr>
          <a:xfrm>
            <a:off x="1447800" y="1451124"/>
            <a:ext cx="6934200" cy="5330676"/>
            <a:chOff x="44407" y="-251711"/>
            <a:chExt cx="6361848" cy="5356226"/>
          </a:xfrm>
        </p:grpSpPr>
        <p:sp>
          <p:nvSpPr>
            <p:cNvPr id="4" name="Shape 159"/>
            <p:cNvSpPr/>
            <p:nvPr/>
          </p:nvSpPr>
          <p:spPr>
            <a:xfrm>
              <a:off x="1696682" y="-251711"/>
              <a:ext cx="3471299" cy="1560299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9050" cap="rnd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b="0" i="0" u="sng" strike="noStrike" cap="none" baseline="0" dirty="0" err="1">
                  <a:latin typeface="Trebuchet MS"/>
                  <a:ea typeface="Trebuchet MS"/>
                  <a:cs typeface="Trebuchet MS"/>
                  <a:sym typeface="Trebuchet MS"/>
                </a:rPr>
                <a:t>Centra</a:t>
              </a:r>
              <a:r>
                <a:rPr lang="en-US" sz="2800" u="sng" dirty="0" err="1">
                  <a:latin typeface="Trebuchet MS"/>
                  <a:ea typeface="Trebuchet MS"/>
                  <a:cs typeface="Trebuchet MS"/>
                  <a:sym typeface="Trebuchet MS"/>
                </a:rPr>
                <a:t>lM</a:t>
              </a:r>
              <a:r>
                <a:rPr lang="en-US" sz="2800" b="0" i="0" u="sng" strike="noStrike" cap="none" baseline="0" dirty="0" err="1">
                  <a:latin typeface="Trebuchet MS"/>
                  <a:ea typeface="Trebuchet MS"/>
                  <a:cs typeface="Trebuchet MS"/>
                  <a:sym typeface="Trebuchet MS"/>
                </a:rPr>
                <a:t>ain</a:t>
              </a:r>
              <a:endParaRPr lang="en-US" sz="2800" b="0" i="0" u="sng" strike="noStrike" cap="none" baseline="0" dirty="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+</a:t>
              </a:r>
              <a:r>
                <a:rPr lang="en-US" sz="1600" dirty="0" err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loadXML</a:t>
              </a:r>
              <a:r>
                <a:rPr lang="en-US" sz="1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</a:t>
              </a:r>
              <a:r>
                <a:rPr lang="en-US" sz="1600" dirty="0" err="1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xml_path:String</a:t>
              </a:r>
              <a:r>
                <a:rPr lang="en-US" sz="1600" dirty="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)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+</a:t>
              </a:r>
              <a:r>
                <a:rPr lang="en-US" sz="1600" dirty="0" err="1">
                  <a:latin typeface="Trebuchet MS"/>
                  <a:ea typeface="Trebuchet MS"/>
                  <a:cs typeface="Trebuchet MS"/>
                  <a:sym typeface="Trebuchet MS"/>
                </a:rPr>
                <a:t>getMoodsList</a:t>
              </a: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()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+</a:t>
              </a:r>
              <a:r>
                <a:rPr lang="en-US" sz="1600" dirty="0" err="1">
                  <a:latin typeface="Trebuchet MS"/>
                  <a:ea typeface="Trebuchet MS"/>
                  <a:cs typeface="Trebuchet MS"/>
                  <a:sym typeface="Trebuchet MS"/>
                </a:rPr>
                <a:t>getPlayList</a:t>
              </a: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()</a:t>
              </a:r>
            </a:p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+</a:t>
              </a:r>
              <a:r>
                <a:rPr lang="en-US" sz="1600" dirty="0" err="1">
                  <a:latin typeface="Trebuchet MS"/>
                  <a:ea typeface="Trebuchet MS"/>
                  <a:cs typeface="Trebuchet MS"/>
                  <a:sym typeface="Trebuchet MS"/>
                </a:rPr>
                <a:t>displayErrorDialog</a:t>
              </a: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(</a:t>
              </a:r>
              <a:r>
                <a:rPr lang="en-US" sz="1600" dirty="0" err="1">
                  <a:latin typeface="Trebuchet MS"/>
                  <a:ea typeface="Trebuchet MS"/>
                  <a:cs typeface="Trebuchet MS"/>
                  <a:sym typeface="Trebuchet MS"/>
                </a:rPr>
                <a:t>msg:String</a:t>
              </a:r>
              <a:r>
                <a:rPr lang="en-US" sz="1600" dirty="0">
                  <a:latin typeface="Trebuchet MS"/>
                  <a:ea typeface="Trebuchet MS"/>
                  <a:cs typeface="Trebuchet MS"/>
                  <a:sym typeface="Trebuchet MS"/>
                </a:rPr>
                <a:t>)</a:t>
              </a:r>
            </a:p>
          </p:txBody>
        </p:sp>
        <p:sp>
          <p:nvSpPr>
            <p:cNvPr id="7" name="Shape 162"/>
            <p:cNvSpPr/>
            <p:nvPr/>
          </p:nvSpPr>
          <p:spPr>
            <a:xfrm rot="10800000">
              <a:off x="926214" y="3753555"/>
              <a:ext cx="1258018" cy="422402"/>
            </a:xfrm>
            <a:prstGeom prst="leftRightArrow">
              <a:avLst>
                <a:gd name="adj1" fmla="val 60000"/>
                <a:gd name="adj2" fmla="val 50000"/>
              </a:avLst>
            </a:prstGeom>
            <a:solidFill>
              <a:srgbClr val="D7E9B4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Shape 163"/>
            <p:cNvSpPr/>
            <p:nvPr/>
          </p:nvSpPr>
          <p:spPr>
            <a:xfrm>
              <a:off x="44407" y="3105738"/>
              <a:ext cx="3782700" cy="1902599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2800" b="0" i="0" u="sng" strike="noStrike" cap="none" baseline="0">
                  <a:latin typeface="Trebuchet MS"/>
                  <a:ea typeface="Trebuchet MS"/>
                  <a:cs typeface="Trebuchet MS"/>
                  <a:sym typeface="Trebuchet MS"/>
                </a:rPr>
                <a:t>PlayList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latin typeface="Trebuchet MS"/>
                  <a:ea typeface="Trebuchet MS"/>
                  <a:cs typeface="Trebuchet MS"/>
                  <a:sym typeface="Trebuchet MS"/>
                </a:rPr>
                <a:t>+addSong(path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:String</a:t>
              </a:r>
              <a:r>
                <a:rPr lang="en-US" sz="1600">
                  <a:latin typeface="Trebuchet MS"/>
                  <a:ea typeface="Trebuchet MS"/>
                  <a:cs typeface="Trebuchet MS"/>
                  <a:sym typeface="Trebuchet MS"/>
                </a:rPr>
                <a:t>,mood:String)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latin typeface="Trebuchet MS"/>
                  <a:ea typeface="Trebuchet MS"/>
                  <a:cs typeface="Trebuchet MS"/>
                  <a:sym typeface="Trebuchet MS"/>
                </a:rPr>
                <a:t>+deleteSong(name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:String</a:t>
              </a:r>
              <a:r>
                <a:rPr lang="en-US" sz="1600">
                  <a:latin typeface="Trebuchet MS"/>
                  <a:ea typeface="Trebuchet MS"/>
                  <a:cs typeface="Trebuchet MS"/>
                  <a:sym typeface="Trebuchet MS"/>
                </a:rPr>
                <a:t>,mood:String)</a:t>
              </a:r>
            </a:p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600">
                  <a:latin typeface="Trebuchet MS"/>
                  <a:ea typeface="Trebuchet MS"/>
                  <a:cs typeface="Trebuchet MS"/>
                  <a:sym typeface="Trebuchet MS"/>
                </a:rPr>
                <a:t>+getSongsByMood(mood:String)</a:t>
              </a:r>
            </a:p>
          </p:txBody>
        </p:sp>
        <p:sp>
          <p:nvSpPr>
            <p:cNvPr id="14" name="Shape 161"/>
            <p:cNvSpPr/>
            <p:nvPr/>
          </p:nvSpPr>
          <p:spPr>
            <a:xfrm>
              <a:off x="3992455" y="3897615"/>
              <a:ext cx="2413800" cy="1206900"/>
            </a:xfrm>
            <a:prstGeom prst="roundRect">
              <a:avLst>
                <a:gd name="adj" fmla="val 10000"/>
              </a:avLst>
            </a:prstGeom>
            <a:solidFill>
              <a:srgbClr val="90C223"/>
            </a:solidFill>
            <a:ln w="19050" cap="rnd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980"/>
                </a:spcAft>
                <a:buSzPct val="25000"/>
                <a:buNone/>
              </a:pPr>
              <a:r>
                <a:rPr lang="en-US" sz="2800" b="0" i="0" u="none" strike="noStrike" cap="none" baseline="0" dirty="0">
                  <a:latin typeface="Trebuchet MS"/>
                  <a:ea typeface="Trebuchet MS"/>
                  <a:cs typeface="Trebuchet MS"/>
                  <a:sym typeface="Trebuchet MS"/>
                </a:rPr>
                <a:t>GUI</a:t>
              </a:r>
            </a:p>
          </p:txBody>
        </p:sp>
        <p:sp>
          <p:nvSpPr>
            <p:cNvPr id="28" name="Shape 160"/>
            <p:cNvSpPr/>
            <p:nvPr/>
          </p:nvSpPr>
          <p:spPr>
            <a:xfrm rot="4289975">
              <a:off x="3192176" y="1621318"/>
              <a:ext cx="1069753" cy="422354"/>
            </a:xfrm>
            <a:prstGeom prst="leftRightArrow">
              <a:avLst>
                <a:gd name="adj1" fmla="val 44871"/>
                <a:gd name="adj2" fmla="val 50000"/>
              </a:avLst>
            </a:prstGeom>
            <a:solidFill>
              <a:srgbClr val="D7E9B4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9" name="Shape 164"/>
          <p:cNvCxnSpPr/>
          <p:nvPr/>
        </p:nvCxnSpPr>
        <p:spPr>
          <a:xfrm>
            <a:off x="2012991" y="4129237"/>
            <a:ext cx="495899" cy="659399"/>
          </a:xfrm>
          <a:prstGeom prst="straightConnector1">
            <a:avLst/>
          </a:prstGeom>
          <a:noFill/>
          <a:ln w="76200" cap="flat">
            <a:solidFill>
              <a:srgbClr val="EB756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Shape 165"/>
          <p:cNvSpPr/>
          <p:nvPr/>
        </p:nvSpPr>
        <p:spPr>
          <a:xfrm rot="16908614">
            <a:off x="2399813" y="3676005"/>
            <a:ext cx="1804178" cy="473077"/>
          </a:xfrm>
          <a:prstGeom prst="leftArrow">
            <a:avLst>
              <a:gd name="adj1" fmla="val 35413"/>
              <a:gd name="adj2" fmla="val 53990"/>
            </a:avLst>
          </a:prstGeom>
          <a:solidFill>
            <a:srgbClr val="D7E9B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Shape 166"/>
          <p:cNvSpPr txBox="1"/>
          <p:nvPr/>
        </p:nvSpPr>
        <p:spPr>
          <a:xfrm>
            <a:off x="1034832" y="3882634"/>
            <a:ext cx="1333799" cy="369299"/>
          </a:xfrm>
          <a:prstGeom prst="rect">
            <a:avLst/>
          </a:prstGeom>
          <a:gradFill>
            <a:gsLst>
              <a:gs pos="0">
                <a:srgbClr val="F9EFCF"/>
              </a:gs>
              <a:gs pos="88000">
                <a:srgbClr val="EED16D"/>
              </a:gs>
              <a:gs pos="100000">
                <a:srgbClr val="EED16D"/>
              </a:gs>
            </a:gsLst>
            <a:lin ang="5400000" scaled="0"/>
          </a:gradFill>
          <a:ln w="12700" cap="rnd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Songs.XML</a:t>
            </a:r>
          </a:p>
        </p:txBody>
      </p:sp>
      <p:cxnSp>
        <p:nvCxnSpPr>
          <p:cNvPr id="12" name="Shape 167"/>
          <p:cNvCxnSpPr/>
          <p:nvPr/>
        </p:nvCxnSpPr>
        <p:spPr>
          <a:xfrm rot="10800000" flipH="1">
            <a:off x="2261575" y="2497825"/>
            <a:ext cx="863099" cy="651899"/>
          </a:xfrm>
          <a:prstGeom prst="straightConnector1">
            <a:avLst/>
          </a:prstGeom>
          <a:noFill/>
          <a:ln w="76200" cap="flat">
            <a:solidFill>
              <a:srgbClr val="BF9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Shape 168"/>
          <p:cNvSpPr txBox="1"/>
          <p:nvPr/>
        </p:nvSpPr>
        <p:spPr>
          <a:xfrm>
            <a:off x="1134793" y="3116178"/>
            <a:ext cx="1333799" cy="369299"/>
          </a:xfrm>
          <a:prstGeom prst="rect">
            <a:avLst/>
          </a:prstGeom>
          <a:gradFill>
            <a:gsLst>
              <a:gs pos="0">
                <a:srgbClr val="F9EFCF"/>
              </a:gs>
              <a:gs pos="88000">
                <a:srgbClr val="EED16D"/>
              </a:gs>
              <a:gs pos="100000">
                <a:srgbClr val="EED16D"/>
              </a:gs>
            </a:gsLst>
            <a:lin ang="5400000" scaled="0"/>
          </a:gradFill>
          <a:ln w="12700" cap="rnd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 baseline="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Moods.XML</a:t>
            </a:r>
          </a:p>
        </p:txBody>
      </p:sp>
      <p:sp>
        <p:nvSpPr>
          <p:cNvPr id="26" name="Shape 161"/>
          <p:cNvSpPr/>
          <p:nvPr/>
        </p:nvSpPr>
        <p:spPr>
          <a:xfrm>
            <a:off x="3810000" y="4129237"/>
            <a:ext cx="2362200" cy="280241"/>
          </a:xfrm>
          <a:prstGeom prst="roundRect">
            <a:avLst>
              <a:gd name="adj" fmla="val 10000"/>
            </a:avLst>
          </a:prstGeom>
          <a:solidFill>
            <a:srgbClr val="90C223"/>
          </a:solidFill>
          <a:ln w="19050" cap="rnd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6675" tIns="106675" rIns="106675" bIns="106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SzPct val="25000"/>
              <a:buNone/>
            </a:pPr>
            <a:r>
              <a:rPr lang="en-US" sz="2000" dirty="0" err="1" smtClean="0">
                <a:latin typeface="Trebuchet MS"/>
                <a:ea typeface="Trebuchet MS"/>
                <a:cs typeface="Trebuchet MS"/>
                <a:sym typeface="Trebuchet MS"/>
              </a:rPr>
              <a:t>SongListTreeModel</a:t>
            </a:r>
            <a:endParaRPr lang="en-US" sz="2000" b="0" i="0" u="none" strike="noStrike" cap="none" baseline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Shape 160"/>
          <p:cNvSpPr/>
          <p:nvPr/>
        </p:nvSpPr>
        <p:spPr>
          <a:xfrm rot="4289975">
            <a:off x="6147449" y="3199033"/>
            <a:ext cx="827755" cy="422354"/>
          </a:xfrm>
          <a:prstGeom prst="leftRightArrow">
            <a:avLst>
              <a:gd name="adj1" fmla="val 44871"/>
              <a:gd name="adj2" fmla="val 50000"/>
            </a:avLst>
          </a:prstGeom>
          <a:solidFill>
            <a:srgbClr val="D7E9B4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  <p:sp>
        <p:nvSpPr>
          <p:cNvPr id="27" name="Shape 161"/>
          <p:cNvSpPr/>
          <p:nvPr/>
        </p:nvSpPr>
        <p:spPr>
          <a:xfrm>
            <a:off x="6308834" y="3846325"/>
            <a:ext cx="1828800" cy="299987"/>
          </a:xfrm>
          <a:prstGeom prst="roundRect">
            <a:avLst>
              <a:gd name="adj" fmla="val 10000"/>
            </a:avLst>
          </a:prstGeom>
          <a:solidFill>
            <a:srgbClr val="90C223"/>
          </a:solidFill>
          <a:ln w="19050" cap="rnd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06675" tIns="106675" rIns="106675" bIns="106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980"/>
              </a:spcAft>
              <a:buSzPct val="25000"/>
              <a:buNone/>
            </a:pPr>
            <a:r>
              <a:rPr lang="en-US" sz="2000" b="0" i="0" u="none" strike="noStrike" cap="none" baseline="0" dirty="0" err="1" smtClean="0">
                <a:latin typeface="Trebuchet MS"/>
                <a:ea typeface="Trebuchet MS"/>
                <a:cs typeface="Trebuchet MS"/>
                <a:sym typeface="Trebuchet MS"/>
              </a:rPr>
              <a:t>GUIController</a:t>
            </a:r>
            <a:endParaRPr lang="en-US" sz="2000" b="0" i="0" u="none" strike="noStrike" cap="none" baseline="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Shape 160"/>
          <p:cNvSpPr/>
          <p:nvPr/>
        </p:nvSpPr>
        <p:spPr>
          <a:xfrm rot="4289975">
            <a:off x="5548604" y="4815232"/>
            <a:ext cx="1172135" cy="422354"/>
          </a:xfrm>
          <a:prstGeom prst="leftRightArrow">
            <a:avLst>
              <a:gd name="adj1" fmla="val 44871"/>
              <a:gd name="adj2" fmla="val 50000"/>
            </a:avLst>
          </a:prstGeom>
          <a:solidFill>
            <a:srgbClr val="D7E9B4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  <p:sp>
        <p:nvSpPr>
          <p:cNvPr id="32" name="Shape 160"/>
          <p:cNvSpPr/>
          <p:nvPr/>
        </p:nvSpPr>
        <p:spPr>
          <a:xfrm rot="4289975">
            <a:off x="6366722" y="4714534"/>
            <a:ext cx="1557583" cy="422354"/>
          </a:xfrm>
          <a:prstGeom prst="leftRightArrow">
            <a:avLst>
              <a:gd name="adj1" fmla="val 44871"/>
              <a:gd name="adj2" fmla="val 50000"/>
            </a:avLst>
          </a:prstGeom>
          <a:solidFill>
            <a:srgbClr val="D7E9B4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30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688</TotalTime>
  <Words>161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</vt:lpstr>
      <vt:lpstr>Perspective</vt:lpstr>
      <vt:lpstr>Bio Beat</vt:lpstr>
      <vt:lpstr>Pulse and Temperature Sensor Circuit</vt:lpstr>
      <vt:lpstr>UserData Class</vt:lpstr>
      <vt:lpstr>Monitor Class</vt:lpstr>
      <vt:lpstr>  Class Diagram</vt:lpstr>
      <vt:lpstr>Overall Architecture</vt:lpstr>
      <vt:lpstr>PlayerPi User Options</vt:lpstr>
      <vt:lpstr>Timing  Diagram</vt:lpstr>
      <vt:lpstr>GuiPi UML Class diagrams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Beat</dc:title>
  <dc:creator>Zachary Cousins</dc:creator>
  <cp:lastModifiedBy>Abdullah Adeeb</cp:lastModifiedBy>
  <cp:revision>12</cp:revision>
  <dcterms:created xsi:type="dcterms:W3CDTF">2013-12-04T02:40:22Z</dcterms:created>
  <dcterms:modified xsi:type="dcterms:W3CDTF">2013-12-04T21:16:37Z</dcterms:modified>
</cp:coreProperties>
</file>