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8E31B9-C623-4EF5-AEEB-14F4E4147895}">
  <a:tblStyle styleName="Table_0" styleId="{358E31B9-C623-4EF5-AEEB-14F4E4147895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3C2D8DFC-7F11-4ABC-B0E2-8291475252D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CCCA926B-7EA7-4246-AB04-8D03D0BD117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37CB518B-C38F-44A6-A040-63BFBEC468F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C3627E2C-344E-4721-817D-A0F0926A0C2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67ED77AE-2CAD-455F-BF2A-A41313FD62B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5FB594BC-3B44-4A6C-9DB2-442483760CF1}"/>
  <a:tblStyle styleName="Table_7" styleId="{3CBC7EFF-4F5E-4459-98C5-0454BC2C4CAC}"/>
</a:tblStyleLst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Data Transmission is a library that will be used on all the pi boards except the serverPi to handle network communication</a:t>
            </a:r>
          </a:p>
          <a:p>
            <a:pPr rtl="0" lvl="0">
              <a:buNone/>
            </a:pPr>
            <a:r>
              <a:rPr lang="en-US"/>
              <a:t>Data Transmission Creates send and Receive Objects</a:t>
            </a:r>
          </a:p>
          <a:p>
            <a:pPr rtl="0" lvl="0">
              <a:buNone/>
            </a:pPr>
            <a:r>
              <a:rPr lang="en-US"/>
              <a:t>Receive is a Runnable class</a:t>
            </a:r>
          </a:p>
          <a:p>
            <a:pPr rtl="0" lvl="0">
              <a:buNone/>
            </a:pPr>
            <a:r>
              <a:rPr lang="en-US"/>
              <a:t>Receive simply waits for a new packet.  When a packet is received it flags the boolean newPacket and sets it true, also the receivePacket will be saved into the variable newPacketInfo</a:t>
            </a:r>
          </a:p>
          <a:p>
            <a:pPr rtl="0" lvl="0">
              <a:buNone/>
            </a:pPr>
            <a:r>
              <a:rPr lang="en-US"/>
              <a:t>DataTransmission is listening for newPacket to be set to true.  When newPacket is set to true, Data Transmision calls getNewPacketInfo() this passes the packet info into Data transmission</a:t>
            </a:r>
          </a:p>
          <a:p>
            <a:pPr rtl="0" lvl="0">
              <a:buNone/>
            </a:pPr>
            <a:r>
              <a:rPr lang="en-US"/>
              <a:t>Data Transmission parses this data and stores the associated command into the command arraylist.</a:t>
            </a:r>
          </a:p>
          <a:p>
            <a:pPr rtl="0" lvl="0">
              <a:buNone/>
            </a:pPr>
            <a:r>
              <a:rPr lang="en-US"/>
              <a:t>Classes will need to implement a listener for this library.</a:t>
            </a:r>
          </a:p>
          <a:p>
            <a:pPr rtl="0" lvl="0">
              <a:buNone/>
            </a:pPr>
            <a:r>
              <a:rPr lang="en-US"/>
              <a:t>getCommand will either return the next command and then increment commandCounter, or will return 0 if there is no commands waiting.</a:t>
            </a: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chemeClr val="dk1"/>
                </a:solidFill>
              </a:rPr>
              <a:t>ServerPi currently contains 3 classes.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chemeClr val="dk1"/>
                </a:solidFill>
              </a:rPr>
              <a:t>The Main class is ServerReceiver, the other two classes are called Send and ServerResend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chemeClr val="dk1"/>
                </a:solidFill>
              </a:rPr>
              <a:t>ServerReceiver simply waits to receive a packet.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chemeClr val="dk1"/>
                </a:solidFill>
              </a:rPr>
              <a:t>Once ServerReceiver has received a packet it calls ServerResend and passes along the DatagramPacket that was received.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chemeClr val="dk1"/>
                </a:solidFill>
              </a:rPr>
              <a:t>ServerResend parses the byte data of the packet to determine which pi board the packet should be forwarded to.</a:t>
            </a:r>
          </a:p>
          <a:p>
            <a:pPr rtl="0" lvl="0">
              <a:lnSpc>
                <a:spcPct val="115000"/>
              </a:lnSpc>
              <a:buClr>
                <a:schemeClr val="dk1"/>
              </a:buClr>
              <a:buSzPct val="91666"/>
              <a:buFont typeface="Arial"/>
              <a:buNone/>
            </a:pPr>
            <a:r>
              <a:rPr sz="1200" lang="en-US">
                <a:solidFill>
                  <a:schemeClr val="dk1"/>
                </a:solidFill>
              </a:rPr>
              <a:t>Once the destination IP is known a new Packet is created.  This packet is passed into the third and final class that simply sends the packet to its proper destination.</a:t>
            </a:r>
          </a:p>
          <a:p>
            <a:r>
              <a:t/>
            </a: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2" name="Shape 22"/>
          <p:cNvGrpSpPr/>
          <p:nvPr/>
        </p:nvGrpSpPr>
        <p:grpSpPr>
          <a:xfrm>
            <a:off y="-8466" x="0"/>
            <a:ext cy="6866467" cx="12192000"/>
            <a:chOff y="-8466" x="0"/>
            <a:chExt cy="6866467" cx="12192000"/>
          </a:xfrm>
        </p:grpSpPr>
        <p:cxnSp>
          <p:nvCxnSpPr>
            <p:cNvPr id="23" name="Shape 23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25" name="Shape 25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" name="Shape 26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 rot="10800000">
              <a:off y="0" x="0"/>
              <a:ext cy="5666154" cx="842596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33" name="Shape 33"/>
          <p:cNvSpPr txBox="1"/>
          <p:nvPr>
            <p:ph type="ctrTitle"/>
          </p:nvPr>
        </p:nvSpPr>
        <p:spPr>
          <a:xfrm>
            <a:off y="2404533" x="1507066"/>
            <a:ext cy="1646301" cx="77669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trike="noStrike" u="none" b="0" cap="none" baseline="0" sz="54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2pPr>
            <a:lvl3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3pPr>
            <a:lvl4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4pPr>
            <a:lvl5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5pPr>
            <a:lvl6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6pPr>
            <a:lvl7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7pPr>
            <a:lvl8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8pPr>
            <a:lvl9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050832" x="1507066"/>
            <a:ext cy="1096899" cx="77669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8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 marR="0" indent="0" marL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 marR="0" indent="0" marL="914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 marR="0" indent="0" marL="1371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 marR="0" indent="0" marL="1828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 marR="0" indent="0" marL="2286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 marR="0" indent="0" marL="2743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 marR="0" indent="0" marL="3200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 marR="0" indent="0" marL="3657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trike="noStrike" u="none" b="0" cap="none" baseline="0" sz="12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609600" x="677335"/>
            <a:ext cy="340359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470400" x="677335"/>
            <a:ext cy="1570961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buClr>
                <a:srgbClr val="FEFEFE"/>
              </a:buClr>
              <a:buFont typeface="Trebuchet MS"/>
              <a:buNone/>
              <a:defRPr sz="1800">
                <a:solidFill>
                  <a:srgbClr val="FEFEFE"/>
                </a:solidFill>
              </a:defRPr>
            </a:lvl1pPr>
            <a:lvl2pPr rtl="0" indent="0" marL="457200"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2pPr>
            <a:lvl3pPr rtl="0" indent="0" marL="914400"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3pPr>
            <a:lvl4pPr rtl="0" indent="0" marL="1371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4pPr>
            <a:lvl5pPr rtl="0" indent="0" marL="18288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5pPr>
            <a:lvl6pPr rtl="0" indent="0" marL="22860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6pPr>
            <a:lvl7pPr rtl="0" indent="0" marL="27432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7pPr>
            <a:lvl8pPr rtl="0" indent="0" marL="32004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8pPr>
            <a:lvl9pPr rtl="0" indent="0" marL="3657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609600" x="931333"/>
            <a:ext cy="3022599" cx="80941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3632200" x="1366138"/>
            <a:ext cy="381000" cx="722452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rgbClr val="FEFEFE"/>
              </a:buClr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y="4470400" x="677335"/>
            <a:ext cy="1570961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0" marL="0">
              <a:buClr>
                <a:srgbClr val="FEFEFE"/>
              </a:buClr>
              <a:buFont typeface="Trebuchet MS"/>
              <a:buNone/>
              <a:defRPr sz="1800">
                <a:solidFill>
                  <a:srgbClr val="FEFEFE"/>
                </a:solidFill>
              </a:defRPr>
            </a:lvl1pPr>
            <a:lvl2pPr rtl="0" indent="0" marL="457200"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2pPr>
            <a:lvl3pPr rtl="0" indent="0" marL="914400"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3pPr>
            <a:lvl4pPr rtl="0" indent="0" marL="1371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4pPr>
            <a:lvl5pPr rtl="0" indent="0" marL="18288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5pPr>
            <a:lvl6pPr rtl="0" indent="0" marL="22860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6pPr>
            <a:lvl7pPr rtl="0" indent="0" marL="27432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7pPr>
            <a:lvl8pPr rtl="0" indent="0" marL="32004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8pPr>
            <a:lvl9pPr rtl="0" indent="0" marL="3657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/>
        </p:nvSpPr>
        <p:spPr>
          <a:xfrm>
            <a:off y="790377" x="54187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2886556" x="889301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1931988" x="677335"/>
            <a:ext cy="259545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FEFEFE"/>
              </a:buClr>
              <a:buFont typeface="Trebuchet MS"/>
              <a:buNone/>
              <a:defRPr sz="1800">
                <a:solidFill>
                  <a:srgbClr val="FEFEFE"/>
                </a:solidFill>
              </a:defRPr>
            </a:lvl1pPr>
            <a:lvl2pPr rtl="0" indent="0" marL="457200"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2pPr>
            <a:lvl3pPr rtl="0" indent="0" marL="914400"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3pPr>
            <a:lvl4pPr rtl="0" indent="0" marL="1371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4pPr>
            <a:lvl5pPr rtl="0" indent="0" marL="18288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5pPr>
            <a:lvl6pPr rtl="0" indent="0" marL="22860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6pPr>
            <a:lvl7pPr rtl="0" indent="0" marL="27432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7pPr>
            <a:lvl8pPr rtl="0" indent="0" marL="32004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8pPr>
            <a:lvl9pPr rtl="0" indent="0" marL="3657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609600" x="931333"/>
            <a:ext cy="3022599" cx="809413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013200" x="677331"/>
            <a:ext cy="514247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FEFEFE"/>
              </a:buClr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FEFEFE"/>
              </a:buClr>
              <a:buFont typeface="Trebuchet MS"/>
              <a:buNone/>
              <a:defRPr sz="1800">
                <a:solidFill>
                  <a:srgbClr val="FEFEFE"/>
                </a:solidFill>
              </a:defRPr>
            </a:lvl1pPr>
            <a:lvl2pPr rtl="0" indent="0" marL="457200"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2pPr>
            <a:lvl3pPr rtl="0" indent="0" marL="914400"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3pPr>
            <a:lvl4pPr rtl="0" indent="0" marL="1371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4pPr>
            <a:lvl5pPr rtl="0" indent="0" marL="18288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5pPr>
            <a:lvl6pPr rtl="0" indent="0" marL="22860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6pPr>
            <a:lvl7pPr rtl="0" indent="0" marL="27432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7pPr>
            <a:lvl8pPr rtl="0" indent="0" marL="32004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8pPr>
            <a:lvl9pPr rtl="0" indent="0" marL="3657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y="790377" x="54187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2886556" x="8893010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80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609600" x="685799"/>
            <a:ext cy="3022599" cx="858820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defRPr b="0" cap="none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013200" x="677331"/>
            <a:ext cy="514247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chemeClr val="accent1"/>
              </a:buClr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rtl="0" indent="0" marL="457200">
              <a:buFont typeface="Trebuchet MS"/>
              <a:buNone/>
              <a:defRPr/>
            </a:lvl2pPr>
            <a:lvl3pPr rtl="0" indent="0" marL="914400">
              <a:buFont typeface="Trebuchet MS"/>
              <a:buNone/>
              <a:defRPr/>
            </a:lvl3pPr>
            <a:lvl4pPr rtl="0" indent="0" marL="1371600">
              <a:buFont typeface="Trebuchet MS"/>
              <a:buNone/>
              <a:defRPr/>
            </a:lvl4pPr>
            <a:lvl5pPr rtl="0" indent="0" marL="1828800">
              <a:buFont typeface="Trebuchet MS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y="4527448" x="677335"/>
            <a:ext cy="1513914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FEFEFE"/>
              </a:buClr>
              <a:buFont typeface="Trebuchet MS"/>
              <a:buNone/>
              <a:defRPr sz="1800">
                <a:solidFill>
                  <a:srgbClr val="FEFEFE"/>
                </a:solidFill>
              </a:defRPr>
            </a:lvl1pPr>
            <a:lvl2pPr rtl="0" indent="0" marL="457200"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2pPr>
            <a:lvl3pPr rtl="0" indent="0" marL="914400"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3pPr>
            <a:lvl4pPr rtl="0" indent="0" marL="1371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4pPr>
            <a:lvl5pPr rtl="0" indent="0" marL="18288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5pPr>
            <a:lvl6pPr rtl="0" indent="0" marL="22860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6pPr>
            <a:lvl7pPr rtl="0" indent="0" marL="27432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7pPr>
            <a:lvl8pPr rtl="0" indent="0" marL="32004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8pPr>
            <a:lvl9pPr rtl="0" indent="0" marL="3657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>
                <a:solidFill>
                  <a:schemeClr val="lt2"/>
                </a:solidFill>
              </a:defRPr>
            </a:lvl5pPr>
            <a:lvl6pPr rtl="0">
              <a:defRPr>
                <a:solidFill>
                  <a:schemeClr val="lt2"/>
                </a:solidFill>
              </a:defRPr>
            </a:lvl6pPr>
            <a:lvl7pPr rtl="0">
              <a:defRPr>
                <a:solidFill>
                  <a:schemeClr val="lt2"/>
                </a:solidFill>
              </a:defRPr>
            </a:lvl7pPr>
            <a:lvl8pPr rtl="0">
              <a:defRPr>
                <a:solidFill>
                  <a:schemeClr val="lt2"/>
                </a:solidFill>
              </a:defRPr>
            </a:lvl8pPr>
            <a:lvl9pPr rtl="0"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y="-197358" x="3035281"/>
            <a:ext cy="8596668" cx="388077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y="2582952" x="5994318"/>
            <a:ext cy="1304742" cx="52514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>
                <a:solidFill>
                  <a:schemeClr val="lt2"/>
                </a:solidFill>
              </a:defRPr>
            </a:lvl5pPr>
            <a:lvl6pPr rtl="0">
              <a:defRPr>
                <a:solidFill>
                  <a:schemeClr val="lt2"/>
                </a:solidFill>
              </a:defRPr>
            </a:lvl6pPr>
            <a:lvl7pPr rtl="0">
              <a:defRPr>
                <a:solidFill>
                  <a:schemeClr val="lt2"/>
                </a:solidFill>
              </a:defRPr>
            </a:lvl7pPr>
            <a:lvl8pPr rtl="0">
              <a:defRPr>
                <a:solidFill>
                  <a:schemeClr val="lt2"/>
                </a:solidFill>
              </a:defRPr>
            </a:lvl8pPr>
            <a:lvl9pPr rtl="0"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y="-294750" x="1581685"/>
            <a:ext cy="7060149" cx="52514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6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00866" x="677335"/>
            <a:ext cy="182658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0" cap="none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527448" x="677335"/>
            <a:ext cy="860399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buClr>
                <a:srgbClr val="FEFEFE"/>
              </a:buClr>
              <a:buFont typeface="Trebuchet MS"/>
              <a:buNone/>
              <a:defRPr sz="2000">
                <a:solidFill>
                  <a:srgbClr val="FEFEFE"/>
                </a:solidFill>
              </a:defRPr>
            </a:lvl1pPr>
            <a:lvl2pPr rtl="0" indent="0" marL="457200">
              <a:buClr>
                <a:schemeClr val="lt1"/>
              </a:buClr>
              <a:buFont typeface="Trebuchet MS"/>
              <a:buNone/>
              <a:defRPr sz="1800">
                <a:solidFill>
                  <a:schemeClr val="lt1"/>
                </a:solidFill>
              </a:defRPr>
            </a:lvl2pPr>
            <a:lvl3pPr rtl="0" indent="0" marL="914400">
              <a:buClr>
                <a:schemeClr val="lt1"/>
              </a:buClr>
              <a:buFont typeface="Trebuchet MS"/>
              <a:buNone/>
              <a:defRPr sz="1600">
                <a:solidFill>
                  <a:schemeClr val="lt1"/>
                </a:solidFill>
              </a:defRPr>
            </a:lvl3pPr>
            <a:lvl4pPr rtl="0" indent="0" marL="1371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4pPr>
            <a:lvl5pPr rtl="0" indent="0" marL="18288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5pPr>
            <a:lvl6pPr rtl="0" indent="0" marL="22860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6pPr>
            <a:lvl7pPr rtl="0" indent="0" marL="27432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7pPr>
            <a:lvl8pPr rtl="0" indent="0" marL="32004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8pPr>
            <a:lvl9pPr rtl="0" indent="0" marL="3657600">
              <a:buClr>
                <a:schemeClr val="lt1"/>
              </a:buClr>
              <a:buFont typeface="Trebuchet MS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>
                <a:solidFill>
                  <a:schemeClr val="lt2"/>
                </a:solidFill>
              </a:defRPr>
            </a:lvl5pPr>
            <a:lvl6pPr rtl="0">
              <a:defRPr>
                <a:solidFill>
                  <a:schemeClr val="lt2"/>
                </a:solidFill>
              </a:defRPr>
            </a:lvl6pPr>
            <a:lvl7pPr rtl="0">
              <a:defRPr>
                <a:solidFill>
                  <a:schemeClr val="lt2"/>
                </a:solidFill>
              </a:defRPr>
            </a:lvl7pPr>
            <a:lvl8pPr rtl="0">
              <a:defRPr>
                <a:solidFill>
                  <a:schemeClr val="lt2"/>
                </a:solidFill>
              </a:defRPr>
            </a:lvl8pPr>
            <a:lvl9pPr rtl="0"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2160589" x="677333"/>
            <a:ext cy="3880771" cx="418403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y="2160589" x="5089969"/>
            <a:ext cy="3880773" cx="418403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2160983" x="675745"/>
            <a:ext cy="576262" cx="41856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rebuchet MS"/>
              <a:buNone/>
              <a:defRPr b="0" sz="2400"/>
            </a:lvl1pPr>
            <a:lvl2pPr rtl="0" indent="0" marL="457200">
              <a:buFont typeface="Trebuchet MS"/>
              <a:buNone/>
              <a:defRPr b="1" sz="2000"/>
            </a:lvl2pPr>
            <a:lvl3pPr rtl="0" indent="0" marL="914400">
              <a:buFont typeface="Trebuchet MS"/>
              <a:buNone/>
              <a:defRPr b="1" sz="1800"/>
            </a:lvl3pPr>
            <a:lvl4pPr rtl="0" indent="0" marL="1371600">
              <a:buFont typeface="Trebuchet MS"/>
              <a:buNone/>
              <a:defRPr b="1" sz="1600"/>
            </a:lvl4pPr>
            <a:lvl5pPr rtl="0" indent="0" marL="1828800">
              <a:buFont typeface="Trebuchet MS"/>
              <a:buNone/>
              <a:defRPr b="1" sz="1600"/>
            </a:lvl5pPr>
            <a:lvl6pPr rtl="0" indent="0" marL="2286000">
              <a:buFont typeface="Trebuchet MS"/>
              <a:buNone/>
              <a:defRPr b="1" sz="1600"/>
            </a:lvl6pPr>
            <a:lvl7pPr rtl="0" indent="0" marL="2743200">
              <a:buFont typeface="Trebuchet MS"/>
              <a:buNone/>
              <a:defRPr b="1" sz="1600"/>
            </a:lvl7pPr>
            <a:lvl8pPr rtl="0" indent="0" marL="3200400">
              <a:buFont typeface="Trebuchet MS"/>
              <a:buNone/>
              <a:defRPr b="1" sz="1600"/>
            </a:lvl8pPr>
            <a:lvl9pPr rtl="0" indent="0" marL="3657600">
              <a:buFont typeface="Trebuchet MS"/>
              <a:buNone/>
              <a:defRPr b="1" sz="16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737244" x="675745"/>
            <a:ext cy="3304117" cx="418562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y="2160983" x="5088382"/>
            <a:ext cy="576262" cx="418561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Trebuchet MS"/>
              <a:buNone/>
              <a:defRPr b="0" sz="2400"/>
            </a:lvl1pPr>
            <a:lvl2pPr rtl="0" indent="0" marL="457200">
              <a:buFont typeface="Trebuchet MS"/>
              <a:buNone/>
              <a:defRPr b="1" sz="2000"/>
            </a:lvl2pPr>
            <a:lvl3pPr rtl="0" indent="0" marL="914400">
              <a:buFont typeface="Trebuchet MS"/>
              <a:buNone/>
              <a:defRPr b="1" sz="1800"/>
            </a:lvl3pPr>
            <a:lvl4pPr rtl="0" indent="0" marL="1371600">
              <a:buFont typeface="Trebuchet MS"/>
              <a:buNone/>
              <a:defRPr b="1" sz="1600"/>
            </a:lvl4pPr>
            <a:lvl5pPr rtl="0" indent="0" marL="1828800">
              <a:buFont typeface="Trebuchet MS"/>
              <a:buNone/>
              <a:defRPr b="1" sz="1600"/>
            </a:lvl5pPr>
            <a:lvl6pPr rtl="0" indent="0" marL="2286000">
              <a:buFont typeface="Trebuchet MS"/>
              <a:buNone/>
              <a:defRPr b="1" sz="1600"/>
            </a:lvl6pPr>
            <a:lvl7pPr rtl="0" indent="0" marL="2743200">
              <a:buFont typeface="Trebuchet MS"/>
              <a:buNone/>
              <a:defRPr b="1" sz="1600"/>
            </a:lvl7pPr>
            <a:lvl8pPr rtl="0" indent="0" marL="3200400">
              <a:buFont typeface="Trebuchet MS"/>
              <a:buNone/>
              <a:defRPr b="1" sz="1600"/>
            </a:lvl8pPr>
            <a:lvl9pPr rtl="0" indent="0" marL="3657600">
              <a:buFont typeface="Trebuchet MS"/>
              <a:buNone/>
              <a:defRPr b="1" sz="1600"/>
            </a:lvl9pPr>
          </a:lstStyle>
          <a:p/>
        </p:txBody>
      </p:sp>
      <p:sp>
        <p:nvSpPr>
          <p:cNvPr id="62" name="Shape 62"/>
          <p:cNvSpPr txBox="1"/>
          <p:nvPr>
            <p:ph idx="4" type="body"/>
          </p:nvPr>
        </p:nvSpPr>
        <p:spPr>
          <a:xfrm>
            <a:off y="2737244" x="5088383"/>
            <a:ext cy="3304117" cx="418561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>
                <a:solidFill>
                  <a:schemeClr val="lt2"/>
                </a:solidFill>
              </a:defRPr>
            </a:lvl5pPr>
            <a:lvl6pPr rtl="0">
              <a:defRPr>
                <a:solidFill>
                  <a:schemeClr val="lt2"/>
                </a:solidFill>
              </a:defRPr>
            </a:lvl6pPr>
            <a:lvl7pPr rtl="0">
              <a:defRPr>
                <a:solidFill>
                  <a:schemeClr val="lt2"/>
                </a:solidFill>
              </a:defRPr>
            </a:lvl7pPr>
            <a:lvl8pPr rtl="0">
              <a:defRPr>
                <a:solidFill>
                  <a:schemeClr val="lt2"/>
                </a:solidFill>
              </a:defRPr>
            </a:lvl8pPr>
            <a:lvl9pPr rtl="0"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1498604" x="677333"/>
            <a:ext cy="1278465" cx="38545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514924" x="4760460"/>
            <a:ext cy="5526437" cx="45135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6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4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z="12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y="2777068" x="677333"/>
            <a:ext cy="2584448" cx="385452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rebuchet MS"/>
              <a:buNone/>
              <a:defRPr sz="1400"/>
            </a:lvl1pPr>
            <a:lvl2pPr rtl="0" indent="-12562" marL="457063">
              <a:buFont typeface="Trebuchet MS"/>
              <a:buNone/>
              <a:defRPr sz="1400"/>
            </a:lvl2pPr>
            <a:lvl3pPr rtl="0" indent="-12425" marL="914126">
              <a:buFont typeface="Trebuchet MS"/>
              <a:buNone/>
              <a:defRPr sz="1200"/>
            </a:lvl3pPr>
            <a:lvl4pPr rtl="0" indent="-12288" marL="1371189">
              <a:buFont typeface="Trebuchet MS"/>
              <a:buNone/>
              <a:defRPr sz="1000"/>
            </a:lvl4pPr>
            <a:lvl5pPr rtl="0" indent="-12151" marL="1828251">
              <a:buFont typeface="Trebuchet MS"/>
              <a:buNone/>
              <a:defRPr sz="1000"/>
            </a:lvl5pPr>
            <a:lvl6pPr rtl="0" indent="-12013" marL="2285314">
              <a:buFont typeface="Trebuchet MS"/>
              <a:buNone/>
              <a:defRPr sz="1000"/>
            </a:lvl6pPr>
            <a:lvl7pPr rtl="0" indent="-11876" marL="2742377">
              <a:buFont typeface="Trebuchet MS"/>
              <a:buNone/>
              <a:defRPr sz="1000"/>
            </a:lvl7pPr>
            <a:lvl8pPr rtl="0" indent="-11739" marL="3199440">
              <a:buFont typeface="Trebuchet MS"/>
              <a:buNone/>
              <a:defRPr sz="1000"/>
            </a:lvl8pPr>
            <a:lvl9pPr rtl="0" indent="-11603" marL="3656503">
              <a:buFont typeface="Trebuchet MS"/>
              <a:buNone/>
              <a:defRPr sz="10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4800600" x="677333"/>
            <a:ext cy="566737" cx="859666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0" sz="2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y="609600" x="677333"/>
            <a:ext cy="3845718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buClr>
                <a:schemeClr val="lt1"/>
              </a:buClr>
              <a:buFont typeface="Trebuchet MS"/>
              <a:buNone/>
              <a:defRPr strike="noStrike" u="none" b="0" cap="none" baseline="0" sz="1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5367337" x="677333"/>
            <a:ext cy="674024" cx="859666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Trebuchet MS"/>
              <a:buNone/>
              <a:defRPr sz="1200"/>
            </a:lvl1pPr>
            <a:lvl2pPr rtl="0" indent="0" marL="457200">
              <a:buFont typeface="Trebuchet MS"/>
              <a:buNone/>
              <a:defRPr sz="1200"/>
            </a:lvl2pPr>
            <a:lvl3pPr rtl="0" indent="0" marL="914400">
              <a:buFont typeface="Trebuchet MS"/>
              <a:buNone/>
              <a:defRPr sz="1000"/>
            </a:lvl3pPr>
            <a:lvl4pPr rtl="0" indent="0" marL="1371600">
              <a:buFont typeface="Trebuchet MS"/>
              <a:buNone/>
              <a:defRPr sz="900"/>
            </a:lvl4pPr>
            <a:lvl5pPr rtl="0" indent="0" marL="1828800">
              <a:buFont typeface="Trebuchet MS"/>
              <a:buNone/>
              <a:defRPr sz="900"/>
            </a:lvl5pPr>
            <a:lvl6pPr rtl="0" indent="0" marL="2286000">
              <a:buFont typeface="Trebuchet MS"/>
              <a:buNone/>
              <a:defRPr sz="900"/>
            </a:lvl6pPr>
            <a:lvl7pPr rtl="0" indent="0" marL="2743200">
              <a:buFont typeface="Trebuchet MS"/>
              <a:buNone/>
              <a:defRPr sz="900"/>
            </a:lvl7pPr>
            <a:lvl8pPr rtl="0" indent="0" marL="3200400">
              <a:buFont typeface="Trebuchet MS"/>
              <a:buNone/>
              <a:defRPr sz="900"/>
            </a:lvl8pPr>
            <a:lvl9pPr rtl="0" indent="0" marL="3657600">
              <a:buFont typeface="Trebuchet MS"/>
              <a:buNone/>
              <a:defRPr sz="900"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7"/><Relationship Target="../slideLayouts/slideLayout16.xml" Type="http://schemas.openxmlformats.org/officeDocument/2006/relationships/slideLayout" Id="rId16"/><Relationship Target="../slideLayouts/slideLayout15.xml" Type="http://schemas.openxmlformats.org/officeDocument/2006/relationships/slideLayout" Id="rId15"/><Relationship Target="../slideLayouts/slideLayout14.xml" Type="http://schemas.openxmlformats.org/officeDocument/2006/relationships/slideLayout" Id="rId14"/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slideLayouts/slideLayout1.xml" Type="http://schemas.openxmlformats.org/officeDocument/2006/relationships/slideLayout" Id="rId1"/><Relationship Target="../slideLayouts/slideLayout13.xml" Type="http://schemas.openxmlformats.org/officeDocument/2006/relationships/slideLayout" Id="rId13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8466" x="0"/>
            <a:ext cy="6866467" cx="12192000"/>
            <a:chOff y="-8466" x="0"/>
            <a:chExt cy="6866467" cx="12192000"/>
          </a:xfrm>
        </p:grpSpPr>
        <p:cxnSp>
          <p:nvCxnSpPr>
            <p:cNvPr id="6" name="Shape 6"/>
            <p:cNvCxnSpPr/>
            <p:nvPr/>
          </p:nvCxnSpPr>
          <p:spPr>
            <a:xfrm>
              <a:off y="0" x="9371011"/>
              <a:ext cy="6858000" cx="1219199"/>
            </a:xfrm>
            <a:prstGeom prst="straightConnector1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y="3681412" x="7425266"/>
              <a:ext cy="3176586" cx="4763558"/>
            </a:xfrm>
            <a:prstGeom prst="straightConnector1">
              <a:avLst/>
            </a:prstGeom>
            <a:noFill/>
            <a:ln w="9525" cap="flat">
              <a:solidFill>
                <a:srgbClr val="262626"/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sp>
          <p:nvSpPr>
            <p:cNvPr id="8" name="Shape 8"/>
            <p:cNvSpPr/>
            <p:nvPr/>
          </p:nvSpPr>
          <p:spPr>
            <a:xfrm>
              <a:off y="-8466" x="9181475"/>
              <a:ext cy="6866466" cx="3007348"/>
            </a:xfrm>
            <a:custGeom>
              <a:pathLst>
                <a:path w="3007349" extrusionOk="0" h="6866467">
                  <a:moveTo>
                    <a:pt y="0" x="2045532"/>
                  </a:moveTo>
                  <a:lnTo>
                    <a:pt y="0" x="3007349"/>
                  </a:lnTo>
                  <a:lnTo>
                    <a:pt y="6866467" x="3007349"/>
                  </a:lnTo>
                  <a:lnTo>
                    <a:pt y="6866467" x="0"/>
                  </a:lnTo>
                  <a:lnTo>
                    <a:pt y="0" x="2045532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y="-8466" x="9603442"/>
              <a:ext cy="6866466" cx="2588558"/>
            </a:xfrm>
            <a:custGeom>
              <a:pathLst>
                <a:path w="2573311" extrusionOk="0" h="6866467">
                  <a:moveTo>
                    <a:pt y="0" x="0"/>
                  </a:moveTo>
                  <a:lnTo>
                    <a:pt y="0" x="2573311"/>
                  </a:lnTo>
                  <a:lnTo>
                    <a:pt y="6866467" x="2573311"/>
                  </a:lnTo>
                  <a:lnTo>
                    <a:pt y="6866467" x="120233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y="3048000" x="8932332"/>
              <a:ext cy="3809999" cx="3259667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-8466" x="9334500"/>
              <a:ext cy="6866466" cx="2854325"/>
            </a:xfrm>
            <a:custGeom>
              <a:pathLst>
                <a:path w="2858013" extrusionOk="0" h="6866467">
                  <a:moveTo>
                    <a:pt y="0" x="0"/>
                  </a:moveTo>
                  <a:lnTo>
                    <a:pt y="0" x="2858013"/>
                  </a:lnTo>
                  <a:lnTo>
                    <a:pt y="6866467" x="2858013"/>
                  </a:lnTo>
                  <a:lnTo>
                    <a:pt y="6866467" x="2473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y="-8466" x="10898729"/>
              <a:ext cy="6866467" cx="1290093"/>
            </a:xfrm>
            <a:custGeom>
              <a:pathLst>
                <a:path w="1290094" extrusionOk="0" h="6858000">
                  <a:moveTo>
                    <a:pt y="0" x="1019735"/>
                  </a:moveTo>
                  <a:lnTo>
                    <a:pt y="0" x="1290094"/>
                  </a:lnTo>
                  <a:lnTo>
                    <a:pt y="6858000" x="1290094"/>
                  </a:lnTo>
                  <a:lnTo>
                    <a:pt y="6858000" x="0"/>
                  </a:lnTo>
                  <a:lnTo>
                    <a:pt y="0" x="1019735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y="-8466" x="10938999"/>
              <a:ext cy="6866467" cx="1249824"/>
            </a:xfrm>
            <a:custGeom>
              <a:pathLst>
                <a:path w="1249825" extrusionOk="0" h="6858000">
                  <a:moveTo>
                    <a:pt y="0" x="0"/>
                  </a:moveTo>
                  <a:lnTo>
                    <a:pt y="0" x="1249825"/>
                  </a:lnTo>
                  <a:lnTo>
                    <a:pt y="6858000" x="1249825"/>
                  </a:lnTo>
                  <a:lnTo>
                    <a:pt y="6858000" x="110938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y="3589867" x="10371665"/>
              <a:ext cy="3268132" cx="1817159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4013200" x="0"/>
              <a:ext cy="2844800" cx="448732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6" name="Shape 16"/>
          <p:cNvSpPr txBox="1"/>
          <p:nvPr>
            <p:ph type="title"/>
          </p:nvPr>
        </p:nvSpPr>
        <p:spPr>
          <a:xfrm>
            <a:off y="609600" x="67733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trike="noStrike" u="none" b="0" cap="none" baseline="0" sz="36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2pPr>
            <a:lvl3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3pPr>
            <a:lvl4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4pPr>
            <a:lvl5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5pPr>
            <a:lvl6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6pPr>
            <a:lvl7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7pPr>
            <a:lvl8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8pPr>
            <a:lvl9pPr algn="l" rtl="0" marR="0" indent="0" marL="0">
              <a:defRPr strike="noStrike" u="none" b="0" cap="none" baseline="0" sz="1800" i="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2160589" x="677333"/>
            <a:ext cy="3880773" cx="859666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51459" marL="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8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-204469" marL="7429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6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-157480" marL="1143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4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-167639" marL="1600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-167639" marL="20574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-167639" marL="2514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-167639" marL="2971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-167640" marL="34290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-167640" marL="3886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Char char=""/>
              <a:defRPr strike="noStrike" u="none" b="0" cap="none" baseline="0" sz="1200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y="6041362" x="7205132"/>
            <a:ext cy="365125" cx="9119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y="6041362" x="677333"/>
            <a:ext cy="365125" cx="62976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9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041362" x="8590663"/>
            <a:ext cy="365125" cx="68333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900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y="2404533" x="1507066"/>
            <a:ext cy="1646301" cx="77669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5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BIOBEAT </a:t>
            </a:r>
            <a:br>
              <a:rPr strike="noStrike" u="none" b="0" cap="none" baseline="0" sz="5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strike="noStrike" u="none" b="0" cap="none" baseline="0" sz="54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CODE REVIEW 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y="4050832" x="1507066"/>
            <a:ext cy="1096899" cx="776693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1800" lang="en-US" i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TEJAS, DREW, ZACHARY, AND ABDULLAH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324375" x="2422243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4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TOP LEVEL OVERVIEW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2177175" x="2216300"/>
            <a:ext cy="584700" cx="2191799"/>
          </a:xfrm>
          <a:prstGeom prst="rect">
            <a:avLst/>
          </a:prstGeom>
          <a:solidFill>
            <a:schemeClr val="accent1"/>
          </a:solidFill>
          <a:ln w="19050" cap="rnd">
            <a:solidFill>
              <a:srgbClr val="698E1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Server_Pi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4840178" x="2567374"/>
            <a:ext cy="584774" cx="1406023"/>
          </a:xfrm>
          <a:prstGeom prst="rect">
            <a:avLst/>
          </a:prstGeom>
          <a:solidFill>
            <a:schemeClr val="accent4"/>
          </a:solidFill>
          <a:ln w="19050" cap="rnd">
            <a:solidFill>
              <a:srgbClr val="A94A1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GUI_Pi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4833828" x="6692236"/>
            <a:ext cy="584774" cx="2191703"/>
          </a:xfrm>
          <a:prstGeom prst="rect">
            <a:avLst/>
          </a:prstGeom>
          <a:solidFill>
            <a:schemeClr val="accent2"/>
          </a:solidFill>
          <a:ln w="19050" cap="rnd">
            <a:solidFill>
              <a:srgbClr val="3D751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Monitor_Pi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2171925" x="6821898"/>
            <a:ext cy="584700" cx="2191799"/>
          </a:xfrm>
          <a:prstGeom prst="rect">
            <a:avLst/>
          </a:prstGeom>
          <a:solidFill>
            <a:schemeClr val="accent3"/>
          </a:solidFill>
          <a:ln w="19050" cap="rnd">
            <a:solidFill>
              <a:srgbClr val="A8871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Player_P</a:t>
            </a:r>
            <a:r>
              <a:rPr sz="32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y="2386107" x="4109417"/>
            <a:ext cy="5261" cx="2712495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headEnd w="med" len="med" type="triangle"/>
            <a:tailEnd w="med" len="med" type="triangle"/>
          </a:ln>
        </p:spPr>
      </p:cxnSp>
      <p:cxnSp>
        <p:nvCxnSpPr>
          <p:cNvPr id="151" name="Shape 151"/>
          <p:cNvCxnSpPr>
            <a:stCxn id="146" idx="2"/>
          </p:cNvCxnSpPr>
          <p:nvPr/>
        </p:nvCxnSpPr>
        <p:spPr>
          <a:xfrm rot="5400000">
            <a:off y="3797809" x="2269916"/>
            <a:ext cy="6348" cx="2078217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headEnd w="med" len="med" type="triangle"/>
            <a:tailEnd w="med" len="med" type="triangle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y="2808946" x="4342640"/>
            <a:ext cy="2287800" cx="234960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headEnd w="med" len="med" type="triangl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153975" x="1805475"/>
            <a:ext cy="1320899" cx="7451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4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GUI</a:t>
            </a:r>
            <a:r>
              <a:rPr sz="4800" lang="en-US"/>
              <a:t> </a:t>
            </a:r>
            <a:r>
              <a:rPr strike="noStrike" u="none" b="0" cap="none" baseline="0" sz="4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sz="4800" lang="en-US"/>
              <a:t>i: </a:t>
            </a:r>
            <a:r>
              <a:rPr strike="noStrike" u="none" b="0" cap="none" baseline="0" sz="48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Highlevel UML</a:t>
            </a:r>
          </a:p>
        </p:txBody>
      </p:sp>
      <p:grpSp>
        <p:nvGrpSpPr>
          <p:cNvPr id="158" name="Shape 158"/>
          <p:cNvGrpSpPr/>
          <p:nvPr/>
        </p:nvGrpSpPr>
        <p:grpSpPr>
          <a:xfrm>
            <a:off y="1424525" x="1472400"/>
            <a:ext cy="5260049" cx="6400021"/>
            <a:chOff y="-251711" x="44407"/>
            <a:chExt cy="5260049" cx="6400021"/>
          </a:xfrm>
        </p:grpSpPr>
        <p:sp>
          <p:nvSpPr>
            <p:cNvPr id="159" name="Shape 159"/>
            <p:cNvSpPr/>
            <p:nvPr/>
          </p:nvSpPr>
          <p:spPr>
            <a:xfrm>
              <a:off y="-251711" x="1696682"/>
              <a:ext cy="1560299" cx="347129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w="19050" cap="rnd">
              <a:solidFill>
                <a:schemeClr val="dk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106675" rIns="106675" lIns="106675" tIns="106675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sng" b="0" cap="none" baseline="0" sz="2800" lang="en-US" i="0">
                  <a:latin typeface="Trebuchet MS"/>
                  <a:ea typeface="Trebuchet MS"/>
                  <a:cs typeface="Trebuchet MS"/>
                  <a:sym typeface="Trebuchet MS"/>
                </a:rPr>
                <a:t>Centra</a:t>
              </a:r>
              <a:r>
                <a:rPr u="sng" sz="2800" lang="en-US">
                  <a:latin typeface="Trebuchet MS"/>
                  <a:ea typeface="Trebuchet MS"/>
                  <a:cs typeface="Trebuchet MS"/>
                  <a:sym typeface="Trebuchet MS"/>
                </a:rPr>
                <a:t>lM</a:t>
              </a:r>
              <a:r>
                <a:rPr strike="noStrike" u="sng" b="0" cap="none" baseline="0" sz="2800" lang="en-US" i="0">
                  <a:latin typeface="Trebuchet MS"/>
                  <a:ea typeface="Trebuchet MS"/>
                  <a:cs typeface="Trebuchet MS"/>
                  <a:sym typeface="Trebuchet MS"/>
                </a:rPr>
                <a:t>ain</a:t>
              </a:r>
            </a:p>
            <a:p>
              <a:pPr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z="1600" lang="en-US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+loadXML(xml_path:String)</a:t>
              </a:r>
            </a:p>
            <a:p>
              <a:pPr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z="1600" lang="en-US">
                  <a:latin typeface="Trebuchet MS"/>
                  <a:ea typeface="Trebuchet MS"/>
                  <a:cs typeface="Trebuchet MS"/>
                  <a:sym typeface="Trebuchet MS"/>
                </a:rPr>
                <a:t>+getMoodsList()</a:t>
              </a:r>
            </a:p>
            <a:p>
              <a:pPr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z="1600" lang="en-US">
                  <a:latin typeface="Trebuchet MS"/>
                  <a:ea typeface="Trebuchet MS"/>
                  <a:cs typeface="Trebuchet MS"/>
                  <a:sym typeface="Trebuchet MS"/>
                </a:rPr>
                <a:t>+getPlayList()</a:t>
              </a:r>
            </a:p>
            <a:p>
              <a:pPr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z="1600" lang="en-US">
                  <a:latin typeface="Trebuchet MS"/>
                  <a:ea typeface="Trebuchet MS"/>
                  <a:cs typeface="Trebuchet MS"/>
                  <a:sym typeface="Trebuchet MS"/>
                </a:rPr>
                <a:t>+displayErrorDialog(msg:String)</a:t>
              </a:r>
            </a:p>
          </p:txBody>
        </p:sp>
        <p:sp>
          <p:nvSpPr>
            <p:cNvPr id="160" name="Shape 160"/>
            <p:cNvSpPr/>
            <p:nvPr/>
          </p:nvSpPr>
          <p:spPr>
            <a:xfrm rot="4289975">
              <a:off y="2009810" x="3526709"/>
              <a:ext cy="422354" cx="1826596"/>
            </a:xfrm>
            <a:prstGeom prst="leftRightArrow">
              <a:avLst>
                <a:gd fmla="val 44871" name="adj1"/>
                <a:gd fmla="val 50000" name="adj2"/>
              </a:avLst>
            </a:prstGeom>
            <a:solidFill>
              <a:srgbClr val="D7E9B4"/>
            </a:solidFill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/>
          </p:txBody>
        </p:sp>
        <p:sp>
          <p:nvSpPr>
            <p:cNvPr id="161" name="Shape 161"/>
            <p:cNvSpPr/>
            <p:nvPr/>
          </p:nvSpPr>
          <p:spPr>
            <a:xfrm>
              <a:off y="3105726" x="4030628"/>
              <a:ext cy="1206900" cx="2413800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w="19050" cap="rnd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106675" rIns="106675" lIns="106675" tIns="106675" anchor="ctr" anchorCtr="0">
              <a:noAutofit/>
            </a:bodyPr>
            <a:lstStyle/>
            <a:p>
              <a:pPr algn="ctr" rtl="0" lvl="0" marR="0" indent="0" marL="0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SzPct val="25000"/>
                <a:buNone/>
              </a:pPr>
              <a:r>
                <a:rPr strike="noStrike" u="none" b="0" cap="none" baseline="0" sz="2800" lang="en-US" i="0">
                  <a:latin typeface="Trebuchet MS"/>
                  <a:ea typeface="Trebuchet MS"/>
                  <a:cs typeface="Trebuchet MS"/>
                  <a:sym typeface="Trebuchet MS"/>
                </a:rPr>
                <a:t>GUI</a:t>
              </a:r>
            </a:p>
          </p:txBody>
        </p:sp>
        <p:sp>
          <p:nvSpPr>
            <p:cNvPr id="162" name="Shape 162"/>
            <p:cNvSpPr/>
            <p:nvPr/>
          </p:nvSpPr>
          <p:spPr>
            <a:xfrm rot="10800000">
              <a:off y="3753555" x="926214"/>
              <a:ext cy="422402" cx="1258018"/>
            </a:xfrm>
            <a:prstGeom prst="leftRightArrow">
              <a:avLst>
                <a:gd fmla="val 60000" name="adj1"/>
                <a:gd fmla="val 50000" name="adj2"/>
              </a:avLst>
            </a:prstGeom>
            <a:solidFill>
              <a:srgbClr val="D7E9B4"/>
            </a:solidFill>
            <a:ln>
              <a:noFill/>
            </a:ln>
          </p:spPr>
          <p:txBody>
            <a:bodyPr bIns="0" rIns="0" lIns="0" tIns="0" anchor="ctr" anchorCtr="0">
              <a:noAutofit/>
            </a:bodyPr>
            <a:lstStyle/>
            <a:p/>
          </p:txBody>
        </p:sp>
        <p:sp>
          <p:nvSpPr>
            <p:cNvPr id="163" name="Shape 163"/>
            <p:cNvSpPr/>
            <p:nvPr/>
          </p:nvSpPr>
          <p:spPr>
            <a:xfrm>
              <a:off y="3105738" x="44407"/>
              <a:ext cy="1902599" cx="3782700"/>
            </a:xfrm>
            <a:prstGeom prst="roundRect">
              <a:avLst>
                <a:gd fmla="val 10000" name="adj"/>
              </a:avLst>
            </a:prstGeom>
            <a:solidFill>
              <a:srgbClr val="90C223"/>
            </a:solidFill>
            <a:ln w="19050" cap="rnd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106675" rIns="106675" lIns="106675" tIns="106675" anchor="ctr" anchorCtr="0">
              <a:noAutofit/>
            </a:bodyPr>
            <a:lstStyle/>
            <a:p>
              <a:pPr algn="ctr"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trike="noStrike" u="sng" b="0" cap="none" baseline="0" sz="2800" lang="en-US" i="0">
                  <a:latin typeface="Trebuchet MS"/>
                  <a:ea typeface="Trebuchet MS"/>
                  <a:cs typeface="Trebuchet MS"/>
                  <a:sym typeface="Trebuchet MS"/>
                </a:rPr>
                <a:t>PlayList</a:t>
              </a:r>
            </a:p>
            <a:p>
              <a:pPr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z="1600" lang="en-US">
                  <a:latin typeface="Trebuchet MS"/>
                  <a:ea typeface="Trebuchet MS"/>
                  <a:cs typeface="Trebuchet MS"/>
                  <a:sym typeface="Trebuchet MS"/>
                </a:rPr>
                <a:t>+addSong(path</a:t>
              </a:r>
              <a:r>
                <a:rPr sz="1600" lang="en-US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:String</a:t>
              </a:r>
              <a:r>
                <a:rPr sz="1600" lang="en-US">
                  <a:latin typeface="Trebuchet MS"/>
                  <a:ea typeface="Trebuchet MS"/>
                  <a:cs typeface="Trebuchet MS"/>
                  <a:sym typeface="Trebuchet MS"/>
                </a:rPr>
                <a:t>,mood:String)</a:t>
              </a:r>
            </a:p>
            <a:p>
              <a:pPr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z="1600" lang="en-US">
                  <a:latin typeface="Trebuchet MS"/>
                  <a:ea typeface="Trebuchet MS"/>
                  <a:cs typeface="Trebuchet MS"/>
                  <a:sym typeface="Trebuchet MS"/>
                </a:rPr>
                <a:t>+deleteSong(name</a:t>
              </a:r>
              <a:r>
                <a:rPr sz="1600" lang="en-US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:String</a:t>
              </a:r>
              <a:r>
                <a:rPr sz="1600" lang="en-US">
                  <a:latin typeface="Trebuchet MS"/>
                  <a:ea typeface="Trebuchet MS"/>
                  <a:cs typeface="Trebuchet MS"/>
                  <a:sym typeface="Trebuchet MS"/>
                </a:rPr>
                <a:t>,mood:String)</a:t>
              </a:r>
            </a:p>
            <a:p>
              <a:pPr rtl="0" lvl="0" marR="0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sz="1600" lang="en-US">
                  <a:latin typeface="Trebuchet MS"/>
                  <a:ea typeface="Trebuchet MS"/>
                  <a:cs typeface="Trebuchet MS"/>
                  <a:sym typeface="Trebuchet MS"/>
                </a:rPr>
                <a:t>+getSongsByMood(mood:String)</a:t>
              </a:r>
            </a:p>
          </p:txBody>
        </p:sp>
      </p:grpSp>
      <p:cxnSp>
        <p:nvCxnSpPr>
          <p:cNvPr id="164" name="Shape 164"/>
          <p:cNvCxnSpPr/>
          <p:nvPr/>
        </p:nvCxnSpPr>
        <p:spPr>
          <a:xfrm>
            <a:off y="4129237" x="2012991"/>
            <a:ext cy="659399" cx="495899"/>
          </a:xfrm>
          <a:prstGeom prst="straightConnector1">
            <a:avLst/>
          </a:prstGeom>
          <a:noFill/>
          <a:ln w="76200" cap="flat">
            <a:solidFill>
              <a:srgbClr val="EB7564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165" name="Shape 165"/>
          <p:cNvSpPr/>
          <p:nvPr/>
        </p:nvSpPr>
        <p:spPr>
          <a:xfrm rot="-4037883">
            <a:off y="3671686" x="2734185"/>
            <a:ext cy="473077" cx="1804178"/>
          </a:xfrm>
          <a:prstGeom prst="leftArrow">
            <a:avLst>
              <a:gd fmla="val 35413" name="adj1"/>
              <a:gd fmla="val 53990" name="adj2"/>
            </a:avLst>
          </a:prstGeom>
          <a:solidFill>
            <a:srgbClr val="D7E9B4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6" name="Shape 166"/>
          <p:cNvSpPr txBox="1"/>
          <p:nvPr/>
        </p:nvSpPr>
        <p:spPr>
          <a:xfrm>
            <a:off y="3833187" x="1346091"/>
            <a:ext cy="369299" cx="1333799"/>
          </a:xfrm>
          <a:prstGeom prst="rect">
            <a:avLst/>
          </a:prstGeom>
          <a:gradFill>
            <a:gsLst>
              <a:gs pos="0">
                <a:srgbClr val="F9EFCF"/>
              </a:gs>
              <a:gs pos="88000">
                <a:srgbClr val="EED16D"/>
              </a:gs>
              <a:gs pos="100000">
                <a:srgbClr val="EED16D"/>
              </a:gs>
            </a:gsLst>
            <a:lin ang="5400000" scaled="0"/>
          </a:gradFill>
          <a:ln w="12700" cap="rnd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Songs.XML</a:t>
            </a:r>
          </a:p>
        </p:txBody>
      </p:sp>
      <p:cxnSp>
        <p:nvCxnSpPr>
          <p:cNvPr id="167" name="Shape 167"/>
          <p:cNvCxnSpPr/>
          <p:nvPr/>
        </p:nvCxnSpPr>
        <p:spPr>
          <a:xfrm rot="10800000" flipH="1">
            <a:off y="2497825" x="2261575"/>
            <a:ext cy="651899" cx="863099"/>
          </a:xfrm>
          <a:prstGeom prst="straightConnector1">
            <a:avLst/>
          </a:prstGeom>
          <a:noFill/>
          <a:ln w="76200" cap="flat">
            <a:solidFill>
              <a:srgbClr val="BF9000"/>
            </a:solidFill>
            <a:prstDash val="solid"/>
            <a:round/>
            <a:headEnd w="med" len="med" type="none"/>
            <a:tailEnd w="med" len="med" type="triangle"/>
          </a:ln>
        </p:spPr>
      </p:cxnSp>
      <p:sp>
        <p:nvSpPr>
          <p:cNvPr id="168" name="Shape 168"/>
          <p:cNvSpPr txBox="1"/>
          <p:nvPr/>
        </p:nvSpPr>
        <p:spPr>
          <a:xfrm>
            <a:off y="3107211" x="1300341"/>
            <a:ext cy="369299" cx="1333799"/>
          </a:xfrm>
          <a:prstGeom prst="rect">
            <a:avLst/>
          </a:prstGeom>
          <a:gradFill>
            <a:gsLst>
              <a:gs pos="0">
                <a:srgbClr val="F9EFCF"/>
              </a:gs>
              <a:gs pos="88000">
                <a:srgbClr val="EED16D"/>
              </a:gs>
              <a:gs pos="100000">
                <a:srgbClr val="EED16D"/>
              </a:gs>
            </a:gsLst>
            <a:lin ang="5400000" scaled="0"/>
          </a:gradFill>
          <a:ln w="12700" cap="rnd">
            <a:solidFill>
              <a:schemeClr val="accent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Moods.XML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/>
        </p:nvSpPr>
        <p:spPr>
          <a:xfrm>
            <a:off y="118250" x="0"/>
            <a:ext cy="791100" cx="1067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600" lang="en-US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TRANSMISSION </a:t>
            </a:r>
          </a:p>
          <a:p>
            <a:pPr algn="ctr">
              <a:buNone/>
            </a:pPr>
            <a:r>
              <a:rPr sz="3600" lang="en-US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UML DIAGRAMS</a:t>
            </a:r>
          </a:p>
        </p:txBody>
      </p:sp>
      <p:graphicFrame>
        <p:nvGraphicFramePr>
          <p:cNvPr id="174" name="Shape 174"/>
          <p:cNvGraphicFramePr/>
          <p:nvPr/>
        </p:nvGraphicFramePr>
        <p:xfrm>
          <a:off y="1456100" x="2368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{358E31B9-C623-4EF5-AEEB-14F4E4147895}</a:tableStyleId>
              </a:tblPr>
              <a:tblGrid>
                <a:gridCol w="3923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chemeClr val="lt2"/>
                          </a:solidFill>
                        </a:rPr>
                        <a:t>DataTransmission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+rec: Receive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+sen: Send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+command: ArrayList&lt;Integer&gt;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+commandCounter: int = 0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-newPacketInfo: DatagramPacket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-newPacket: boolean = false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+initIP()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+sendCMD(cmd: int)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+isNewPacket(): boolean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+setIsNewPacketFalse()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+getPacketInfo(): DatagramPacket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+checkForIncoming()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+returnCommand(temp: DatagramPacket): int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+setCommand(num: int)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+getCommand(): int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2"/>
                          </a:solidFill>
                        </a:rPr>
                        <a:t>+run()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y="1501875" x="46561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{3C2D8DFC-7F11-4ABC-B0E2-8291475252DE}</a:tableStyleId>
              </a:tblPr>
              <a:tblGrid>
                <a:gridCol w="5342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Send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+sendSocket: DatagramSocket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+Send(toSend: DatagramPacket)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y="3113400" x="46561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{CCCA926B-7EA7-4246-AB04-8D03D0BD117F}</a:tableStyleId>
              </a:tblPr>
              <a:tblGrid>
                <a:gridCol w="5328900"/>
              </a:tblGrid>
              <a:tr h="4396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Receive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+receiveSocket: DatagramSocket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+receivePacket: DatagramPacket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+newPacketInfo: DatagramPacket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+newPacket: boolean = false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+listen: boolean = true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+run()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+receiveMessage()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+setNewPacket(temp:boolean, newPack:DatagreamPacket)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+getNewPacket(): boolean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+getNewPacketInfo(): DatagramPacket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cxnSp>
        <p:nvCxnSpPr>
          <p:cNvPr id="177" name="Shape 177"/>
          <p:cNvCxnSpPr/>
          <p:nvPr/>
        </p:nvCxnSpPr>
        <p:spPr>
          <a:xfrm>
            <a:off y="2362300" x="4175225"/>
            <a:ext cy="0" cx="448499"/>
          </a:xfrm>
          <a:prstGeom prst="straightConnector1">
            <a:avLst/>
          </a:prstGeom>
          <a:noFill/>
          <a:ln w="19050" cap="flat">
            <a:solidFill>
              <a:schemeClr val="lt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y="4867825" x="4183987"/>
            <a:ext cy="0" cx="448499"/>
          </a:xfrm>
          <a:prstGeom prst="straightConnector1">
            <a:avLst/>
          </a:prstGeom>
          <a:noFill/>
          <a:ln w="19050" cap="flat">
            <a:solidFill>
              <a:schemeClr val="lt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/>
        </p:nvSpPr>
        <p:spPr>
          <a:xfrm>
            <a:off y="201425" x="1139700"/>
            <a:ext cy="1290899" cx="7567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4000" lang="en-US">
                <a:solidFill>
                  <a:schemeClr val="accent1"/>
                </a:solidFill>
              </a:rPr>
              <a:t>ServerPi</a:t>
            </a:r>
          </a:p>
          <a:p>
            <a:pPr algn="ctr" rtl="0" lvl="0">
              <a:buClr>
                <a:schemeClr val="dk1"/>
              </a:buClr>
              <a:buSzPct val="27500"/>
              <a:buFont typeface="Arial"/>
              <a:buNone/>
            </a:pPr>
            <a:r>
              <a:rPr sz="4000" lang="en-US">
                <a:solidFill>
                  <a:schemeClr val="accent1"/>
                </a:solidFill>
              </a:rPr>
              <a:t>UML Class Diagrams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y="1657525" x="3050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{37CB518B-C38F-44A6-A040-63BFBEC468F7}</a:tableStyleId>
              </a:tblPr>
              <a:tblGrid>
                <a:gridCol w="3401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US">
                          <a:solidFill>
                            <a:schemeClr val="lt1"/>
                          </a:solidFill>
                        </a:rPr>
                        <a:t>ServerReceiver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1"/>
                          </a:solidFill>
                        </a:rPr>
                        <a:t>+sender: Send  = new Send()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1"/>
                          </a:solidFill>
                        </a:rPr>
                        <a:t>+defaultPort</a:t>
                      </a:r>
                      <a:r>
                        <a:rPr b="1" sz="1800" lang="en-US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sz="1800" lang="en-US">
                          <a:solidFill>
                            <a:schemeClr val="lt1"/>
                          </a:solidFill>
                        </a:rPr>
                        <a:t>int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1"/>
                          </a:solidFill>
                        </a:rPr>
                        <a:t>+receiveAndEcho: void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y="1657525" x="43841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{C3627E2C-344E-4721-817D-A0F0926A0C28}</a:tableStyleId>
              </a:tblPr>
              <a:tblGrid>
                <a:gridCol w="41386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US">
                          <a:solidFill>
                            <a:schemeClr val="lt1"/>
                          </a:solidFill>
                        </a:rPr>
                        <a:t>ServerResend</a:t>
                      </a:r>
                    </a:p>
                  </a:txBody>
                  <a:tcPr marR="91425" marB="91425" marT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1"/>
                          </a:solidFill>
                        </a:rPr>
                        <a:t>+destinationIp: InetAddress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1"/>
                          </a:solidFill>
                        </a:rPr>
                        <a:t>+initIp()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1"/>
                          </a:solidFill>
                        </a:rPr>
                        <a:t>+run()</a:t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1"/>
                          </a:solidFill>
                        </a:rPr>
                        <a:t>getIP(temp: DatagramPacket): InetAddress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86" name="Shape 186"/>
          <p:cNvGraphicFramePr/>
          <p:nvPr/>
        </p:nvGraphicFramePr>
        <p:xfrm>
          <a:off y="4544375" x="43841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{67ED77AE-2CAD-455F-BF2A-A41313FD62BF}</a:tableStyleId>
              </a:tblPr>
              <a:tblGrid>
                <a:gridCol w="4193525"/>
              </a:tblGrid>
              <a:tr h="4880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US">
                          <a:solidFill>
                            <a:schemeClr val="lt2"/>
                          </a:solidFill>
                        </a:rPr>
                        <a:t>Send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2"/>
                          </a:solidFill>
                        </a:rPr>
                        <a:t>+sendSocket: DatagramSocket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chemeClr val="lt2"/>
                          </a:solidFill>
                        </a:rPr>
                        <a:t>+Send(toSend: DatagramPacket)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cxnSp>
        <p:nvCxnSpPr>
          <p:cNvPr id="187" name="Shape 187"/>
          <p:cNvCxnSpPr/>
          <p:nvPr/>
        </p:nvCxnSpPr>
        <p:spPr>
          <a:xfrm>
            <a:off y="2618675" x="3744900"/>
            <a:ext cy="18299" cx="604199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88" name="Shape 188"/>
          <p:cNvCxnSpPr/>
          <p:nvPr/>
        </p:nvCxnSpPr>
        <p:spPr>
          <a:xfrm flipH="1">
            <a:off y="4120300" x="6400049"/>
            <a:ext cy="357000" cx="9300"/>
          </a:xfrm>
          <a:prstGeom prst="straightConnector1">
            <a:avLst/>
          </a:prstGeom>
          <a:noFill/>
          <a:ln w="19050" cap="flat">
            <a:solidFill>
              <a:schemeClr val="lt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/>
        </p:nvSpPr>
        <p:spPr>
          <a:xfrm>
            <a:off y="228325" x="146450"/>
            <a:ext cy="1530899" cx="10112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4800" lang="en-US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PLAY MUSIC ON RASPBERRY PI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4305900" x="597150"/>
            <a:ext cy="2045099" cx="4064099"/>
          </a:xfrm>
          <a:prstGeom prst="rect">
            <a:avLst/>
          </a:prstGeom>
          <a:solidFill>
            <a:schemeClr val="accent1"/>
          </a:solidFill>
          <a:ln w="19050" cap="rnd">
            <a:solidFill>
              <a:srgbClr val="698E1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32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Player Pi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+interpretRequest(String request)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playSong()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stopSong()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increaseVolume()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8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decreaseVolume()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y="3668575" x="7955850"/>
            <a:ext cy="584700" cx="3332999"/>
          </a:xfrm>
          <a:prstGeom prst="rect">
            <a:avLst/>
          </a:prstGeom>
          <a:solidFill>
            <a:schemeClr val="accent1"/>
          </a:solidFill>
          <a:ln w="19050" cap="rnd">
            <a:solidFill>
              <a:srgbClr val="698E1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32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Raspberry Pi OS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y="4618250" x="4927150"/>
            <a:ext cy="457200" cx="6742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2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call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y="1437549" x="2092100"/>
            <a:ext cy="541500" cx="2191799"/>
          </a:xfrm>
          <a:prstGeom prst="rect">
            <a:avLst/>
          </a:prstGeom>
          <a:solidFill>
            <a:schemeClr val="accent1"/>
          </a:solidFill>
          <a:ln w="19050" cap="rnd">
            <a:solidFill>
              <a:srgbClr val="698E1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200" lang="en-US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  <a:r>
              <a:rPr sz="32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strike="noStrike" u="none" b="0" cap="none" baseline="0" sz="3200" lang="en-US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Pi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y="2637348" x="1614270"/>
            <a:ext cy="300599" cx="3959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200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Send UDP  request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y="1973125" x="2645200"/>
            <a:ext cy="2361000" cx="43199"/>
          </a:xfrm>
          <a:prstGeom prst="straightConnector1">
            <a:avLst/>
          </a:prstGeom>
          <a:noFill/>
          <a:ln w="76200" cap="flat">
            <a:solidFill>
              <a:srgbClr val="BF9000"/>
            </a:solidFill>
            <a:prstDash val="solid"/>
            <a:round/>
            <a:headEnd w="med" len="med" type="none"/>
            <a:tailEnd w="med" len="med" type="triangle"/>
          </a:ln>
        </p:spPr>
      </p:cxnSp>
      <p:cxnSp>
        <p:nvCxnSpPr>
          <p:cNvPr id="200" name="Shape 200"/>
          <p:cNvCxnSpPr/>
          <p:nvPr/>
        </p:nvCxnSpPr>
        <p:spPr>
          <a:xfrm rot="10800000" flipH="1">
            <a:off y="4023887" x="4661322"/>
            <a:ext cy="1328399" cx="3257100"/>
          </a:xfrm>
          <a:prstGeom prst="straightConnector1">
            <a:avLst/>
          </a:prstGeom>
          <a:noFill/>
          <a:ln w="76200" cap="flat">
            <a:solidFill>
              <a:srgbClr val="BF9000"/>
            </a:solidFill>
            <a:prstDash val="solid"/>
            <a:round/>
            <a:headEnd w="med" len="med" type="none"/>
            <a:tailEnd w="med" len="med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369281" x="2775298"/>
            <a:ext cy="1320800" cx="8596668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strike="noStrike" u="none" b="0" cap="none" baseline="0" sz="7200" lang="en-US" i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609600" x="677333"/>
            <a:ext cy="1320899" cx="859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US"/>
              <a:t>MILESTONES </a:t>
            </a:r>
          </a:p>
        </p:txBody>
      </p:sp>
      <p:graphicFrame>
        <p:nvGraphicFramePr>
          <p:cNvPr id="211" name="Shape 211"/>
          <p:cNvGraphicFramePr/>
          <p:nvPr/>
        </p:nvGraphicFramePr>
        <p:xfrm>
          <a:off y="1391775" x="5655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{5FB594BC-3B44-4A6C-9DB2-442483760CF1}</a:tableStyleId>
              </a:tblPr>
              <a:tblGrid>
                <a:gridCol w="2171700"/>
                <a:gridCol w="1285875"/>
                <a:gridCol w="2333625"/>
                <a:gridCol w="1800225"/>
                <a:gridCol w="1800225"/>
              </a:tblGrid>
              <a:tr h="7429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Task Description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Duration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 (in weeks)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Preparation start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Due Date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 marR="91425" marB="91425" marT="91425" marL="91425"/>
                </a:tc>
              </a:tr>
              <a:tr h="8001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Milestone 1: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Design Review Presentation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Week of October 14,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21 October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COMPLETED</a:t>
                      </a:r>
                    </a:p>
                  </a:txBody>
                  <a:tcPr marR="91425" marB="91425" marT="91425" marL="91425"/>
                </a:tc>
              </a:tr>
              <a:tr h="8001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Milestone 2: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Establish and Test UDP communication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2.5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Week of October 21,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18 November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 COMPLETED</a:t>
                      </a:r>
                    </a:p>
                  </a:txBody>
                  <a:tcPr marR="91425" marB="91425" marT="91425" marL="91425"/>
                </a:tc>
              </a:tr>
              <a:tr h="8001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Milestone 3: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Implement and Test Sensors’ Handlers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1.5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Week of November11,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21 November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   IN PROGRESS</a:t>
                      </a:r>
                    </a:p>
                  </a:txBody>
                  <a:tcPr marR="91425" marB="91425" marT="91425" marL="91425"/>
                </a:tc>
              </a:tr>
              <a:tr h="8001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Milestone 4: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Design, Implement and Test GUI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Week of November 18,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25 November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COMPLETED</a:t>
                      </a:r>
                    </a:p>
                  </a:txBody>
                  <a:tcPr marR="91425" marB="91425" marT="91425" marL="91425"/>
                </a:tc>
              </a:tr>
              <a:tr h="6953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Milestone 5: UAT and Final Presentation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Week of November 25,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4 December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IN PROGRESS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y="609600" x="677333"/>
            <a:ext cy="1320899" cx="8596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US"/>
              <a:t>FUTURE PLAN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y="2114350" x="230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{3CBC7EFF-4F5E-4459-98C5-0454BC2C4CAC}</a:tableStyleId>
              </a:tblPr>
              <a:tblGrid>
                <a:gridCol w="2695575"/>
                <a:gridCol w="1600200"/>
                <a:gridCol w="2886075"/>
                <a:gridCol w="2238375"/>
              </a:tblGrid>
              <a:tr h="7429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US">
                          <a:solidFill>
                            <a:srgbClr val="FFFFFF"/>
                          </a:solidFill>
                        </a:rPr>
                        <a:t>Task Description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US">
                          <a:solidFill>
                            <a:srgbClr val="FFFFFF"/>
                          </a:solidFill>
                        </a:rPr>
                        <a:t>Duration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US">
                          <a:solidFill>
                            <a:srgbClr val="FFFFFF"/>
                          </a:solidFill>
                        </a:rPr>
                        <a:t> (in weeks)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US">
                          <a:solidFill>
                            <a:srgbClr val="FFFFFF"/>
                          </a:solidFill>
                        </a:rPr>
                        <a:t>Preparation start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b="1" sz="1800" lang="en-US">
                          <a:solidFill>
                            <a:srgbClr val="FFFFFF"/>
                          </a:solidFill>
                        </a:rPr>
                        <a:t>Due Date</a:t>
                      </a:r>
                    </a:p>
                  </a:txBody>
                  <a:tcPr marR="91425" marB="91425" marT="91425" marL="91425"/>
                </a:tc>
              </a:tr>
              <a:tr h="8001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Milestone 6: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Integration and System testing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4 days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Week of November 27,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4 December 2013</a:t>
                      </a:r>
                    </a:p>
                  </a:txBody>
                  <a:tcPr marR="91425" marB="91425" marT="91425" marL="91425"/>
                </a:tc>
              </a:tr>
              <a:tr h="6953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Milestone 7: UAT and Final Presentation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Week of November 25, 2013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sz="1800" lang="en-US">
                          <a:solidFill>
                            <a:srgbClr val="F3F3F3"/>
                          </a:solidFill>
                        </a:rPr>
                        <a:t>4 December 2013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