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58" r:id="rId7"/>
    <p:sldId id="267" r:id="rId8"/>
    <p:sldId id="262" r:id="rId9"/>
    <p:sldId id="265" r:id="rId10"/>
    <p:sldId id="268" r:id="rId11"/>
    <p:sldId id="264"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2154" y="-1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976688-B1AA-4231-B4B7-520363F967A0}"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3FDA042D-A7C7-4907-9A63-E03899E77E90}">
      <dgm:prSet phldrT="[Text]" custT="1"/>
      <dgm:spPr>
        <a:xfrm>
          <a:off x="510345" y="1298310"/>
          <a:ext cx="2334900" cy="2334691"/>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dirty="0" err="1" smtClean="0">
              <a:solidFill>
                <a:sysClr val="window" lastClr="FFFFFF"/>
              </a:solidFill>
              <a:latin typeface="Cambria Math" panose="02040503050406030204" pitchFamily="18" charset="0"/>
              <a:ea typeface="Cambria Math" panose="02040503050406030204" pitchFamily="18" charset="0"/>
              <a:cs typeface="+mn-cs"/>
            </a:rPr>
            <a:t>BioBeat</a:t>
          </a:r>
          <a:endParaRPr lang="en-US" sz="2400" dirty="0" smtClean="0">
            <a:solidFill>
              <a:sysClr val="window" lastClr="FFFFFF"/>
            </a:solidFill>
            <a:latin typeface="Cambria Math" panose="02040503050406030204" pitchFamily="18" charset="0"/>
            <a:ea typeface="Cambria Math" panose="02040503050406030204" pitchFamily="18" charset="0"/>
            <a:cs typeface="+mn-cs"/>
          </a:endParaRPr>
        </a:p>
        <a:p>
          <a:r>
            <a:rPr lang="en-US" sz="2400" dirty="0" smtClean="0">
              <a:solidFill>
                <a:sysClr val="window" lastClr="FFFFFF"/>
              </a:solidFill>
              <a:latin typeface="Cambria Math" panose="02040503050406030204" pitchFamily="18" charset="0"/>
              <a:ea typeface="Cambria Math" panose="02040503050406030204" pitchFamily="18" charset="0"/>
              <a:cs typeface="+mn-cs"/>
            </a:rPr>
            <a:t>System</a:t>
          </a:r>
        </a:p>
        <a:p>
          <a:r>
            <a:rPr lang="en-US" sz="2400" dirty="0" smtClean="0">
              <a:solidFill>
                <a:sysClr val="window" lastClr="FFFFFF"/>
              </a:solidFill>
              <a:latin typeface="Cambria Math" panose="02040503050406030204" pitchFamily="18" charset="0"/>
              <a:ea typeface="Cambria Math" panose="02040503050406030204" pitchFamily="18" charset="0"/>
              <a:cs typeface="+mn-cs"/>
            </a:rPr>
            <a:t>Tests</a:t>
          </a:r>
          <a:endParaRPr lang="en-US" sz="2400" dirty="0">
            <a:solidFill>
              <a:sysClr val="window" lastClr="FFFFFF"/>
            </a:solidFill>
            <a:latin typeface="Cambria Math" panose="02040503050406030204" pitchFamily="18" charset="0"/>
            <a:ea typeface="Cambria Math" panose="02040503050406030204" pitchFamily="18" charset="0"/>
            <a:cs typeface="+mn-cs"/>
          </a:endParaRPr>
        </a:p>
      </dgm:t>
    </dgm:pt>
    <dgm:pt modelId="{D7B4B6F0-8844-4621-8A19-6C05E606C4DF}" type="parTrans" cxnId="{92B31A84-2675-4D52-8F50-121AF6CC5F5C}">
      <dgm:prSet/>
      <dgm:spPr/>
      <dgm:t>
        <a:bodyPr/>
        <a:lstStyle/>
        <a:p>
          <a:endParaRPr lang="en-US"/>
        </a:p>
      </dgm:t>
    </dgm:pt>
    <dgm:pt modelId="{E40B8673-818A-41A6-9E5A-4AB9055C6E55}" type="sibTrans" cxnId="{92B31A84-2675-4D52-8F50-121AF6CC5F5C}">
      <dgm:prSet/>
      <dgm:spPr/>
      <dgm:t>
        <a:bodyPr/>
        <a:lstStyle/>
        <a:p>
          <a:endParaRPr lang="en-US"/>
        </a:p>
      </dgm:t>
    </dgm:pt>
    <dgm:pt modelId="{7E69597D-AFAF-41CB-90DD-7BA2DCA1AD15}">
      <dgm:prSet phldrT="[Text]" custT="1"/>
      <dgm:spPr>
        <a:xfrm>
          <a:off x="1447807" y="3886206"/>
          <a:ext cx="1129779" cy="1031943"/>
        </a:xfrm>
        <a:prstGeom prst="rect">
          <a:avLst/>
        </a:prstGeom>
        <a:noFill/>
        <a:ln>
          <a:noFill/>
        </a:ln>
        <a:effectLst/>
      </dgm:spPr>
      <dgm:t>
        <a:bodyPr/>
        <a:lstStyle/>
        <a:p>
          <a:pPr algn="ctr"/>
          <a:r>
            <a:rPr lang="en-US" sz="16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Sensors</a:t>
          </a:r>
          <a:endParaRPr lang="en-US" sz="16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gm:t>
    </dgm:pt>
    <dgm:pt modelId="{60AFFC99-5F7B-40B1-A940-E50E5D4473AA}" type="parTrans" cxnId="{E68FF2A4-8EE6-4F7B-8FD3-B3370130B1D4}">
      <dgm:prSet/>
      <dgm:spPr/>
      <dgm:t>
        <a:bodyPr/>
        <a:lstStyle/>
        <a:p>
          <a:endParaRPr lang="en-US"/>
        </a:p>
      </dgm:t>
    </dgm:pt>
    <dgm:pt modelId="{4150DA49-F22C-4F7E-81D1-23551147982B}" type="sibTrans" cxnId="{E68FF2A4-8EE6-4F7B-8FD3-B3370130B1D4}">
      <dgm:prSet/>
      <dgm:spPr/>
      <dgm:t>
        <a:bodyPr/>
        <a:lstStyle/>
        <a:p>
          <a:endParaRPr lang="en-US"/>
        </a:p>
      </dgm:t>
    </dgm:pt>
    <dgm:pt modelId="{E185C2ED-AEAD-4FB9-8804-D7C2066B3254}">
      <dgm:prSet phldrT="[Text]" custT="1"/>
      <dgm:spPr>
        <a:xfrm>
          <a:off x="2644573" y="1147075"/>
          <a:ext cx="1129795" cy="1210818"/>
        </a:xfrm>
        <a:prstGeom prst="rect">
          <a:avLst/>
        </a:prstGeom>
        <a:noFill/>
        <a:ln>
          <a:noFill/>
        </a:ln>
        <a:effectLst/>
      </dgm:spPr>
      <dgm:t>
        <a:bodyPr/>
        <a:lstStyle/>
        <a:p>
          <a:pPr algn="ctr"/>
          <a:r>
            <a:rPr lang="en-US" sz="16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Analysis</a:t>
          </a:r>
          <a:endParaRPr lang="en-US" sz="16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gm:t>
    </dgm:pt>
    <dgm:pt modelId="{9898FF2D-BDE4-4D96-B026-F0365B322A17}" type="parTrans" cxnId="{83F4C2AD-36A9-4601-9E0F-E1BD6E388E28}">
      <dgm:prSet/>
      <dgm:spPr/>
      <dgm:t>
        <a:bodyPr/>
        <a:lstStyle/>
        <a:p>
          <a:endParaRPr lang="en-US"/>
        </a:p>
      </dgm:t>
    </dgm:pt>
    <dgm:pt modelId="{7ECAC5F7-0D33-4E31-8782-F2A438089421}" type="sibTrans" cxnId="{83F4C2AD-36A9-4601-9E0F-E1BD6E388E28}">
      <dgm:prSet/>
      <dgm:spPr/>
      <dgm:t>
        <a:bodyPr/>
        <a:lstStyle/>
        <a:p>
          <a:endParaRPr lang="en-US"/>
        </a:p>
      </dgm:t>
    </dgm:pt>
    <dgm:pt modelId="{7B5F08E3-F2EA-433F-A46F-61BFD95CE696}">
      <dgm:prSet phldrT="[Text]" custT="1"/>
      <dgm:spPr>
        <a:xfrm>
          <a:off x="2619988" y="2659527"/>
          <a:ext cx="1113818" cy="1210818"/>
        </a:xfrm>
        <a:prstGeom prst="rect">
          <a:avLst/>
        </a:prstGeom>
        <a:noFill/>
        <a:ln>
          <a:noFill/>
        </a:ln>
        <a:effectLst/>
      </dgm:spPr>
      <dgm:t>
        <a:bodyPr/>
        <a:lstStyle/>
        <a:p>
          <a:pPr algn="ctr"/>
          <a:r>
            <a:rPr lang="en-US" sz="16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Response</a:t>
          </a:r>
          <a:endParaRPr lang="en-US" sz="16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gm:t>
    </dgm:pt>
    <dgm:pt modelId="{6DC0F97E-FE2B-47E0-9209-0D7621A625B7}" type="parTrans" cxnId="{92A35942-0DAE-4822-989F-35B4DB3876FB}">
      <dgm:prSet/>
      <dgm:spPr/>
      <dgm:t>
        <a:bodyPr/>
        <a:lstStyle/>
        <a:p>
          <a:endParaRPr lang="en-US"/>
        </a:p>
      </dgm:t>
    </dgm:pt>
    <dgm:pt modelId="{5C7F5972-CB5C-4CA9-BCCD-977DE3EC7565}" type="sibTrans" cxnId="{92A35942-0DAE-4822-989F-35B4DB3876FB}">
      <dgm:prSet/>
      <dgm:spPr/>
      <dgm:t>
        <a:bodyPr/>
        <a:lstStyle/>
        <a:p>
          <a:endParaRPr lang="en-US"/>
        </a:p>
      </dgm:t>
    </dgm:pt>
    <dgm:pt modelId="{933327BC-1A0A-4DF4-98E0-C719D30F3C78}">
      <dgm:prSet phldrT="[Text]" custT="1"/>
      <dgm:spPr>
        <a:xfrm>
          <a:off x="1752601" y="2"/>
          <a:ext cx="1113818" cy="1210818"/>
        </a:xfrm>
        <a:prstGeom prst="rect">
          <a:avLst/>
        </a:prstGeom>
        <a:noFill/>
        <a:ln>
          <a:noFill/>
        </a:ln>
        <a:effectLst/>
      </dgm:spPr>
      <dgm:t>
        <a:bodyPr/>
        <a:lstStyle/>
        <a:p>
          <a:r>
            <a:rPr lang="en-US" sz="16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Communication</a:t>
          </a:r>
        </a:p>
      </dgm:t>
    </dgm:pt>
    <dgm:pt modelId="{53AEF6EE-EE48-4F20-9BE1-CF11A97381F0}" type="parTrans" cxnId="{CC0D8786-19B6-4A67-819E-EB634A9CA5D5}">
      <dgm:prSet/>
      <dgm:spPr/>
      <dgm:t>
        <a:bodyPr/>
        <a:lstStyle/>
        <a:p>
          <a:endParaRPr lang="en-US"/>
        </a:p>
      </dgm:t>
    </dgm:pt>
    <dgm:pt modelId="{061F2B3B-E8F4-4574-AF15-2B355723CF39}" type="sibTrans" cxnId="{CC0D8786-19B6-4A67-819E-EB634A9CA5D5}">
      <dgm:prSet/>
      <dgm:spPr/>
      <dgm:t>
        <a:bodyPr/>
        <a:lstStyle/>
        <a:p>
          <a:endParaRPr lang="en-US"/>
        </a:p>
      </dgm:t>
    </dgm:pt>
    <dgm:pt modelId="{39CA8360-F32D-4869-AC41-B4670F8A6A0D}">
      <dgm:prSet/>
      <dgm:spPr/>
      <dgm:t>
        <a:bodyPr/>
        <a:lstStyle/>
        <a:p>
          <a:endParaRPr lang="en-US"/>
        </a:p>
      </dgm:t>
    </dgm:pt>
    <dgm:pt modelId="{884EA7F6-30B5-4683-8A4A-6E17023FCE8A}" type="parTrans" cxnId="{2CD3ECDD-ACDB-474A-A36C-D5358E2F1056}">
      <dgm:prSet/>
      <dgm:spPr/>
      <dgm:t>
        <a:bodyPr/>
        <a:lstStyle/>
        <a:p>
          <a:endParaRPr lang="en-CA"/>
        </a:p>
      </dgm:t>
    </dgm:pt>
    <dgm:pt modelId="{8980B1D0-4AFD-41FB-B01B-1B63AAEFE339}" type="sibTrans" cxnId="{2CD3ECDD-ACDB-474A-A36C-D5358E2F1056}">
      <dgm:prSet/>
      <dgm:spPr/>
      <dgm:t>
        <a:bodyPr/>
        <a:lstStyle/>
        <a:p>
          <a:endParaRPr lang="en-CA"/>
        </a:p>
      </dgm:t>
    </dgm:pt>
    <dgm:pt modelId="{2CD5C185-0116-4FD1-85FE-740166E58CBE}" type="pres">
      <dgm:prSet presAssocID="{D0976688-B1AA-4231-B4B7-520363F967A0}" presName="Name0" presStyleCnt="0">
        <dgm:presLayoutVars>
          <dgm:chMax val="1"/>
          <dgm:chPref val="1"/>
          <dgm:dir/>
          <dgm:resizeHandles/>
        </dgm:presLayoutVars>
      </dgm:prSet>
      <dgm:spPr/>
      <dgm:t>
        <a:bodyPr/>
        <a:lstStyle/>
        <a:p>
          <a:endParaRPr lang="en-CA"/>
        </a:p>
      </dgm:t>
    </dgm:pt>
    <dgm:pt modelId="{F007B307-06FA-410D-B8F9-5E68E4B187E2}" type="pres">
      <dgm:prSet presAssocID="{3FDA042D-A7C7-4907-9A63-E03899E77E90}" presName="Parent" presStyleLbl="node1" presStyleIdx="0" presStyleCnt="2" custLinFactNeighborX="-64964" custLinFactNeighborY="-8247">
        <dgm:presLayoutVars>
          <dgm:chMax val="4"/>
          <dgm:chPref val="3"/>
        </dgm:presLayoutVars>
      </dgm:prSet>
      <dgm:spPr/>
      <dgm:t>
        <a:bodyPr/>
        <a:lstStyle/>
        <a:p>
          <a:endParaRPr lang="en-US"/>
        </a:p>
      </dgm:t>
    </dgm:pt>
    <dgm:pt modelId="{F6D6A5A2-E5D9-4941-B73C-09FCBFA5DBC4}" type="pres">
      <dgm:prSet presAssocID="{7E69597D-AFAF-41CB-90DD-7BA2DCA1AD15}" presName="Accent" presStyleLbl="node1" presStyleIdx="1" presStyleCnt="2" custLinFactNeighborX="-46993" custLinFactNeighborY="-5051"/>
      <dgm:spPr>
        <a:xfrm>
          <a:off x="-1388146" y="-55228"/>
          <a:ext cx="4706133" cy="4905679"/>
        </a:xfrm>
        <a:prstGeom prst="blockArc">
          <a:avLst>
            <a:gd name="adj1" fmla="val 16509444"/>
            <a:gd name="adj2" fmla="val 5088054"/>
            <a:gd name="adj3" fmla="val 524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CA"/>
        </a:p>
      </dgm:t>
    </dgm:pt>
    <dgm:pt modelId="{5D692D91-F28F-4D94-B7A5-FFBCE7F7D6F7}" type="pres">
      <dgm:prSet presAssocID="{7E69597D-AFAF-41CB-90DD-7BA2DCA1AD15}" presName="Image1" presStyleLbl="fgImgPlace1" presStyleIdx="0" presStyleCnt="4" custScaleX="110161" custLinFactX="-89059" custLinFactY="104599" custLinFactNeighborX="-100000" custLinFactNeighborY="200000"/>
      <dgm:spPr>
        <a:xfrm>
          <a:off x="1371603" y="3809994"/>
          <a:ext cx="1251084"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CA"/>
        </a:p>
      </dgm:t>
    </dgm:pt>
    <dgm:pt modelId="{97A619EE-BC08-4D96-A404-03B0C15DCE2D}" type="pres">
      <dgm:prSet presAssocID="{7E69597D-AFAF-41CB-90DD-7BA2DCA1AD15}" presName="Child1" presStyleLbl="revTx" presStyleIdx="0" presStyleCnt="4" custScaleX="67460" custScaleY="85227" custLinFactX="-100000" custLinFactY="112249" custLinFactNeighborX="-133346" custLinFactNeighborY="200000">
        <dgm:presLayoutVars>
          <dgm:chMax val="0"/>
          <dgm:chPref val="0"/>
          <dgm:bulletEnabled val="1"/>
        </dgm:presLayoutVars>
      </dgm:prSet>
      <dgm:spPr/>
      <dgm:t>
        <a:bodyPr/>
        <a:lstStyle/>
        <a:p>
          <a:endParaRPr lang="en-CA"/>
        </a:p>
      </dgm:t>
    </dgm:pt>
    <dgm:pt modelId="{75F7B54E-FBC3-4449-836A-43495051AAC0}" type="pres">
      <dgm:prSet presAssocID="{E185C2ED-AEAD-4FB9-8804-D7C2066B3254}" presName="Image2" presStyleCnt="0"/>
      <dgm:spPr/>
    </dgm:pt>
    <dgm:pt modelId="{5FE31ACB-6C59-4E85-8556-4CF30DDAD89D}" type="pres">
      <dgm:prSet presAssocID="{E185C2ED-AEAD-4FB9-8804-D7C2066B3254}" presName="Image" presStyleLbl="fgImgPlace1" presStyleIdx="1" presStyleCnt="4" custScaleX="113491" custLinFactX="-71562" custLinFactNeighborX="-100000" custLinFactNeighborY="-1754"/>
      <dgm:spPr>
        <a:xfrm>
          <a:off x="2514594" y="1143006"/>
          <a:ext cx="1251084"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CA"/>
        </a:p>
      </dgm:t>
    </dgm:pt>
    <dgm:pt modelId="{2E0A4D2D-A49E-462F-A07A-293336657205}" type="pres">
      <dgm:prSet presAssocID="{E185C2ED-AEAD-4FB9-8804-D7C2066B3254}" presName="Child2" presStyleLbl="revTx" presStyleIdx="1" presStyleCnt="4" custScaleX="73488" custLinFactX="-100000" custLinFactNeighborX="-116859" custLinFactNeighborY="-3282">
        <dgm:presLayoutVars>
          <dgm:chMax val="0"/>
          <dgm:chPref val="0"/>
          <dgm:bulletEnabled val="1"/>
        </dgm:presLayoutVars>
      </dgm:prSet>
      <dgm:spPr/>
      <dgm:t>
        <a:bodyPr/>
        <a:lstStyle/>
        <a:p>
          <a:endParaRPr lang="en-CA"/>
        </a:p>
      </dgm:t>
    </dgm:pt>
    <dgm:pt modelId="{5DF7C491-5BE0-4635-A68D-A91085CE5555}" type="pres">
      <dgm:prSet presAssocID="{7B5F08E3-F2EA-433F-A46F-61BFD95CE696}" presName="Image3" presStyleCnt="0"/>
      <dgm:spPr/>
    </dgm:pt>
    <dgm:pt modelId="{6AAB73C5-8B81-4EE2-93A9-B7C3620B7D14}" type="pres">
      <dgm:prSet presAssocID="{7B5F08E3-F2EA-433F-A46F-61BFD95CE696}" presName="Image" presStyleLbl="fgImgPlace1" presStyleIdx="2" presStyleCnt="4" custScaleX="105721" custLinFactX="-71178" custLinFactNeighborX="-100000" custLinFactNeighborY="-16844"/>
      <dgm:spPr>
        <a:xfrm>
          <a:off x="2514600" y="2667004"/>
          <a:ext cx="1251084"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US"/>
        </a:p>
      </dgm:t>
    </dgm:pt>
    <dgm:pt modelId="{5EA1F816-9C00-41F6-A99D-098CAD4686AE}" type="pres">
      <dgm:prSet presAssocID="{7B5F08E3-F2EA-433F-A46F-61BFD95CE696}" presName="Child3" presStyleLbl="revTx" presStyleIdx="2" presStyleCnt="4" custScaleX="80392" custLinFactX="-100000" custLinFactNeighborX="-118804" custLinFactNeighborY="-19692">
        <dgm:presLayoutVars>
          <dgm:chMax val="0"/>
          <dgm:chPref val="0"/>
          <dgm:bulletEnabled val="1"/>
        </dgm:presLayoutVars>
      </dgm:prSet>
      <dgm:spPr/>
      <dgm:t>
        <a:bodyPr/>
        <a:lstStyle/>
        <a:p>
          <a:endParaRPr lang="en-US"/>
        </a:p>
      </dgm:t>
    </dgm:pt>
    <dgm:pt modelId="{472C0F5D-87CA-4415-B163-390BDE98B937}" type="pres">
      <dgm:prSet presAssocID="{933327BC-1A0A-4DF4-98E0-C719D30F3C78}" presName="Image4" presStyleCnt="0"/>
      <dgm:spPr/>
    </dgm:pt>
    <dgm:pt modelId="{503595FB-1FDD-4EFF-9FC8-A1C5AEDC0FCD}" type="pres">
      <dgm:prSet presAssocID="{933327BC-1A0A-4DF4-98E0-C719D30F3C78}" presName="Image" presStyleLbl="fgImgPlace1" presStyleIdx="3" presStyleCnt="4" custScaleX="120743" custLinFactX="-67262" custLinFactY="-128697" custLinFactNeighborX="-100000" custLinFactNeighborY="-200000"/>
      <dgm:spPr>
        <a:xfrm>
          <a:off x="1752596" y="2"/>
          <a:ext cx="1251084"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en-CA"/>
        </a:p>
      </dgm:t>
    </dgm:pt>
    <dgm:pt modelId="{26D07B7E-9137-45B7-8E11-0D905AC83B87}" type="pres">
      <dgm:prSet presAssocID="{933327BC-1A0A-4DF4-98E0-C719D30F3C78}" presName="Child4" presStyleLbl="revTx" presStyleIdx="3" presStyleCnt="4" custScaleX="108654" custLinFactX="-100000" custLinFactY="-140020" custLinFactNeighborX="-102692" custLinFactNeighborY="-200000">
        <dgm:presLayoutVars>
          <dgm:chMax val="0"/>
          <dgm:chPref val="0"/>
          <dgm:bulletEnabled val="1"/>
        </dgm:presLayoutVars>
      </dgm:prSet>
      <dgm:spPr/>
      <dgm:t>
        <a:bodyPr/>
        <a:lstStyle/>
        <a:p>
          <a:endParaRPr lang="en-US"/>
        </a:p>
      </dgm:t>
    </dgm:pt>
  </dgm:ptLst>
  <dgm:cxnLst>
    <dgm:cxn modelId="{E68FF2A4-8EE6-4F7B-8FD3-B3370130B1D4}" srcId="{3FDA042D-A7C7-4907-9A63-E03899E77E90}" destId="{7E69597D-AFAF-41CB-90DD-7BA2DCA1AD15}" srcOrd="0" destOrd="0" parTransId="{60AFFC99-5F7B-40B1-A940-E50E5D4473AA}" sibTransId="{4150DA49-F22C-4F7E-81D1-23551147982B}"/>
    <dgm:cxn modelId="{CC0D8786-19B6-4A67-819E-EB634A9CA5D5}" srcId="{3FDA042D-A7C7-4907-9A63-E03899E77E90}" destId="{933327BC-1A0A-4DF4-98E0-C719D30F3C78}" srcOrd="3" destOrd="0" parTransId="{53AEF6EE-EE48-4F20-9BE1-CF11A97381F0}" sibTransId="{061F2B3B-E8F4-4574-AF15-2B355723CF39}"/>
    <dgm:cxn modelId="{83F4C2AD-36A9-4601-9E0F-E1BD6E388E28}" srcId="{3FDA042D-A7C7-4907-9A63-E03899E77E90}" destId="{E185C2ED-AEAD-4FB9-8804-D7C2066B3254}" srcOrd="1" destOrd="0" parTransId="{9898FF2D-BDE4-4D96-B026-F0365B322A17}" sibTransId="{7ECAC5F7-0D33-4E31-8782-F2A438089421}"/>
    <dgm:cxn modelId="{92B31A84-2675-4D52-8F50-121AF6CC5F5C}" srcId="{D0976688-B1AA-4231-B4B7-520363F967A0}" destId="{3FDA042D-A7C7-4907-9A63-E03899E77E90}" srcOrd="0" destOrd="0" parTransId="{D7B4B6F0-8844-4621-8A19-6C05E606C4DF}" sibTransId="{E40B8673-818A-41A6-9E5A-4AB9055C6E55}"/>
    <dgm:cxn modelId="{92A35942-0DAE-4822-989F-35B4DB3876FB}" srcId="{3FDA042D-A7C7-4907-9A63-E03899E77E90}" destId="{7B5F08E3-F2EA-433F-A46F-61BFD95CE696}" srcOrd="2" destOrd="0" parTransId="{6DC0F97E-FE2B-47E0-9209-0D7621A625B7}" sibTransId="{5C7F5972-CB5C-4CA9-BCCD-977DE3EC7565}"/>
    <dgm:cxn modelId="{DAAC4BC7-3105-4716-9120-90D44E9AEF46}" type="presOf" srcId="{D0976688-B1AA-4231-B4B7-520363F967A0}" destId="{2CD5C185-0116-4FD1-85FE-740166E58CBE}" srcOrd="0" destOrd="0" presId="urn:microsoft.com/office/officeart/2011/layout/RadialPictureList"/>
    <dgm:cxn modelId="{16F8CB03-7728-4CBD-89E5-C8F6DD0B5452}" type="presOf" srcId="{933327BC-1A0A-4DF4-98E0-C719D30F3C78}" destId="{26D07B7E-9137-45B7-8E11-0D905AC83B87}" srcOrd="0" destOrd="0" presId="urn:microsoft.com/office/officeart/2011/layout/RadialPictureList"/>
    <dgm:cxn modelId="{2CD3ECDD-ACDB-474A-A36C-D5358E2F1056}" srcId="{D0976688-B1AA-4231-B4B7-520363F967A0}" destId="{39CA8360-F32D-4869-AC41-B4670F8A6A0D}" srcOrd="1" destOrd="0" parTransId="{884EA7F6-30B5-4683-8A4A-6E17023FCE8A}" sibTransId="{8980B1D0-4AFD-41FB-B01B-1B63AAEFE339}"/>
    <dgm:cxn modelId="{49529440-6711-4552-80ED-E53A46FFA3BE}" type="presOf" srcId="{7E69597D-AFAF-41CB-90DD-7BA2DCA1AD15}" destId="{97A619EE-BC08-4D96-A404-03B0C15DCE2D}" srcOrd="0" destOrd="0" presId="urn:microsoft.com/office/officeart/2011/layout/RadialPictureList"/>
    <dgm:cxn modelId="{1956B928-010A-4DCA-8F90-9302480A20B2}" type="presOf" srcId="{3FDA042D-A7C7-4907-9A63-E03899E77E90}" destId="{F007B307-06FA-410D-B8F9-5E68E4B187E2}" srcOrd="0" destOrd="0" presId="urn:microsoft.com/office/officeart/2011/layout/RadialPictureList"/>
    <dgm:cxn modelId="{4C2BDEB3-2BD7-44FB-8CF9-A847AB7069D4}" type="presOf" srcId="{E185C2ED-AEAD-4FB9-8804-D7C2066B3254}" destId="{2E0A4D2D-A49E-462F-A07A-293336657205}" srcOrd="0" destOrd="0" presId="urn:microsoft.com/office/officeart/2011/layout/RadialPictureList"/>
    <dgm:cxn modelId="{A195C32D-AFC8-43EF-A0A3-5135712A0B37}" type="presOf" srcId="{7B5F08E3-F2EA-433F-A46F-61BFD95CE696}" destId="{5EA1F816-9C00-41F6-A99D-098CAD4686AE}" srcOrd="0" destOrd="0" presId="urn:microsoft.com/office/officeart/2011/layout/RadialPictureList"/>
    <dgm:cxn modelId="{83A09010-DF49-453E-A8BC-AC378CD429B7}" type="presParOf" srcId="{2CD5C185-0116-4FD1-85FE-740166E58CBE}" destId="{F007B307-06FA-410D-B8F9-5E68E4B187E2}" srcOrd="0" destOrd="0" presId="urn:microsoft.com/office/officeart/2011/layout/RadialPictureList"/>
    <dgm:cxn modelId="{54663A45-6807-415F-A46A-CAF65B931029}" type="presParOf" srcId="{2CD5C185-0116-4FD1-85FE-740166E58CBE}" destId="{F6D6A5A2-E5D9-4941-B73C-09FCBFA5DBC4}" srcOrd="1" destOrd="0" presId="urn:microsoft.com/office/officeart/2011/layout/RadialPictureList"/>
    <dgm:cxn modelId="{0A2AD0C0-D54E-4798-94D5-15069319D462}" type="presParOf" srcId="{2CD5C185-0116-4FD1-85FE-740166E58CBE}" destId="{5D692D91-F28F-4D94-B7A5-FFBCE7F7D6F7}" srcOrd="2" destOrd="0" presId="urn:microsoft.com/office/officeart/2011/layout/RadialPictureList"/>
    <dgm:cxn modelId="{C532A034-DAE3-459C-B4D1-65FBB4371609}" type="presParOf" srcId="{2CD5C185-0116-4FD1-85FE-740166E58CBE}" destId="{97A619EE-BC08-4D96-A404-03B0C15DCE2D}" srcOrd="3" destOrd="0" presId="urn:microsoft.com/office/officeart/2011/layout/RadialPictureList"/>
    <dgm:cxn modelId="{340A860E-6685-49E5-8981-AECE32B2C352}" type="presParOf" srcId="{2CD5C185-0116-4FD1-85FE-740166E58CBE}" destId="{75F7B54E-FBC3-4449-836A-43495051AAC0}" srcOrd="4" destOrd="0" presId="urn:microsoft.com/office/officeart/2011/layout/RadialPictureList"/>
    <dgm:cxn modelId="{AEA739FC-D20C-46A1-A605-0123A706DCFE}" type="presParOf" srcId="{75F7B54E-FBC3-4449-836A-43495051AAC0}" destId="{5FE31ACB-6C59-4E85-8556-4CF30DDAD89D}" srcOrd="0" destOrd="0" presId="urn:microsoft.com/office/officeart/2011/layout/RadialPictureList"/>
    <dgm:cxn modelId="{8AE4813F-F63E-4F1A-96E3-79546D8C57B8}" type="presParOf" srcId="{2CD5C185-0116-4FD1-85FE-740166E58CBE}" destId="{2E0A4D2D-A49E-462F-A07A-293336657205}" srcOrd="5" destOrd="0" presId="urn:microsoft.com/office/officeart/2011/layout/RadialPictureList"/>
    <dgm:cxn modelId="{90461E30-50FF-4893-8997-30800E47C94D}" type="presParOf" srcId="{2CD5C185-0116-4FD1-85FE-740166E58CBE}" destId="{5DF7C491-5BE0-4635-A68D-A91085CE5555}" srcOrd="6" destOrd="0" presId="urn:microsoft.com/office/officeart/2011/layout/RadialPictureList"/>
    <dgm:cxn modelId="{4CF11984-04AD-4AA6-A785-88EA1F266282}" type="presParOf" srcId="{5DF7C491-5BE0-4635-A68D-A91085CE5555}" destId="{6AAB73C5-8B81-4EE2-93A9-B7C3620B7D14}" srcOrd="0" destOrd="0" presId="urn:microsoft.com/office/officeart/2011/layout/RadialPictureList"/>
    <dgm:cxn modelId="{C2A7314F-172C-464B-9FAD-8EDEFE431545}" type="presParOf" srcId="{2CD5C185-0116-4FD1-85FE-740166E58CBE}" destId="{5EA1F816-9C00-41F6-A99D-098CAD4686AE}" srcOrd="7" destOrd="0" presId="urn:microsoft.com/office/officeart/2011/layout/RadialPictureList"/>
    <dgm:cxn modelId="{2AF7C694-82BC-40EC-96C0-2EB9749742A7}" type="presParOf" srcId="{2CD5C185-0116-4FD1-85FE-740166E58CBE}" destId="{472C0F5D-87CA-4415-B163-390BDE98B937}" srcOrd="8" destOrd="0" presId="urn:microsoft.com/office/officeart/2011/layout/RadialPictureList"/>
    <dgm:cxn modelId="{A89026A9-EBFF-4FED-853C-589746D86093}" type="presParOf" srcId="{472C0F5D-87CA-4415-B163-390BDE98B937}" destId="{503595FB-1FDD-4EFF-9FC8-A1C5AEDC0FCD}" srcOrd="0" destOrd="0" presId="urn:microsoft.com/office/officeart/2011/layout/RadialPictureList"/>
    <dgm:cxn modelId="{DC4E1CAA-DC25-438B-A7F0-B9EA2B667720}" type="presParOf" srcId="{2CD5C185-0116-4FD1-85FE-740166E58CBE}" destId="{26D07B7E-9137-45B7-8E11-0D905AC83B87}"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7B307-06FA-410D-B8F9-5E68E4B187E2}">
      <dsp:nvSpPr>
        <dsp:cNvPr id="0" name=""/>
        <dsp:cNvSpPr/>
      </dsp:nvSpPr>
      <dsp:spPr>
        <a:xfrm>
          <a:off x="456205" y="1298310"/>
          <a:ext cx="2334900" cy="2334691"/>
        </a:xfrm>
        <a:prstGeom prst="ellipse">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solidFill>
                <a:sysClr val="window" lastClr="FFFFFF"/>
              </a:solidFill>
              <a:latin typeface="Cambria Math" panose="02040503050406030204" pitchFamily="18" charset="0"/>
              <a:ea typeface="Cambria Math" panose="02040503050406030204" pitchFamily="18" charset="0"/>
              <a:cs typeface="+mn-cs"/>
            </a:rPr>
            <a:t>BioBeat</a:t>
          </a:r>
          <a:endParaRPr lang="en-US" sz="2400" kern="1200" dirty="0" smtClean="0">
            <a:solidFill>
              <a:sysClr val="window" lastClr="FFFFFF"/>
            </a:solidFill>
            <a:latin typeface="Cambria Math" panose="02040503050406030204" pitchFamily="18" charset="0"/>
            <a:ea typeface="Cambria Math" panose="02040503050406030204" pitchFamily="18" charset="0"/>
            <a:cs typeface="+mn-cs"/>
          </a:endParaRPr>
        </a:p>
        <a:p>
          <a:pPr lvl="0" algn="ctr" defTabSz="1066800">
            <a:lnSpc>
              <a:spcPct val="90000"/>
            </a:lnSpc>
            <a:spcBef>
              <a:spcPct val="0"/>
            </a:spcBef>
            <a:spcAft>
              <a:spcPct val="35000"/>
            </a:spcAft>
          </a:pPr>
          <a:r>
            <a:rPr lang="en-US" sz="2400" kern="1200" dirty="0" smtClean="0">
              <a:solidFill>
                <a:sysClr val="window" lastClr="FFFFFF"/>
              </a:solidFill>
              <a:latin typeface="Cambria Math" panose="02040503050406030204" pitchFamily="18" charset="0"/>
              <a:ea typeface="Cambria Math" panose="02040503050406030204" pitchFamily="18" charset="0"/>
              <a:cs typeface="+mn-cs"/>
            </a:rPr>
            <a:t>System</a:t>
          </a:r>
        </a:p>
        <a:p>
          <a:pPr lvl="0" algn="ctr" defTabSz="1066800">
            <a:lnSpc>
              <a:spcPct val="90000"/>
            </a:lnSpc>
            <a:spcBef>
              <a:spcPct val="0"/>
            </a:spcBef>
            <a:spcAft>
              <a:spcPct val="35000"/>
            </a:spcAft>
          </a:pPr>
          <a:r>
            <a:rPr lang="en-US" sz="2400" kern="1200" dirty="0" smtClean="0">
              <a:solidFill>
                <a:sysClr val="window" lastClr="FFFFFF"/>
              </a:solidFill>
              <a:latin typeface="Cambria Math" panose="02040503050406030204" pitchFamily="18" charset="0"/>
              <a:ea typeface="Cambria Math" panose="02040503050406030204" pitchFamily="18" charset="0"/>
              <a:cs typeface="+mn-cs"/>
            </a:rPr>
            <a:t>Tests</a:t>
          </a:r>
          <a:endParaRPr lang="en-US" sz="2400" kern="1200" dirty="0">
            <a:solidFill>
              <a:sysClr val="window" lastClr="FFFFFF"/>
            </a:solidFill>
            <a:latin typeface="Cambria Math" panose="02040503050406030204" pitchFamily="18" charset="0"/>
            <a:ea typeface="Cambria Math" panose="02040503050406030204" pitchFamily="18" charset="0"/>
            <a:cs typeface="+mn-cs"/>
          </a:endParaRPr>
        </a:p>
      </dsp:txBody>
      <dsp:txXfrm>
        <a:off x="798143" y="1640218"/>
        <a:ext cx="1651024" cy="1650875"/>
      </dsp:txXfrm>
    </dsp:sp>
    <dsp:sp modelId="{F6D6A5A2-E5D9-4941-B73C-09FCBFA5DBC4}">
      <dsp:nvSpPr>
        <dsp:cNvPr id="0" name=""/>
        <dsp:cNvSpPr/>
      </dsp:nvSpPr>
      <dsp:spPr>
        <a:xfrm>
          <a:off x="-1442286" y="-55228"/>
          <a:ext cx="4706133" cy="4905679"/>
        </a:xfrm>
        <a:prstGeom prst="blockArc">
          <a:avLst>
            <a:gd name="adj1" fmla="val 16509444"/>
            <a:gd name="adj2" fmla="val 5088054"/>
            <a:gd name="adj3" fmla="val 524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5D692D91-F28F-4D94-B7A5-FFBCE7F7D6F7}">
      <dsp:nvSpPr>
        <dsp:cNvPr id="0" name=""/>
        <dsp:cNvSpPr/>
      </dsp:nvSpPr>
      <dsp:spPr>
        <a:xfrm>
          <a:off x="1253902" y="3809994"/>
          <a:ext cx="1378207"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97A619EE-BC08-4D96-A404-03B0C15DCE2D}">
      <dsp:nvSpPr>
        <dsp:cNvPr id="0" name=""/>
        <dsp:cNvSpPr/>
      </dsp:nvSpPr>
      <dsp:spPr>
        <a:xfrm>
          <a:off x="1393666" y="3886206"/>
          <a:ext cx="1129779" cy="1031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10000"/>
            </a:spcAft>
          </a:pPr>
          <a:r>
            <a:rPr lang="en-US" sz="1600" kern="12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Sensors</a:t>
          </a:r>
          <a:endParaRPr lang="en-US" sz="1600" kern="12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sp:txBody>
      <dsp:txXfrm>
        <a:off x="1393666" y="3886206"/>
        <a:ext cx="1129779" cy="1031943"/>
      </dsp:txXfrm>
    </dsp:sp>
    <dsp:sp modelId="{5FE31ACB-6C59-4E85-8556-4CF30DDAD89D}">
      <dsp:nvSpPr>
        <dsp:cNvPr id="0" name=""/>
        <dsp:cNvSpPr/>
      </dsp:nvSpPr>
      <dsp:spPr>
        <a:xfrm>
          <a:off x="2376062" y="1143006"/>
          <a:ext cx="1419868"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2E0A4D2D-A49E-462F-A07A-293336657205}">
      <dsp:nvSpPr>
        <dsp:cNvPr id="0" name=""/>
        <dsp:cNvSpPr/>
      </dsp:nvSpPr>
      <dsp:spPr>
        <a:xfrm>
          <a:off x="2539965" y="1147075"/>
          <a:ext cx="1230732" cy="1210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10000"/>
            </a:spcAft>
          </a:pPr>
          <a:r>
            <a:rPr lang="en-US" sz="1600" kern="12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Analysis</a:t>
          </a:r>
          <a:endParaRPr lang="en-US" sz="1600" kern="12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sp:txBody>
      <dsp:txXfrm>
        <a:off x="2539965" y="1147075"/>
        <a:ext cx="1230732" cy="1210818"/>
      </dsp:txXfrm>
    </dsp:sp>
    <dsp:sp modelId="{6AAB73C5-8B81-4EE2-93A9-B7C3620B7D14}">
      <dsp:nvSpPr>
        <dsp:cNvPr id="0" name=""/>
        <dsp:cNvSpPr/>
      </dsp:nvSpPr>
      <dsp:spPr>
        <a:xfrm>
          <a:off x="2424672" y="2667004"/>
          <a:ext cx="1322658"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5EA1F816-9C00-41F6-A99D-098CAD4686AE}">
      <dsp:nvSpPr>
        <dsp:cNvPr id="0" name=""/>
        <dsp:cNvSpPr/>
      </dsp:nvSpPr>
      <dsp:spPr>
        <a:xfrm>
          <a:off x="2449579" y="2659527"/>
          <a:ext cx="1346356" cy="1210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10000"/>
            </a:spcAft>
          </a:pPr>
          <a:r>
            <a:rPr lang="en-US" sz="1600" kern="12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Response</a:t>
          </a:r>
          <a:endParaRPr lang="en-US" sz="1600" kern="1200" dirty="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endParaRPr>
        </a:p>
      </dsp:txBody>
      <dsp:txXfrm>
        <a:off x="2449579" y="2659527"/>
        <a:ext cx="1346356" cy="1210818"/>
      </dsp:txXfrm>
    </dsp:sp>
    <dsp:sp modelId="{503595FB-1FDD-4EFF-9FC8-A1C5AEDC0FCD}">
      <dsp:nvSpPr>
        <dsp:cNvPr id="0" name=""/>
        <dsp:cNvSpPr/>
      </dsp:nvSpPr>
      <dsp:spPr>
        <a:xfrm>
          <a:off x="1460406" y="0"/>
          <a:ext cx="1510596" cy="1250823"/>
        </a:xfrm>
        <a:prstGeom prst="ellipse">
          <a:avLst/>
        </a:prstGeom>
        <a:solidFill>
          <a:srgbClr val="4F81BD">
            <a:tint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26D07B7E-9137-45B7-8E11-0D905AC83B87}">
      <dsp:nvSpPr>
        <dsp:cNvPr id="0" name=""/>
        <dsp:cNvSpPr/>
      </dsp:nvSpPr>
      <dsp:spPr>
        <a:xfrm>
          <a:off x="1562095" y="0"/>
          <a:ext cx="1819671" cy="1210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smtClean="0">
              <a:solidFill>
                <a:sysClr val="windowText" lastClr="000000">
                  <a:hueOff val="0"/>
                  <a:satOff val="0"/>
                  <a:lumOff val="0"/>
                  <a:alphaOff val="0"/>
                </a:sysClr>
              </a:solidFill>
              <a:latin typeface="Cambria Math" panose="02040503050406030204" pitchFamily="18" charset="0"/>
              <a:ea typeface="Cambria Math" panose="02040503050406030204" pitchFamily="18" charset="0"/>
              <a:cs typeface="+mn-cs"/>
            </a:rPr>
            <a:t>Communication</a:t>
          </a:r>
        </a:p>
      </dsp:txBody>
      <dsp:txXfrm>
        <a:off x="1562095" y="0"/>
        <a:ext cx="1819671" cy="1210818"/>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10/21/2013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10/21/2013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9600" dirty="0" smtClean="0">
                <a:latin typeface="Cambria Math" panose="02040503050406030204" pitchFamily="18" charset="0"/>
                <a:ea typeface="Cambria Math" panose="02040503050406030204" pitchFamily="18" charset="0"/>
              </a:rPr>
              <a:t>BIO BEAT</a:t>
            </a:r>
            <a:endParaRPr lang="en-CA" sz="9600" dirty="0">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3131820" y="3499486"/>
            <a:ext cx="4084319" cy="2882983"/>
          </a:xfrm>
        </p:spPr>
        <p:txBody>
          <a:bodyPr>
            <a:normAutofit/>
          </a:bodyPr>
          <a:lstStyle/>
          <a:p>
            <a:r>
              <a:rPr lang="en-CA" dirty="0" smtClean="0">
                <a:latin typeface="Cambria Math" panose="02040503050406030204" pitchFamily="18" charset="0"/>
                <a:ea typeface="Cambria Math" panose="02040503050406030204" pitchFamily="18" charset="0"/>
              </a:rPr>
              <a:t>Team  Bio beat:</a:t>
            </a:r>
          </a:p>
          <a:p>
            <a:pPr marL="342900" indent="-342900">
              <a:buFont typeface="Arial" panose="020B0604020202020204" pitchFamily="34" charset="0"/>
              <a:buChar char="•"/>
            </a:pPr>
            <a:r>
              <a:rPr lang="en-CA" dirty="0" smtClean="0">
                <a:latin typeface="Cambria Math" panose="02040503050406030204" pitchFamily="18" charset="0"/>
                <a:ea typeface="Cambria Math" panose="02040503050406030204" pitchFamily="18" charset="0"/>
              </a:rPr>
              <a:t>Abdullah </a:t>
            </a:r>
            <a:r>
              <a:rPr lang="en-CA" dirty="0" err="1" smtClean="0">
                <a:latin typeface="Cambria Math" panose="02040503050406030204" pitchFamily="18" charset="0"/>
                <a:ea typeface="Cambria Math" panose="02040503050406030204" pitchFamily="18" charset="0"/>
              </a:rPr>
              <a:t>adeeb</a:t>
            </a:r>
            <a:endParaRPr lang="en-CA" dirty="0" smtClean="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CA" dirty="0" smtClean="0">
                <a:latin typeface="Cambria Math" panose="02040503050406030204" pitchFamily="18" charset="0"/>
                <a:ea typeface="Cambria Math" panose="02040503050406030204" pitchFamily="18" charset="0"/>
              </a:rPr>
              <a:t>Zachary cousins</a:t>
            </a:r>
          </a:p>
          <a:p>
            <a:pPr marL="342900" indent="-342900">
              <a:buFont typeface="Arial" panose="020B0604020202020204" pitchFamily="34" charset="0"/>
              <a:buChar char="•"/>
            </a:pPr>
            <a:r>
              <a:rPr lang="en-CA" dirty="0" err="1" smtClean="0">
                <a:latin typeface="Cambria Math" panose="02040503050406030204" pitchFamily="18" charset="0"/>
                <a:ea typeface="Cambria Math" panose="02040503050406030204" pitchFamily="18" charset="0"/>
              </a:rPr>
              <a:t>Tejas</a:t>
            </a:r>
            <a:r>
              <a:rPr lang="en-CA" dirty="0" smtClean="0">
                <a:latin typeface="Cambria Math" panose="02040503050406030204" pitchFamily="18" charset="0"/>
                <a:ea typeface="Cambria Math" panose="02040503050406030204" pitchFamily="18" charset="0"/>
              </a:rPr>
              <a:t> </a:t>
            </a:r>
            <a:r>
              <a:rPr lang="en-CA" dirty="0" err="1" smtClean="0">
                <a:latin typeface="Cambria Math" panose="02040503050406030204" pitchFamily="18" charset="0"/>
                <a:ea typeface="Cambria Math" panose="02040503050406030204" pitchFamily="18" charset="0"/>
              </a:rPr>
              <a:t>patil</a:t>
            </a:r>
            <a:endParaRPr lang="en-CA" dirty="0" smtClean="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CA" dirty="0" smtClean="0">
                <a:latin typeface="Cambria Math" panose="02040503050406030204" pitchFamily="18" charset="0"/>
                <a:ea typeface="Cambria Math" panose="02040503050406030204" pitchFamily="18" charset="0"/>
              </a:rPr>
              <a:t>Drew </a:t>
            </a:r>
            <a:r>
              <a:rPr lang="en-CA" dirty="0" err="1" smtClean="0">
                <a:latin typeface="Cambria Math" panose="02040503050406030204" pitchFamily="18" charset="0"/>
                <a:ea typeface="Cambria Math" panose="02040503050406030204" pitchFamily="18" charset="0"/>
              </a:rPr>
              <a:t>gascoigne</a:t>
            </a:r>
            <a:endParaRPr lang="en-CA" dirty="0" smtClean="0">
              <a:latin typeface="Cambria Math" panose="02040503050406030204" pitchFamily="18" charset="0"/>
              <a:ea typeface="Cambria Math" panose="02040503050406030204" pitchFamily="18" charset="0"/>
            </a:endParaRPr>
          </a:p>
          <a:p>
            <a:endParaRPr lang="en-CA" dirty="0" smtClean="0"/>
          </a:p>
        </p:txBody>
      </p:sp>
      <p:pic>
        <p:nvPicPr>
          <p:cNvPr id="4" name="Picture 3"/>
          <p:cNvPicPr>
            <a:picLocks noChangeAspect="1"/>
          </p:cNvPicPr>
          <p:nvPr/>
        </p:nvPicPr>
        <p:blipFill>
          <a:blip r:embed="rId2"/>
          <a:stretch>
            <a:fillRect/>
          </a:stretch>
        </p:blipFill>
        <p:spPr>
          <a:xfrm>
            <a:off x="7599997" y="1138574"/>
            <a:ext cx="1743075" cy="2463710"/>
          </a:xfrm>
          <a:prstGeom prst="rect">
            <a:avLst/>
          </a:prstGeom>
        </p:spPr>
      </p:pic>
      <p:pic>
        <p:nvPicPr>
          <p:cNvPr id="6" name="Picture 5"/>
          <p:cNvPicPr>
            <a:picLocks noChangeAspect="1"/>
          </p:cNvPicPr>
          <p:nvPr/>
        </p:nvPicPr>
        <p:blipFill>
          <a:blip r:embed="rId3"/>
          <a:stretch>
            <a:fillRect/>
          </a:stretch>
        </p:blipFill>
        <p:spPr>
          <a:xfrm>
            <a:off x="7599997" y="3617340"/>
            <a:ext cx="2177451" cy="1633088"/>
          </a:xfrm>
          <a:prstGeom prst="rect">
            <a:avLst/>
          </a:prstGeom>
        </p:spPr>
      </p:pic>
      <p:pic>
        <p:nvPicPr>
          <p:cNvPr id="7" name="Picture 6"/>
          <p:cNvPicPr>
            <a:picLocks noChangeAspect="1"/>
          </p:cNvPicPr>
          <p:nvPr/>
        </p:nvPicPr>
        <p:blipFill>
          <a:blip r:embed="rId4"/>
          <a:stretch>
            <a:fillRect/>
          </a:stretch>
        </p:blipFill>
        <p:spPr>
          <a:xfrm>
            <a:off x="9777852" y="3617340"/>
            <a:ext cx="1426404" cy="1586895"/>
          </a:xfrm>
          <a:prstGeom prst="rect">
            <a:avLst/>
          </a:prstGeom>
        </p:spPr>
      </p:pic>
      <p:pic>
        <p:nvPicPr>
          <p:cNvPr id="8" name="Picture 7"/>
          <p:cNvPicPr>
            <a:picLocks noChangeAspect="1"/>
          </p:cNvPicPr>
          <p:nvPr/>
        </p:nvPicPr>
        <p:blipFill>
          <a:blip r:embed="rId5"/>
          <a:stretch>
            <a:fillRect/>
          </a:stretch>
        </p:blipFill>
        <p:spPr>
          <a:xfrm>
            <a:off x="9343476" y="1138574"/>
            <a:ext cx="1860780" cy="2448174"/>
          </a:xfrm>
          <a:prstGeom prst="rect">
            <a:avLst/>
          </a:prstGeom>
        </p:spPr>
      </p:pic>
    </p:spTree>
    <p:extLst>
      <p:ext uri="{BB962C8B-B14F-4D97-AF65-F5344CB8AC3E}">
        <p14:creationId xmlns:p14="http://schemas.microsoft.com/office/powerpoint/2010/main" val="516778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824" y="387417"/>
            <a:ext cx="9905998" cy="1005840"/>
          </a:xfrm>
        </p:spPr>
        <p:txBody>
          <a:bodyPr>
            <a:normAutofit/>
          </a:bodyPr>
          <a:lstStyle/>
          <a:p>
            <a:r>
              <a:rPr lang="en-CA" dirty="0" smtClean="0">
                <a:latin typeface="Cambria Math" panose="02040503050406030204" pitchFamily="18" charset="0"/>
                <a:ea typeface="Cambria Math" panose="02040503050406030204" pitchFamily="18" charset="0"/>
              </a:rPr>
              <a:t>XML File structure</a:t>
            </a:r>
            <a:endParaRPr lang="en-CA" dirty="0">
              <a:latin typeface="Cambria Math" panose="02040503050406030204" pitchFamily="18" charset="0"/>
              <a:ea typeface="Cambria Math"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543" y="1393257"/>
            <a:ext cx="7423204" cy="4436862"/>
          </a:xfrm>
          <a:prstGeom prst="rect">
            <a:avLst/>
          </a:prstGeom>
        </p:spPr>
      </p:pic>
      <p:sp>
        <p:nvSpPr>
          <p:cNvPr id="4" name="TextBox 4"/>
          <p:cNvSpPr txBox="1"/>
          <p:nvPr/>
        </p:nvSpPr>
        <p:spPr>
          <a:xfrm>
            <a:off x="1297824" y="5973497"/>
            <a:ext cx="990599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rPr>
              <a:t>All the mood types and elements mood relations are stored in the XML file.</a:t>
            </a:r>
            <a:endPar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16941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p:cNvGraphicFramePr>
            <a:graphicFrameLocks noGrp="1"/>
          </p:cNvGraphicFramePr>
          <p:nvPr>
            <p:extLst>
              <p:ext uri="{D42A27DB-BD31-4B8C-83A1-F6EECF244321}">
                <p14:modId xmlns:p14="http://schemas.microsoft.com/office/powerpoint/2010/main" val="3785205879"/>
              </p:ext>
            </p:extLst>
          </p:nvPr>
        </p:nvGraphicFramePr>
        <p:xfrm>
          <a:off x="838200" y="1435137"/>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4"/>
          <p:cNvSpPr txBox="1"/>
          <p:nvPr/>
        </p:nvSpPr>
        <p:spPr>
          <a:xfrm>
            <a:off x="3446245" y="5406817"/>
            <a:ext cx="832064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Tx/>
              <a:buChar char="-"/>
            </a:pPr>
            <a:r>
              <a:rPr lang="en-US" sz="2400" dirty="0" smtClean="0">
                <a:latin typeface="Cambria Math" panose="02040503050406030204" pitchFamily="18" charset="0"/>
                <a:ea typeface="Cambria Math" panose="02040503050406030204" pitchFamily="18" charset="0"/>
              </a:rPr>
              <a:t>Test if the temperature/heart beat is within an acceptable range.</a:t>
            </a:r>
          </a:p>
          <a:p>
            <a:pPr marL="285750" indent="-285750">
              <a:buFontTx/>
              <a:buChar char="-"/>
            </a:pPr>
            <a:r>
              <a:rPr lang="en-US" sz="2400" dirty="0" smtClean="0">
                <a:latin typeface="Cambria Math" panose="02040503050406030204" pitchFamily="18" charset="0"/>
                <a:ea typeface="Cambria Math" panose="02040503050406030204" pitchFamily="18" charset="0"/>
              </a:rPr>
              <a:t> Test if change in the heart beat in one second is acceptable.</a:t>
            </a:r>
            <a:endParaRPr lang="en-US" sz="2400" dirty="0">
              <a:latin typeface="Cambria Math" panose="02040503050406030204" pitchFamily="18" charset="0"/>
              <a:ea typeface="Cambria Math" panose="02040503050406030204" pitchFamily="18" charset="0"/>
            </a:endParaRPr>
          </a:p>
        </p:txBody>
      </p:sp>
      <p:sp>
        <p:nvSpPr>
          <p:cNvPr id="10" name="TextBox 5"/>
          <p:cNvSpPr txBox="1"/>
          <p:nvPr/>
        </p:nvSpPr>
        <p:spPr>
          <a:xfrm>
            <a:off x="4663038" y="2749181"/>
            <a:ext cx="740463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ambria Math" panose="02040503050406030204" pitchFamily="18" charset="0"/>
                <a:ea typeface="Cambria Math" panose="02040503050406030204" pitchFamily="18" charset="0"/>
              </a:rPr>
              <a:t>- Send several simulated heart beats and  temperatures then validate the mood.</a:t>
            </a:r>
          </a:p>
        </p:txBody>
      </p:sp>
      <p:sp>
        <p:nvSpPr>
          <p:cNvPr id="11" name="TextBox 6"/>
          <p:cNvSpPr txBox="1"/>
          <p:nvPr/>
        </p:nvSpPr>
        <p:spPr>
          <a:xfrm>
            <a:off x="4618820" y="4077999"/>
            <a:ext cx="744885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ambria Math" panose="02040503050406030204" pitchFamily="18" charset="0"/>
                <a:ea typeface="Cambria Math" panose="02040503050406030204" pitchFamily="18" charset="0"/>
              </a:rPr>
              <a:t>- Simulate and send several moods and validate the correct songs being played</a:t>
            </a:r>
            <a:endParaRPr lang="en-US" sz="2400" dirty="0">
              <a:latin typeface="Cambria Math" panose="02040503050406030204" pitchFamily="18" charset="0"/>
              <a:ea typeface="Cambria Math" panose="02040503050406030204" pitchFamily="18" charset="0"/>
            </a:endParaRPr>
          </a:p>
        </p:txBody>
      </p:sp>
      <p:sp>
        <p:nvSpPr>
          <p:cNvPr id="12" name="TextBox 7"/>
          <p:cNvSpPr txBox="1"/>
          <p:nvPr/>
        </p:nvSpPr>
        <p:spPr>
          <a:xfrm>
            <a:off x="3741821" y="1538840"/>
            <a:ext cx="8325853"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Cambria Math" panose="02040503050406030204" pitchFamily="18" charset="0"/>
                <a:ea typeface="Cambria Math" panose="02040503050406030204" pitchFamily="18" charset="0"/>
              </a:rPr>
              <a:t>- Send a UDP message to each pi and validate acknowledgment message response.</a:t>
            </a:r>
            <a:endParaRPr lang="en-US" sz="2400" dirty="0">
              <a:latin typeface="Cambria Math" panose="02040503050406030204" pitchFamily="18" charset="0"/>
              <a:ea typeface="Cambria Math" panose="02040503050406030204" pitchFamily="18" charset="0"/>
            </a:endParaRPr>
          </a:p>
        </p:txBody>
      </p:sp>
      <p:sp>
        <p:nvSpPr>
          <p:cNvPr id="14" name="Rectangle 13"/>
          <p:cNvSpPr/>
          <p:nvPr/>
        </p:nvSpPr>
        <p:spPr>
          <a:xfrm>
            <a:off x="1362575" y="513165"/>
            <a:ext cx="8671762" cy="646331"/>
          </a:xfrm>
          <a:prstGeom prst="rect">
            <a:avLst/>
          </a:prstGeom>
        </p:spPr>
        <p:txBody>
          <a:bodyPr wrap="square">
            <a:spAutoFit/>
          </a:bodyPr>
          <a:lstStyle/>
          <a:p>
            <a:r>
              <a:rPr lang="en-CA" sz="3600" dirty="0" smtClean="0">
                <a:latin typeface="Cambria Math" panose="02040503050406030204" pitchFamily="18" charset="0"/>
                <a:ea typeface="Cambria Math" panose="02040503050406030204" pitchFamily="18" charset="0"/>
              </a:rPr>
              <a:t>THE SYSTEM TEST PLAN ABSTRACT</a:t>
            </a:r>
            <a:endParaRPr lang="en-CA"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0679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822" y="345563"/>
            <a:ext cx="9905998" cy="1478570"/>
          </a:xfrm>
        </p:spPr>
        <p:txBody>
          <a:bodyPr/>
          <a:lstStyle/>
          <a:p>
            <a:r>
              <a:rPr lang="en-CA" dirty="0" smtClean="0">
                <a:latin typeface="Cambria Math" panose="02040503050406030204" pitchFamily="18" charset="0"/>
                <a:ea typeface="Cambria Math" panose="02040503050406030204" pitchFamily="18" charset="0"/>
              </a:rPr>
              <a:t>MILESTONES</a:t>
            </a:r>
            <a:endParaRPr lang="en-CA" dirty="0">
              <a:latin typeface="Cambria Math" panose="02040503050406030204" pitchFamily="18" charset="0"/>
              <a:ea typeface="Cambria Math"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70350567"/>
              </p:ext>
            </p:extLst>
          </p:nvPr>
        </p:nvGraphicFramePr>
        <p:xfrm>
          <a:off x="1548701" y="1696806"/>
          <a:ext cx="9408318" cy="4866662"/>
        </p:xfrm>
        <a:graphic>
          <a:graphicData uri="http://schemas.openxmlformats.org/drawingml/2006/table">
            <a:tbl>
              <a:tblPr firstRow="1" bandRow="1">
                <a:tableStyleId>{5C22544A-7EE6-4342-B048-85BDC9FD1C3A}</a:tableStyleId>
              </a:tblPr>
              <a:tblGrid>
                <a:gridCol w="2689340"/>
                <a:gridCol w="1594007"/>
                <a:gridCol w="2885312"/>
                <a:gridCol w="2239659"/>
              </a:tblGrid>
              <a:tr h="738730">
                <a:tc>
                  <a:txBody>
                    <a:bodyPr/>
                    <a:lstStyle/>
                    <a:p>
                      <a:pPr algn="ctr"/>
                      <a:r>
                        <a:rPr lang="en-US" b="1" dirty="0">
                          <a:effectLst/>
                        </a:rPr>
                        <a:t>Task Description</a:t>
                      </a:r>
                      <a:endParaRPr lang="en-US" dirty="0">
                        <a:effectLst/>
                      </a:endParaRPr>
                    </a:p>
                  </a:txBody>
                  <a:tcPr marL="0" marR="0" marT="0" marB="0"/>
                </a:tc>
                <a:tc>
                  <a:txBody>
                    <a:bodyPr/>
                    <a:lstStyle/>
                    <a:p>
                      <a:pPr algn="ctr"/>
                      <a:r>
                        <a:rPr lang="en-US" b="1" dirty="0">
                          <a:effectLst/>
                        </a:rPr>
                        <a:t>Duration</a:t>
                      </a:r>
                      <a:endParaRPr lang="en-US" dirty="0">
                        <a:effectLst/>
                      </a:endParaRPr>
                    </a:p>
                    <a:p>
                      <a:pPr algn="ctr"/>
                      <a:r>
                        <a:rPr lang="en-US" b="1" dirty="0">
                          <a:effectLst/>
                        </a:rPr>
                        <a:t> (in weeks)</a:t>
                      </a:r>
                      <a:endParaRPr lang="en-US" dirty="0">
                        <a:effectLst/>
                      </a:endParaRPr>
                    </a:p>
                  </a:txBody>
                  <a:tcPr marL="0" marR="0" marT="0" marB="0"/>
                </a:tc>
                <a:tc>
                  <a:txBody>
                    <a:bodyPr/>
                    <a:lstStyle/>
                    <a:p>
                      <a:pPr algn="ctr"/>
                      <a:r>
                        <a:rPr lang="en-US" b="1" dirty="0">
                          <a:effectLst/>
                        </a:rPr>
                        <a:t>Preparation start</a:t>
                      </a:r>
                      <a:endParaRPr lang="en-US" dirty="0">
                        <a:effectLst/>
                      </a:endParaRPr>
                    </a:p>
                  </a:txBody>
                  <a:tcPr marL="0" marR="0" marT="0" marB="0"/>
                </a:tc>
                <a:tc>
                  <a:txBody>
                    <a:bodyPr/>
                    <a:lstStyle/>
                    <a:p>
                      <a:pPr algn="ctr"/>
                      <a:r>
                        <a:rPr lang="en-US" b="1" dirty="0">
                          <a:effectLst/>
                        </a:rPr>
                        <a:t>Due Date</a:t>
                      </a:r>
                      <a:endParaRPr lang="en-US" dirty="0">
                        <a:effectLst/>
                      </a:endParaRPr>
                    </a:p>
                  </a:txBody>
                  <a:tcPr marL="0" marR="0" marT="0" marB="0"/>
                </a:tc>
              </a:tr>
              <a:tr h="692366">
                <a:tc>
                  <a:txBody>
                    <a:bodyPr/>
                    <a:lstStyle/>
                    <a:p>
                      <a:pPr algn="ctr"/>
                      <a:r>
                        <a:rPr lang="en-US" dirty="0" smtClean="0">
                          <a:solidFill>
                            <a:schemeClr val="bg1"/>
                          </a:solidFill>
                          <a:effectLst/>
                        </a:rPr>
                        <a:t>Milestone</a:t>
                      </a:r>
                      <a:r>
                        <a:rPr lang="en-US" baseline="0" dirty="0" smtClean="0">
                          <a:solidFill>
                            <a:schemeClr val="bg1"/>
                          </a:solidFill>
                          <a:effectLst/>
                        </a:rPr>
                        <a:t> 1: </a:t>
                      </a:r>
                    </a:p>
                    <a:p>
                      <a:pPr algn="ctr"/>
                      <a:r>
                        <a:rPr lang="en-US" dirty="0" smtClean="0">
                          <a:solidFill>
                            <a:schemeClr val="bg1"/>
                          </a:solidFill>
                          <a:effectLst/>
                        </a:rPr>
                        <a:t>Design Review </a:t>
                      </a:r>
                      <a:r>
                        <a:rPr lang="en-US" dirty="0">
                          <a:solidFill>
                            <a:schemeClr val="bg1"/>
                          </a:solidFill>
                          <a:effectLst/>
                        </a:rPr>
                        <a:t>Presentation</a:t>
                      </a:r>
                    </a:p>
                  </a:txBody>
                  <a:tcPr marL="0" marR="0" marT="0" marB="0"/>
                </a:tc>
                <a:tc>
                  <a:txBody>
                    <a:bodyPr/>
                    <a:lstStyle/>
                    <a:p>
                      <a:pPr algn="ctr"/>
                      <a:r>
                        <a:rPr lang="en-US">
                          <a:solidFill>
                            <a:schemeClr val="bg1"/>
                          </a:solidFill>
                          <a:effectLst/>
                        </a:rPr>
                        <a:t>1</a:t>
                      </a:r>
                    </a:p>
                  </a:txBody>
                  <a:tcPr marL="0" marR="0" marT="0" marB="0"/>
                </a:tc>
                <a:tc>
                  <a:txBody>
                    <a:bodyPr/>
                    <a:lstStyle/>
                    <a:p>
                      <a:pPr algn="ctr"/>
                      <a:r>
                        <a:rPr lang="en-US" dirty="0">
                          <a:solidFill>
                            <a:schemeClr val="bg1"/>
                          </a:solidFill>
                          <a:effectLst/>
                        </a:rPr>
                        <a:t>Week of October 14, 2013</a:t>
                      </a:r>
                    </a:p>
                  </a:txBody>
                  <a:tcPr marL="0" marR="0" marT="0" marB="0"/>
                </a:tc>
                <a:tc>
                  <a:txBody>
                    <a:bodyPr/>
                    <a:lstStyle/>
                    <a:p>
                      <a:pPr algn="ctr"/>
                      <a:r>
                        <a:rPr lang="en-US">
                          <a:solidFill>
                            <a:schemeClr val="bg1"/>
                          </a:solidFill>
                          <a:effectLst/>
                        </a:rPr>
                        <a:t>21 October 2013</a:t>
                      </a:r>
                    </a:p>
                  </a:txBody>
                  <a:tcPr marL="0" marR="0" marT="0" marB="0"/>
                </a:tc>
              </a:tr>
              <a:tr h="792361">
                <a:tc>
                  <a:txBody>
                    <a:bodyPr/>
                    <a:lstStyle/>
                    <a:p>
                      <a:pPr algn="ctr"/>
                      <a:r>
                        <a:rPr lang="en-US" dirty="0" smtClean="0">
                          <a:solidFill>
                            <a:schemeClr val="bg1"/>
                          </a:solidFill>
                          <a:effectLst/>
                        </a:rPr>
                        <a:t>Milestone 2: </a:t>
                      </a:r>
                    </a:p>
                    <a:p>
                      <a:pPr algn="ctr"/>
                      <a:r>
                        <a:rPr lang="en-US" dirty="0" smtClean="0">
                          <a:solidFill>
                            <a:schemeClr val="bg1"/>
                          </a:solidFill>
                          <a:effectLst/>
                        </a:rPr>
                        <a:t>Establish and Test UDP</a:t>
                      </a:r>
                      <a:r>
                        <a:rPr lang="en-US" baseline="0" dirty="0" smtClean="0">
                          <a:solidFill>
                            <a:schemeClr val="bg1"/>
                          </a:solidFill>
                          <a:effectLst/>
                        </a:rPr>
                        <a:t> communication</a:t>
                      </a:r>
                      <a:endParaRPr lang="en-US" dirty="0" smtClean="0">
                        <a:solidFill>
                          <a:schemeClr val="bg1"/>
                        </a:solidFill>
                        <a:effectLst/>
                      </a:endParaRPr>
                    </a:p>
                    <a:p>
                      <a:pPr algn="ctr"/>
                      <a:endParaRPr lang="en-US" dirty="0">
                        <a:solidFill>
                          <a:schemeClr val="bg1"/>
                        </a:solidFill>
                        <a:effectLst/>
                      </a:endParaRPr>
                    </a:p>
                  </a:txBody>
                  <a:tcPr marL="0" marR="0" marT="0" marB="0"/>
                </a:tc>
                <a:tc>
                  <a:txBody>
                    <a:bodyPr/>
                    <a:lstStyle/>
                    <a:p>
                      <a:pPr algn="ctr"/>
                      <a:r>
                        <a:rPr lang="en-US" dirty="0" smtClean="0">
                          <a:solidFill>
                            <a:schemeClr val="bg1"/>
                          </a:solidFill>
                          <a:effectLst/>
                        </a:rPr>
                        <a:t>2.5</a:t>
                      </a:r>
                      <a:endParaRPr lang="en-US" dirty="0">
                        <a:solidFill>
                          <a:schemeClr val="bg1"/>
                        </a:solidFill>
                        <a:effectLst/>
                      </a:endParaRPr>
                    </a:p>
                  </a:txBody>
                  <a:tcPr marL="0" marR="0" marT="0" marB="0"/>
                </a:tc>
                <a:tc>
                  <a:txBody>
                    <a:bodyPr/>
                    <a:lstStyle/>
                    <a:p>
                      <a:pPr algn="ctr"/>
                      <a:r>
                        <a:rPr lang="en-US" dirty="0" smtClean="0">
                          <a:solidFill>
                            <a:schemeClr val="bg1"/>
                          </a:solidFill>
                          <a:effectLst/>
                        </a:rPr>
                        <a:t>Week of October 21, 2013</a:t>
                      </a:r>
                      <a:endParaRPr lang="en-US" dirty="0">
                        <a:solidFill>
                          <a:schemeClr val="bg1"/>
                        </a:solidFill>
                        <a:effectLst/>
                      </a:endParaRPr>
                    </a:p>
                  </a:txBody>
                  <a:tcPr marL="0" marR="0" marT="0" marB="0"/>
                </a:tc>
                <a:tc>
                  <a:txBody>
                    <a:bodyPr/>
                    <a:lstStyle/>
                    <a:p>
                      <a:pPr algn="ctr"/>
                      <a:r>
                        <a:rPr lang="en-US" dirty="0" smtClean="0">
                          <a:solidFill>
                            <a:schemeClr val="bg1"/>
                          </a:solidFill>
                          <a:effectLst/>
                        </a:rPr>
                        <a:t>18</a:t>
                      </a:r>
                      <a:r>
                        <a:rPr lang="en-US" baseline="0" dirty="0" smtClean="0">
                          <a:solidFill>
                            <a:schemeClr val="bg1"/>
                          </a:solidFill>
                          <a:effectLst/>
                        </a:rPr>
                        <a:t> November </a:t>
                      </a:r>
                      <a:r>
                        <a:rPr lang="en-US" dirty="0" smtClean="0">
                          <a:solidFill>
                            <a:schemeClr val="bg1"/>
                          </a:solidFill>
                          <a:effectLst/>
                        </a:rPr>
                        <a:t>, 2013</a:t>
                      </a:r>
                      <a:endParaRPr lang="en-US" dirty="0">
                        <a:solidFill>
                          <a:schemeClr val="bg1"/>
                        </a:solidFill>
                        <a:effectLst/>
                      </a:endParaRPr>
                    </a:p>
                  </a:txBody>
                  <a:tcPr marL="0" marR="0" marT="0" marB="0"/>
                </a:tc>
              </a:tr>
              <a:tr h="792361">
                <a:tc>
                  <a:txBody>
                    <a:bodyPr/>
                    <a:lstStyle/>
                    <a:p>
                      <a:pPr algn="ctr"/>
                      <a:r>
                        <a:rPr lang="en-US" dirty="0" smtClean="0">
                          <a:solidFill>
                            <a:schemeClr val="bg1"/>
                          </a:solidFill>
                          <a:effectLst/>
                        </a:rPr>
                        <a:t>Milestone 3: </a:t>
                      </a:r>
                    </a:p>
                    <a:p>
                      <a:pPr algn="ctr"/>
                      <a:r>
                        <a:rPr lang="en-US" baseline="0" dirty="0" smtClean="0">
                          <a:solidFill>
                            <a:schemeClr val="bg1"/>
                          </a:solidFill>
                          <a:effectLst/>
                        </a:rPr>
                        <a:t>Implement and Test Sensors’ Handlers</a:t>
                      </a:r>
                      <a:endParaRPr lang="en-US" dirty="0" smtClean="0">
                        <a:solidFill>
                          <a:schemeClr val="bg1"/>
                        </a:solidFill>
                        <a:effectLst/>
                      </a:endParaRPr>
                    </a:p>
                  </a:txBody>
                  <a:tcPr marL="0" marR="0" marT="0" marB="0"/>
                </a:tc>
                <a:tc>
                  <a:txBody>
                    <a:bodyPr/>
                    <a:lstStyle/>
                    <a:p>
                      <a:pPr algn="ctr"/>
                      <a:r>
                        <a:rPr lang="en-US" dirty="0" smtClean="0">
                          <a:solidFill>
                            <a:schemeClr val="bg1"/>
                          </a:solidFill>
                          <a:effectLst/>
                        </a:rPr>
                        <a:t>1.5</a:t>
                      </a:r>
                      <a:endParaRPr lang="en-US" dirty="0">
                        <a:solidFill>
                          <a:schemeClr val="bg1"/>
                        </a:solidFill>
                        <a:effectLst/>
                      </a:endParaRPr>
                    </a:p>
                  </a:txBody>
                  <a:tcPr marL="0" marR="0" marT="0" marB="0"/>
                </a:tc>
                <a:tc>
                  <a:txBody>
                    <a:bodyPr/>
                    <a:lstStyle/>
                    <a:p>
                      <a:pPr algn="ctr"/>
                      <a:r>
                        <a:rPr lang="en-US" dirty="0">
                          <a:solidFill>
                            <a:schemeClr val="bg1"/>
                          </a:solidFill>
                          <a:effectLst/>
                        </a:rPr>
                        <a:t>Week </a:t>
                      </a:r>
                      <a:r>
                        <a:rPr lang="en-US" dirty="0" smtClean="0">
                          <a:solidFill>
                            <a:schemeClr val="bg1"/>
                          </a:solidFill>
                          <a:effectLst/>
                        </a:rPr>
                        <a:t>of November11, </a:t>
                      </a:r>
                      <a:r>
                        <a:rPr lang="en-US" dirty="0">
                          <a:solidFill>
                            <a:schemeClr val="bg1"/>
                          </a:solidFill>
                          <a:effectLst/>
                        </a:rPr>
                        <a:t>2013</a:t>
                      </a:r>
                    </a:p>
                  </a:txBody>
                  <a:tcPr marL="0" marR="0" marT="0" marB="0"/>
                </a:tc>
                <a:tc>
                  <a:txBody>
                    <a:bodyPr/>
                    <a:lstStyle/>
                    <a:p>
                      <a:pPr algn="ctr"/>
                      <a:r>
                        <a:rPr lang="en-US" dirty="0" smtClean="0">
                          <a:solidFill>
                            <a:schemeClr val="bg1"/>
                          </a:solidFill>
                          <a:effectLst/>
                        </a:rPr>
                        <a:t>21 </a:t>
                      </a:r>
                      <a:r>
                        <a:rPr lang="en-US" dirty="0">
                          <a:solidFill>
                            <a:schemeClr val="bg1"/>
                          </a:solidFill>
                          <a:effectLst/>
                        </a:rPr>
                        <a:t>November 2013</a:t>
                      </a:r>
                    </a:p>
                  </a:txBody>
                  <a:tcPr marL="0" marR="0" marT="0" marB="0"/>
                </a:tc>
              </a:tr>
              <a:tr h="692366">
                <a:tc>
                  <a:txBody>
                    <a:bodyPr/>
                    <a:lstStyle/>
                    <a:p>
                      <a:pPr algn="ctr"/>
                      <a:r>
                        <a:rPr lang="en-US" dirty="0" smtClean="0">
                          <a:solidFill>
                            <a:schemeClr val="bg1"/>
                          </a:solidFill>
                          <a:effectLst/>
                        </a:rPr>
                        <a:t>Milestone 4: </a:t>
                      </a:r>
                    </a:p>
                    <a:p>
                      <a:pPr algn="ctr"/>
                      <a:r>
                        <a:rPr lang="en-US" dirty="0" smtClean="0">
                          <a:solidFill>
                            <a:schemeClr val="bg1"/>
                          </a:solidFill>
                          <a:effectLst/>
                        </a:rPr>
                        <a:t>Design</a:t>
                      </a:r>
                      <a:r>
                        <a:rPr lang="en-US" baseline="0" dirty="0" smtClean="0">
                          <a:solidFill>
                            <a:schemeClr val="bg1"/>
                          </a:solidFill>
                          <a:effectLst/>
                        </a:rPr>
                        <a:t>, Implement and Test </a:t>
                      </a:r>
                      <a:r>
                        <a:rPr lang="en-US" dirty="0" smtClean="0">
                          <a:solidFill>
                            <a:schemeClr val="bg1"/>
                          </a:solidFill>
                          <a:effectLst/>
                        </a:rPr>
                        <a:t>GUI</a:t>
                      </a:r>
                      <a:endParaRPr lang="en-US" dirty="0">
                        <a:solidFill>
                          <a:schemeClr val="bg1"/>
                        </a:solidFill>
                        <a:effectLst/>
                      </a:endParaRPr>
                    </a:p>
                  </a:txBody>
                  <a:tcPr marL="0" marR="0" marT="0" marB="0"/>
                </a:tc>
                <a:tc>
                  <a:txBody>
                    <a:bodyPr/>
                    <a:lstStyle/>
                    <a:p>
                      <a:pPr algn="ctr"/>
                      <a:r>
                        <a:rPr lang="en-US" dirty="0">
                          <a:solidFill>
                            <a:schemeClr val="bg1"/>
                          </a:solidFill>
                          <a:effectLst/>
                        </a:rPr>
                        <a:t>1</a:t>
                      </a:r>
                    </a:p>
                  </a:txBody>
                  <a:tcPr marL="0" marR="0" marT="0" marB="0"/>
                </a:tc>
                <a:tc>
                  <a:txBody>
                    <a:bodyPr/>
                    <a:lstStyle/>
                    <a:p>
                      <a:pPr algn="ctr"/>
                      <a:r>
                        <a:rPr lang="en-US" dirty="0">
                          <a:solidFill>
                            <a:schemeClr val="bg1"/>
                          </a:solidFill>
                          <a:effectLst/>
                        </a:rPr>
                        <a:t>Week of November </a:t>
                      </a:r>
                      <a:r>
                        <a:rPr lang="en-US" dirty="0" smtClean="0">
                          <a:solidFill>
                            <a:schemeClr val="bg1"/>
                          </a:solidFill>
                          <a:effectLst/>
                        </a:rPr>
                        <a:t>18, </a:t>
                      </a:r>
                      <a:r>
                        <a:rPr lang="en-US" dirty="0">
                          <a:solidFill>
                            <a:schemeClr val="bg1"/>
                          </a:solidFill>
                          <a:effectLst/>
                        </a:rPr>
                        <a:t>2013</a:t>
                      </a:r>
                    </a:p>
                  </a:txBody>
                  <a:tcPr marL="0" marR="0" marT="0" marB="0"/>
                </a:tc>
                <a:tc>
                  <a:txBody>
                    <a:bodyPr/>
                    <a:lstStyle/>
                    <a:p>
                      <a:pPr algn="ctr"/>
                      <a:r>
                        <a:rPr lang="en-US" dirty="0" smtClean="0">
                          <a:solidFill>
                            <a:schemeClr val="bg1"/>
                          </a:solidFill>
                          <a:effectLst/>
                        </a:rPr>
                        <a:t>25 </a:t>
                      </a:r>
                      <a:r>
                        <a:rPr lang="en-US" dirty="0">
                          <a:solidFill>
                            <a:schemeClr val="bg1"/>
                          </a:solidFill>
                          <a:effectLst/>
                        </a:rPr>
                        <a:t>November 2013</a:t>
                      </a:r>
                    </a:p>
                  </a:txBody>
                  <a:tcPr marL="0" marR="0" marT="0" marB="0"/>
                </a:tc>
              </a:tr>
              <a:tr h="692366">
                <a:tc>
                  <a:txBody>
                    <a:bodyPr/>
                    <a:lstStyle/>
                    <a:p>
                      <a:pPr algn="ctr"/>
                      <a:r>
                        <a:rPr lang="en-US" dirty="0" smtClean="0">
                          <a:solidFill>
                            <a:schemeClr val="bg1"/>
                          </a:solidFill>
                          <a:effectLst/>
                        </a:rPr>
                        <a:t>Milestone 5: UAT</a:t>
                      </a:r>
                      <a:r>
                        <a:rPr lang="en-US" baseline="0" dirty="0" smtClean="0">
                          <a:solidFill>
                            <a:schemeClr val="bg1"/>
                          </a:solidFill>
                          <a:effectLst/>
                        </a:rPr>
                        <a:t> and Final Presentation</a:t>
                      </a:r>
                      <a:endParaRPr lang="en-US" dirty="0" smtClean="0">
                        <a:solidFill>
                          <a:schemeClr val="bg1"/>
                        </a:solidFill>
                        <a:effectLst/>
                      </a:endParaRPr>
                    </a:p>
                  </a:txBody>
                  <a:tcPr marL="0" marR="0" marT="0" marB="0"/>
                </a:tc>
                <a:tc>
                  <a:txBody>
                    <a:bodyPr/>
                    <a:lstStyle/>
                    <a:p>
                      <a:pPr algn="ctr"/>
                      <a:r>
                        <a:rPr lang="en-US" dirty="0" smtClean="0">
                          <a:solidFill>
                            <a:schemeClr val="bg1"/>
                          </a:solidFill>
                          <a:effectLst/>
                        </a:rPr>
                        <a:t>1</a:t>
                      </a:r>
                      <a:endParaRPr lang="en-US" dirty="0">
                        <a:solidFill>
                          <a:schemeClr val="bg1"/>
                        </a:solidFill>
                        <a:effectLst/>
                      </a:endParaRPr>
                    </a:p>
                  </a:txBody>
                  <a:tcPr marL="0" marR="0" marT="0" marB="0"/>
                </a:tc>
                <a:tc>
                  <a:txBody>
                    <a:bodyPr/>
                    <a:lstStyle/>
                    <a:p>
                      <a:pPr algn="ctr"/>
                      <a:r>
                        <a:rPr lang="en-US" dirty="0">
                          <a:solidFill>
                            <a:schemeClr val="bg1"/>
                          </a:solidFill>
                          <a:effectLst/>
                        </a:rPr>
                        <a:t>Week of November </a:t>
                      </a:r>
                      <a:r>
                        <a:rPr lang="en-US" dirty="0" smtClean="0">
                          <a:solidFill>
                            <a:schemeClr val="bg1"/>
                          </a:solidFill>
                          <a:effectLst/>
                        </a:rPr>
                        <a:t>25, </a:t>
                      </a:r>
                      <a:r>
                        <a:rPr lang="en-US" dirty="0">
                          <a:solidFill>
                            <a:schemeClr val="bg1"/>
                          </a:solidFill>
                          <a:effectLst/>
                        </a:rPr>
                        <a:t>2013</a:t>
                      </a:r>
                    </a:p>
                  </a:txBody>
                  <a:tcPr marL="0" marR="0" marT="0" marB="0"/>
                </a:tc>
                <a:tc>
                  <a:txBody>
                    <a:bodyPr/>
                    <a:lstStyle/>
                    <a:p>
                      <a:pPr algn="ctr"/>
                      <a:r>
                        <a:rPr lang="en-US" dirty="0">
                          <a:solidFill>
                            <a:schemeClr val="bg1"/>
                          </a:solidFill>
                          <a:effectLst/>
                        </a:rPr>
                        <a:t>4 December 2013</a:t>
                      </a:r>
                    </a:p>
                  </a:txBody>
                  <a:tcPr marL="0" marR="0" marT="0" marB="0"/>
                </a:tc>
              </a:tr>
            </a:tbl>
          </a:graphicData>
        </a:graphic>
      </p:graphicFrame>
    </p:spTree>
    <p:extLst>
      <p:ext uri="{BB962C8B-B14F-4D97-AF65-F5344CB8AC3E}">
        <p14:creationId xmlns:p14="http://schemas.microsoft.com/office/powerpoint/2010/main" val="2222115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436261"/>
            <a:ext cx="8791575" cy="2387600"/>
          </a:xfrm>
        </p:spPr>
        <p:txBody>
          <a:bodyPr/>
          <a:lstStyle/>
          <a:p>
            <a:r>
              <a:rPr lang="en-US" dirty="0" smtClean="0"/>
              <a:t>Potential Challenges</a:t>
            </a:r>
            <a:endParaRPr lang="en-US" dirty="0"/>
          </a:p>
        </p:txBody>
      </p:sp>
    </p:spTree>
    <p:extLst>
      <p:ext uri="{BB962C8B-B14F-4D97-AF65-F5344CB8AC3E}">
        <p14:creationId xmlns:p14="http://schemas.microsoft.com/office/powerpoint/2010/main" val="185323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777" y="1750160"/>
            <a:ext cx="8791575" cy="2387600"/>
          </a:xfrm>
        </p:spPr>
        <p:txBody>
          <a:bodyPr/>
          <a:lstStyle/>
          <a:p>
            <a:r>
              <a:rPr lang="en-US" dirty="0" smtClean="0"/>
              <a:t>Thank You.</a:t>
            </a:r>
            <a:br>
              <a:rPr lang="en-US" dirty="0" smtClean="0"/>
            </a:br>
            <a:r>
              <a:rPr lang="en-US" dirty="0" smtClean="0"/>
              <a:t>Questions?</a:t>
            </a:r>
            <a:endParaRPr lang="en-US" dirty="0"/>
          </a:p>
        </p:txBody>
      </p:sp>
    </p:spTree>
    <p:extLst>
      <p:ext uri="{BB962C8B-B14F-4D97-AF65-F5344CB8AC3E}">
        <p14:creationId xmlns:p14="http://schemas.microsoft.com/office/powerpoint/2010/main" val="108315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Cambria Math" panose="02040503050406030204" pitchFamily="18" charset="0"/>
                <a:ea typeface="Cambria Math" panose="02040503050406030204" pitchFamily="18" charset="0"/>
              </a:rPr>
              <a:t>What is </a:t>
            </a:r>
            <a:r>
              <a:rPr lang="en-CA" i="1" dirty="0">
                <a:latin typeface="Cambria Math" panose="02040503050406030204" pitchFamily="18" charset="0"/>
                <a:ea typeface="Cambria Math" panose="02040503050406030204" pitchFamily="18" charset="0"/>
              </a:rPr>
              <a:t>Bio Beat</a:t>
            </a:r>
            <a:r>
              <a:rPr lang="en-CA" dirty="0">
                <a:latin typeface="Cambria Math" panose="02040503050406030204" pitchFamily="18" charset="0"/>
                <a:ea typeface="Cambria Math" panose="02040503050406030204" pitchFamily="18" charset="0"/>
              </a:rPr>
              <a:t>?</a:t>
            </a:r>
          </a:p>
        </p:txBody>
      </p:sp>
      <p:sp>
        <p:nvSpPr>
          <p:cNvPr id="3" name="Content Placeholder 2"/>
          <p:cNvSpPr>
            <a:spLocks noGrp="1"/>
          </p:cNvSpPr>
          <p:nvPr>
            <p:ph idx="1"/>
          </p:nvPr>
        </p:nvSpPr>
        <p:spPr>
          <a:xfrm>
            <a:off x="1141412" y="2097088"/>
            <a:ext cx="9905999" cy="3541714"/>
          </a:xfrm>
        </p:spPr>
        <p:txBody>
          <a:bodyPr>
            <a:normAutofit/>
          </a:bodyPr>
          <a:lstStyle/>
          <a:p>
            <a:r>
              <a:rPr lang="en-GB" dirty="0">
                <a:latin typeface="Cambria Math" panose="02040503050406030204" pitchFamily="18" charset="0"/>
                <a:ea typeface="Cambria Math" panose="02040503050406030204" pitchFamily="18" charset="0"/>
              </a:rPr>
              <a:t>It is a simple to use system that senses the user’s heart rate and the temperature of the environment. </a:t>
            </a:r>
            <a:endParaRPr lang="en-GB" dirty="0" smtClean="0">
              <a:latin typeface="Cambria Math" panose="02040503050406030204" pitchFamily="18" charset="0"/>
              <a:ea typeface="Cambria Math" panose="02040503050406030204" pitchFamily="18" charset="0"/>
            </a:endParaRPr>
          </a:p>
          <a:p>
            <a:r>
              <a:rPr lang="en-CA" i="1" dirty="0" smtClean="0">
                <a:latin typeface="Cambria Math" panose="02040503050406030204" pitchFamily="18" charset="0"/>
                <a:ea typeface="Cambria Math" panose="02040503050406030204" pitchFamily="18" charset="0"/>
              </a:rPr>
              <a:t>Bio Beat</a:t>
            </a:r>
            <a:r>
              <a:rPr lang="en-CA" dirty="0" smtClean="0">
                <a:latin typeface="Cambria Math" panose="02040503050406030204" pitchFamily="18" charset="0"/>
                <a:ea typeface="Cambria Math" panose="02040503050406030204" pitchFamily="18" charset="0"/>
              </a:rPr>
              <a:t> sets the mood from collecting real-time data or from previous readings.</a:t>
            </a:r>
            <a:endParaRPr lang="en-CA" i="1" dirty="0" smtClean="0">
              <a:latin typeface="Cambria Math" panose="02040503050406030204" pitchFamily="18" charset="0"/>
              <a:ea typeface="Cambria Math" panose="02040503050406030204" pitchFamily="18" charset="0"/>
            </a:endParaRPr>
          </a:p>
          <a:p>
            <a:r>
              <a:rPr lang="en-GB" i="1" dirty="0" smtClean="0">
                <a:latin typeface="Cambria Math" panose="02040503050406030204" pitchFamily="18" charset="0"/>
                <a:ea typeface="Cambria Math" panose="02040503050406030204" pitchFamily="18" charset="0"/>
              </a:rPr>
              <a:t>Bio Beat</a:t>
            </a:r>
            <a:r>
              <a:rPr lang="en-GB" dirty="0" smtClean="0">
                <a:latin typeface="Cambria Math" panose="02040503050406030204" pitchFamily="18" charset="0"/>
                <a:ea typeface="Cambria Math" panose="02040503050406030204" pitchFamily="18" charset="0"/>
              </a:rPr>
              <a:t> then uses the mood it has determined from the users information, in order to play music that enhances the experience</a:t>
            </a:r>
            <a:r>
              <a:rPr lang="en-GB" dirty="0" smtClean="0">
                <a:latin typeface="Cambria Math" panose="02040503050406030204" pitchFamily="18" charset="0"/>
                <a:ea typeface="Cambria Math" panose="02040503050406030204" pitchFamily="18" charset="0"/>
              </a:rPr>
              <a:t>.</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1423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Cambria Math" panose="02040503050406030204" pitchFamily="18" charset="0"/>
                <a:ea typeface="Cambria Math" panose="02040503050406030204" pitchFamily="18" charset="0"/>
              </a:rPr>
              <a:t>How does </a:t>
            </a:r>
            <a:r>
              <a:rPr lang="en-CA" i="1" dirty="0" smtClean="0">
                <a:latin typeface="Cambria Math" panose="02040503050406030204" pitchFamily="18" charset="0"/>
                <a:ea typeface="Cambria Math" panose="02040503050406030204" pitchFamily="18" charset="0"/>
              </a:rPr>
              <a:t>Bio Beat</a:t>
            </a:r>
            <a:r>
              <a:rPr lang="en-CA" dirty="0" smtClean="0">
                <a:latin typeface="Cambria Math" panose="02040503050406030204" pitchFamily="18" charset="0"/>
                <a:ea typeface="Cambria Math" panose="02040503050406030204" pitchFamily="18" charset="0"/>
              </a:rPr>
              <a:t>  work?</a:t>
            </a:r>
            <a:endParaRPr lang="en-CA"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lvl="0"/>
            <a:r>
              <a:rPr lang="en-GB" dirty="0" smtClean="0">
                <a:latin typeface="Cambria Math" panose="02040503050406030204" pitchFamily="18" charset="0"/>
                <a:ea typeface="Cambria Math" panose="02040503050406030204" pitchFamily="18" charset="0"/>
              </a:rPr>
              <a:t>The </a:t>
            </a:r>
            <a:r>
              <a:rPr lang="en-GB" dirty="0">
                <a:latin typeface="Cambria Math" panose="02040503050406030204" pitchFamily="18" charset="0"/>
                <a:ea typeface="Cambria Math" panose="02040503050406030204" pitchFamily="18" charset="0"/>
              </a:rPr>
              <a:t>user puts the pulse sensor on a finger and uses the GUI to adjust the </a:t>
            </a:r>
            <a:r>
              <a:rPr lang="en-GB" dirty="0" smtClean="0">
                <a:latin typeface="Cambria Math" panose="02040503050406030204" pitchFamily="18" charset="0"/>
                <a:ea typeface="Cambria Math" panose="02040503050406030204" pitchFamily="18" charset="0"/>
              </a:rPr>
              <a:t>settings to either collect data on command or periodically.</a:t>
            </a:r>
            <a:endParaRPr lang="en-CA" dirty="0">
              <a:latin typeface="Cambria Math" panose="02040503050406030204" pitchFamily="18" charset="0"/>
              <a:ea typeface="Cambria Math" panose="02040503050406030204" pitchFamily="18" charset="0"/>
            </a:endParaRPr>
          </a:p>
          <a:p>
            <a:r>
              <a:rPr lang="en-CA" dirty="0">
                <a:latin typeface="Cambria Math" panose="02040503050406030204" pitchFamily="18" charset="0"/>
                <a:ea typeface="Cambria Math" panose="02040503050406030204" pitchFamily="18" charset="0"/>
              </a:rPr>
              <a:t>The temperature sensor will continuously be collecting </a:t>
            </a:r>
            <a:r>
              <a:rPr lang="en-CA" dirty="0" smtClean="0">
                <a:latin typeface="Cambria Math" panose="02040503050406030204" pitchFamily="18" charset="0"/>
                <a:ea typeface="Cambria Math" panose="02040503050406030204" pitchFamily="18" charset="0"/>
              </a:rPr>
              <a:t>data.</a:t>
            </a:r>
            <a:endParaRPr lang="en-CA" dirty="0" smtClean="0">
              <a:latin typeface="Cambria Math" panose="02040503050406030204" pitchFamily="18" charset="0"/>
              <a:ea typeface="Cambria Math" panose="02040503050406030204" pitchFamily="18" charset="0"/>
            </a:endParaRPr>
          </a:p>
          <a:p>
            <a:r>
              <a:rPr lang="en-CA" dirty="0" smtClean="0">
                <a:latin typeface="Cambria Math" panose="02040503050406030204" pitchFamily="18" charset="0"/>
                <a:ea typeface="Cambria Math" panose="02040503050406030204" pitchFamily="18" charset="0"/>
              </a:rPr>
              <a:t>Some </a:t>
            </a:r>
            <a:r>
              <a:rPr lang="en-CA" dirty="0">
                <a:latin typeface="Cambria Math" panose="02040503050406030204" pitchFamily="18" charset="0"/>
                <a:ea typeface="Cambria Math" panose="02040503050406030204" pitchFamily="18" charset="0"/>
              </a:rPr>
              <a:t>other settings could include type of environment, age and </a:t>
            </a:r>
            <a:r>
              <a:rPr lang="en-CA" dirty="0" smtClean="0">
                <a:latin typeface="Cambria Math" panose="02040503050406030204" pitchFamily="18" charset="0"/>
                <a:ea typeface="Cambria Math" panose="02040503050406030204" pitchFamily="18" charset="0"/>
              </a:rPr>
              <a:t>lifestyle.</a:t>
            </a:r>
          </a:p>
          <a:p>
            <a:r>
              <a:rPr lang="en-CA" dirty="0" smtClean="0">
                <a:latin typeface="Cambria Math" panose="02040503050406030204" pitchFamily="18" charset="0"/>
                <a:ea typeface="Cambria Math" panose="02040503050406030204" pitchFamily="18" charset="0"/>
              </a:rPr>
              <a:t>Based on this information </a:t>
            </a:r>
            <a:r>
              <a:rPr lang="en-CA" i="1" dirty="0" smtClean="0">
                <a:latin typeface="Cambria Math" panose="02040503050406030204" pitchFamily="18" charset="0"/>
                <a:ea typeface="Cambria Math" panose="02040503050406030204" pitchFamily="18" charset="0"/>
              </a:rPr>
              <a:t>BIO BEAT </a:t>
            </a:r>
            <a:r>
              <a:rPr lang="en-CA" dirty="0" smtClean="0">
                <a:latin typeface="Cambria Math" panose="02040503050406030204" pitchFamily="18" charset="0"/>
                <a:ea typeface="Cambria Math" panose="02040503050406030204" pitchFamily="18" charset="0"/>
              </a:rPr>
              <a:t> will choose an appropriate song for your mood.</a:t>
            </a:r>
            <a:endParaRPr lang="en-CA" i="1" dirty="0" smtClean="0">
              <a:latin typeface="Cambria Math" panose="02040503050406030204" pitchFamily="18" charset="0"/>
              <a:ea typeface="Cambria Math" panose="02040503050406030204" pitchFamily="18" charset="0"/>
            </a:endParaRPr>
          </a:p>
          <a:p>
            <a:endParaRPr lang="en-CA" dirty="0" smtClean="0">
              <a:latin typeface="Cambria Math" panose="02040503050406030204" pitchFamily="18" charset="0"/>
              <a:ea typeface="Cambria Math" panose="02040503050406030204" pitchFamily="18" charset="0"/>
            </a:endParaRPr>
          </a:p>
          <a:p>
            <a:endParaRPr lang="en-CA"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9237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Cambria Math" panose="02040503050406030204" pitchFamily="18" charset="0"/>
                <a:ea typeface="Cambria Math" panose="02040503050406030204" pitchFamily="18" charset="0"/>
              </a:rPr>
              <a:t>Heart beat monitoring</a:t>
            </a:r>
            <a:endParaRPr lang="en-CA" dirty="0">
              <a:latin typeface="Cambria Math" panose="02040503050406030204" pitchFamily="18" charset="0"/>
              <a:ea typeface="Cambria Math" panose="02040503050406030204" pitchFamily="18" charset="0"/>
            </a:endParaRPr>
          </a:p>
        </p:txBody>
      </p:sp>
      <p:pic>
        <p:nvPicPr>
          <p:cNvPr id="2052" name="Picture 4" descr="http://myworldofmedicine.files.wordpress.com/2013/09/heart-beat-pulse-r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854" y="3059112"/>
            <a:ext cx="2724785" cy="20435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6" y="2052080"/>
            <a:ext cx="4057652" cy="4057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308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Cambria Math" panose="02040503050406030204" pitchFamily="18" charset="0"/>
                <a:ea typeface="Cambria Math" panose="02040503050406030204" pitchFamily="18" charset="0"/>
              </a:rPr>
              <a:t>TEMPERATURE SENSING</a:t>
            </a:r>
            <a:endParaRPr lang="en-CA" dirty="0">
              <a:latin typeface="Cambria Math" panose="02040503050406030204" pitchFamily="18" charset="0"/>
              <a:ea typeface="Cambria Math" panose="02040503050406030204" pitchFamily="18" charset="0"/>
            </a:endParaRPr>
          </a:p>
        </p:txBody>
      </p:sp>
      <p:pic>
        <p:nvPicPr>
          <p:cNvPr id="3074" name="Picture 2" descr="http://images.tutorvista.com/cms/images/95/thermometer-fire-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2097088"/>
            <a:ext cx="381000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28651" y="2097089"/>
            <a:ext cx="4364751" cy="3971924"/>
          </a:xfrm>
          <a:prstGeom prst="rect">
            <a:avLst/>
          </a:prstGeom>
        </p:spPr>
      </p:pic>
    </p:spTree>
    <p:extLst>
      <p:ext uri="{BB962C8B-B14F-4D97-AF65-F5344CB8AC3E}">
        <p14:creationId xmlns:p14="http://schemas.microsoft.com/office/powerpoint/2010/main" val="6347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avidjcarr.files.wordpress.com/2010/01/2010_presentation1_realti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21" y="2279968"/>
            <a:ext cx="4480560" cy="33604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webeden.co.uk/blog/wp-content/uploads/2009/07/real-time-se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415" y="2279968"/>
            <a:ext cx="3419475" cy="34099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944882" y="801398"/>
            <a:ext cx="9905998" cy="1478570"/>
          </a:xfrm>
        </p:spPr>
        <p:txBody>
          <a:bodyPr/>
          <a:lstStyle/>
          <a:p>
            <a:r>
              <a:rPr lang="en-CA" dirty="0" smtClean="0">
                <a:latin typeface="Cambria Math" panose="02040503050406030204" pitchFamily="18" charset="0"/>
                <a:ea typeface="Cambria Math" panose="02040503050406030204" pitchFamily="18" charset="0"/>
              </a:rPr>
              <a:t>REAL TIME</a:t>
            </a:r>
            <a:endParaRPr lang="en-CA"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58110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Cambria Math" panose="02040503050406030204" pitchFamily="18" charset="0"/>
                <a:ea typeface="Cambria Math" panose="02040503050406030204" pitchFamily="18" charset="0"/>
              </a:rPr>
              <a:t>Top level architectural diagram</a:t>
            </a:r>
            <a:endParaRPr lang="en-CA" dirty="0">
              <a:latin typeface="Cambria Math" panose="02040503050406030204" pitchFamily="18" charset="0"/>
              <a:ea typeface="Cambria Math" panose="020405030504060302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552" y="1596787"/>
            <a:ext cx="3726264" cy="4918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660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3910458"/>
              </p:ext>
            </p:extLst>
          </p:nvPr>
        </p:nvGraphicFramePr>
        <p:xfrm>
          <a:off x="3629526" y="1673726"/>
          <a:ext cx="6096000" cy="370840"/>
        </p:xfrm>
        <a:graphic>
          <a:graphicData uri="http://schemas.openxmlformats.org/drawingml/2006/table">
            <a:tbl>
              <a:tblPr firstRow="1" bandRow="1"/>
              <a:tblGrid>
                <a:gridCol w="6096000"/>
              </a:tblGrid>
              <a:tr h="370840">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endParaRPr lang="en-US" dirty="0"/>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35066441"/>
              </p:ext>
            </p:extLst>
          </p:nvPr>
        </p:nvGraphicFramePr>
        <p:xfrm>
          <a:off x="3761873" y="1685758"/>
          <a:ext cx="6096000" cy="370840"/>
        </p:xfrm>
        <a:graphic>
          <a:graphicData uri="http://schemas.openxmlformats.org/drawingml/2006/table">
            <a:tbl>
              <a:tblPr firstRow="1" bandRow="1">
                <a:tableStyleId>{2D5ABB26-0587-4C30-8999-92F81FD0307C}</a:tableStyleId>
              </a:tblPr>
              <a:tblGrid>
                <a:gridCol w="6096000"/>
              </a:tblGrid>
              <a:tr h="370840">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28124056"/>
              </p:ext>
            </p:extLst>
          </p:nvPr>
        </p:nvGraphicFramePr>
        <p:xfrm>
          <a:off x="2899612" y="1333033"/>
          <a:ext cx="7844587" cy="1453007"/>
        </p:xfrm>
        <a:graphic>
          <a:graphicData uri="http://schemas.openxmlformats.org/drawingml/2006/table">
            <a:tbl>
              <a:tblPr firstRow="1" firstCol="1" bandRow="1">
                <a:tableStyleId>{5C22544A-7EE6-4342-B048-85BDC9FD1C3A}</a:tableStyleId>
              </a:tblPr>
              <a:tblGrid>
                <a:gridCol w="2611404"/>
                <a:gridCol w="2611404"/>
                <a:gridCol w="2621779"/>
              </a:tblGrid>
              <a:tr h="191135">
                <a:tc>
                  <a:txBody>
                    <a:bodyPr/>
                    <a:lstStyle/>
                    <a:p>
                      <a:pPr marL="0" marR="0">
                        <a:lnSpc>
                          <a:spcPct val="115000"/>
                        </a:lnSpc>
                        <a:spcBef>
                          <a:spcPts val="0"/>
                        </a:spcBef>
                        <a:spcAft>
                          <a:spcPts val="0"/>
                        </a:spcAft>
                      </a:pPr>
                      <a:r>
                        <a:rPr lang="en-US" sz="900" b="0" dirty="0" err="1">
                          <a:solidFill>
                            <a:schemeClr val="tx1"/>
                          </a:solidFill>
                          <a:effectLst/>
                          <a:latin typeface="Cambria Math" panose="02040503050406030204" pitchFamily="18" charset="0"/>
                          <a:ea typeface="Cambria Math" panose="02040503050406030204" pitchFamily="18" charset="0"/>
                        </a:rPr>
                        <a:t>TemperaturePi</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HeartbeatPi</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DataTransmission</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201930">
                <a:tc>
                  <a:txBody>
                    <a:bodyPr/>
                    <a:lstStyle/>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currentTemperature</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currentHeartbeat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-DatagramSocket socket;</a:t>
                      </a:r>
                      <a:endParaRPr lang="en-US" sz="1100" b="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-DatagramPacket sendPacket;</a:t>
                      </a:r>
                      <a:endParaRPr lang="en-US" sz="1100" b="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-DatagramPacket receivePacket;</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201930">
                <a:tc>
                  <a:txBody>
                    <a:bodyPr/>
                    <a:lstStyle/>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TemperaturePi</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getDigitalTemp</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getAnalogTemp</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HeartbeatPi</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getDigitalHeartbeat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getAnalogHeartbeat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DataTransmission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sendTransmission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receiveTransmission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getData</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ack</a:t>
                      </a: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INetAddress</a:t>
                      </a:r>
                      <a:r>
                        <a:rPr lang="en-US" sz="900" b="0" dirty="0">
                          <a:solidFill>
                            <a:schemeClr val="tx1"/>
                          </a:solidFill>
                          <a:effectLst/>
                          <a:latin typeface="Cambria Math" panose="02040503050406030204" pitchFamily="18" charset="0"/>
                          <a:ea typeface="Cambria Math" panose="02040503050406030204" pitchFamily="18" charset="0"/>
                        </a:rPr>
                        <a:t> IP);</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59719112"/>
              </p:ext>
            </p:extLst>
          </p:nvPr>
        </p:nvGraphicFramePr>
        <p:xfrm>
          <a:off x="2911641" y="3702533"/>
          <a:ext cx="7856622" cy="1981200"/>
        </p:xfrm>
        <a:graphic>
          <a:graphicData uri="http://schemas.openxmlformats.org/drawingml/2006/table">
            <a:tbl>
              <a:tblPr firstRow="1" firstCol="1" bandRow="1">
                <a:tableStyleId>{5C22544A-7EE6-4342-B048-85BDC9FD1C3A}</a:tableStyleId>
              </a:tblPr>
              <a:tblGrid>
                <a:gridCol w="2638690"/>
                <a:gridCol w="2608966"/>
                <a:gridCol w="2608966"/>
              </a:tblGrid>
              <a:tr h="168618">
                <a:tc>
                  <a:txBody>
                    <a:bodyPr/>
                    <a:lstStyle/>
                    <a:p>
                      <a:pPr marL="0" marR="0" algn="l">
                        <a:lnSpc>
                          <a:spcPct val="115000"/>
                        </a:lnSpc>
                        <a:spcBef>
                          <a:spcPts val="0"/>
                        </a:spcBef>
                        <a:spcAft>
                          <a:spcPts val="0"/>
                        </a:spcAft>
                      </a:pPr>
                      <a:r>
                        <a:rPr lang="en-US" sz="900" b="0" dirty="0" err="1">
                          <a:solidFill>
                            <a:schemeClr val="tx1"/>
                          </a:solidFill>
                          <a:effectLst/>
                          <a:latin typeface="Cambria Math" panose="02040503050406030204" pitchFamily="18" charset="0"/>
                          <a:ea typeface="Cambria Math" panose="02040503050406030204" pitchFamily="18" charset="0"/>
                        </a:rPr>
                        <a:t>StereoPi</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LightPi</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DataTransmission</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659121">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songNum</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-String[] songs;</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-Final String[] mood;</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moodNum</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lights;</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-Final String[] mood;</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moodNum</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DatagramSocket</a:t>
                      </a:r>
                      <a:r>
                        <a:rPr lang="en-US" sz="900" b="0" dirty="0">
                          <a:solidFill>
                            <a:schemeClr val="tx1"/>
                          </a:solidFill>
                          <a:effectLst/>
                          <a:latin typeface="Cambria Math" panose="02040503050406030204" pitchFamily="18" charset="0"/>
                          <a:ea typeface="Cambria Math" panose="02040503050406030204" pitchFamily="18" charset="0"/>
                        </a:rPr>
                        <a:t> socket;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sendPacket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receivePacket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1153461">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StereoPi</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fetchMood</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playSong</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nextSong</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previousSong</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+String </a:t>
                      </a:r>
                      <a:r>
                        <a:rPr lang="en-US" sz="900" b="0" dirty="0" err="1">
                          <a:solidFill>
                            <a:schemeClr val="tx1"/>
                          </a:solidFill>
                          <a:effectLst/>
                          <a:latin typeface="Cambria Math" panose="02040503050406030204" pitchFamily="18" charset="0"/>
                          <a:ea typeface="Cambria Math" panose="02040503050406030204" pitchFamily="18" charset="0"/>
                        </a:rPr>
                        <a:t>returnNameOfSong</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parseSongs</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LightPi</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fetchMood</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setLight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DataTransmission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sendTransmission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receiveTransmission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getData</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ack</a:t>
                      </a: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INetAddress</a:t>
                      </a:r>
                      <a:r>
                        <a:rPr lang="en-US" sz="900" b="0" dirty="0">
                          <a:solidFill>
                            <a:schemeClr val="tx1"/>
                          </a:solidFill>
                          <a:effectLst/>
                          <a:latin typeface="Cambria Math" panose="02040503050406030204" pitchFamily="18" charset="0"/>
                          <a:ea typeface="Cambria Math" panose="02040503050406030204" pitchFamily="18" charset="0"/>
                        </a:rPr>
                        <a:t> IP);</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bl>
          </a:graphicData>
        </a:graphic>
      </p:graphicFrame>
      <p:sp>
        <p:nvSpPr>
          <p:cNvPr id="13" name="TextBox 12"/>
          <p:cNvSpPr txBox="1"/>
          <p:nvPr/>
        </p:nvSpPr>
        <p:spPr>
          <a:xfrm>
            <a:off x="749968" y="625642"/>
            <a:ext cx="4800600" cy="646331"/>
          </a:xfrm>
          <a:prstGeom prst="rect">
            <a:avLst/>
          </a:prstGeom>
          <a:noFill/>
        </p:spPr>
        <p:txBody>
          <a:bodyPr wrap="square" rtlCol="0">
            <a:spAutoFit/>
          </a:bodyPr>
          <a:lstStyle/>
          <a:p>
            <a:pPr algn="ctr"/>
            <a:r>
              <a:rPr lang="en-US" sz="3600" dirty="0" smtClean="0">
                <a:latin typeface="Cambria Math" panose="02040503050406030204" pitchFamily="18" charset="0"/>
                <a:ea typeface="Cambria Math" panose="02040503050406030204" pitchFamily="18" charset="0"/>
              </a:rPr>
              <a:t>UML Class Diagrams</a:t>
            </a:r>
            <a:endParaRPr lang="en-US" sz="3600" dirty="0">
              <a:latin typeface="Cambria Math" panose="02040503050406030204" pitchFamily="18" charset="0"/>
              <a:ea typeface="Cambria Math" panose="02040503050406030204" pitchFamily="18" charset="0"/>
            </a:endParaRPr>
          </a:p>
        </p:txBody>
      </p:sp>
      <p:sp>
        <p:nvSpPr>
          <p:cNvPr id="14" name="TextBox 13"/>
          <p:cNvSpPr txBox="1"/>
          <p:nvPr/>
        </p:nvSpPr>
        <p:spPr>
          <a:xfrm>
            <a:off x="1215188" y="2803357"/>
            <a:ext cx="9444789" cy="830997"/>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This Pi board will be used to gather information from the user. Such as their temperature and their heartbeat.</a:t>
            </a:r>
            <a:endParaRPr lang="en-US" sz="2400" dirty="0">
              <a:latin typeface="Cambria Math" panose="02040503050406030204" pitchFamily="18" charset="0"/>
              <a:ea typeface="Cambria Math" panose="02040503050406030204" pitchFamily="18" charset="0"/>
            </a:endParaRPr>
          </a:p>
        </p:txBody>
      </p:sp>
      <p:sp>
        <p:nvSpPr>
          <p:cNvPr id="15" name="TextBox 14"/>
          <p:cNvSpPr txBox="1"/>
          <p:nvPr/>
        </p:nvSpPr>
        <p:spPr>
          <a:xfrm>
            <a:off x="1311442" y="5622758"/>
            <a:ext cx="9456821" cy="830997"/>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This Pi board will be used to display lights on the </a:t>
            </a:r>
            <a:r>
              <a:rPr lang="en-US" sz="2400" dirty="0" err="1">
                <a:latin typeface="Cambria Math" panose="02040503050406030204" pitchFamily="18" charset="0"/>
                <a:ea typeface="Cambria Math" panose="02040503050406030204" pitchFamily="18" charset="0"/>
              </a:rPr>
              <a:t>P</a:t>
            </a:r>
            <a:r>
              <a:rPr lang="en-US" sz="2400" dirty="0" err="1" smtClean="0">
                <a:latin typeface="Cambria Math" panose="02040503050406030204" pitchFamily="18" charset="0"/>
                <a:ea typeface="Cambria Math" panose="02040503050406030204" pitchFamily="18" charset="0"/>
              </a:rPr>
              <a:t>iface</a:t>
            </a:r>
            <a:r>
              <a:rPr lang="en-US" sz="2400" dirty="0" smtClean="0">
                <a:latin typeface="Cambria Math" panose="02040503050406030204" pitchFamily="18" charset="0"/>
                <a:ea typeface="Cambria Math" panose="02040503050406030204" pitchFamily="18" charset="0"/>
              </a:rPr>
              <a:t>, as well as play a song depending on the mood of the user.</a:t>
            </a:r>
            <a:endParaRPr lang="en-US" sz="2400" dirty="0">
              <a:latin typeface="Cambria Math" panose="02040503050406030204" pitchFamily="18" charset="0"/>
              <a:ea typeface="Cambria Math" panose="02040503050406030204" pitchFamily="18" charset="0"/>
            </a:endParaRPr>
          </a:p>
        </p:txBody>
      </p:sp>
      <p:sp>
        <p:nvSpPr>
          <p:cNvPr id="16" name="Rectangle 15"/>
          <p:cNvSpPr/>
          <p:nvPr/>
        </p:nvSpPr>
        <p:spPr>
          <a:xfrm>
            <a:off x="1215188" y="1837610"/>
            <a:ext cx="1828800" cy="646331"/>
          </a:xfrm>
          <a:prstGeom prst="rect">
            <a:avLst/>
          </a:prstGeom>
        </p:spPr>
        <p:txBody>
          <a:bodyPr wrap="square">
            <a:spAutoFit/>
          </a:bodyPr>
          <a:lstStyle/>
          <a:p>
            <a:pPr lvl="0" algn="ctr"/>
            <a:r>
              <a:rPr lang="en-US" sz="36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rPr>
              <a:t>Pi 1</a:t>
            </a:r>
            <a:endPar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endParaRPr>
          </a:p>
        </p:txBody>
      </p:sp>
      <p:sp>
        <p:nvSpPr>
          <p:cNvPr id="17" name="Rectangle 16"/>
          <p:cNvSpPr/>
          <p:nvPr/>
        </p:nvSpPr>
        <p:spPr>
          <a:xfrm>
            <a:off x="1215188" y="4228446"/>
            <a:ext cx="1828800" cy="646331"/>
          </a:xfrm>
          <a:prstGeom prst="rect">
            <a:avLst/>
          </a:prstGeom>
        </p:spPr>
        <p:txBody>
          <a:bodyPr wrap="square">
            <a:spAutoFit/>
          </a:bodyPr>
          <a:lstStyle/>
          <a:p>
            <a:pPr lvl="0" algn="ctr"/>
            <a:r>
              <a:rPr lang="en-US" sz="36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rPr>
              <a:t>Pi 2</a:t>
            </a:r>
            <a:endPar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91514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222" y="216564"/>
            <a:ext cx="9905998" cy="1478570"/>
          </a:xfrm>
        </p:spPr>
        <p:txBody>
          <a:bodyPr/>
          <a:lstStyle/>
          <a:p>
            <a:r>
              <a:rPr lang="en-CA" dirty="0" smtClean="0">
                <a:latin typeface="Cambria Math" panose="02040503050406030204" pitchFamily="18" charset="0"/>
                <a:ea typeface="Cambria Math" panose="02040503050406030204" pitchFamily="18" charset="0"/>
              </a:rPr>
              <a:t>UML CLASS DIAGRAMS</a:t>
            </a:r>
            <a:endParaRPr lang="en-CA" dirty="0">
              <a:latin typeface="Cambria Math" panose="02040503050406030204" pitchFamily="18" charset="0"/>
              <a:ea typeface="Cambria Math"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7054372"/>
              </p:ext>
            </p:extLst>
          </p:nvPr>
        </p:nvGraphicFramePr>
        <p:xfrm>
          <a:off x="3104146" y="1406474"/>
          <a:ext cx="7895139" cy="1687830"/>
        </p:xfrm>
        <a:graphic>
          <a:graphicData uri="http://schemas.openxmlformats.org/drawingml/2006/table">
            <a:tbl>
              <a:tblPr firstRow="1" firstCol="1" bandRow="1">
                <a:tableStyleId>{5C22544A-7EE6-4342-B048-85BDC9FD1C3A}</a:tableStyleId>
              </a:tblPr>
              <a:tblGrid>
                <a:gridCol w="2631713"/>
                <a:gridCol w="2631713"/>
                <a:gridCol w="2631713"/>
              </a:tblGrid>
              <a:tr h="227965">
                <a:tc>
                  <a:txBody>
                    <a:bodyPr/>
                    <a:lstStyle/>
                    <a:p>
                      <a:pPr marL="0" marR="0" algn="l">
                        <a:lnSpc>
                          <a:spcPct val="115000"/>
                        </a:lnSpc>
                        <a:spcBef>
                          <a:spcPts val="0"/>
                        </a:spcBef>
                        <a:spcAft>
                          <a:spcPts val="0"/>
                        </a:spcAft>
                      </a:pPr>
                      <a:r>
                        <a:rPr lang="en-US" sz="900" b="0" dirty="0" err="1">
                          <a:solidFill>
                            <a:schemeClr val="tx1"/>
                          </a:solidFill>
                          <a:effectLst/>
                          <a:latin typeface="Cambria Math" panose="02040503050406030204" pitchFamily="18" charset="0"/>
                          <a:ea typeface="Cambria Math" panose="02040503050406030204" pitchFamily="18" charset="0"/>
                        </a:rPr>
                        <a:t>ServerPi</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MoodAnalysis</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DataTransmission</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671195">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DatagramSocket</a:t>
                      </a:r>
                      <a:r>
                        <a:rPr lang="en-US" sz="900" b="0" dirty="0">
                          <a:solidFill>
                            <a:schemeClr val="tx1"/>
                          </a:solidFill>
                          <a:effectLst/>
                          <a:latin typeface="Cambria Math" panose="02040503050406030204" pitchFamily="18" charset="0"/>
                          <a:ea typeface="Cambria Math" panose="02040503050406030204" pitchFamily="18" charset="0"/>
                        </a:rPr>
                        <a:t> socket;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sendPacket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receivePacket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-Final String[] mood;</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temperature;</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heartbeat;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DatagramSocket</a:t>
                      </a:r>
                      <a:r>
                        <a:rPr lang="en-US" sz="900" b="0" dirty="0">
                          <a:solidFill>
                            <a:schemeClr val="tx1"/>
                          </a:solidFill>
                          <a:effectLst/>
                          <a:latin typeface="Cambria Math" panose="02040503050406030204" pitchFamily="18" charset="0"/>
                          <a:ea typeface="Cambria Math" panose="02040503050406030204" pitchFamily="18" charset="0"/>
                        </a:rPr>
                        <a:t> socket;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sendPacket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receivePacket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227965">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ServerPi</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echo();</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MoodAnalysis();</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getTemperature();</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getHeartbeat();</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+int determineMood();</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DataTransmission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sendTransmission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receiveTransmission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getData</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ack</a:t>
                      </a: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INetAddress</a:t>
                      </a:r>
                      <a:r>
                        <a:rPr lang="en-US" sz="900" b="0" dirty="0">
                          <a:solidFill>
                            <a:schemeClr val="tx1"/>
                          </a:solidFill>
                          <a:effectLst/>
                          <a:latin typeface="Cambria Math" panose="02040503050406030204" pitchFamily="18" charset="0"/>
                          <a:ea typeface="Cambria Math" panose="02040503050406030204" pitchFamily="18" charset="0"/>
                        </a:rPr>
                        <a:t> IP);</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87863284"/>
              </p:ext>
            </p:extLst>
          </p:nvPr>
        </p:nvGraphicFramePr>
        <p:xfrm>
          <a:off x="3116180" y="4286627"/>
          <a:ext cx="7883105" cy="1758378"/>
        </p:xfrm>
        <a:graphic>
          <a:graphicData uri="http://schemas.openxmlformats.org/drawingml/2006/table">
            <a:tbl>
              <a:tblPr firstRow="1" firstCol="1" bandRow="1">
                <a:tableStyleId>{5C22544A-7EE6-4342-B048-85BDC9FD1C3A}</a:tableStyleId>
              </a:tblPr>
              <a:tblGrid>
                <a:gridCol w="1846557"/>
                <a:gridCol w="1594560"/>
                <a:gridCol w="2050149"/>
                <a:gridCol w="2391839"/>
              </a:tblGrid>
              <a:tr h="181038">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Model</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View</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Controller</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DataTransmission</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621880">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 </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+JLabel BackgroundMood;</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+Container gui;</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+JButton[] options;</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 </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-DatagramSocket socket;</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-DatagramPacket sendPacket;</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-DatagramPacket receivePacket;</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r h="937458">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Model();</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smtClean="0">
                          <a:solidFill>
                            <a:schemeClr val="tx1"/>
                          </a:solidFill>
                          <a:effectLst/>
                          <a:latin typeface="Cambria Math" panose="02040503050406030204" pitchFamily="18" charset="0"/>
                          <a:ea typeface="Cambria Math" panose="02040503050406030204" pitchFamily="18" charset="0"/>
                        </a:rPr>
                        <a:t>buttonHandler</a:t>
                      </a:r>
                      <a:r>
                        <a:rPr lang="en-US" sz="900" b="0" baseline="0" dirty="0" smtClean="0">
                          <a:solidFill>
                            <a:schemeClr val="tx1"/>
                          </a:solidFill>
                          <a:effectLst/>
                          <a:latin typeface="Cambria Math" panose="02040503050406030204" pitchFamily="18" charset="0"/>
                          <a:ea typeface="Cambria Math" panose="02040503050406030204" pitchFamily="18" charset="0"/>
                        </a:rPr>
                        <a:t> </a:t>
                      </a:r>
                      <a:r>
                        <a:rPr lang="en-US" sz="900" b="0" dirty="0" smtClean="0">
                          <a:solidFill>
                            <a:schemeClr val="tx1"/>
                          </a:solidFill>
                          <a:effectLst/>
                          <a:latin typeface="Cambria Math" panose="02040503050406030204" pitchFamily="18" charset="0"/>
                          <a:ea typeface="Cambria Math" panose="02040503050406030204" pitchFamily="18" charset="0"/>
                        </a:rPr>
                        <a:t>(</a:t>
                      </a:r>
                      <a:r>
                        <a:rPr lang="en-US" sz="900" b="0" dirty="0" err="1" smtClean="0">
                          <a:solidFill>
                            <a:schemeClr val="tx1"/>
                          </a:solidFill>
                          <a:effectLst/>
                          <a:latin typeface="Cambria Math" panose="02040503050406030204" pitchFamily="18" charset="0"/>
                          <a:ea typeface="Cambria Math" panose="02040503050406030204" pitchFamily="18" charset="0"/>
                        </a:rPr>
                        <a:t>int</a:t>
                      </a:r>
                      <a:r>
                        <a:rPr lang="en-US" sz="900" b="0" dirty="0" smtClean="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buttonNum</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getHeartbeat</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getTemperature</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+String </a:t>
                      </a:r>
                      <a:r>
                        <a:rPr lang="en-US" sz="900" b="0" dirty="0" err="1">
                          <a:solidFill>
                            <a:schemeClr val="tx1"/>
                          </a:solidFill>
                          <a:effectLst/>
                          <a:latin typeface="Cambria Math" panose="02040503050406030204" pitchFamily="18" charset="0"/>
                          <a:ea typeface="Cambria Math" panose="02040503050406030204" pitchFamily="18" charset="0"/>
                        </a:rPr>
                        <a:t>getSong</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View();</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ActionPerformed (ActionEvent e);</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initGui();</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Controller();</a:t>
                      </a:r>
                      <a:endParaRPr lang="en-US" sz="1100" b="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a:solidFill>
                            <a:schemeClr val="tx1"/>
                          </a:solidFill>
                          <a:effectLst/>
                          <a:latin typeface="Cambria Math" panose="02040503050406030204" pitchFamily="18" charset="0"/>
                          <a:ea typeface="Cambria Math" panose="02040503050406030204" pitchFamily="18" charset="0"/>
                        </a:rPr>
                        <a:t>+void doAction(ActionEvent e);</a:t>
                      </a:r>
                      <a:endParaRPr lang="en-US" sz="1100" b="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c>
                  <a:txBody>
                    <a:bodyPr/>
                    <a:lstStyle/>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+void </a:t>
                      </a:r>
                      <a:r>
                        <a:rPr lang="en-US" sz="900" b="0" dirty="0" err="1">
                          <a:solidFill>
                            <a:schemeClr val="tx1"/>
                          </a:solidFill>
                          <a:effectLst/>
                          <a:latin typeface="Cambria Math" panose="02040503050406030204" pitchFamily="18" charset="0"/>
                          <a:ea typeface="Cambria Math" panose="02040503050406030204" pitchFamily="18" charset="0"/>
                        </a:rPr>
                        <a:t>DataTransmission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sendTransmission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receiveTransmission</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DatagramPacket</a:t>
                      </a:r>
                      <a:r>
                        <a:rPr lang="en-US" sz="900" b="0" dirty="0">
                          <a:solidFill>
                            <a:schemeClr val="tx1"/>
                          </a:solidFill>
                          <a:effectLst/>
                          <a:latin typeface="Cambria Math" panose="02040503050406030204" pitchFamily="18" charset="0"/>
                          <a:ea typeface="Cambria Math" panose="02040503050406030204" pitchFamily="18" charset="0"/>
                        </a:rPr>
                        <a:t> </a:t>
                      </a:r>
                      <a:r>
                        <a:rPr lang="en-US" sz="900" b="0" dirty="0" err="1">
                          <a:solidFill>
                            <a:schemeClr val="tx1"/>
                          </a:solidFill>
                          <a:effectLst/>
                          <a:latin typeface="Cambria Math" panose="02040503050406030204" pitchFamily="18" charset="0"/>
                          <a:ea typeface="Cambria Math" panose="02040503050406030204" pitchFamily="18" charset="0"/>
                        </a:rPr>
                        <a:t>getData</a:t>
                      </a:r>
                      <a:r>
                        <a:rPr lang="en-US" sz="900" b="0" dirty="0">
                          <a:solidFill>
                            <a:schemeClr val="tx1"/>
                          </a:solidFill>
                          <a:effectLst/>
                          <a:latin typeface="Cambria Math" panose="02040503050406030204" pitchFamily="18" charset="0"/>
                          <a:ea typeface="Cambria Math" panose="02040503050406030204" pitchFamily="18" charset="0"/>
                        </a:rPr>
                        <a:t>();</a:t>
                      </a:r>
                      <a:endParaRPr lang="en-US" sz="1100" b="0" dirty="0">
                        <a:solidFill>
                          <a:schemeClr val="tx1"/>
                        </a:solidFill>
                        <a:effectLst/>
                        <a:latin typeface="Cambria Math" panose="02040503050406030204" pitchFamily="18" charset="0"/>
                        <a:ea typeface="Cambria Math" panose="02040503050406030204" pitchFamily="18" charset="0"/>
                      </a:endParaRPr>
                    </a:p>
                    <a:p>
                      <a:pPr marL="0" marR="0" algn="l">
                        <a:lnSpc>
                          <a:spcPct val="115000"/>
                        </a:lnSpc>
                        <a:spcBef>
                          <a:spcPts val="0"/>
                        </a:spcBef>
                        <a:spcAft>
                          <a:spcPts val="0"/>
                        </a:spcAft>
                      </a:pPr>
                      <a:r>
                        <a:rPr lang="en-US" sz="900" b="0" dirty="0">
                          <a:solidFill>
                            <a:schemeClr val="tx1"/>
                          </a:solidFill>
                          <a:effectLst/>
                          <a:latin typeface="Cambria Math" panose="02040503050406030204" pitchFamily="18" charset="0"/>
                          <a:ea typeface="Cambria Math" panose="02040503050406030204" pitchFamily="18" charset="0"/>
                        </a:rPr>
                        <a:t>+Boolean </a:t>
                      </a:r>
                      <a:r>
                        <a:rPr lang="en-US" sz="900" b="0" dirty="0" err="1">
                          <a:solidFill>
                            <a:schemeClr val="tx1"/>
                          </a:solidFill>
                          <a:effectLst/>
                          <a:latin typeface="Cambria Math" panose="02040503050406030204" pitchFamily="18" charset="0"/>
                          <a:ea typeface="Cambria Math" panose="02040503050406030204" pitchFamily="18" charset="0"/>
                        </a:rPr>
                        <a:t>ack</a:t>
                      </a:r>
                      <a:r>
                        <a:rPr lang="en-US" sz="900" b="0" dirty="0">
                          <a:solidFill>
                            <a:schemeClr val="tx1"/>
                          </a:solidFill>
                          <a:effectLst/>
                          <a:latin typeface="Cambria Math" panose="02040503050406030204" pitchFamily="18" charset="0"/>
                          <a:ea typeface="Cambria Math" panose="02040503050406030204" pitchFamily="18" charset="0"/>
                        </a:rPr>
                        <a:t>(</a:t>
                      </a:r>
                      <a:r>
                        <a:rPr lang="en-US" sz="900" b="0" dirty="0" err="1">
                          <a:solidFill>
                            <a:schemeClr val="tx1"/>
                          </a:solidFill>
                          <a:effectLst/>
                          <a:latin typeface="Cambria Math" panose="02040503050406030204" pitchFamily="18" charset="0"/>
                          <a:ea typeface="Cambria Math" panose="02040503050406030204" pitchFamily="18" charset="0"/>
                        </a:rPr>
                        <a:t>INetAddress</a:t>
                      </a:r>
                      <a:r>
                        <a:rPr lang="en-US" sz="900" b="0" dirty="0">
                          <a:solidFill>
                            <a:schemeClr val="tx1"/>
                          </a:solidFill>
                          <a:effectLst/>
                          <a:latin typeface="Cambria Math" panose="02040503050406030204" pitchFamily="18" charset="0"/>
                          <a:ea typeface="Cambria Math" panose="02040503050406030204" pitchFamily="18" charset="0"/>
                        </a:rPr>
                        <a:t> IP);</a:t>
                      </a:r>
                      <a:endParaRPr lang="en-US" sz="1100" b="0" dirty="0">
                        <a:solidFill>
                          <a:schemeClr val="tx1"/>
                        </a:solidFill>
                        <a:effectLst/>
                        <a:latin typeface="Cambria Math" panose="02040503050406030204" pitchFamily="18" charset="0"/>
                        <a:ea typeface="Cambria Math" panose="02040503050406030204" pitchFamily="18" charset="0"/>
                        <a:cs typeface="Times New Roman"/>
                      </a:endParaRPr>
                    </a:p>
                  </a:txBody>
                  <a:tcPr marL="68580" marR="68580" marT="0" marB="0">
                    <a:solidFill>
                      <a:srgbClr val="00B0F0"/>
                    </a:solidFill>
                  </a:tcPr>
                </a:tc>
              </a:tr>
            </a:tbl>
          </a:graphicData>
        </a:graphic>
      </p:graphicFrame>
      <p:sp>
        <p:nvSpPr>
          <p:cNvPr id="5" name="TextBox 4"/>
          <p:cNvSpPr txBox="1"/>
          <p:nvPr/>
        </p:nvSpPr>
        <p:spPr>
          <a:xfrm>
            <a:off x="1203158" y="3063152"/>
            <a:ext cx="9796127" cy="1200329"/>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This Pi Board will be used as the main server of the project. This board will provide mood analysis based off of the temperature and heartbeat. As well as send commands to all of the </a:t>
            </a:r>
            <a:r>
              <a:rPr lang="en-US" sz="2400" dirty="0" err="1" smtClean="0">
                <a:latin typeface="Cambria Math" panose="02040503050406030204" pitchFamily="18" charset="0"/>
                <a:ea typeface="Cambria Math" panose="02040503050406030204" pitchFamily="18" charset="0"/>
              </a:rPr>
              <a:t>piboards</a:t>
            </a:r>
            <a:r>
              <a:rPr lang="en-US" sz="2400" dirty="0" smtClean="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p:sp>
        <p:nvSpPr>
          <p:cNvPr id="6" name="TextBox 5"/>
          <p:cNvSpPr txBox="1"/>
          <p:nvPr/>
        </p:nvSpPr>
        <p:spPr>
          <a:xfrm>
            <a:off x="1148222" y="6027003"/>
            <a:ext cx="9796127" cy="830997"/>
          </a:xfrm>
          <a:prstGeom prst="rect">
            <a:avLst/>
          </a:prstGeom>
          <a:noFill/>
        </p:spPr>
        <p:txBody>
          <a:bodyPr wrap="square" rtlCol="0">
            <a:spAutoFit/>
          </a:bodyPr>
          <a:lstStyle/>
          <a:p>
            <a:r>
              <a:rPr lang="en-US" sz="2400" dirty="0" smtClean="0">
                <a:latin typeface="Cambria Math" panose="02040503050406030204" pitchFamily="18" charset="0"/>
                <a:ea typeface="Cambria Math" panose="02040503050406030204" pitchFamily="18" charset="0"/>
              </a:rPr>
              <a:t>This Pi board will be used to display the GUI. It will also provide the user with buttons such as, next song, pause, play, etc..</a:t>
            </a:r>
            <a:endParaRPr lang="en-US" sz="2400" dirty="0">
              <a:latin typeface="Cambria Math" panose="02040503050406030204" pitchFamily="18" charset="0"/>
              <a:ea typeface="Cambria Math" panose="02040503050406030204" pitchFamily="18" charset="0"/>
            </a:endParaRPr>
          </a:p>
        </p:txBody>
      </p:sp>
      <p:sp>
        <p:nvSpPr>
          <p:cNvPr id="7" name="Rectangle 6"/>
          <p:cNvSpPr/>
          <p:nvPr/>
        </p:nvSpPr>
        <p:spPr>
          <a:xfrm>
            <a:off x="1203158" y="2176785"/>
            <a:ext cx="1828800" cy="646331"/>
          </a:xfrm>
          <a:prstGeom prst="rect">
            <a:avLst/>
          </a:prstGeom>
        </p:spPr>
        <p:txBody>
          <a:bodyPr wrap="square">
            <a:spAutoFit/>
          </a:bodyPr>
          <a:lstStyle/>
          <a:p>
            <a:pPr lvl="0" algn="ctr"/>
            <a:r>
              <a:rPr lang="en-US" sz="36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rPr>
              <a:t>Pi </a:t>
            </a:r>
            <a:r>
              <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rPr>
              <a:t>3</a:t>
            </a:r>
          </a:p>
        </p:txBody>
      </p:sp>
      <p:sp>
        <p:nvSpPr>
          <p:cNvPr id="8" name="Rectangle 7"/>
          <p:cNvSpPr/>
          <p:nvPr/>
        </p:nvSpPr>
        <p:spPr>
          <a:xfrm>
            <a:off x="1203158" y="4945187"/>
            <a:ext cx="1828800" cy="646331"/>
          </a:xfrm>
          <a:prstGeom prst="rect">
            <a:avLst/>
          </a:prstGeom>
        </p:spPr>
        <p:txBody>
          <a:bodyPr wrap="square">
            <a:spAutoFit/>
          </a:bodyPr>
          <a:lstStyle/>
          <a:p>
            <a:pPr lvl="0" algn="ctr"/>
            <a:r>
              <a:rPr lang="en-US" sz="3600" b="1" dirty="0" smtClean="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rPr>
              <a:t>Pi 4</a:t>
            </a:r>
            <a:endParaRPr lang="en-US" sz="36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39965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TC104033919[[fn=Circuit]]</Template>
  <TotalTime>653</TotalTime>
  <Words>851</Words>
  <Application>Microsoft Office PowerPoint</Application>
  <PresentationFormat>Custom</PresentationFormat>
  <Paragraphs>175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BIO BEAT</vt:lpstr>
      <vt:lpstr>What is Bio Beat?</vt:lpstr>
      <vt:lpstr>How does Bio Beat  work?</vt:lpstr>
      <vt:lpstr>Heart beat monitoring</vt:lpstr>
      <vt:lpstr>TEMPERATURE SENSING</vt:lpstr>
      <vt:lpstr>REAL TIME</vt:lpstr>
      <vt:lpstr>Top level architectural diagram</vt:lpstr>
      <vt:lpstr>PowerPoint Presentation</vt:lpstr>
      <vt:lpstr>UML CLASS DIAGRAMS</vt:lpstr>
      <vt:lpstr>XML File structure</vt:lpstr>
      <vt:lpstr>PowerPoint Presentation</vt:lpstr>
      <vt:lpstr>MILESTONES</vt:lpstr>
      <vt:lpstr>Potential Challenges</vt:lpstr>
      <vt:lpstr>Thank You.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BEAT</dc:title>
  <dc:creator>Microsoft account</dc:creator>
  <cp:lastModifiedBy>Drew Gascoigne</cp:lastModifiedBy>
  <cp:revision>28</cp:revision>
  <dcterms:created xsi:type="dcterms:W3CDTF">2013-10-20T18:50:13Z</dcterms:created>
  <dcterms:modified xsi:type="dcterms:W3CDTF">2013-10-21T18:23:39Z</dcterms:modified>
</cp:coreProperties>
</file>