
<file path=[Content_Types].xml><?xml version="1.0" encoding="utf-8"?>
<Types xmlns="http://schemas.openxmlformats.org/package/2006/content-types">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FC125A-773B-4F79-A6B5-8DBE0DAF0AD5}">
  <a:tblStyle styleId="{F1FC125A-773B-4F79-A6B5-8DBE0DAF0AD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9B90BBDC-9F7C-446D-9FA5-78E75D84E6D3}"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47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sz="1400" dirty="0"/>
              <a:t>Feedback</a:t>
            </a:r>
          </a:p>
        </c:rich>
      </c:tx>
      <c:layout>
        <c:manualLayout>
          <c:xMode val="edge"/>
          <c:yMode val="edge"/>
          <c:x val="0.75478099049091463"/>
          <c:y val="0.72379103702095615"/>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65227476522893724"/>
          <c:y val="0.4467128608806456"/>
          <c:w val="0.34772522965879266"/>
          <c:h val="0.52158784448818896"/>
        </c:manualLayout>
      </c:layout>
      <c:doughnutChart>
        <c:varyColors val="1"/>
        <c:ser>
          <c:idx val="0"/>
          <c:order val="0"/>
          <c:tx>
            <c:strRef>
              <c:f>Sheet1!$B$1</c:f>
              <c:strCache>
                <c:ptCount val="1"/>
                <c:pt idx="0">
                  <c:v>Feedback</c:v>
                </c:pt>
              </c:strCache>
            </c:strRef>
          </c:tx>
          <c:explosion val="3"/>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1977-48A1-8E5C-520316D79593}"/>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1977-48A1-8E5C-520316D79593}"/>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1977-48A1-8E5C-520316D79593}"/>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1977-48A1-8E5C-520316D79593}"/>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1977-48A1-8E5C-520316D79593}"/>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1977-48A1-8E5C-520316D79593}"/>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1977-48A1-8E5C-520316D79593}"/>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1977-48A1-8E5C-520316D79593}"/>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1977-48A1-8E5C-520316D79593}"/>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1977-48A1-8E5C-520316D79593}"/>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Sheet1!$A$2:$A$11</c:f>
              <c:strCache>
                <c:ptCount val="10"/>
                <c:pt idx="0">
                  <c:v>Easy Access With other Hikers</c:v>
                </c:pt>
                <c:pt idx="1">
                  <c:v>Guidance and Tips</c:v>
                </c:pt>
                <c:pt idx="2">
                  <c:v>Location and Tracking</c:v>
                </c:pt>
                <c:pt idx="3">
                  <c:v>Offline Maps</c:v>
                </c:pt>
                <c:pt idx="4">
                  <c:v>Emergency Contact</c:v>
                </c:pt>
                <c:pt idx="5">
                  <c:v>Activity Tracking</c:v>
                </c:pt>
                <c:pt idx="6">
                  <c:v>Social Community</c:v>
                </c:pt>
                <c:pt idx="7">
                  <c:v>Portfolio</c:v>
                </c:pt>
                <c:pt idx="8">
                  <c:v>Optimal Routes</c:v>
                </c:pt>
                <c:pt idx="9">
                  <c:v>Special Events</c:v>
                </c:pt>
              </c:strCache>
            </c:strRef>
          </c:cat>
          <c:val>
            <c:numRef>
              <c:f>Sheet1!$B$2:$B$11</c:f>
              <c:numCache>
                <c:formatCode>0.00%</c:formatCode>
                <c:ptCount val="10"/>
                <c:pt idx="0">
                  <c:v>0.23499999999999999</c:v>
                </c:pt>
                <c:pt idx="1">
                  <c:v>0.37840000000000001</c:v>
                </c:pt>
                <c:pt idx="2">
                  <c:v>6.7000000000000004E-2</c:v>
                </c:pt>
                <c:pt idx="3">
                  <c:v>0.22800000000000001</c:v>
                </c:pt>
                <c:pt idx="4">
                  <c:v>0.316</c:v>
                </c:pt>
                <c:pt idx="5">
                  <c:v>0.27029999999999998</c:v>
                </c:pt>
                <c:pt idx="6">
                  <c:v>0.23499999999999999</c:v>
                </c:pt>
                <c:pt idx="7">
                  <c:v>0.16220000000000001</c:v>
                </c:pt>
                <c:pt idx="8">
                  <c:v>0.2432</c:v>
                </c:pt>
                <c:pt idx="9">
                  <c:v>0.1351</c:v>
                </c:pt>
              </c:numCache>
            </c:numRef>
          </c:val>
          <c:extLst>
            <c:ext xmlns:c16="http://schemas.microsoft.com/office/drawing/2014/chart" uri="{C3380CC4-5D6E-409C-BE32-E72D297353CC}">
              <c16:uniqueId val="{00000014-1977-48A1-8E5C-520316D79593}"/>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manualLayout>
          <c:xMode val="edge"/>
          <c:yMode val="edge"/>
          <c:x val="1.5458834858219434E-2"/>
          <c:y val="0.3624642608324144"/>
          <c:w val="0.8028268060798559"/>
          <c:h val="0.1613984282307690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8101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81013"/>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81012"/>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810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11: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13: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4: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15: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731838" y="4621213"/>
            <a:ext cx="5851500" cy="377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16: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txBox="1">
            <a:spLocks noGrp="1"/>
          </p:cNvSpPr>
          <p:nvPr>
            <p:ph type="body" idx="1"/>
          </p:nvPr>
        </p:nvSpPr>
        <p:spPr>
          <a:xfrm>
            <a:off x="731838" y="4621213"/>
            <a:ext cx="5851500" cy="377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7: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8:notes"/>
          <p:cNvSpPr txBox="1">
            <a:spLocks noGrp="1"/>
          </p:cNvSpPr>
          <p:nvPr>
            <p:ph type="body" idx="1"/>
          </p:nvPr>
        </p:nvSpPr>
        <p:spPr>
          <a:xfrm>
            <a:off x="731838" y="4621213"/>
            <a:ext cx="5851500" cy="377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8: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9:notes"/>
          <p:cNvSpPr txBox="1">
            <a:spLocks noGrp="1"/>
          </p:cNvSpPr>
          <p:nvPr>
            <p:ph type="body" idx="1"/>
          </p:nvPr>
        </p:nvSpPr>
        <p:spPr>
          <a:xfrm>
            <a:off x="731838" y="4621213"/>
            <a:ext cx="5851500" cy="377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19: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0:notes"/>
          <p:cNvSpPr txBox="1">
            <a:spLocks noGrp="1"/>
          </p:cNvSpPr>
          <p:nvPr>
            <p:ph type="body" idx="1"/>
          </p:nvPr>
        </p:nvSpPr>
        <p:spPr>
          <a:xfrm>
            <a:off x="731838" y="4621213"/>
            <a:ext cx="5851500" cy="377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p20: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21: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2: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22: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3: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23: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4: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24: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5: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25: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6:notes"/>
          <p:cNvSpPr txBox="1">
            <a:spLocks noGrp="1"/>
          </p:cNvSpPr>
          <p:nvPr>
            <p:ph type="body" idx="1"/>
          </p:nvPr>
        </p:nvSpPr>
        <p:spPr>
          <a:xfrm>
            <a:off x="731838" y="4621213"/>
            <a:ext cx="5851500" cy="3779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26: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7: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27: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8: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28: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3: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4: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5:notes"/>
          <p:cNvSpPr txBox="1">
            <a:spLocks noGrp="1"/>
          </p:cNvSpPr>
          <p:nvPr>
            <p:ph type="sldNum" idx="12"/>
          </p:nvPr>
        </p:nvSpPr>
        <p:spPr>
          <a:xfrm>
            <a:off x="4143375" y="9120188"/>
            <a:ext cx="3170238" cy="481012"/>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7: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8: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9: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We have studied </a:t>
            </a:r>
            <a:r>
              <a:rPr lang="en-US">
                <a:solidFill>
                  <a:srgbClr val="000000"/>
                </a:solidFill>
                <a:latin typeface="Calibri"/>
                <a:ea typeface="Calibri"/>
                <a:cs typeface="Calibri"/>
                <a:sym typeface="Calibri"/>
              </a:rPr>
              <a:t>five</a:t>
            </a:r>
            <a:r>
              <a:rPr lang="en-US" sz="1200" b="0" i="0" u="none" strike="noStrike" cap="none">
                <a:solidFill>
                  <a:srgbClr val="000000"/>
                </a:solidFill>
                <a:latin typeface="Calibri"/>
                <a:ea typeface="Calibri"/>
                <a:cs typeface="Calibri"/>
                <a:sym typeface="Calibri"/>
              </a:rPr>
              <a:t> different existing systems :</a:t>
            </a:r>
            <a:endParaRPr/>
          </a:p>
          <a:p>
            <a:pPr marL="0" lvl="0" indent="0" algn="l" rtl="0">
              <a:lnSpc>
                <a:spcPct val="100000"/>
              </a:lnSpc>
              <a:spcBef>
                <a:spcPts val="240"/>
              </a:spcBef>
              <a:spcAft>
                <a:spcPts val="0"/>
              </a:spcAft>
              <a:buSzPts val="1400"/>
              <a:buNone/>
            </a:pPr>
            <a:r>
              <a:rPr lang="en-US" sz="1200" b="1">
                <a:latin typeface="Calibri"/>
                <a:ea typeface="Calibri"/>
                <a:cs typeface="Calibri"/>
                <a:sym typeface="Calibri"/>
              </a:rPr>
              <a:t>Komoot</a:t>
            </a:r>
            <a:r>
              <a:rPr lang="en-US" b="1">
                <a:latin typeface="Calibri"/>
                <a:ea typeface="Calibri"/>
                <a:cs typeface="Calibri"/>
                <a:sym typeface="Calibri"/>
              </a:rPr>
              <a:t>,</a:t>
            </a:r>
            <a:r>
              <a:rPr lang="en-US" sz="1200" b="1">
                <a:latin typeface="Calibri"/>
                <a:ea typeface="Calibri"/>
                <a:cs typeface="Calibri"/>
                <a:sym typeface="Calibri"/>
              </a:rPr>
              <a:t>Strava,Kompass</a:t>
            </a:r>
            <a:r>
              <a:rPr lang="en-US" b="1">
                <a:latin typeface="Calibri"/>
                <a:ea typeface="Calibri"/>
                <a:cs typeface="Calibri"/>
                <a:sym typeface="Calibri"/>
              </a:rPr>
              <a:t>,</a:t>
            </a:r>
            <a:r>
              <a:rPr lang="en-US" sz="1200" b="1">
                <a:latin typeface="Calibri"/>
                <a:ea typeface="Calibri"/>
                <a:cs typeface="Calibri"/>
                <a:sym typeface="Calibri"/>
              </a:rPr>
              <a:t>Trail Watch,Openrunner</a:t>
            </a:r>
            <a:endParaRPr>
              <a:latin typeface="Calibri"/>
              <a:ea typeface="Calibri"/>
              <a:cs typeface="Calibri"/>
              <a:sym typeface="Calibri"/>
            </a:endParaRPr>
          </a:p>
          <a:p>
            <a:pPr marL="0" lvl="0" indent="0" algn="l" rtl="0">
              <a:lnSpc>
                <a:spcPct val="100000"/>
              </a:lnSpc>
              <a:spcBef>
                <a:spcPts val="0"/>
              </a:spcBef>
              <a:spcAft>
                <a:spcPts val="0"/>
              </a:spcAft>
              <a:buSzPts val="1400"/>
              <a:buNone/>
            </a:pPr>
            <a:endParaRPr/>
          </a:p>
        </p:txBody>
      </p:sp>
      <p:sp>
        <p:nvSpPr>
          <p:cNvPr id="132" name="Google Shape;132;p9:notes"/>
          <p:cNvSpPr txBox="1">
            <a:spLocks noGrp="1"/>
          </p:cNvSpPr>
          <p:nvPr>
            <p:ph type="sldNum" idx="12"/>
          </p:nvPr>
        </p:nvSpPr>
        <p:spPr>
          <a:xfrm>
            <a:off x="4143375" y="9120188"/>
            <a:ext cx="3170238" cy="481012"/>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731838" y="4621213"/>
            <a:ext cx="5851525" cy="37798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10: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skwonder.com/research/globally-people-practice-hiking-global-market-size-sport-ydayybulj"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docs.google.com/spreadsheets/d/1u3GyQRhqXZv_O4eoNo3hJoO-N0P0TmDjs-DEjioPWOU/?resourcekey#gid=1415688544"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Final Year Project Proposal</a:t>
            </a:r>
            <a:endParaRPr/>
          </a:p>
        </p:txBody>
      </p:sp>
      <p:sp>
        <p:nvSpPr>
          <p:cNvPr id="89" name="Google Shape;89;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lvl="0" indent="0" algn="ctr" rtl="0">
              <a:lnSpc>
                <a:spcPct val="100000"/>
              </a:lnSpc>
              <a:spcBef>
                <a:spcPts val="0"/>
              </a:spcBef>
              <a:spcAft>
                <a:spcPts val="0"/>
              </a:spcAft>
              <a:buClr>
                <a:srgbClr val="888888"/>
              </a:buClr>
              <a:buSzPts val="3200"/>
              <a:buFont typeface="Arial"/>
              <a:buNone/>
            </a:pPr>
            <a:r>
              <a:rPr lang="en-US"/>
              <a:t>Hike Connect</a:t>
            </a:r>
            <a:endParaRPr/>
          </a:p>
          <a:p>
            <a:pPr marL="63500" lvl="0" indent="0" algn="ctr" rtl="0">
              <a:lnSpc>
                <a:spcPct val="100000"/>
              </a:lnSpc>
              <a:spcBef>
                <a:spcPts val="280"/>
              </a:spcBef>
              <a:spcAft>
                <a:spcPts val="0"/>
              </a:spcAft>
              <a:buClr>
                <a:srgbClr val="888888"/>
              </a:buClr>
              <a:buSzPts val="1400"/>
              <a:buFont typeface="Arial"/>
              <a:buNone/>
            </a:pPr>
            <a:r>
              <a:rPr lang="en-US" sz="1400"/>
              <a:t>Supervised By: Dr. Musharraf Ahmed</a:t>
            </a:r>
            <a:endParaRPr/>
          </a:p>
        </p:txBody>
      </p:sp>
      <p:pic>
        <p:nvPicPr>
          <p:cNvPr id="90" name="Google Shape;90;p13"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PROBLEM STATEMENT</a:t>
            </a:r>
            <a:endParaRPr/>
          </a:p>
        </p:txBody>
      </p:sp>
      <p:sp>
        <p:nvSpPr>
          <p:cNvPr id="147" name="Google Shape;147;p2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457200" y="0"/>
            <a:ext cx="82296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Problem Statement</a:t>
            </a:r>
            <a:endParaRPr/>
          </a:p>
        </p:txBody>
      </p:sp>
      <p:graphicFrame>
        <p:nvGraphicFramePr>
          <p:cNvPr id="153" name="Google Shape;153;p23"/>
          <p:cNvGraphicFramePr/>
          <p:nvPr/>
        </p:nvGraphicFramePr>
        <p:xfrm>
          <a:off x="228600" y="914400"/>
          <a:ext cx="8229600" cy="4702175"/>
        </p:xfrm>
        <a:graphic>
          <a:graphicData uri="http://schemas.openxmlformats.org/drawingml/2006/table">
            <a:tbl>
              <a:tblPr firstRow="1" bandRow="1">
                <a:noFill/>
                <a:tableStyleId>{9B90BBDC-9F7C-446D-9FA5-78E75D84E6D3}</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1103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The Problem of</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800"/>
                        <a:buFont typeface="Calibri"/>
                        <a:buNone/>
                      </a:pPr>
                      <a:r>
                        <a:rPr lang="en-US" sz="1400" b="1" u="none" strike="noStrike" cap="none">
                          <a:latin typeface="Times New Roman"/>
                          <a:ea typeface="Times New Roman"/>
                          <a:cs typeface="Times New Roman"/>
                          <a:sym typeface="Times New Roman"/>
                        </a:rPr>
                        <a:t>Difficulty in Finding Hiking Partners or creating trip</a:t>
                      </a:r>
                      <a:r>
                        <a:rPr lang="en-US" sz="1400" u="none" strike="noStrike" cap="none">
                          <a:latin typeface="Times New Roman"/>
                          <a:ea typeface="Times New Roman"/>
                          <a:cs typeface="Times New Roman"/>
                          <a:sym typeface="Times New Roman"/>
                        </a:rPr>
                        <a:t> </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463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Affects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Hikers</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3665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The impact of which is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50000"/>
                        </a:lnSpc>
                        <a:spcBef>
                          <a:spcPts val="0"/>
                        </a:spcBef>
                        <a:spcAft>
                          <a:spcPts val="0"/>
                        </a:spcAft>
                        <a:buClr>
                          <a:srgbClr val="000000"/>
                        </a:buClr>
                        <a:buSzPts val="1400"/>
                        <a:buFont typeface="Arial"/>
                        <a:buNone/>
                      </a:pPr>
                      <a:r>
                        <a:rPr lang="en-US" sz="1400" i="0" u="none" strike="noStrike" cap="none">
                          <a:solidFill>
                            <a:schemeClr val="dk1"/>
                          </a:solidFill>
                          <a:latin typeface="Times New Roman"/>
                          <a:ea typeface="Times New Roman"/>
                          <a:cs typeface="Times New Roman"/>
                          <a:sym typeface="Times New Roman"/>
                        </a:rPr>
                        <a:t>It may discourage hikers from pursuing outdoor activities, limit their ability to explore new trails, and reduce the overall enjoyment and sense of community in the hiking experience.</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18789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Benefits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50000"/>
                        </a:lnSpc>
                        <a:spcBef>
                          <a:spcPts val="0"/>
                        </a:spcBef>
                        <a:spcAft>
                          <a:spcPts val="0"/>
                        </a:spcAft>
                        <a:buClr>
                          <a:schemeClr val="dk1"/>
                        </a:buClr>
                        <a:buSzPts val="1800"/>
                        <a:buFont typeface="Calibri"/>
                        <a:buNone/>
                      </a:pPr>
                      <a:r>
                        <a:rPr lang="en-US" sz="1400" u="none" strike="noStrike" cap="none" dirty="0">
                          <a:latin typeface="Times New Roman"/>
                          <a:ea typeface="Times New Roman"/>
                          <a:cs typeface="Times New Roman"/>
                          <a:sym typeface="Times New Roman"/>
                        </a:rPr>
                        <a:t>Social networking features and customizable hike planning capabilities make it easier for users to find like-minded individuals or groups to hike with, enhancing safety and enjoyment on the trails.</a:t>
                      </a:r>
                      <a:endParaRPr sz="14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452437" y="0"/>
            <a:ext cx="8229600" cy="563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Problem Statement</a:t>
            </a:r>
            <a:endParaRPr/>
          </a:p>
        </p:txBody>
      </p:sp>
      <p:graphicFrame>
        <p:nvGraphicFramePr>
          <p:cNvPr id="159" name="Google Shape;159;p24"/>
          <p:cNvGraphicFramePr/>
          <p:nvPr>
            <p:extLst>
              <p:ext uri="{D42A27DB-BD31-4B8C-83A1-F6EECF244321}">
                <p14:modId xmlns:p14="http://schemas.microsoft.com/office/powerpoint/2010/main" val="609291187"/>
              </p:ext>
            </p:extLst>
          </p:nvPr>
        </p:nvGraphicFramePr>
        <p:xfrm>
          <a:off x="228600" y="838200"/>
          <a:ext cx="8386775" cy="4228325"/>
        </p:xfrm>
        <a:graphic>
          <a:graphicData uri="http://schemas.openxmlformats.org/drawingml/2006/table">
            <a:tbl>
              <a:tblPr firstRow="1" bandRow="1">
                <a:noFill/>
                <a:tableStyleId>{9B90BBDC-9F7C-446D-9FA5-78E75D84E6D3}</a:tableStyleId>
              </a:tblPr>
              <a:tblGrid>
                <a:gridCol w="4196050">
                  <a:extLst>
                    <a:ext uri="{9D8B030D-6E8A-4147-A177-3AD203B41FA5}">
                      <a16:colId xmlns:a16="http://schemas.microsoft.com/office/drawing/2014/main" val="20000"/>
                    </a:ext>
                  </a:extLst>
                </a:gridCol>
                <a:gridCol w="4190725">
                  <a:extLst>
                    <a:ext uri="{9D8B030D-6E8A-4147-A177-3AD203B41FA5}">
                      <a16:colId xmlns:a16="http://schemas.microsoft.com/office/drawing/2014/main" val="20001"/>
                    </a:ext>
                  </a:extLst>
                </a:gridCol>
              </a:tblGrid>
              <a:tr h="7507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panose="02020603050405020304" pitchFamily="18" charset="0"/>
                          <a:ea typeface="Times New Roman"/>
                          <a:cs typeface="Times New Roman" panose="02020603050405020304" pitchFamily="18" charset="0"/>
                          <a:sym typeface="Times New Roman"/>
                        </a:rPr>
                        <a:t>The Problem of</a:t>
                      </a:r>
                      <a:endParaRPr sz="1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b="1" u="none" strike="noStrike" cap="none">
                          <a:latin typeface="Times New Roman" panose="02020603050405020304" pitchFamily="18" charset="0"/>
                          <a:ea typeface="Times New Roman"/>
                          <a:cs typeface="Times New Roman" panose="02020603050405020304" pitchFamily="18" charset="0"/>
                          <a:sym typeface="Times New Roman"/>
                        </a:rPr>
                        <a:t>Lack of portfolio building </a:t>
                      </a:r>
                      <a:endParaRPr sz="1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0"/>
                  </a:ext>
                </a:extLst>
              </a:tr>
              <a:tr h="3539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panose="02020603050405020304" pitchFamily="18" charset="0"/>
                          <a:ea typeface="Times New Roman"/>
                          <a:cs typeface="Times New Roman" panose="02020603050405020304" pitchFamily="18" charset="0"/>
                          <a:sym typeface="Times New Roman"/>
                        </a:rPr>
                        <a:t>Affects</a:t>
                      </a:r>
                      <a:endParaRPr sz="1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panose="02020603050405020304" pitchFamily="18" charset="0"/>
                          <a:ea typeface="Times New Roman"/>
                          <a:cs typeface="Times New Roman" panose="02020603050405020304" pitchFamily="18" charset="0"/>
                          <a:sym typeface="Times New Roman"/>
                        </a:rPr>
                        <a:t>Hikers</a:t>
                      </a:r>
                      <a:endParaRPr sz="1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1"/>
                  </a:ext>
                </a:extLst>
              </a:tr>
              <a:tr h="14861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latin typeface="Times New Roman" panose="02020603050405020304" pitchFamily="18" charset="0"/>
                          <a:ea typeface="Times New Roman"/>
                          <a:cs typeface="Times New Roman" panose="02020603050405020304" pitchFamily="18" charset="0"/>
                          <a:sym typeface="Times New Roman"/>
                        </a:rPr>
                        <a:t>The impact of which is</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just" rtl="0">
                        <a:lnSpc>
                          <a:spcPct val="150000"/>
                        </a:lnSpc>
                        <a:spcBef>
                          <a:spcPts val="0"/>
                        </a:spcBef>
                        <a:spcAft>
                          <a:spcPts val="0"/>
                        </a:spcAft>
                        <a:buClr>
                          <a:srgbClr val="000000"/>
                        </a:buClr>
                        <a:buSzPts val="1400"/>
                        <a:buFont typeface="Arial"/>
                        <a:buNone/>
                      </a:pPr>
                      <a:r>
                        <a:rPr lang="en-US" sz="1400" u="none" strike="noStrike" cap="none" dirty="0">
                          <a:solidFill>
                            <a:srgbClr val="0D0D0D"/>
                          </a:solidFill>
                          <a:highlight>
                            <a:srgbClr val="FFFFFF"/>
                          </a:highlight>
                          <a:latin typeface="Times New Roman" panose="02020603050405020304" pitchFamily="18" charset="0"/>
                          <a:ea typeface="Times New Roman"/>
                          <a:cs typeface="Times New Roman" panose="02020603050405020304" pitchFamily="18" charset="0"/>
                          <a:sym typeface="Times New Roman"/>
                        </a:rPr>
                        <a:t>Hikers may struggle to personalize and present their unique hiking journeys, achievements, and trail information in a centralized and visually appealing manner, </a:t>
                      </a:r>
                      <a:r>
                        <a:rPr lang="en-US" sz="1400" u="none" strike="noStrike" cap="none"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 </a:t>
                      </a:r>
                      <a:r>
                        <a:rPr lang="en-US" sz="1400" u="none" strike="noStrike" cap="none" dirty="0">
                          <a:solidFill>
                            <a:srgbClr val="0D0D0D"/>
                          </a:solidFill>
                          <a:highlight>
                            <a:srgbClr val="FFFFFF"/>
                          </a:highlight>
                          <a:latin typeface="Times New Roman" panose="02020603050405020304" pitchFamily="18" charset="0"/>
                          <a:ea typeface="Times New Roman"/>
                          <a:cs typeface="Times New Roman" panose="02020603050405020304" pitchFamily="18" charset="0"/>
                          <a:sym typeface="Times New Roman"/>
                        </a:rPr>
                        <a:t>users may find it challenging to highlight their achievements, such as completing challenging trails or reaching specific milestones.</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2"/>
                  </a:ext>
                </a:extLst>
              </a:tr>
              <a:tr h="11502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panose="02020603050405020304" pitchFamily="18" charset="0"/>
                          <a:ea typeface="Times New Roman"/>
                          <a:cs typeface="Times New Roman" panose="02020603050405020304" pitchFamily="18" charset="0"/>
                          <a:sym typeface="Times New Roman"/>
                        </a:rPr>
                        <a:t>Benefits</a:t>
                      </a:r>
                      <a:endParaRPr sz="1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just" rtl="0">
                        <a:lnSpc>
                          <a:spcPct val="150000"/>
                        </a:lnSpc>
                        <a:spcBef>
                          <a:spcPts val="0"/>
                        </a:spcBef>
                        <a:spcAft>
                          <a:spcPts val="0"/>
                        </a:spcAft>
                        <a:buClr>
                          <a:schemeClr val="dk1"/>
                        </a:buClr>
                        <a:buSzPts val="1800"/>
                        <a:buFont typeface="Calibri"/>
                        <a:buNone/>
                      </a:pPr>
                      <a:r>
                        <a:rPr lang="en-US" sz="1400" u="none" strike="noStrike" cap="none" dirty="0">
                          <a:solidFill>
                            <a:srgbClr val="0D0D0D"/>
                          </a:solidFill>
                          <a:highlight>
                            <a:srgbClr val="FFFFFF"/>
                          </a:highlight>
                          <a:latin typeface="Times New Roman" panose="02020603050405020304" pitchFamily="18" charset="0"/>
                          <a:ea typeface="Times New Roman"/>
                          <a:cs typeface="Times New Roman" panose="02020603050405020304" pitchFamily="18" charset="0"/>
                          <a:sym typeface="Times New Roman"/>
                        </a:rPr>
                        <a:t>Serves as a motivational tool, inspiring users to set and achieve new hiking goals as they reflect on their past experiences and accomplishments.</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476250" y="38100"/>
            <a:ext cx="8229600" cy="876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Problem Statement</a:t>
            </a:r>
            <a:endParaRPr/>
          </a:p>
        </p:txBody>
      </p:sp>
      <p:graphicFrame>
        <p:nvGraphicFramePr>
          <p:cNvPr id="165" name="Google Shape;165;p25"/>
          <p:cNvGraphicFramePr/>
          <p:nvPr/>
        </p:nvGraphicFramePr>
        <p:xfrm>
          <a:off x="228600" y="911860"/>
          <a:ext cx="8229600" cy="4188015"/>
        </p:xfrm>
        <a:graphic>
          <a:graphicData uri="http://schemas.openxmlformats.org/drawingml/2006/table">
            <a:tbl>
              <a:tblPr firstRow="1" bandRow="1">
                <a:noFill/>
                <a:tableStyleId>{9B90BBDC-9F7C-446D-9FA5-78E75D84E6D3}</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The Problem of</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b="1" u="none" strike="noStrike" cap="none">
                          <a:latin typeface="Times New Roman"/>
                          <a:ea typeface="Times New Roman"/>
                          <a:cs typeface="Times New Roman"/>
                          <a:sym typeface="Times New Roman"/>
                        </a:rPr>
                        <a:t>Limited Access to Hiking Information and guide</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4830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Affects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Hikers</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1833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The impact of which is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5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Hikers may miss out on exciting trails or encounter unexpected challenges on their hikes and may face issues surviving during a real time challenge being faced</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18535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Benefits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50000"/>
                        </a:lnSpc>
                        <a:spcBef>
                          <a:spcPts val="0"/>
                        </a:spcBef>
                        <a:spcAft>
                          <a:spcPts val="0"/>
                        </a:spcAft>
                        <a:buClr>
                          <a:schemeClr val="dk1"/>
                        </a:buClr>
                        <a:buSzPts val="1800"/>
                        <a:buFont typeface="Calibri"/>
                        <a:buNone/>
                      </a:pPr>
                      <a:r>
                        <a:rPr lang="en-US" sz="1400" u="none" strike="noStrike" cap="none" dirty="0">
                          <a:latin typeface="Times New Roman"/>
                          <a:ea typeface="Times New Roman"/>
                          <a:cs typeface="Times New Roman"/>
                          <a:sym typeface="Times New Roman"/>
                        </a:rPr>
                        <a:t>By providing personalized recommendations, safety guide and survival tips it is way more easier to enjoy the hike and survive when facing survival challenges</a:t>
                      </a:r>
                      <a:endParaRPr sz="14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457200" y="0"/>
            <a:ext cx="8229600"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Problem Statement</a:t>
            </a:r>
            <a:endParaRPr/>
          </a:p>
        </p:txBody>
      </p:sp>
      <p:graphicFrame>
        <p:nvGraphicFramePr>
          <p:cNvPr id="171" name="Google Shape;171;p26"/>
          <p:cNvGraphicFramePr/>
          <p:nvPr/>
        </p:nvGraphicFramePr>
        <p:xfrm>
          <a:off x="228600" y="1051560"/>
          <a:ext cx="8229600" cy="3463945"/>
        </p:xfrm>
        <a:graphic>
          <a:graphicData uri="http://schemas.openxmlformats.org/drawingml/2006/table">
            <a:tbl>
              <a:tblPr firstRow="1" bandRow="1">
                <a:noFill/>
                <a:tableStyleId>{9B90BBDC-9F7C-446D-9FA5-78E75D84E6D3}</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608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The Problem of</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b="1" u="none" strike="noStrike" cap="none">
                          <a:latin typeface="Times New Roman"/>
                          <a:ea typeface="Times New Roman"/>
                          <a:cs typeface="Times New Roman"/>
                          <a:sym typeface="Times New Roman"/>
                        </a:rPr>
                        <a:t>Lack of Navigation</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443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Affects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Hikers</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9214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The impact of which is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50000"/>
                        </a:lnSpc>
                        <a:spcBef>
                          <a:spcPts val="0"/>
                        </a:spcBef>
                        <a:spcAft>
                          <a:spcPts val="0"/>
                        </a:spcAft>
                        <a:buClr>
                          <a:schemeClr val="dk1"/>
                        </a:buClr>
                        <a:buSzPts val="1800"/>
                        <a:buFont typeface="Calibri"/>
                        <a:buNone/>
                      </a:pPr>
                      <a:r>
                        <a:rPr lang="en-US" sz="1400" u="none" strike="noStrike" cap="none">
                          <a:solidFill>
                            <a:srgbClr val="0D0D0D"/>
                          </a:solidFill>
                          <a:highlight>
                            <a:srgbClr val="FFFFFF"/>
                          </a:highlight>
                          <a:latin typeface="Times New Roman"/>
                          <a:ea typeface="Times New Roman"/>
                          <a:cs typeface="Times New Roman"/>
                          <a:sym typeface="Times New Roman"/>
                        </a:rPr>
                        <a:t>Hikers often encounter difficulties in finding their way on trails, leading to increased incidents of getting lost. </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16131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Benefits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50000"/>
                        </a:lnSpc>
                        <a:spcBef>
                          <a:spcPts val="0"/>
                        </a:spcBef>
                        <a:spcAft>
                          <a:spcPts val="0"/>
                        </a:spcAft>
                        <a:buClr>
                          <a:schemeClr val="dk1"/>
                        </a:buClr>
                        <a:buSzPts val="1100"/>
                        <a:buFont typeface="Arial"/>
                        <a:buNone/>
                      </a:pPr>
                      <a:r>
                        <a:rPr lang="en-US" sz="1400" u="none" strike="noStrike" cap="none" dirty="0">
                          <a:latin typeface="Times New Roman"/>
                          <a:ea typeface="Times New Roman"/>
                          <a:cs typeface="Times New Roman"/>
                          <a:sym typeface="Times New Roman"/>
                        </a:rPr>
                        <a:t>Hikers can access reliable navigation tools such as GPS tracking, trail maps and real-time location updates, reducing the risk of getting lost and enhancing overall safety of the trails.</a:t>
                      </a:r>
                      <a:endParaRPr sz="1400" u="none" strike="noStrike" cap="none" dirty="0">
                        <a:latin typeface="Times New Roman"/>
                        <a:ea typeface="Times New Roman"/>
                        <a:cs typeface="Times New Roman"/>
                        <a:sym typeface="Times New Roman"/>
                      </a:endParaRPr>
                    </a:p>
                    <a:p>
                      <a:pPr marL="0" marR="0" lvl="0" indent="0" algn="l" rtl="0">
                        <a:lnSpc>
                          <a:spcPct val="100000"/>
                        </a:lnSpc>
                        <a:spcBef>
                          <a:spcPts val="1200"/>
                        </a:spcBef>
                        <a:spcAft>
                          <a:spcPts val="0"/>
                        </a:spcAft>
                        <a:buClr>
                          <a:schemeClr val="dk1"/>
                        </a:buClr>
                        <a:buSzPts val="1800"/>
                        <a:buFont typeface="Calibri"/>
                        <a:buNone/>
                      </a:pPr>
                      <a:endParaRPr sz="14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457200" y="0"/>
            <a:ext cx="8229600"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Problem Statement</a:t>
            </a:r>
            <a:endParaRPr/>
          </a:p>
        </p:txBody>
      </p:sp>
      <p:graphicFrame>
        <p:nvGraphicFramePr>
          <p:cNvPr id="177" name="Google Shape;177;p27"/>
          <p:cNvGraphicFramePr/>
          <p:nvPr/>
        </p:nvGraphicFramePr>
        <p:xfrm>
          <a:off x="228600" y="1051560"/>
          <a:ext cx="8229600" cy="4419610"/>
        </p:xfrm>
        <a:graphic>
          <a:graphicData uri="http://schemas.openxmlformats.org/drawingml/2006/table">
            <a:tbl>
              <a:tblPr firstRow="1" bandRow="1">
                <a:noFill/>
                <a:tableStyleId>{9B90BBDC-9F7C-446D-9FA5-78E75D84E6D3}</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047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The Problem of</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b="1" u="none" strike="noStrike" cap="none">
                          <a:latin typeface="Times New Roman"/>
                          <a:ea typeface="Times New Roman"/>
                          <a:cs typeface="Times New Roman"/>
                          <a:sym typeface="Times New Roman"/>
                        </a:rPr>
                        <a:t>Lack of Communication</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443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Affects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Hikers</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8049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The impact of which is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50000"/>
                        </a:lnSpc>
                        <a:spcBef>
                          <a:spcPts val="0"/>
                        </a:spcBef>
                        <a:spcAft>
                          <a:spcPts val="0"/>
                        </a:spcAft>
                        <a:buClr>
                          <a:schemeClr val="dk1"/>
                        </a:buClr>
                        <a:buSzPts val="1100"/>
                        <a:buFont typeface="Arial"/>
                        <a:buNone/>
                      </a:pPr>
                      <a:r>
                        <a:rPr lang="en-US" sz="1400" u="none" strike="noStrike" cap="none">
                          <a:latin typeface="Times New Roman"/>
                          <a:ea typeface="Times New Roman"/>
                          <a:cs typeface="Times New Roman"/>
                          <a:sym typeface="Times New Roman"/>
                        </a:rPr>
                        <a:t>Limited communication among the hikers while hiking can lead to safety hazards, coordination challenges and increased risk of accidents which impact group dynamics and frustration among the individuals of the group.</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120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16131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Benefits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50000"/>
                        </a:lnSpc>
                        <a:spcBef>
                          <a:spcPts val="0"/>
                        </a:spcBef>
                        <a:spcAft>
                          <a:spcPts val="0"/>
                        </a:spcAft>
                        <a:buClr>
                          <a:schemeClr val="dk1"/>
                        </a:buClr>
                        <a:buSzPts val="1800"/>
                        <a:buFont typeface="Calibri"/>
                        <a:buNone/>
                      </a:pPr>
                      <a:r>
                        <a:rPr lang="en-US" sz="1400" u="none" strike="noStrike" cap="none" dirty="0">
                          <a:latin typeface="Times New Roman"/>
                          <a:ea typeface="Times New Roman"/>
                          <a:cs typeface="Times New Roman"/>
                          <a:sym typeface="Times New Roman"/>
                        </a:rPr>
                        <a:t>Better communication between hikers would fulfill the communication gap between distanced hikers</a:t>
                      </a:r>
                      <a:r>
                        <a:rPr lang="en-US" sz="1400" i="0" u="none" strike="noStrike" cap="none" dirty="0">
                          <a:solidFill>
                            <a:schemeClr val="dk1"/>
                          </a:solidFill>
                          <a:latin typeface="Times New Roman"/>
                          <a:ea typeface="Times New Roman"/>
                          <a:cs typeface="Times New Roman"/>
                          <a:sym typeface="Times New Roman"/>
                        </a:rPr>
                        <a:t> ultimately fostering a more safe</a:t>
                      </a:r>
                      <a:r>
                        <a:rPr lang="en-US" sz="1400" u="none" strike="noStrike" cap="none" dirty="0">
                          <a:latin typeface="Times New Roman"/>
                          <a:ea typeface="Times New Roman"/>
                          <a:cs typeface="Times New Roman"/>
                          <a:sym typeface="Times New Roman"/>
                        </a:rPr>
                        <a:t>, </a:t>
                      </a:r>
                      <a:r>
                        <a:rPr lang="en-US" sz="1400" i="0" u="none" strike="noStrike" cap="none" dirty="0">
                          <a:solidFill>
                            <a:schemeClr val="dk1"/>
                          </a:solidFill>
                          <a:latin typeface="Times New Roman"/>
                          <a:ea typeface="Times New Roman"/>
                          <a:cs typeface="Times New Roman"/>
                          <a:sym typeface="Times New Roman"/>
                        </a:rPr>
                        <a:t>enjoyable and seamless hiking experience for enthusiasts.</a:t>
                      </a:r>
                      <a:endParaRPr sz="14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457200" y="0"/>
            <a:ext cx="8229600"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Problem Statement</a:t>
            </a:r>
            <a:endParaRPr/>
          </a:p>
        </p:txBody>
      </p:sp>
      <p:graphicFrame>
        <p:nvGraphicFramePr>
          <p:cNvPr id="183" name="Google Shape;183;p28"/>
          <p:cNvGraphicFramePr/>
          <p:nvPr>
            <p:extLst>
              <p:ext uri="{D42A27DB-BD31-4B8C-83A1-F6EECF244321}">
                <p14:modId xmlns:p14="http://schemas.microsoft.com/office/powerpoint/2010/main" val="1596118400"/>
              </p:ext>
            </p:extLst>
          </p:nvPr>
        </p:nvGraphicFramePr>
        <p:xfrm>
          <a:off x="228600" y="1051560"/>
          <a:ext cx="8229600" cy="4099570"/>
        </p:xfrm>
        <a:graphic>
          <a:graphicData uri="http://schemas.openxmlformats.org/drawingml/2006/table">
            <a:tbl>
              <a:tblPr firstRow="1" bandRow="1">
                <a:noFill/>
                <a:tableStyleId>{9B90BBDC-9F7C-446D-9FA5-78E75D84E6D3}</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047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panose="02020603050405020304" pitchFamily="18" charset="0"/>
                          <a:ea typeface="Times New Roman"/>
                          <a:cs typeface="Times New Roman" panose="02020603050405020304" pitchFamily="18" charset="0"/>
                          <a:sym typeface="Times New Roman"/>
                        </a:rPr>
                        <a:t>The Problem of</a:t>
                      </a:r>
                      <a:endParaRPr sz="1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b="1" u="none" strike="noStrike" cap="none">
                          <a:latin typeface="Times New Roman" panose="02020603050405020304" pitchFamily="18" charset="0"/>
                          <a:ea typeface="Times New Roman"/>
                          <a:cs typeface="Times New Roman" panose="02020603050405020304" pitchFamily="18" charset="0"/>
                          <a:sym typeface="Times New Roman"/>
                        </a:rPr>
                        <a:t>Maintaining record/Progress</a:t>
                      </a:r>
                      <a:endParaRPr sz="1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0"/>
                  </a:ext>
                </a:extLst>
              </a:tr>
              <a:tr h="3443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panose="02020603050405020304" pitchFamily="18" charset="0"/>
                          <a:ea typeface="Times New Roman"/>
                          <a:cs typeface="Times New Roman" panose="02020603050405020304" pitchFamily="18" charset="0"/>
                          <a:sym typeface="Times New Roman"/>
                        </a:rPr>
                        <a:t>Affects</a:t>
                      </a:r>
                      <a:endParaRPr sz="1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panose="02020603050405020304" pitchFamily="18" charset="0"/>
                          <a:ea typeface="Times New Roman"/>
                          <a:cs typeface="Times New Roman" panose="02020603050405020304" pitchFamily="18" charset="0"/>
                          <a:sym typeface="Times New Roman"/>
                        </a:rPr>
                        <a:t>Hikers</a:t>
                      </a:r>
                      <a:endParaRPr sz="1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1"/>
                  </a:ext>
                </a:extLst>
              </a:tr>
              <a:tr h="15550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panose="02020603050405020304" pitchFamily="18" charset="0"/>
                          <a:ea typeface="Times New Roman"/>
                          <a:cs typeface="Times New Roman" panose="02020603050405020304" pitchFamily="18" charset="0"/>
                          <a:sym typeface="Times New Roman"/>
                        </a:rPr>
                        <a:t>The impact of which is</a:t>
                      </a:r>
                      <a:endParaRPr sz="1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just" rtl="0">
                        <a:lnSpc>
                          <a:spcPct val="150000"/>
                        </a:lnSpc>
                        <a:spcBef>
                          <a:spcPts val="0"/>
                        </a:spcBef>
                        <a:spcAft>
                          <a:spcPts val="0"/>
                        </a:spcAft>
                        <a:buClr>
                          <a:schemeClr val="dk1"/>
                        </a:buClr>
                        <a:buSzPts val="1100"/>
                        <a:buFont typeface="Arial"/>
                        <a:buNone/>
                      </a:pPr>
                      <a:r>
                        <a:rPr lang="en-US" sz="1400" u="none" strike="noStrike" cap="none" dirty="0">
                          <a:solidFill>
                            <a:srgbClr val="0D0D0D"/>
                          </a:solidFill>
                          <a:highlight>
                            <a:srgbClr val="FFFFFF"/>
                          </a:highlight>
                          <a:latin typeface="Times New Roman" panose="02020603050405020304" pitchFamily="18" charset="0"/>
                          <a:ea typeface="Times New Roman"/>
                          <a:cs typeface="Times New Roman" panose="02020603050405020304" pitchFamily="18" charset="0"/>
                          <a:sym typeface="Times New Roman"/>
                        </a:rPr>
                        <a:t>Can be time-consuming, potentially discouraging hikers from maintaining detailed records of their hiking activities, hindering the ability to track progress, set goals, and reflect on past experiences.</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1200"/>
                        </a:spcBef>
                        <a:spcAft>
                          <a:spcPts val="0"/>
                        </a:spcAft>
                        <a:buClr>
                          <a:srgbClr val="000000"/>
                        </a:buClr>
                        <a:buSzPts val="1400"/>
                        <a:buFont typeface="Arial"/>
                        <a:buNone/>
                      </a:pP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2"/>
                  </a:ext>
                </a:extLst>
              </a:tr>
              <a:tr h="16131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panose="02020603050405020304" pitchFamily="18" charset="0"/>
                          <a:ea typeface="Times New Roman"/>
                          <a:cs typeface="Times New Roman" panose="02020603050405020304" pitchFamily="18" charset="0"/>
                          <a:sym typeface="Times New Roman"/>
                        </a:rPr>
                        <a:t>Benefits</a:t>
                      </a:r>
                      <a:endParaRPr sz="1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just" rtl="0">
                        <a:lnSpc>
                          <a:spcPct val="150000"/>
                        </a:lnSpc>
                        <a:spcBef>
                          <a:spcPts val="0"/>
                        </a:spcBef>
                        <a:spcAft>
                          <a:spcPts val="0"/>
                        </a:spcAft>
                        <a:buClr>
                          <a:schemeClr val="dk1"/>
                        </a:buClr>
                        <a:buSzPts val="1800"/>
                        <a:buFont typeface="Calibri"/>
                        <a:buNone/>
                      </a:pPr>
                      <a:r>
                        <a:rPr lang="en-US" sz="1400" u="none" strike="noStrike" cap="none" dirty="0">
                          <a:solidFill>
                            <a:srgbClr val="0D0D0D"/>
                          </a:solidFill>
                          <a:highlight>
                            <a:srgbClr val="FFFFFF"/>
                          </a:highlight>
                          <a:latin typeface="Times New Roman" panose="02020603050405020304" pitchFamily="18" charset="0"/>
                          <a:ea typeface="Times New Roman"/>
                          <a:cs typeface="Times New Roman" panose="02020603050405020304" pitchFamily="18" charset="0"/>
                          <a:sym typeface="Times New Roman"/>
                        </a:rPr>
                        <a:t>Facilitates the tracking of individual progress over time</a:t>
                      </a:r>
                      <a:r>
                        <a:rPr lang="en-US" sz="1400" u="none" strike="noStrike" cap="none"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 </a:t>
                      </a:r>
                      <a:r>
                        <a:rPr lang="en-US" sz="1400" u="none" strike="noStrike" cap="none" dirty="0">
                          <a:solidFill>
                            <a:srgbClr val="0D0D0D"/>
                          </a:solidFill>
                          <a:highlight>
                            <a:srgbClr val="FFFFFF"/>
                          </a:highlight>
                          <a:latin typeface="Times New Roman" panose="02020603050405020304" pitchFamily="18" charset="0"/>
                          <a:ea typeface="Times New Roman"/>
                          <a:cs typeface="Times New Roman" panose="02020603050405020304" pitchFamily="18" charset="0"/>
                          <a:sym typeface="Times New Roman"/>
                        </a:rPr>
                        <a:t>goal setting by allowing hikers to set and track objectives</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457200" y="0"/>
            <a:ext cx="8229600"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Problem Statement</a:t>
            </a:r>
            <a:endParaRPr/>
          </a:p>
        </p:txBody>
      </p:sp>
      <p:graphicFrame>
        <p:nvGraphicFramePr>
          <p:cNvPr id="189" name="Google Shape;189;p29"/>
          <p:cNvGraphicFramePr/>
          <p:nvPr/>
        </p:nvGraphicFramePr>
        <p:xfrm>
          <a:off x="265600" y="829535"/>
          <a:ext cx="8192600" cy="5066015"/>
        </p:xfrm>
        <a:graphic>
          <a:graphicData uri="http://schemas.openxmlformats.org/drawingml/2006/table">
            <a:tbl>
              <a:tblPr firstRow="1" bandRow="1">
                <a:noFill/>
                <a:tableStyleId>{9B90BBDC-9F7C-446D-9FA5-78E75D84E6D3}</a:tableStyleId>
              </a:tblPr>
              <a:tblGrid>
                <a:gridCol w="4077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784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The Problem of</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b="1" u="none" strike="noStrike" cap="none">
                          <a:latin typeface="Times New Roman"/>
                          <a:ea typeface="Times New Roman"/>
                          <a:cs typeface="Times New Roman"/>
                          <a:sym typeface="Times New Roman"/>
                        </a:rPr>
                        <a:t>Achievement awareness and recognition </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207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Affects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Hikers</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29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The impact of which is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50000"/>
                        </a:lnSpc>
                        <a:spcBef>
                          <a:spcPts val="0"/>
                        </a:spcBef>
                        <a:spcAft>
                          <a:spcPts val="0"/>
                        </a:spcAft>
                        <a:buClr>
                          <a:schemeClr val="dk1"/>
                        </a:buClr>
                        <a:buSzPts val="1100"/>
                        <a:buFont typeface="Arial"/>
                        <a:buNone/>
                      </a:pPr>
                      <a:r>
                        <a:rPr lang="en-US" sz="1400" u="none" strike="noStrike" cap="none">
                          <a:solidFill>
                            <a:srgbClr val="0D0D0D"/>
                          </a:solidFill>
                          <a:highlight>
                            <a:srgbClr val="FFFFFF"/>
                          </a:highlight>
                          <a:latin typeface="Times New Roman"/>
                          <a:ea typeface="Times New Roman"/>
                          <a:cs typeface="Times New Roman"/>
                          <a:sym typeface="Times New Roman"/>
                        </a:rPr>
                        <a:t>Limited visibility of achievement, achievements may go unnoticed due to a lack of leaderboard to showcase accomplishments.Diminishes the potential for friendly competition and camaraderie among hikers</a:t>
                      </a:r>
                      <a:endParaRPr sz="1400" u="none" strike="noStrike" cap="none">
                        <a:solidFill>
                          <a:srgbClr val="0D0D0D"/>
                        </a:solidFill>
                        <a:highlight>
                          <a:srgbClr val="FFFFFF"/>
                        </a:highlight>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21043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Benefits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50000"/>
                        </a:lnSpc>
                        <a:spcBef>
                          <a:spcPts val="0"/>
                        </a:spcBef>
                        <a:spcAft>
                          <a:spcPts val="0"/>
                        </a:spcAft>
                        <a:buNone/>
                      </a:pPr>
                      <a:r>
                        <a:rPr lang="en-US" sz="1400" u="none" strike="noStrike" cap="none">
                          <a:solidFill>
                            <a:srgbClr val="0D0D0D"/>
                          </a:solidFill>
                          <a:highlight>
                            <a:srgbClr val="FFFFFF"/>
                          </a:highlight>
                          <a:latin typeface="Times New Roman"/>
                          <a:ea typeface="Times New Roman"/>
                          <a:cs typeface="Times New Roman"/>
                          <a:sym typeface="Times New Roman"/>
                        </a:rPr>
                        <a:t>Hikers receive recognition for their efforts and achievements, enhancing their sense of value within the community and providing positive reinforcement for continued participation.</a:t>
                      </a:r>
                      <a:endParaRPr sz="1400" u="none" strike="noStrike" cap="none">
                        <a:solidFill>
                          <a:srgbClr val="0D0D0D"/>
                        </a:solidFill>
                        <a:highlight>
                          <a:srgbClr val="FFFFFF"/>
                        </a:highlight>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US" sz="1400" u="none" strike="noStrike" cap="none">
                          <a:solidFill>
                            <a:srgbClr val="0D0D0D"/>
                          </a:solidFill>
                          <a:highlight>
                            <a:srgbClr val="FFFFFF"/>
                          </a:highlight>
                          <a:latin typeface="Times New Roman"/>
                          <a:ea typeface="Times New Roman"/>
                          <a:cs typeface="Times New Roman"/>
                          <a:sym typeface="Times New Roman"/>
                        </a:rPr>
                        <a:t>A healthy level of competition among hikers, inspiring friendly challenges and encouraging individuals to push their limits and improve their hiking skills.</a:t>
                      </a:r>
                      <a:endParaRPr sz="1400" u="none" strike="noStrike" cap="none">
                        <a:solidFill>
                          <a:srgbClr val="0D0D0D"/>
                        </a:solidFill>
                        <a:highlight>
                          <a:srgbClr val="FFFFFF"/>
                        </a:highlight>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US" sz="1400" u="none" strike="noStrike" cap="none">
                          <a:solidFill>
                            <a:srgbClr val="0D0D0D"/>
                          </a:solidFill>
                          <a:highlight>
                            <a:srgbClr val="FFFFFF"/>
                          </a:highlight>
                          <a:latin typeface="Times New Roman"/>
                          <a:ea typeface="Times New Roman"/>
                          <a:cs typeface="Times New Roman"/>
                          <a:sym typeface="Times New Roman"/>
                        </a:rPr>
                        <a:t>Visible achievements on the leaderboard serve as inspiration for other hikers</a:t>
                      </a:r>
                      <a:endParaRPr sz="1400" u="none" strike="noStrike" cap="none">
                        <a:solidFill>
                          <a:srgbClr val="0D0D0D"/>
                        </a:solidFill>
                        <a:highlight>
                          <a:srgbClr val="FFFFFF"/>
                        </a:highlight>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457200" y="0"/>
            <a:ext cx="8229600"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Problem Statement</a:t>
            </a:r>
            <a:endParaRPr/>
          </a:p>
        </p:txBody>
      </p:sp>
      <p:graphicFrame>
        <p:nvGraphicFramePr>
          <p:cNvPr id="195" name="Google Shape;195;p30"/>
          <p:cNvGraphicFramePr/>
          <p:nvPr/>
        </p:nvGraphicFramePr>
        <p:xfrm>
          <a:off x="228600" y="1051560"/>
          <a:ext cx="8229600" cy="3779530"/>
        </p:xfrm>
        <a:graphic>
          <a:graphicData uri="http://schemas.openxmlformats.org/drawingml/2006/table">
            <a:tbl>
              <a:tblPr firstRow="1" bandRow="1">
                <a:noFill/>
                <a:tableStyleId>{9B90BBDC-9F7C-446D-9FA5-78E75D84E6D3}</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047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The Problem of</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b="1" u="none" strike="noStrike" cap="none">
                          <a:latin typeface="Times New Roman"/>
                          <a:ea typeface="Times New Roman"/>
                          <a:cs typeface="Times New Roman"/>
                          <a:sym typeface="Times New Roman"/>
                        </a:rPr>
                        <a:t>Experience sharing and feedback</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443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Affects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Hikers</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3331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The impact of which is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50000"/>
                        </a:lnSpc>
                        <a:spcBef>
                          <a:spcPts val="0"/>
                        </a:spcBef>
                        <a:spcAft>
                          <a:spcPts val="0"/>
                        </a:spcAft>
                        <a:buClr>
                          <a:schemeClr val="dk1"/>
                        </a:buClr>
                        <a:buSzPts val="1100"/>
                        <a:buFont typeface="Arial"/>
                        <a:buNone/>
                      </a:pPr>
                      <a:r>
                        <a:rPr lang="en-US">
                          <a:solidFill>
                            <a:srgbClr val="0D0D0D"/>
                          </a:solidFill>
                          <a:highlight>
                            <a:srgbClr val="FFFFFF"/>
                          </a:highlight>
                          <a:latin typeface="Times New Roman"/>
                          <a:ea typeface="Times New Roman"/>
                          <a:cs typeface="Times New Roman"/>
                          <a:sym typeface="Times New Roman"/>
                        </a:rPr>
                        <a:t>C</a:t>
                      </a:r>
                      <a:r>
                        <a:rPr lang="en-US" sz="1400" u="none" strike="noStrike" cap="none">
                          <a:solidFill>
                            <a:srgbClr val="0D0D0D"/>
                          </a:solidFill>
                          <a:highlight>
                            <a:srgbClr val="FFFFFF"/>
                          </a:highlight>
                          <a:latin typeface="Times New Roman"/>
                          <a:ea typeface="Times New Roman"/>
                          <a:cs typeface="Times New Roman"/>
                          <a:sym typeface="Times New Roman"/>
                        </a:rPr>
                        <a:t>hallenges in efficiently selecting trails based on the experiences of others, miss out on valuable insights, trail conditions, and recommendations from others.</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120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16131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Benefits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50000"/>
                        </a:lnSpc>
                        <a:spcBef>
                          <a:spcPts val="0"/>
                        </a:spcBef>
                        <a:spcAft>
                          <a:spcPts val="0"/>
                        </a:spcAft>
                        <a:buClr>
                          <a:schemeClr val="dk1"/>
                        </a:buClr>
                        <a:buSzPts val="1800"/>
                        <a:buFont typeface="Calibri"/>
                        <a:buNone/>
                      </a:pPr>
                      <a:r>
                        <a:rPr lang="en-US" sz="1400" u="none" strike="noStrike" cap="none" dirty="0">
                          <a:solidFill>
                            <a:srgbClr val="0D0D0D"/>
                          </a:solidFill>
                          <a:highlight>
                            <a:srgbClr val="FFFFFF"/>
                          </a:highlight>
                          <a:latin typeface="Times New Roman"/>
                          <a:ea typeface="Times New Roman"/>
                          <a:cs typeface="Times New Roman"/>
                          <a:sym typeface="Times New Roman"/>
                        </a:rPr>
                        <a:t>More informed decisions about trail selection, difficulty levels, and suitability based on detailed and shared experiences, welcoming hikers of various skill levels, backgrounds, and preferences.</a:t>
                      </a:r>
                      <a:endParaRPr sz="14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457200" y="0"/>
            <a:ext cx="8229600" cy="990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Problem Statement</a:t>
            </a:r>
            <a:endParaRPr/>
          </a:p>
        </p:txBody>
      </p:sp>
      <p:graphicFrame>
        <p:nvGraphicFramePr>
          <p:cNvPr id="201" name="Google Shape;201;p31"/>
          <p:cNvGraphicFramePr/>
          <p:nvPr/>
        </p:nvGraphicFramePr>
        <p:xfrm>
          <a:off x="407450" y="837060"/>
          <a:ext cx="8229600" cy="5240065"/>
        </p:xfrm>
        <a:graphic>
          <a:graphicData uri="http://schemas.openxmlformats.org/drawingml/2006/table">
            <a:tbl>
              <a:tblPr firstRow="1" bandRow="1">
                <a:noFill/>
                <a:tableStyleId>{9B90BBDC-9F7C-446D-9FA5-78E75D84E6D3}</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612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The Problem of</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b="1" u="none" strike="noStrike" cap="none">
                          <a:latin typeface="Times New Roman"/>
                          <a:ea typeface="Times New Roman"/>
                          <a:cs typeface="Times New Roman"/>
                          <a:sym typeface="Times New Roman"/>
                        </a:rPr>
                        <a:t>Safety and security</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072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Affects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Hikers</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24719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The impact of which is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50000"/>
                        </a:lnSpc>
                        <a:spcBef>
                          <a:spcPts val="0"/>
                        </a:spcBef>
                        <a:spcAft>
                          <a:spcPts val="0"/>
                        </a:spcAft>
                        <a:buClr>
                          <a:schemeClr val="dk1"/>
                        </a:buClr>
                        <a:buSzPts val="1100"/>
                        <a:buFont typeface="Arial"/>
                        <a:buNone/>
                      </a:pPr>
                      <a:r>
                        <a:rPr lang="en-US" sz="1400" u="none" strike="noStrike" cap="none">
                          <a:solidFill>
                            <a:srgbClr val="0D0D0D"/>
                          </a:solidFill>
                          <a:highlight>
                            <a:srgbClr val="FFFFFF"/>
                          </a:highlight>
                          <a:latin typeface="Times New Roman"/>
                          <a:ea typeface="Times New Roman"/>
                          <a:cs typeface="Times New Roman"/>
                          <a:sym typeface="Times New Roman"/>
                        </a:rPr>
                        <a:t>Challenges in accessing timely and effective emergency response mechanisms, especially in remote or less-traveled hiking locations.</a:t>
                      </a:r>
                      <a:endParaRPr sz="1400" u="none" strike="noStrike" cap="none">
                        <a:solidFill>
                          <a:srgbClr val="0D0D0D"/>
                        </a:solidFill>
                        <a:highlight>
                          <a:srgbClr val="FFFFFF"/>
                        </a:highlight>
                        <a:latin typeface="Times New Roman"/>
                        <a:ea typeface="Times New Roman"/>
                        <a:cs typeface="Times New Roman"/>
                        <a:sym typeface="Times New Roman"/>
                      </a:endParaRPr>
                    </a:p>
                    <a:p>
                      <a:pPr marL="0" marR="0" lvl="0" indent="0" algn="just" rtl="0">
                        <a:lnSpc>
                          <a:spcPct val="150000"/>
                        </a:lnSpc>
                        <a:spcBef>
                          <a:spcPts val="1200"/>
                        </a:spcBef>
                        <a:spcAft>
                          <a:spcPts val="0"/>
                        </a:spcAft>
                        <a:buClr>
                          <a:schemeClr val="dk1"/>
                        </a:buClr>
                        <a:buSzPts val="1100"/>
                        <a:buFont typeface="Arial"/>
                        <a:buNone/>
                      </a:pPr>
                      <a:r>
                        <a:rPr lang="en-US" sz="1400" u="none" strike="noStrike" cap="none">
                          <a:solidFill>
                            <a:srgbClr val="0D0D0D"/>
                          </a:solidFill>
                          <a:highlight>
                            <a:srgbClr val="FFFFFF"/>
                          </a:highlight>
                          <a:latin typeface="Times New Roman"/>
                          <a:ea typeface="Times New Roman"/>
                          <a:cs typeface="Times New Roman"/>
                          <a:sym typeface="Times New Roman"/>
                        </a:rPr>
                        <a:t>Locating and providing assistance to hikers may be challenging due to the lack of precise location tracking or communication tools.</a:t>
                      </a:r>
                      <a:endParaRPr sz="1400" u="none" strike="noStrike" cap="none">
                        <a:latin typeface="Times New Roman"/>
                        <a:ea typeface="Times New Roman"/>
                        <a:cs typeface="Times New Roman"/>
                        <a:sym typeface="Times New Roman"/>
                      </a:endParaRPr>
                    </a:p>
                    <a:p>
                      <a:pPr marL="0" marR="0" lvl="0" indent="0" algn="just" rtl="0">
                        <a:lnSpc>
                          <a:spcPct val="150000"/>
                        </a:lnSpc>
                        <a:spcBef>
                          <a:spcPts val="120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18614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latin typeface="Times New Roman"/>
                          <a:ea typeface="Times New Roman"/>
                          <a:cs typeface="Times New Roman"/>
                          <a:sym typeface="Times New Roman"/>
                        </a:rPr>
                        <a:t>Benefits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50000"/>
                        </a:lnSpc>
                        <a:spcBef>
                          <a:spcPts val="0"/>
                        </a:spcBef>
                        <a:spcAft>
                          <a:spcPts val="0"/>
                        </a:spcAft>
                        <a:buClr>
                          <a:schemeClr val="dk1"/>
                        </a:buClr>
                        <a:buSzPts val="1800"/>
                        <a:buFont typeface="Calibri"/>
                        <a:buNone/>
                      </a:pPr>
                      <a:r>
                        <a:rPr lang="en-US" sz="1400" u="none" strike="noStrike" cap="none" dirty="0">
                          <a:solidFill>
                            <a:srgbClr val="0D0D0D"/>
                          </a:solidFill>
                          <a:highlight>
                            <a:srgbClr val="FFFFFF"/>
                          </a:highlight>
                          <a:latin typeface="Times New Roman"/>
                          <a:ea typeface="Times New Roman"/>
                          <a:cs typeface="Times New Roman"/>
                          <a:sym typeface="Times New Roman"/>
                        </a:rPr>
                        <a:t>Access timely and effective emergency response mechanisms, ensuring prompt assistance in case of accidents, injuries, or unexpected situations.</a:t>
                      </a:r>
                      <a:endParaRPr sz="1400" u="none" strike="noStrike" cap="none" dirty="0">
                        <a:solidFill>
                          <a:srgbClr val="0D0D0D"/>
                        </a:solidFill>
                        <a:highlight>
                          <a:srgbClr val="FFFFFF"/>
                        </a:highlight>
                        <a:latin typeface="Times New Roman"/>
                        <a:ea typeface="Times New Roman"/>
                        <a:cs typeface="Times New Roman"/>
                        <a:sym typeface="Times New Roman"/>
                      </a:endParaRPr>
                    </a:p>
                    <a:p>
                      <a:pPr marL="0" marR="0" lvl="0" indent="0" algn="just" rtl="0">
                        <a:lnSpc>
                          <a:spcPct val="150000"/>
                        </a:lnSpc>
                        <a:spcBef>
                          <a:spcPts val="0"/>
                        </a:spcBef>
                        <a:spcAft>
                          <a:spcPts val="0"/>
                        </a:spcAft>
                        <a:buClr>
                          <a:schemeClr val="dk1"/>
                        </a:buClr>
                        <a:buSzPts val="1800"/>
                        <a:buFont typeface="Calibri"/>
                        <a:buNone/>
                      </a:pPr>
                      <a:r>
                        <a:rPr lang="en-US" sz="1400" u="none" strike="noStrike" cap="none" dirty="0">
                          <a:solidFill>
                            <a:srgbClr val="0D0D0D"/>
                          </a:solidFill>
                          <a:highlight>
                            <a:srgbClr val="FFFFFF"/>
                          </a:highlight>
                          <a:latin typeface="Times New Roman"/>
                          <a:ea typeface="Times New Roman"/>
                          <a:cs typeface="Times New Roman"/>
                          <a:sym typeface="Times New Roman"/>
                        </a:rPr>
                        <a:t>Locating hikers during emergencies, facilitating quicker and more accurate response efforts from rescue teams.</a:t>
                      </a:r>
                      <a:endParaRPr sz="1400" u="none" strike="noStrike" cap="none" dirty="0">
                        <a:solidFill>
                          <a:srgbClr val="0D0D0D"/>
                        </a:solidFill>
                        <a:highlight>
                          <a:srgbClr val="FFFFFF"/>
                        </a:highlight>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Project Team</a:t>
            </a:r>
            <a:endParaRPr/>
          </a:p>
        </p:txBody>
      </p:sp>
      <p:sp>
        <p:nvSpPr>
          <p:cNvPr id="96" name="Google Shape;96;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Muhammad Yahya Usman Bukhari (23738)</a:t>
            </a:r>
            <a:endParaRPr/>
          </a:p>
          <a:p>
            <a:pPr marL="342900" lvl="0" indent="-342900" algn="l" rtl="0">
              <a:lnSpc>
                <a:spcPct val="100000"/>
              </a:lnSpc>
              <a:spcBef>
                <a:spcPts val="640"/>
              </a:spcBef>
              <a:spcAft>
                <a:spcPts val="0"/>
              </a:spcAft>
              <a:buClr>
                <a:schemeClr val="dk1"/>
              </a:buClr>
              <a:buSzPts val="3200"/>
              <a:buChar char="•"/>
            </a:pPr>
            <a:r>
              <a:rPr lang="en-US"/>
              <a:t>Abdullah Afzal  (23791)</a:t>
            </a:r>
            <a:endParaRPr/>
          </a:p>
          <a:p>
            <a:pPr marL="0" lvl="0" indent="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PROPOSED SOLUTION</a:t>
            </a:r>
            <a:endParaRPr/>
          </a:p>
        </p:txBody>
      </p:sp>
      <p:sp>
        <p:nvSpPr>
          <p:cNvPr id="207" name="Google Shape;207;p3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Proposed Solution</a:t>
            </a:r>
            <a:endParaRPr/>
          </a:p>
        </p:txBody>
      </p:sp>
      <p:sp>
        <p:nvSpPr>
          <p:cNvPr id="213" name="Google Shape;213;p33"/>
          <p:cNvSpPr txBox="1">
            <a:spLocks noGrp="1"/>
          </p:cNvSpPr>
          <p:nvPr>
            <p:ph type="body" idx="1"/>
          </p:nvPr>
        </p:nvSpPr>
        <p:spPr>
          <a:xfrm>
            <a:off x="457200" y="1905000"/>
            <a:ext cx="8229600" cy="3597300"/>
          </a:xfrm>
          <a:prstGeom prst="rect">
            <a:avLst/>
          </a:prstGeom>
          <a:noFill/>
          <a:ln>
            <a:noFill/>
          </a:ln>
        </p:spPr>
        <p:txBody>
          <a:bodyPr spcFirstLastPara="1" wrap="square" lIns="91425" tIns="45700" rIns="91425" bIns="45700" anchor="t" anchorCtr="0">
            <a:noAutofit/>
          </a:bodyPr>
          <a:lstStyle/>
          <a:p>
            <a:pPr marL="342900" lvl="0" indent="0" algn="just" rtl="0">
              <a:lnSpc>
                <a:spcPct val="100000"/>
              </a:lnSpc>
              <a:spcBef>
                <a:spcPts val="0"/>
              </a:spcBef>
              <a:spcAft>
                <a:spcPts val="0"/>
              </a:spcAft>
              <a:buSzPts val="1800"/>
              <a:buNone/>
            </a:pPr>
            <a:r>
              <a:rPr lang="en-US" sz="1400" b="1" i="0" u="none" strike="noStrike" cap="none" dirty="0">
                <a:solidFill>
                  <a:srgbClr val="000000"/>
                </a:solidFill>
                <a:latin typeface="Times New Roman"/>
                <a:ea typeface="Times New Roman"/>
                <a:cs typeface="Times New Roman"/>
                <a:sym typeface="Times New Roman"/>
              </a:rPr>
              <a:t>Our Solution: </a:t>
            </a:r>
            <a:r>
              <a:rPr lang="en-US" sz="1400" dirty="0">
                <a:latin typeface="Times New Roman"/>
                <a:ea typeface="Times New Roman"/>
                <a:cs typeface="Times New Roman"/>
                <a:sym typeface="Times New Roman"/>
              </a:rPr>
              <a:t>The proposed solution involves creating a hiking mobile application that meets the diverse needs of outdoor enthusiasts. </a:t>
            </a:r>
            <a:endParaRPr sz="14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14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US" sz="1400" b="1" dirty="0">
                <a:latin typeface="Times New Roman"/>
                <a:ea typeface="Times New Roman"/>
                <a:cs typeface="Times New Roman"/>
                <a:sym typeface="Times New Roman"/>
              </a:rPr>
              <a:t>Key Features:</a:t>
            </a:r>
            <a:endParaRPr sz="1400" b="1"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1400" b="1" dirty="0">
              <a:latin typeface="Times New Roman"/>
              <a:ea typeface="Times New Roman"/>
              <a:cs typeface="Times New Roman"/>
              <a:sym typeface="Times New Roman"/>
            </a:endParaRPr>
          </a:p>
          <a:p>
            <a:pPr marL="457200" lvl="0" indent="-317500" algn="just" rtl="0">
              <a:lnSpc>
                <a:spcPct val="100000"/>
              </a:lnSpc>
              <a:spcBef>
                <a:spcPts val="0"/>
              </a:spcBef>
              <a:spcAft>
                <a:spcPts val="0"/>
              </a:spcAft>
              <a:buSzPts val="1400"/>
              <a:buFont typeface="Times New Roman"/>
              <a:buChar char="•"/>
            </a:pPr>
            <a:r>
              <a:rPr lang="en-US" sz="1400" dirty="0">
                <a:latin typeface="Times New Roman"/>
                <a:ea typeface="Times New Roman"/>
                <a:cs typeface="Times New Roman"/>
                <a:sym typeface="Times New Roman"/>
              </a:rPr>
              <a:t>Users can easily create or join hiking events, </a:t>
            </a:r>
            <a:endParaRPr sz="1400" dirty="0">
              <a:latin typeface="Times New Roman"/>
              <a:ea typeface="Times New Roman"/>
              <a:cs typeface="Times New Roman"/>
              <a:sym typeface="Times New Roman"/>
            </a:endParaRPr>
          </a:p>
          <a:p>
            <a:pPr marL="457200" lvl="0" indent="-317500" algn="just" rtl="0">
              <a:lnSpc>
                <a:spcPct val="100000"/>
              </a:lnSpc>
              <a:spcBef>
                <a:spcPts val="0"/>
              </a:spcBef>
              <a:spcAft>
                <a:spcPts val="0"/>
              </a:spcAft>
              <a:buSzPts val="1400"/>
              <a:buFont typeface="Times New Roman"/>
              <a:buChar char="•"/>
            </a:pPr>
            <a:r>
              <a:rPr lang="en-US" sz="1400" dirty="0">
                <a:latin typeface="Times New Roman"/>
                <a:ea typeface="Times New Roman"/>
                <a:cs typeface="Times New Roman"/>
                <a:sym typeface="Times New Roman"/>
              </a:rPr>
              <a:t>Discover new trails through interactive maps  </a:t>
            </a:r>
            <a:endParaRPr sz="1400" dirty="0">
              <a:latin typeface="Times New Roman"/>
              <a:ea typeface="Times New Roman"/>
              <a:cs typeface="Times New Roman"/>
              <a:sym typeface="Times New Roman"/>
            </a:endParaRPr>
          </a:p>
          <a:p>
            <a:pPr marL="457200" lvl="0" indent="-317500" algn="just" rtl="0">
              <a:lnSpc>
                <a:spcPct val="100000"/>
              </a:lnSpc>
              <a:spcBef>
                <a:spcPts val="0"/>
              </a:spcBef>
              <a:spcAft>
                <a:spcPts val="0"/>
              </a:spcAft>
              <a:buSzPts val="1400"/>
              <a:buFont typeface="Times New Roman"/>
              <a:buChar char="•"/>
            </a:pPr>
            <a:r>
              <a:rPr lang="en-US" sz="1400" dirty="0">
                <a:latin typeface="Times New Roman"/>
                <a:ea typeface="Times New Roman"/>
                <a:cs typeface="Times New Roman"/>
                <a:sym typeface="Times New Roman"/>
              </a:rPr>
              <a:t>Communicate with fellow hikers </a:t>
            </a:r>
            <a:endParaRPr sz="1400" dirty="0">
              <a:latin typeface="Times New Roman"/>
              <a:ea typeface="Times New Roman"/>
              <a:cs typeface="Times New Roman"/>
              <a:sym typeface="Times New Roman"/>
            </a:endParaRPr>
          </a:p>
          <a:p>
            <a:pPr marL="457200" lvl="0" indent="-317500" algn="just" rtl="0">
              <a:lnSpc>
                <a:spcPct val="100000"/>
              </a:lnSpc>
              <a:spcBef>
                <a:spcPts val="0"/>
              </a:spcBef>
              <a:spcAft>
                <a:spcPts val="0"/>
              </a:spcAft>
              <a:buSzPts val="1400"/>
              <a:buFont typeface="Times New Roman"/>
              <a:buChar char="•"/>
            </a:pPr>
            <a:r>
              <a:rPr lang="en-US" sz="1400" dirty="0">
                <a:latin typeface="Times New Roman"/>
                <a:ea typeface="Times New Roman"/>
                <a:cs typeface="Times New Roman"/>
                <a:sym typeface="Times New Roman"/>
              </a:rPr>
              <a:t>A leaderboard motivates users to track their hiking progress and aim for recognition.</a:t>
            </a:r>
            <a:endParaRPr sz="1400" dirty="0">
              <a:latin typeface="Times New Roman"/>
              <a:ea typeface="Times New Roman"/>
              <a:cs typeface="Times New Roman"/>
              <a:sym typeface="Times New Roman"/>
            </a:endParaRPr>
          </a:p>
          <a:p>
            <a:pPr marL="457200" lvl="0" indent="-317500" algn="just" rtl="0">
              <a:lnSpc>
                <a:spcPct val="100000"/>
              </a:lnSpc>
              <a:spcBef>
                <a:spcPts val="0"/>
              </a:spcBef>
              <a:spcAft>
                <a:spcPts val="0"/>
              </a:spcAft>
              <a:buSzPts val="1400"/>
              <a:buFont typeface="Times New Roman"/>
              <a:buChar char="•"/>
            </a:pPr>
            <a:r>
              <a:rPr lang="en-US" sz="1400" dirty="0">
                <a:latin typeface="Times New Roman"/>
                <a:ea typeface="Times New Roman"/>
                <a:cs typeface="Times New Roman"/>
                <a:sym typeface="Times New Roman"/>
              </a:rPr>
              <a:t>They can also build personal portfolios to record achievements</a:t>
            </a:r>
            <a:endParaRPr sz="1400" dirty="0">
              <a:latin typeface="Times New Roman"/>
              <a:ea typeface="Times New Roman"/>
              <a:cs typeface="Times New Roman"/>
              <a:sym typeface="Times New Roman"/>
            </a:endParaRPr>
          </a:p>
          <a:p>
            <a:pPr marL="457200" lvl="0" indent="-317500" algn="just" rtl="0">
              <a:lnSpc>
                <a:spcPct val="100000"/>
              </a:lnSpc>
              <a:spcBef>
                <a:spcPts val="0"/>
              </a:spcBef>
              <a:spcAft>
                <a:spcPts val="0"/>
              </a:spcAft>
              <a:buSzPts val="1400"/>
              <a:buFont typeface="Times New Roman"/>
              <a:buChar char="•"/>
            </a:pPr>
            <a:r>
              <a:rPr lang="en-US" sz="1400" dirty="0">
                <a:latin typeface="Times New Roman"/>
                <a:ea typeface="Times New Roman"/>
                <a:cs typeface="Times New Roman"/>
                <a:sym typeface="Times New Roman"/>
              </a:rPr>
              <a:t>Share experiences through photos and posts and give feedback</a:t>
            </a:r>
            <a:endParaRPr sz="1400" dirty="0">
              <a:latin typeface="Times New Roman"/>
              <a:ea typeface="Times New Roman"/>
              <a:cs typeface="Times New Roman"/>
              <a:sym typeface="Times New Roman"/>
            </a:endParaRPr>
          </a:p>
          <a:p>
            <a:pPr marL="457200" lvl="0" indent="-317500" algn="just" rtl="0">
              <a:lnSpc>
                <a:spcPct val="100000"/>
              </a:lnSpc>
              <a:spcBef>
                <a:spcPts val="0"/>
              </a:spcBef>
              <a:spcAft>
                <a:spcPts val="0"/>
              </a:spcAft>
              <a:buSzPts val="1400"/>
              <a:buFont typeface="Times New Roman"/>
              <a:buChar char="•"/>
            </a:pPr>
            <a:r>
              <a:rPr lang="en-US" sz="1400" dirty="0">
                <a:latin typeface="Times New Roman"/>
                <a:ea typeface="Times New Roman"/>
                <a:cs typeface="Times New Roman"/>
                <a:sym typeface="Times New Roman"/>
              </a:rPr>
              <a:t>GPS features help users track steps, distance, and pathways </a:t>
            </a:r>
            <a:endParaRPr sz="1400" dirty="0">
              <a:latin typeface="Times New Roman"/>
              <a:ea typeface="Times New Roman"/>
              <a:cs typeface="Times New Roman"/>
              <a:sym typeface="Times New Roman"/>
            </a:endParaRPr>
          </a:p>
          <a:p>
            <a:pPr marL="457200" lvl="0" indent="-317500" algn="just" rtl="0">
              <a:lnSpc>
                <a:spcPct val="100000"/>
              </a:lnSpc>
              <a:spcBef>
                <a:spcPts val="0"/>
              </a:spcBef>
              <a:spcAft>
                <a:spcPts val="0"/>
              </a:spcAft>
              <a:buSzPts val="1400"/>
              <a:buFont typeface="Times New Roman"/>
              <a:buChar char="•"/>
            </a:pPr>
            <a:r>
              <a:rPr lang="en-US" sz="1400" dirty="0">
                <a:latin typeface="Times New Roman"/>
                <a:ea typeface="Times New Roman"/>
                <a:cs typeface="Times New Roman"/>
                <a:sym typeface="Times New Roman"/>
              </a:rPr>
              <a:t>While an emergency alert system ensures safety during hikes. </a:t>
            </a:r>
            <a:endParaRPr sz="1400" dirty="0">
              <a:latin typeface="Times New Roman"/>
              <a:ea typeface="Times New Roman"/>
              <a:cs typeface="Times New Roman"/>
              <a:sym typeface="Times New Roman"/>
            </a:endParaRPr>
          </a:p>
          <a:p>
            <a:pPr marL="457200" lvl="0" indent="-317500" algn="just" rtl="0">
              <a:lnSpc>
                <a:spcPct val="100000"/>
              </a:lnSpc>
              <a:spcBef>
                <a:spcPts val="0"/>
              </a:spcBef>
              <a:spcAft>
                <a:spcPts val="0"/>
              </a:spcAft>
              <a:buSzPts val="1400"/>
              <a:buFont typeface="Times New Roman"/>
              <a:buChar char="•"/>
            </a:pPr>
            <a:r>
              <a:rPr lang="en-US" sz="1400" dirty="0">
                <a:latin typeface="Times New Roman"/>
                <a:ea typeface="Times New Roman"/>
                <a:cs typeface="Times New Roman"/>
                <a:sym typeface="Times New Roman"/>
              </a:rPr>
              <a:t>Additionally, the platform offers official hiking events for users to join and explore new adventures. </a:t>
            </a:r>
            <a:endParaRPr sz="1400" dirty="0">
              <a:latin typeface="Times New Roman"/>
              <a:ea typeface="Times New Roman"/>
              <a:cs typeface="Times New Roman"/>
              <a:sym typeface="Times New Roman"/>
            </a:endParaRPr>
          </a:p>
          <a:p>
            <a:pPr marL="342900" lvl="0" indent="0" algn="l" rtl="0">
              <a:lnSpc>
                <a:spcPct val="100000"/>
              </a:lnSpc>
              <a:spcBef>
                <a:spcPts val="0"/>
              </a:spcBef>
              <a:spcAft>
                <a:spcPts val="0"/>
              </a:spcAft>
              <a:buSzPts val="1800"/>
              <a:buNone/>
            </a:pPr>
            <a:endParaRPr sz="1200" dirty="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PROJECT SCOPE</a:t>
            </a:r>
            <a:endParaRPr/>
          </a:p>
        </p:txBody>
      </p:sp>
      <p:sp>
        <p:nvSpPr>
          <p:cNvPr id="219" name="Google Shape;219;p3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Project Scope:</a:t>
            </a:r>
            <a:endParaRPr/>
          </a:p>
        </p:txBody>
      </p:sp>
      <p:sp>
        <p:nvSpPr>
          <p:cNvPr id="225" name="Google Shape;225;p35"/>
          <p:cNvSpPr txBox="1">
            <a:spLocks noGrp="1"/>
          </p:cNvSpPr>
          <p:nvPr>
            <p:ph type="body" idx="1"/>
          </p:nvPr>
        </p:nvSpPr>
        <p:spPr>
          <a:xfrm>
            <a:off x="457200" y="968576"/>
            <a:ext cx="8229600" cy="45261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100"/>
              <a:buFont typeface="Arial"/>
              <a:buNone/>
            </a:pPr>
            <a:endParaRPr sz="1400" dirty="0">
              <a:latin typeface="Times New Roman"/>
              <a:ea typeface="Times New Roman"/>
              <a:cs typeface="Times New Roman"/>
              <a:sym typeface="Times New Roman"/>
            </a:endParaRPr>
          </a:p>
          <a:p>
            <a:pPr marL="457200" lvl="0" indent="0" algn="just" rtl="0">
              <a:lnSpc>
                <a:spcPct val="150000"/>
              </a:lnSpc>
              <a:spcBef>
                <a:spcPts val="0"/>
              </a:spcBef>
              <a:spcAft>
                <a:spcPts val="0"/>
              </a:spcAft>
              <a:buSzPts val="1800"/>
              <a:buNone/>
            </a:pPr>
            <a:r>
              <a:rPr lang="en-US" sz="1400" b="1" dirty="0">
                <a:latin typeface="Times New Roman"/>
                <a:ea typeface="Times New Roman"/>
                <a:cs typeface="Times New Roman"/>
                <a:sym typeface="Times New Roman"/>
              </a:rPr>
              <a:t>Event Management Module:</a:t>
            </a:r>
            <a:endParaRPr sz="1400" dirty="0">
              <a:latin typeface="Times New Roman"/>
              <a:ea typeface="Times New Roman"/>
              <a:cs typeface="Times New Roman"/>
              <a:sym typeface="Times New Roman"/>
            </a:endParaRPr>
          </a:p>
          <a:p>
            <a:pPr marL="914400" lvl="1" indent="-317500" algn="just" rtl="0">
              <a:lnSpc>
                <a:spcPct val="150000"/>
              </a:lnSpc>
              <a:spcBef>
                <a:spcPts val="0"/>
              </a:spcBef>
              <a:spcAft>
                <a:spcPts val="0"/>
              </a:spcAft>
              <a:buSzPts val="1400"/>
              <a:buFont typeface="Noto Sans Symbols"/>
              <a:buChar char="●"/>
            </a:pPr>
            <a:r>
              <a:rPr lang="en-US" sz="1400" dirty="0">
                <a:latin typeface="Times New Roman"/>
                <a:ea typeface="Times New Roman"/>
                <a:cs typeface="Times New Roman"/>
                <a:sym typeface="Times New Roman"/>
              </a:rPr>
              <a:t>Facilitates the creation and management of both public and private hiking events.</a:t>
            </a:r>
            <a:endParaRPr sz="1400" dirty="0">
              <a:latin typeface="Times New Roman"/>
              <a:ea typeface="Times New Roman"/>
              <a:cs typeface="Times New Roman"/>
              <a:sym typeface="Times New Roman"/>
            </a:endParaRPr>
          </a:p>
          <a:p>
            <a:pPr marL="914400" lvl="1" indent="-317500" algn="just" rtl="0">
              <a:lnSpc>
                <a:spcPct val="150000"/>
              </a:lnSpc>
              <a:spcBef>
                <a:spcPts val="0"/>
              </a:spcBef>
              <a:spcAft>
                <a:spcPts val="0"/>
              </a:spcAft>
              <a:buSzPts val="1400"/>
              <a:buFont typeface="Noto Sans Symbols"/>
              <a:buChar char="●"/>
            </a:pPr>
            <a:r>
              <a:rPr lang="en-US" sz="1400" dirty="0">
                <a:latin typeface="Times New Roman"/>
                <a:ea typeface="Times New Roman"/>
                <a:cs typeface="Times New Roman"/>
                <a:sym typeface="Times New Roman"/>
              </a:rPr>
              <a:t>Allows users to join events, fostering a vibrant and engaged hiking community.</a:t>
            </a:r>
            <a:endParaRPr sz="1400" dirty="0">
              <a:latin typeface="Times New Roman"/>
              <a:ea typeface="Times New Roman"/>
              <a:cs typeface="Times New Roman"/>
              <a:sym typeface="Times New Roman"/>
            </a:endParaRPr>
          </a:p>
          <a:p>
            <a:pPr marL="457200" lvl="0" indent="0" algn="just" rtl="0">
              <a:lnSpc>
                <a:spcPct val="150000"/>
              </a:lnSpc>
              <a:spcBef>
                <a:spcPts val="0"/>
              </a:spcBef>
              <a:spcAft>
                <a:spcPts val="0"/>
              </a:spcAft>
              <a:buSzPts val="1800"/>
              <a:buNone/>
            </a:pPr>
            <a:r>
              <a:rPr lang="en-US" sz="1400" b="1" dirty="0">
                <a:latin typeface="Times New Roman"/>
                <a:ea typeface="Times New Roman"/>
                <a:cs typeface="Times New Roman"/>
                <a:sym typeface="Times New Roman"/>
              </a:rPr>
              <a:t>User Profile and Portfolio Module:</a:t>
            </a:r>
            <a:endParaRPr sz="1400" dirty="0">
              <a:latin typeface="Times New Roman"/>
              <a:ea typeface="Times New Roman"/>
              <a:cs typeface="Times New Roman"/>
              <a:sym typeface="Times New Roman"/>
            </a:endParaRPr>
          </a:p>
          <a:p>
            <a:pPr marL="914400" lvl="1" indent="-317500" algn="just" rtl="0">
              <a:lnSpc>
                <a:spcPct val="150000"/>
              </a:lnSpc>
              <a:spcBef>
                <a:spcPts val="0"/>
              </a:spcBef>
              <a:spcAft>
                <a:spcPts val="0"/>
              </a:spcAft>
              <a:buSzPts val="1400"/>
              <a:buFont typeface="Noto Sans Symbols"/>
              <a:buChar char="●"/>
            </a:pPr>
            <a:r>
              <a:rPr lang="en-US" sz="1400" dirty="0">
                <a:latin typeface="Times New Roman"/>
                <a:ea typeface="Times New Roman"/>
                <a:cs typeface="Times New Roman"/>
                <a:sym typeface="Times New Roman"/>
              </a:rPr>
              <a:t>Enables users to create personalized profiles showcasing trail information, statistics, and achievements.</a:t>
            </a:r>
            <a:endParaRPr sz="1400" dirty="0">
              <a:latin typeface="Times New Roman"/>
              <a:ea typeface="Times New Roman"/>
              <a:cs typeface="Times New Roman"/>
              <a:sym typeface="Times New Roman"/>
            </a:endParaRPr>
          </a:p>
          <a:p>
            <a:pPr marL="914400" lvl="1" indent="-317500" algn="just" rtl="0">
              <a:lnSpc>
                <a:spcPct val="150000"/>
              </a:lnSpc>
              <a:spcBef>
                <a:spcPts val="0"/>
              </a:spcBef>
              <a:spcAft>
                <a:spcPts val="0"/>
              </a:spcAft>
              <a:buSzPts val="1400"/>
              <a:buFont typeface="Noto Sans Symbols"/>
              <a:buChar char="●"/>
            </a:pPr>
            <a:r>
              <a:rPr lang="en-US" sz="1400" dirty="0">
                <a:latin typeface="Times New Roman"/>
                <a:ea typeface="Times New Roman"/>
                <a:cs typeface="Times New Roman"/>
                <a:sym typeface="Times New Roman"/>
              </a:rPr>
              <a:t>Serves as a comprehensive portfolio for individual hikers within the community.</a:t>
            </a:r>
            <a:endParaRPr sz="1400" dirty="0">
              <a:latin typeface="Times New Roman"/>
              <a:ea typeface="Times New Roman"/>
              <a:cs typeface="Times New Roman"/>
              <a:sym typeface="Times New Roman"/>
            </a:endParaRPr>
          </a:p>
          <a:p>
            <a:pPr marL="457200" lvl="0" indent="0" algn="just" rtl="0">
              <a:lnSpc>
                <a:spcPct val="150000"/>
              </a:lnSpc>
              <a:spcBef>
                <a:spcPts val="0"/>
              </a:spcBef>
              <a:spcAft>
                <a:spcPts val="0"/>
              </a:spcAft>
              <a:buSzPts val="1800"/>
              <a:buNone/>
            </a:pPr>
            <a:r>
              <a:rPr lang="en-US" sz="1400" b="1" dirty="0">
                <a:latin typeface="Times New Roman"/>
                <a:ea typeface="Times New Roman"/>
                <a:cs typeface="Times New Roman"/>
                <a:sym typeface="Times New Roman"/>
              </a:rPr>
              <a:t>Leaderboard Module:</a:t>
            </a:r>
            <a:endParaRPr sz="1400" dirty="0">
              <a:latin typeface="Times New Roman"/>
              <a:ea typeface="Times New Roman"/>
              <a:cs typeface="Times New Roman"/>
              <a:sym typeface="Times New Roman"/>
            </a:endParaRPr>
          </a:p>
          <a:p>
            <a:pPr marL="914400" lvl="1" indent="-317500" algn="just" rtl="0">
              <a:lnSpc>
                <a:spcPct val="150000"/>
              </a:lnSpc>
              <a:spcBef>
                <a:spcPts val="0"/>
              </a:spcBef>
              <a:spcAft>
                <a:spcPts val="0"/>
              </a:spcAft>
              <a:buSzPts val="1400"/>
              <a:buFont typeface="Noto Sans Symbols"/>
              <a:buChar char="●"/>
            </a:pPr>
            <a:r>
              <a:rPr lang="en-US" sz="1400" dirty="0">
                <a:latin typeface="Times New Roman"/>
                <a:ea typeface="Times New Roman"/>
                <a:cs typeface="Times New Roman"/>
                <a:sym typeface="Times New Roman"/>
              </a:rPr>
              <a:t>Implements a dynamic leaderboard to recognize and encourage hikers based on their achievements and participation.</a:t>
            </a:r>
            <a:endParaRPr sz="1400" dirty="0">
              <a:latin typeface="Times New Roman"/>
              <a:ea typeface="Times New Roman"/>
              <a:cs typeface="Times New Roman"/>
              <a:sym typeface="Times New Roman"/>
            </a:endParaRPr>
          </a:p>
          <a:p>
            <a:pPr marL="914400" lvl="1" indent="-317500" algn="just" rtl="0">
              <a:lnSpc>
                <a:spcPct val="150000"/>
              </a:lnSpc>
              <a:spcBef>
                <a:spcPts val="0"/>
              </a:spcBef>
              <a:spcAft>
                <a:spcPts val="0"/>
              </a:spcAft>
              <a:buSzPts val="1400"/>
              <a:buFont typeface="Noto Sans Symbols"/>
              <a:buChar char="●"/>
            </a:pPr>
            <a:r>
              <a:rPr lang="en-US" sz="1400" dirty="0">
                <a:latin typeface="Times New Roman"/>
                <a:ea typeface="Times New Roman"/>
                <a:cs typeface="Times New Roman"/>
                <a:sym typeface="Times New Roman"/>
              </a:rPr>
              <a:t>Enhances competition and motivation within the user community.</a:t>
            </a:r>
            <a:endParaRPr sz="1400" dirty="0">
              <a:latin typeface="Times New Roman"/>
              <a:ea typeface="Times New Roman"/>
              <a:cs typeface="Times New Roman"/>
              <a:sym typeface="Times New Roman"/>
            </a:endParaRPr>
          </a:p>
          <a:p>
            <a:pPr marL="457200" lvl="0" indent="0" algn="just" rtl="0">
              <a:lnSpc>
                <a:spcPct val="150000"/>
              </a:lnSpc>
              <a:spcBef>
                <a:spcPts val="0"/>
              </a:spcBef>
              <a:spcAft>
                <a:spcPts val="0"/>
              </a:spcAft>
              <a:buSzPts val="1800"/>
              <a:buNone/>
            </a:pPr>
            <a:r>
              <a:rPr lang="en-US" sz="1400" b="1" dirty="0">
                <a:latin typeface="Times New Roman"/>
                <a:ea typeface="Times New Roman"/>
                <a:cs typeface="Times New Roman"/>
                <a:sym typeface="Times New Roman"/>
              </a:rPr>
              <a:t>Communication Module:</a:t>
            </a:r>
            <a:endParaRPr sz="1400" dirty="0">
              <a:latin typeface="Times New Roman"/>
              <a:ea typeface="Times New Roman"/>
              <a:cs typeface="Times New Roman"/>
              <a:sym typeface="Times New Roman"/>
            </a:endParaRPr>
          </a:p>
          <a:p>
            <a:pPr marL="914400" lvl="1" indent="-317500" algn="just" rtl="0">
              <a:lnSpc>
                <a:spcPct val="150000"/>
              </a:lnSpc>
              <a:spcBef>
                <a:spcPts val="0"/>
              </a:spcBef>
              <a:spcAft>
                <a:spcPts val="0"/>
              </a:spcAft>
              <a:buSzPts val="1400"/>
              <a:buFont typeface="Noto Sans Symbols"/>
              <a:buChar char="●"/>
            </a:pPr>
            <a:r>
              <a:rPr lang="en-US" sz="1400" dirty="0">
                <a:latin typeface="Times New Roman"/>
                <a:ea typeface="Times New Roman"/>
                <a:cs typeface="Times New Roman"/>
                <a:sym typeface="Times New Roman"/>
              </a:rPr>
              <a:t>Provides a seamless communication platform for users to interact during events.</a:t>
            </a:r>
            <a:endParaRPr sz="1400" dirty="0">
              <a:latin typeface="Times New Roman"/>
              <a:ea typeface="Times New Roman"/>
              <a:cs typeface="Times New Roman"/>
              <a:sym typeface="Times New Roman"/>
            </a:endParaRPr>
          </a:p>
          <a:p>
            <a:pPr marL="914400" lvl="1" indent="-317500" algn="just" rtl="0">
              <a:lnSpc>
                <a:spcPct val="150000"/>
              </a:lnSpc>
              <a:spcBef>
                <a:spcPts val="0"/>
              </a:spcBef>
              <a:spcAft>
                <a:spcPts val="0"/>
              </a:spcAft>
              <a:buSzPts val="1400"/>
              <a:buFont typeface="Noto Sans Symbols"/>
              <a:buChar char="●"/>
            </a:pPr>
            <a:r>
              <a:rPr lang="en-US" sz="1400" dirty="0">
                <a:latin typeface="Times New Roman"/>
                <a:ea typeface="Times New Roman"/>
                <a:cs typeface="Times New Roman"/>
                <a:sym typeface="Times New Roman"/>
              </a:rPr>
              <a:t>Includes features for group chats and private messaging among participants.</a:t>
            </a:r>
            <a:endParaRPr sz="1400" dirty="0">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Project Scope:</a:t>
            </a:r>
            <a:endParaRPr/>
          </a:p>
        </p:txBody>
      </p:sp>
      <p:sp>
        <p:nvSpPr>
          <p:cNvPr id="231" name="Google Shape;231;p36"/>
          <p:cNvSpPr txBox="1">
            <a:spLocks noGrp="1"/>
          </p:cNvSpPr>
          <p:nvPr>
            <p:ph type="body" idx="1"/>
          </p:nvPr>
        </p:nvSpPr>
        <p:spPr>
          <a:xfrm>
            <a:off x="457200" y="1417662"/>
            <a:ext cx="8229600" cy="4832400"/>
          </a:xfrm>
          <a:prstGeom prst="rect">
            <a:avLst/>
          </a:prstGeom>
          <a:noFill/>
          <a:ln>
            <a:noFill/>
          </a:ln>
        </p:spPr>
        <p:txBody>
          <a:bodyPr spcFirstLastPara="1" wrap="square" lIns="91425" tIns="45700" rIns="91425" bIns="45700" anchor="t" anchorCtr="0">
            <a:noAutofit/>
          </a:bodyPr>
          <a:lstStyle/>
          <a:p>
            <a:pPr marL="457200" lvl="0" indent="0" algn="just" rtl="0">
              <a:lnSpc>
                <a:spcPct val="150000"/>
              </a:lnSpc>
              <a:spcBef>
                <a:spcPts val="0"/>
              </a:spcBef>
              <a:spcAft>
                <a:spcPts val="0"/>
              </a:spcAft>
              <a:buSzPts val="1800"/>
              <a:buNone/>
            </a:pPr>
            <a:r>
              <a:rPr lang="en-US" sz="1400" b="1" dirty="0">
                <a:latin typeface="Times New Roman"/>
                <a:ea typeface="Times New Roman"/>
                <a:cs typeface="Times New Roman"/>
                <a:sym typeface="Times New Roman"/>
              </a:rPr>
              <a:t>Media Sharing and Feedback Module:</a:t>
            </a:r>
            <a:endParaRPr sz="1400" dirty="0">
              <a:latin typeface="Times New Roman"/>
              <a:ea typeface="Times New Roman"/>
              <a:cs typeface="Times New Roman"/>
              <a:sym typeface="Times New Roman"/>
            </a:endParaRPr>
          </a:p>
          <a:p>
            <a:pPr marL="914400" lvl="1" indent="-317500" algn="just" rtl="0">
              <a:lnSpc>
                <a:spcPct val="150000"/>
              </a:lnSpc>
              <a:spcBef>
                <a:spcPts val="0"/>
              </a:spcBef>
              <a:spcAft>
                <a:spcPts val="0"/>
              </a:spcAft>
              <a:buSzPts val="1400"/>
              <a:buFont typeface="Noto Sans Symbols"/>
              <a:buChar char="●"/>
            </a:pPr>
            <a:r>
              <a:rPr lang="en-US" sz="1400" dirty="0">
                <a:latin typeface="Times New Roman"/>
                <a:ea typeface="Times New Roman"/>
                <a:cs typeface="Times New Roman"/>
                <a:sym typeface="Times New Roman"/>
              </a:rPr>
              <a:t>Allows users to upload images and share feedback after completing hikes.</a:t>
            </a:r>
            <a:endParaRPr sz="1400" dirty="0">
              <a:latin typeface="Times New Roman"/>
              <a:ea typeface="Times New Roman"/>
              <a:cs typeface="Times New Roman"/>
              <a:sym typeface="Times New Roman"/>
            </a:endParaRPr>
          </a:p>
          <a:p>
            <a:pPr marL="914400" lvl="1" indent="-317500" algn="just" rtl="0">
              <a:lnSpc>
                <a:spcPct val="150000"/>
              </a:lnSpc>
              <a:spcBef>
                <a:spcPts val="0"/>
              </a:spcBef>
              <a:spcAft>
                <a:spcPts val="0"/>
              </a:spcAft>
              <a:buSzPts val="1400"/>
              <a:buFont typeface="Noto Sans Symbols"/>
              <a:buChar char="●"/>
            </a:pPr>
            <a:r>
              <a:rPr lang="en-US" sz="1400" dirty="0">
                <a:latin typeface="Times New Roman"/>
                <a:ea typeface="Times New Roman"/>
                <a:cs typeface="Times New Roman"/>
                <a:sym typeface="Times New Roman"/>
              </a:rPr>
              <a:t>Fosters a visual storytelling aspect, enhancing the overall community experience.</a:t>
            </a:r>
            <a:endParaRPr sz="1400" dirty="0">
              <a:latin typeface="Times New Roman"/>
              <a:ea typeface="Times New Roman"/>
              <a:cs typeface="Times New Roman"/>
              <a:sym typeface="Times New Roman"/>
            </a:endParaRPr>
          </a:p>
          <a:p>
            <a:pPr marL="457200" lvl="0" indent="0" algn="just" rtl="0">
              <a:lnSpc>
                <a:spcPct val="150000"/>
              </a:lnSpc>
              <a:spcBef>
                <a:spcPts val="0"/>
              </a:spcBef>
              <a:spcAft>
                <a:spcPts val="0"/>
              </a:spcAft>
              <a:buSzPts val="1800"/>
              <a:buNone/>
            </a:pPr>
            <a:r>
              <a:rPr lang="en-US" sz="1400" b="1" dirty="0">
                <a:latin typeface="Times New Roman"/>
                <a:ea typeface="Times New Roman"/>
                <a:cs typeface="Times New Roman"/>
                <a:sym typeface="Times New Roman"/>
              </a:rPr>
              <a:t>Security and Emergency Module:</a:t>
            </a:r>
            <a:endParaRPr sz="1400" dirty="0">
              <a:latin typeface="Times New Roman"/>
              <a:ea typeface="Times New Roman"/>
              <a:cs typeface="Times New Roman"/>
              <a:sym typeface="Times New Roman"/>
            </a:endParaRPr>
          </a:p>
          <a:p>
            <a:pPr marL="914400" lvl="1" indent="-317500" algn="just" rtl="0">
              <a:lnSpc>
                <a:spcPct val="150000"/>
              </a:lnSpc>
              <a:spcBef>
                <a:spcPts val="0"/>
              </a:spcBef>
              <a:spcAft>
                <a:spcPts val="0"/>
              </a:spcAft>
              <a:buSzPts val="1400"/>
              <a:buFont typeface="Noto Sans Symbols"/>
              <a:buChar char="●"/>
            </a:pPr>
            <a:r>
              <a:rPr lang="en-US" sz="1400" dirty="0">
                <a:latin typeface="Times New Roman"/>
                <a:ea typeface="Times New Roman"/>
                <a:cs typeface="Times New Roman"/>
                <a:sym typeface="Times New Roman"/>
              </a:rPr>
              <a:t>Implements a robust security feature, enabling users to alert nearby participants or contact designated helplines during emergencies.</a:t>
            </a:r>
            <a:endParaRPr sz="1400" dirty="0">
              <a:latin typeface="Times New Roman"/>
              <a:ea typeface="Times New Roman"/>
              <a:cs typeface="Times New Roman"/>
              <a:sym typeface="Times New Roman"/>
            </a:endParaRPr>
          </a:p>
          <a:p>
            <a:pPr marL="914400" lvl="1" indent="-317500" algn="just" rtl="0">
              <a:lnSpc>
                <a:spcPct val="150000"/>
              </a:lnSpc>
              <a:spcBef>
                <a:spcPts val="0"/>
              </a:spcBef>
              <a:spcAft>
                <a:spcPts val="0"/>
              </a:spcAft>
              <a:buSzPts val="1400"/>
              <a:buFont typeface="Noto Sans Symbols"/>
              <a:buChar char="●"/>
            </a:pPr>
            <a:r>
              <a:rPr lang="en-US" sz="1400" dirty="0">
                <a:latin typeface="Times New Roman"/>
                <a:ea typeface="Times New Roman"/>
                <a:cs typeface="Times New Roman"/>
                <a:sym typeface="Times New Roman"/>
              </a:rPr>
              <a:t>Prioritizes user safety and facilitates timely responses to critical situations.</a:t>
            </a:r>
            <a:endParaRPr sz="1400" dirty="0">
              <a:latin typeface="Times New Roman"/>
              <a:ea typeface="Times New Roman"/>
              <a:cs typeface="Times New Roman"/>
              <a:sym typeface="Times New Roman"/>
            </a:endParaRPr>
          </a:p>
          <a:p>
            <a:pPr marL="457200" lvl="0" indent="0" algn="just" rtl="0">
              <a:lnSpc>
                <a:spcPct val="150000"/>
              </a:lnSpc>
              <a:spcBef>
                <a:spcPts val="0"/>
              </a:spcBef>
              <a:spcAft>
                <a:spcPts val="0"/>
              </a:spcAft>
              <a:buSzPts val="1800"/>
              <a:buNone/>
            </a:pPr>
            <a:r>
              <a:rPr lang="en-US" sz="1400" b="1" dirty="0">
                <a:latin typeface="Times New Roman"/>
                <a:ea typeface="Times New Roman"/>
                <a:cs typeface="Times New Roman"/>
                <a:sym typeface="Times New Roman"/>
              </a:rPr>
              <a:t>Guide and Survival Tips Module:</a:t>
            </a:r>
            <a:endParaRPr sz="1400" dirty="0">
              <a:latin typeface="Times New Roman"/>
              <a:ea typeface="Times New Roman"/>
              <a:cs typeface="Times New Roman"/>
              <a:sym typeface="Times New Roman"/>
            </a:endParaRPr>
          </a:p>
          <a:p>
            <a:pPr marL="914400" lvl="1" indent="-317500" algn="just" rtl="0">
              <a:lnSpc>
                <a:spcPct val="150000"/>
              </a:lnSpc>
              <a:spcBef>
                <a:spcPts val="0"/>
              </a:spcBef>
              <a:spcAft>
                <a:spcPts val="0"/>
              </a:spcAft>
              <a:buSzPts val="1400"/>
              <a:buFont typeface="Noto Sans Symbols"/>
              <a:buChar char="●"/>
            </a:pPr>
            <a:r>
              <a:rPr lang="en-US" sz="1400" dirty="0">
                <a:latin typeface="Times New Roman"/>
                <a:ea typeface="Times New Roman"/>
                <a:cs typeface="Times New Roman"/>
                <a:sym typeface="Times New Roman"/>
              </a:rPr>
              <a:t>Offers a comprehensive guide and survival tips for both new and experienced hikers.</a:t>
            </a:r>
            <a:endParaRPr sz="1400" dirty="0">
              <a:latin typeface="Times New Roman"/>
              <a:ea typeface="Times New Roman"/>
              <a:cs typeface="Times New Roman"/>
              <a:sym typeface="Times New Roman"/>
            </a:endParaRPr>
          </a:p>
          <a:p>
            <a:pPr marL="914400" lvl="1" indent="-317500" algn="just" rtl="0">
              <a:lnSpc>
                <a:spcPct val="150000"/>
              </a:lnSpc>
              <a:spcBef>
                <a:spcPts val="0"/>
              </a:spcBef>
              <a:spcAft>
                <a:spcPts val="0"/>
              </a:spcAft>
              <a:buSzPts val="1400"/>
              <a:buFont typeface="Noto Sans Symbols"/>
              <a:buChar char="●"/>
            </a:pPr>
            <a:r>
              <a:rPr lang="en-US" sz="1400" dirty="0">
                <a:latin typeface="Times New Roman"/>
                <a:ea typeface="Times New Roman"/>
                <a:cs typeface="Times New Roman"/>
                <a:sym typeface="Times New Roman"/>
              </a:rPr>
              <a:t>Enhances the knowledge base of users, promoting safe and informed hiking practices.</a:t>
            </a:r>
            <a:endParaRPr sz="1400" dirty="0">
              <a:latin typeface="Times New Roman"/>
              <a:ea typeface="Times New Roman"/>
              <a:cs typeface="Times New Roman"/>
              <a:sym typeface="Times New Roman"/>
            </a:endParaRPr>
          </a:p>
          <a:p>
            <a:pPr marL="457200" lvl="0" indent="0" algn="just" rtl="0">
              <a:lnSpc>
                <a:spcPct val="150000"/>
              </a:lnSpc>
              <a:spcBef>
                <a:spcPts val="0"/>
              </a:spcBef>
              <a:spcAft>
                <a:spcPts val="0"/>
              </a:spcAft>
              <a:buSzPts val="1800"/>
              <a:buNone/>
            </a:pPr>
            <a:r>
              <a:rPr lang="en-US" sz="1400" b="1" dirty="0">
                <a:latin typeface="Times New Roman"/>
                <a:ea typeface="Times New Roman"/>
                <a:cs typeface="Times New Roman"/>
                <a:sym typeface="Times New Roman"/>
              </a:rPr>
              <a:t>Real-Time GPS Location Module:</a:t>
            </a:r>
            <a:endParaRPr sz="1400" dirty="0">
              <a:latin typeface="Times New Roman"/>
              <a:ea typeface="Times New Roman"/>
              <a:cs typeface="Times New Roman"/>
              <a:sym typeface="Times New Roman"/>
            </a:endParaRPr>
          </a:p>
          <a:p>
            <a:pPr marL="914400" lvl="1" indent="-317500" algn="just" rtl="0">
              <a:lnSpc>
                <a:spcPct val="150000"/>
              </a:lnSpc>
              <a:spcBef>
                <a:spcPts val="0"/>
              </a:spcBef>
              <a:spcAft>
                <a:spcPts val="0"/>
              </a:spcAft>
              <a:buSzPts val="1400"/>
              <a:buFont typeface="Noto Sans Symbols"/>
              <a:buChar char="●"/>
            </a:pPr>
            <a:r>
              <a:rPr lang="en-US" sz="1400" dirty="0">
                <a:latin typeface="Times New Roman"/>
                <a:ea typeface="Times New Roman"/>
                <a:cs typeface="Times New Roman"/>
                <a:sym typeface="Times New Roman"/>
              </a:rPr>
              <a:t>Integrates GPS functionality to provide real-time location services during hikes.</a:t>
            </a:r>
            <a:endParaRPr sz="1400" dirty="0">
              <a:latin typeface="Times New Roman"/>
              <a:ea typeface="Times New Roman"/>
              <a:cs typeface="Times New Roman"/>
              <a:sym typeface="Times New Roman"/>
            </a:endParaRPr>
          </a:p>
          <a:p>
            <a:pPr marL="914400" lvl="1" indent="-317500" algn="just" rtl="0">
              <a:lnSpc>
                <a:spcPct val="150000"/>
              </a:lnSpc>
              <a:spcBef>
                <a:spcPts val="0"/>
              </a:spcBef>
              <a:spcAft>
                <a:spcPts val="0"/>
              </a:spcAft>
              <a:buSzPts val="1400"/>
              <a:buFont typeface="Noto Sans Symbols"/>
              <a:buChar char="●"/>
            </a:pPr>
            <a:r>
              <a:rPr lang="en-US" sz="1400" dirty="0">
                <a:latin typeface="Times New Roman"/>
                <a:ea typeface="Times New Roman"/>
                <a:cs typeface="Times New Roman"/>
                <a:sym typeface="Times New Roman"/>
              </a:rPr>
              <a:t>Ensures accurate navigation, minimizing the risk of users getting lost.</a:t>
            </a:r>
            <a:endParaRPr sz="1400" dirty="0">
              <a:latin typeface="Times New Roman"/>
              <a:ea typeface="Times New Roman"/>
              <a:cs typeface="Times New Roman"/>
              <a:sym typeface="Times New Roman"/>
            </a:endParaRPr>
          </a:p>
          <a:p>
            <a:pPr marL="914400" lvl="0" indent="0" algn="just" rtl="0">
              <a:lnSpc>
                <a:spcPct val="150000"/>
              </a:lnSpc>
              <a:spcBef>
                <a:spcPts val="0"/>
              </a:spcBef>
              <a:spcAft>
                <a:spcPts val="0"/>
              </a:spcAft>
              <a:buSzPts val="1800"/>
              <a:buNone/>
            </a:pPr>
            <a:endParaRPr sz="1400" dirty="0">
              <a:latin typeface="Times New Roman"/>
              <a:ea typeface="Times New Roman"/>
              <a:cs typeface="Times New Roman"/>
              <a:sym typeface="Times New Roman"/>
            </a:endParaRPr>
          </a:p>
          <a:p>
            <a:pPr marL="0" lvl="0" indent="0" algn="l" rtl="0">
              <a:lnSpc>
                <a:spcPct val="100000"/>
              </a:lnSpc>
              <a:spcBef>
                <a:spcPts val="360"/>
              </a:spcBef>
              <a:spcAft>
                <a:spcPts val="0"/>
              </a:spcAft>
              <a:buClr>
                <a:schemeClr val="dk1"/>
              </a:buClr>
              <a:buSzPts val="1800"/>
              <a:buNone/>
            </a:pPr>
            <a:endParaRPr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Project Scope:</a:t>
            </a:r>
            <a:endParaRPr/>
          </a:p>
        </p:txBody>
      </p:sp>
      <p:sp>
        <p:nvSpPr>
          <p:cNvPr id="237" name="Google Shape;237;p37"/>
          <p:cNvSpPr txBox="1">
            <a:spLocks noGrp="1"/>
          </p:cNvSpPr>
          <p:nvPr>
            <p:ph type="body" idx="1"/>
          </p:nvPr>
        </p:nvSpPr>
        <p:spPr>
          <a:xfrm>
            <a:off x="457200" y="1587488"/>
            <a:ext cx="8229600" cy="48324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1800"/>
              <a:buNone/>
            </a:pPr>
            <a:endParaRPr sz="1200" dirty="0">
              <a:latin typeface="Times New Roman"/>
              <a:ea typeface="Times New Roman"/>
              <a:cs typeface="Times New Roman"/>
              <a:sym typeface="Times New Roman"/>
            </a:endParaRPr>
          </a:p>
          <a:p>
            <a:pPr marL="457200" lvl="0" indent="0" algn="just" rtl="0">
              <a:lnSpc>
                <a:spcPct val="150000"/>
              </a:lnSpc>
              <a:spcBef>
                <a:spcPts val="0"/>
              </a:spcBef>
              <a:spcAft>
                <a:spcPts val="0"/>
              </a:spcAft>
              <a:buSzPts val="1800"/>
              <a:buNone/>
            </a:pPr>
            <a:r>
              <a:rPr lang="en-US" sz="1400" b="1" dirty="0">
                <a:latin typeface="Times New Roman"/>
                <a:ea typeface="Times New Roman"/>
                <a:cs typeface="Times New Roman"/>
                <a:sym typeface="Times New Roman"/>
              </a:rPr>
              <a:t>Administrative and Content Management Module:</a:t>
            </a:r>
            <a:endParaRPr sz="1400" dirty="0">
              <a:latin typeface="Times New Roman"/>
              <a:ea typeface="Times New Roman"/>
              <a:cs typeface="Times New Roman"/>
              <a:sym typeface="Times New Roman"/>
            </a:endParaRPr>
          </a:p>
          <a:p>
            <a:pPr marL="914400" lvl="1" indent="-317500" algn="just" rtl="0">
              <a:lnSpc>
                <a:spcPct val="150000"/>
              </a:lnSpc>
              <a:spcBef>
                <a:spcPts val="0"/>
              </a:spcBef>
              <a:spcAft>
                <a:spcPts val="0"/>
              </a:spcAft>
              <a:buSzPts val="1400"/>
              <a:buFont typeface="Times New Roman"/>
              <a:buChar char="●"/>
            </a:pPr>
            <a:r>
              <a:rPr lang="en-US" sz="1400" dirty="0">
                <a:latin typeface="Times New Roman"/>
                <a:ea typeface="Times New Roman"/>
                <a:cs typeface="Times New Roman"/>
                <a:sym typeface="Times New Roman"/>
              </a:rPr>
              <a:t>Empowers administrators to manage user-generated content, ensuring a positive and cohesive community experience.</a:t>
            </a:r>
            <a:endParaRPr sz="1400" dirty="0">
              <a:latin typeface="Times New Roman"/>
              <a:ea typeface="Times New Roman"/>
              <a:cs typeface="Times New Roman"/>
              <a:sym typeface="Times New Roman"/>
            </a:endParaRPr>
          </a:p>
          <a:p>
            <a:pPr marL="914400" lvl="1" indent="-317500" algn="just" rtl="0">
              <a:lnSpc>
                <a:spcPct val="150000"/>
              </a:lnSpc>
              <a:spcBef>
                <a:spcPts val="0"/>
              </a:spcBef>
              <a:spcAft>
                <a:spcPts val="0"/>
              </a:spcAft>
              <a:buSzPts val="1400"/>
              <a:buFont typeface="Times New Roman"/>
              <a:buChar char="●"/>
            </a:pPr>
            <a:r>
              <a:rPr lang="en-US" sz="1400" dirty="0">
                <a:latin typeface="Times New Roman"/>
                <a:ea typeface="Times New Roman"/>
                <a:cs typeface="Times New Roman"/>
                <a:sym typeface="Times New Roman"/>
              </a:rPr>
              <a:t>Streamlines administrative tasks related to events, user profiles, and safety measures.</a:t>
            </a:r>
            <a:endParaRPr sz="1400" dirty="0">
              <a:latin typeface="Times New Roman"/>
              <a:ea typeface="Times New Roman"/>
              <a:cs typeface="Times New Roman"/>
              <a:sym typeface="Times New Roman"/>
            </a:endParaRPr>
          </a:p>
          <a:p>
            <a:pPr marL="457200" lvl="0" indent="0" algn="just" rtl="0">
              <a:lnSpc>
                <a:spcPct val="150000"/>
              </a:lnSpc>
              <a:spcBef>
                <a:spcPts val="0"/>
              </a:spcBef>
              <a:spcAft>
                <a:spcPts val="0"/>
              </a:spcAft>
              <a:buSzPts val="1800"/>
              <a:buNone/>
            </a:pPr>
            <a:r>
              <a:rPr lang="en-US" sz="1400" b="1" dirty="0">
                <a:latin typeface="Times New Roman"/>
                <a:ea typeface="Times New Roman"/>
                <a:cs typeface="Times New Roman"/>
                <a:sym typeface="Times New Roman"/>
              </a:rPr>
              <a:t>Featured Events Module:</a:t>
            </a:r>
            <a:endParaRPr sz="1400" dirty="0">
              <a:latin typeface="Times New Roman"/>
              <a:ea typeface="Times New Roman"/>
              <a:cs typeface="Times New Roman"/>
              <a:sym typeface="Times New Roman"/>
            </a:endParaRPr>
          </a:p>
          <a:p>
            <a:pPr marL="914400" lvl="1" indent="-317500" algn="just" rtl="0">
              <a:lnSpc>
                <a:spcPct val="150000"/>
              </a:lnSpc>
              <a:spcBef>
                <a:spcPts val="0"/>
              </a:spcBef>
              <a:spcAft>
                <a:spcPts val="0"/>
              </a:spcAft>
              <a:buSzPts val="1400"/>
              <a:buFont typeface="Times New Roman"/>
              <a:buChar char="●"/>
            </a:pPr>
            <a:r>
              <a:rPr lang="en-US" sz="1400" dirty="0">
                <a:latin typeface="Times New Roman"/>
                <a:ea typeface="Times New Roman"/>
                <a:cs typeface="Times New Roman"/>
                <a:sym typeface="Times New Roman"/>
              </a:rPr>
              <a:t>Highlights and promotes specially curated hiking events to a broader audience.</a:t>
            </a:r>
            <a:endParaRPr sz="1400" dirty="0">
              <a:latin typeface="Times New Roman"/>
              <a:ea typeface="Times New Roman"/>
              <a:cs typeface="Times New Roman"/>
              <a:sym typeface="Times New Roman"/>
            </a:endParaRPr>
          </a:p>
          <a:p>
            <a:pPr marL="914400" lvl="1" indent="-317500" algn="just" rtl="0">
              <a:lnSpc>
                <a:spcPct val="150000"/>
              </a:lnSpc>
              <a:spcBef>
                <a:spcPts val="0"/>
              </a:spcBef>
              <a:spcAft>
                <a:spcPts val="0"/>
              </a:spcAft>
              <a:buSzPts val="1400"/>
              <a:buFont typeface="Times New Roman"/>
              <a:buChar char="●"/>
            </a:pPr>
            <a:r>
              <a:rPr lang="en-US" sz="1400" dirty="0">
                <a:latin typeface="Times New Roman"/>
                <a:ea typeface="Times New Roman"/>
                <a:cs typeface="Times New Roman"/>
                <a:sym typeface="Times New Roman"/>
              </a:rPr>
              <a:t>Provides a platform for event organizers to engage with users and build a following.</a:t>
            </a:r>
            <a:endParaRPr sz="1400" dirty="0">
              <a:latin typeface="Times New Roman"/>
              <a:ea typeface="Times New Roman"/>
              <a:cs typeface="Times New Roman"/>
              <a:sym typeface="Times New Roman"/>
            </a:endParaRPr>
          </a:p>
          <a:p>
            <a:pPr marL="457200" lvl="0" indent="0" algn="just" rtl="0">
              <a:lnSpc>
                <a:spcPct val="150000"/>
              </a:lnSpc>
              <a:spcBef>
                <a:spcPts val="0"/>
              </a:spcBef>
              <a:spcAft>
                <a:spcPts val="0"/>
              </a:spcAft>
              <a:buSzPts val="1800"/>
              <a:buNone/>
            </a:pPr>
            <a:endParaRPr sz="1200" dirty="0">
              <a:latin typeface="Times New Roman"/>
              <a:ea typeface="Times New Roman"/>
              <a:cs typeface="Times New Roman"/>
              <a:sym typeface="Times New Roman"/>
            </a:endParaRPr>
          </a:p>
          <a:p>
            <a:pPr marL="914400" lvl="0" indent="0" algn="just" rtl="0">
              <a:lnSpc>
                <a:spcPct val="150000"/>
              </a:lnSpc>
              <a:spcBef>
                <a:spcPts val="0"/>
              </a:spcBef>
              <a:spcAft>
                <a:spcPts val="0"/>
              </a:spcAft>
              <a:buSzPts val="1800"/>
              <a:buNone/>
            </a:pPr>
            <a:endParaRPr sz="1200" dirty="0">
              <a:latin typeface="Times New Roman"/>
              <a:ea typeface="Times New Roman"/>
              <a:cs typeface="Times New Roman"/>
              <a:sym typeface="Times New Roman"/>
            </a:endParaRPr>
          </a:p>
          <a:p>
            <a:pPr marL="0" lvl="0" indent="0" algn="l" rtl="0">
              <a:lnSpc>
                <a:spcPct val="100000"/>
              </a:lnSpc>
              <a:spcBef>
                <a:spcPts val="360"/>
              </a:spcBef>
              <a:spcAft>
                <a:spcPts val="0"/>
              </a:spcAft>
              <a:buClr>
                <a:schemeClr val="dk1"/>
              </a:buClr>
              <a:buSzPts val="1800"/>
              <a:buNone/>
            </a:pPr>
            <a:endParaRPr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References </a:t>
            </a:r>
            <a:endParaRPr/>
          </a:p>
        </p:txBody>
      </p:sp>
      <p:sp>
        <p:nvSpPr>
          <p:cNvPr id="243" name="Google Shape;243;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1800" dirty="0">
                <a:solidFill>
                  <a:srgbClr val="0D0D0D"/>
                </a:solidFill>
                <a:latin typeface="Times New Roman" panose="02020603050405020304" pitchFamily="18" charset="0"/>
                <a:ea typeface="Times New Roman"/>
                <a:cs typeface="Times New Roman" panose="02020603050405020304" pitchFamily="18" charset="0"/>
                <a:sym typeface="Times New Roman"/>
              </a:rPr>
              <a:t>   </a:t>
            </a:r>
            <a:r>
              <a:rPr lang="en-US" sz="1400" dirty="0">
                <a:solidFill>
                  <a:srgbClr val="0D0D0D"/>
                </a:solidFill>
                <a:latin typeface="Times New Roman" panose="02020603050405020304" pitchFamily="18" charset="0"/>
                <a:ea typeface="Times New Roman"/>
                <a:cs typeface="Times New Roman" panose="02020603050405020304" pitchFamily="18" charset="0"/>
                <a:sym typeface="Times New Roman"/>
              </a:rPr>
              <a:t>  Hiking Stats and Data:</a:t>
            </a:r>
            <a:endParaRPr sz="1400" dirty="0">
              <a:solidFill>
                <a:schemeClr val="hlink"/>
              </a:solidFill>
              <a:uFill>
                <a:noFill/>
              </a:uFill>
              <a:latin typeface="Times New Roman" panose="02020603050405020304" pitchFamily="18" charset="0"/>
              <a:ea typeface="Times New Roman"/>
              <a:cs typeface="Times New Roman" panose="02020603050405020304" pitchFamily="18" charset="0"/>
              <a:sym typeface="Times New Roman"/>
              <a:hlinkClick r:id="rId3"/>
            </a:endParaRPr>
          </a:p>
          <a:p>
            <a:pPr marL="342900" lvl="0" indent="0" algn="l" rtl="0">
              <a:lnSpc>
                <a:spcPct val="100000"/>
              </a:lnSpc>
              <a:spcBef>
                <a:spcPts val="360"/>
              </a:spcBef>
              <a:spcAft>
                <a:spcPts val="0"/>
              </a:spcAft>
              <a:buSzPts val="1800"/>
              <a:buNone/>
            </a:pPr>
            <a:r>
              <a:rPr lang="en-US" sz="1400" u="sng" dirty="0">
                <a:solidFill>
                  <a:schemeClr val="hlink"/>
                </a:solidFill>
                <a:latin typeface="Times New Roman" panose="02020603050405020304" pitchFamily="18" charset="0"/>
                <a:ea typeface="Times New Roman"/>
                <a:cs typeface="Times New Roman" panose="02020603050405020304" pitchFamily="18" charset="0"/>
                <a:sym typeface="Times New Roman"/>
                <a:hlinkClick r:id="rId3"/>
              </a:rPr>
              <a:t>https://askwonder.com/research/globally-people-practice-hiking-global-market-size-sport-ydayybulj</a:t>
            </a:r>
            <a:endParaRPr sz="1400" dirty="0">
              <a:solidFill>
                <a:srgbClr val="538CD5"/>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0000"/>
              </a:lnSpc>
              <a:spcBef>
                <a:spcPts val="360"/>
              </a:spcBef>
              <a:spcAft>
                <a:spcPts val="0"/>
              </a:spcAft>
              <a:buNone/>
            </a:pPr>
            <a:r>
              <a:rPr lang="en-US" sz="1400" dirty="0">
                <a:latin typeface="Times New Roman" panose="02020603050405020304" pitchFamily="18" charset="0"/>
                <a:ea typeface="Times New Roman"/>
                <a:cs typeface="Times New Roman" panose="02020603050405020304" pitchFamily="18" charset="0"/>
                <a:sym typeface="Times New Roman"/>
              </a:rPr>
              <a:t>      Google Survey Form:</a:t>
            </a:r>
            <a:endParaRPr sz="1400" dirty="0">
              <a:latin typeface="Times New Roman" panose="02020603050405020304" pitchFamily="18" charset="0"/>
              <a:cs typeface="Times New Roman" panose="02020603050405020304" pitchFamily="18" charset="0"/>
            </a:endParaRPr>
          </a:p>
          <a:p>
            <a:pPr marL="342900" lvl="0" indent="0" algn="l" rtl="0">
              <a:lnSpc>
                <a:spcPct val="100000"/>
              </a:lnSpc>
              <a:spcBef>
                <a:spcPts val="360"/>
              </a:spcBef>
              <a:spcAft>
                <a:spcPts val="0"/>
              </a:spcAft>
              <a:buSzPts val="1800"/>
              <a:buNone/>
            </a:pPr>
            <a:r>
              <a:rPr lang="en-US" sz="1400" u="sng" dirty="0">
                <a:solidFill>
                  <a:schemeClr val="hlink"/>
                </a:solidFill>
                <a:latin typeface="Times New Roman" panose="02020603050405020304" pitchFamily="18" charset="0"/>
                <a:ea typeface="Times New Roman"/>
                <a:cs typeface="Times New Roman" panose="02020603050405020304" pitchFamily="18" charset="0"/>
                <a:sym typeface="Times New Roman"/>
                <a:hlinkClick r:id="rId4"/>
              </a:rPr>
              <a:t>https://docs.google.com/spreadsheets/d/1u3GyQRhqXZv_O4eoNo3hJoO-N0P0TmDjs-DEjioPWOU/?resourcekey#gid=1415688544</a:t>
            </a:r>
            <a:r>
              <a:rPr lang="en-US" sz="1400" u="sng" dirty="0">
                <a:solidFill>
                  <a:srgbClr val="538CD5"/>
                </a:solidFill>
                <a:latin typeface="Times New Roman" panose="02020603050405020304" pitchFamily="18" charset="0"/>
                <a:ea typeface="Times New Roman"/>
                <a:cs typeface="Times New Roman" panose="02020603050405020304" pitchFamily="18" charset="0"/>
                <a:sym typeface="Times New Roman"/>
              </a:rPr>
              <a:t> </a:t>
            </a:r>
            <a:endParaRPr sz="1400" dirty="0">
              <a:latin typeface="Times New Roman" panose="02020603050405020304" pitchFamily="18" charset="0"/>
              <a:cs typeface="Times New Roman" panose="02020603050405020304" pitchFamily="18" charset="0"/>
            </a:endParaRPr>
          </a:p>
          <a:p>
            <a:pPr marL="0" lvl="0" indent="0" algn="l" rtl="0">
              <a:lnSpc>
                <a:spcPct val="100000"/>
              </a:lnSpc>
              <a:spcBef>
                <a:spcPts val="360"/>
              </a:spcBef>
              <a:spcAft>
                <a:spcPts val="0"/>
              </a:spcAft>
              <a:buClr>
                <a:schemeClr val="dk1"/>
              </a:buClr>
              <a:buSzPts val="1800"/>
              <a:buNone/>
            </a:pPr>
            <a:r>
              <a:rPr lang="en-US" sz="1400" u="sng" dirty="0">
                <a:latin typeface="Times New Roman" panose="02020603050405020304" pitchFamily="18" charset="0"/>
                <a:ea typeface="Times New Roman"/>
                <a:cs typeface="Times New Roman" panose="02020603050405020304" pitchFamily="18" charset="0"/>
                <a:sym typeface="Times New Roman"/>
              </a:rPr>
              <a:t> </a:t>
            </a:r>
            <a:endParaRPr sz="1400" u="sng"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grpSp>
        <p:nvGrpSpPr>
          <p:cNvPr id="248" name="Google Shape;248;p39"/>
          <p:cNvGrpSpPr/>
          <p:nvPr/>
        </p:nvGrpSpPr>
        <p:grpSpPr>
          <a:xfrm>
            <a:off x="381000" y="915156"/>
            <a:ext cx="8229600" cy="3305250"/>
            <a:chOff x="0" y="610356"/>
            <a:chExt cx="8229600" cy="3305250"/>
          </a:xfrm>
        </p:grpSpPr>
        <p:sp>
          <p:nvSpPr>
            <p:cNvPr id="249" name="Google Shape;249;p39"/>
            <p:cNvSpPr/>
            <p:nvPr/>
          </p:nvSpPr>
          <p:spPr>
            <a:xfrm>
              <a:off x="0" y="610356"/>
              <a:ext cx="8229600" cy="1559025"/>
            </a:xfrm>
            <a:prstGeom prst="roundRect">
              <a:avLst>
                <a:gd name="adj" fmla="val 16667"/>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9"/>
            <p:cNvSpPr txBox="1"/>
            <p:nvPr/>
          </p:nvSpPr>
          <p:spPr>
            <a:xfrm>
              <a:off x="76105" y="686461"/>
              <a:ext cx="8077390" cy="1406815"/>
            </a:xfrm>
            <a:prstGeom prst="rect">
              <a:avLst/>
            </a:prstGeom>
            <a:noFill/>
            <a:ln>
              <a:noFill/>
            </a:ln>
          </p:spPr>
          <p:txBody>
            <a:bodyPr spcFirstLastPara="1" wrap="square" lIns="247650" tIns="247650" rIns="247650" bIns="247650" anchor="ctr" anchorCtr="0">
              <a:noAutofit/>
            </a:bodyPr>
            <a:lstStyle/>
            <a:p>
              <a:pPr marL="0" marR="0" lvl="0" indent="0" algn="l" rtl="0">
                <a:lnSpc>
                  <a:spcPct val="90000"/>
                </a:lnSpc>
                <a:spcBef>
                  <a:spcPts val="0"/>
                </a:spcBef>
                <a:spcAft>
                  <a:spcPts val="0"/>
                </a:spcAft>
                <a:buClr>
                  <a:schemeClr val="lt1"/>
                </a:buClr>
                <a:buSzPts val="6500"/>
                <a:buFont typeface="Arial"/>
                <a:buNone/>
              </a:pPr>
              <a:r>
                <a:rPr lang="en-US" sz="6500" b="0" i="0" u="none" strike="noStrike" cap="none">
                  <a:solidFill>
                    <a:schemeClr val="lt1"/>
                  </a:solidFill>
                  <a:latin typeface="Arial"/>
                  <a:ea typeface="Arial"/>
                  <a:cs typeface="Arial"/>
                  <a:sym typeface="Arial"/>
                </a:rPr>
                <a:t>THANK YOU </a:t>
              </a:r>
              <a:endParaRPr sz="1400" b="0" i="0" u="none" strike="noStrike" cap="none">
                <a:solidFill>
                  <a:srgbClr val="000000"/>
                </a:solidFill>
                <a:latin typeface="Arial"/>
                <a:ea typeface="Arial"/>
                <a:cs typeface="Arial"/>
                <a:sym typeface="Arial"/>
              </a:endParaRPr>
            </a:p>
          </p:txBody>
        </p:sp>
        <p:sp>
          <p:nvSpPr>
            <p:cNvPr id="251" name="Google Shape;251;p39"/>
            <p:cNvSpPr/>
            <p:nvPr/>
          </p:nvSpPr>
          <p:spPr>
            <a:xfrm>
              <a:off x="0" y="2356581"/>
              <a:ext cx="8229600" cy="1559025"/>
            </a:xfrm>
            <a:prstGeom prst="roundRect">
              <a:avLst>
                <a:gd name="adj" fmla="val 16667"/>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9"/>
            <p:cNvSpPr txBox="1"/>
            <p:nvPr/>
          </p:nvSpPr>
          <p:spPr>
            <a:xfrm>
              <a:off x="76105" y="2432686"/>
              <a:ext cx="8077390" cy="1406815"/>
            </a:xfrm>
            <a:prstGeom prst="rect">
              <a:avLst/>
            </a:prstGeom>
            <a:noFill/>
            <a:ln>
              <a:noFill/>
            </a:ln>
          </p:spPr>
          <p:txBody>
            <a:bodyPr spcFirstLastPara="1" wrap="square" lIns="247650" tIns="247650" rIns="247650" bIns="247650" anchor="ctr" anchorCtr="0">
              <a:noAutofit/>
            </a:bodyPr>
            <a:lstStyle/>
            <a:p>
              <a:pPr marL="0" marR="0" lvl="0" indent="0" algn="l" rtl="0">
                <a:lnSpc>
                  <a:spcPct val="90000"/>
                </a:lnSpc>
                <a:spcBef>
                  <a:spcPts val="0"/>
                </a:spcBef>
                <a:spcAft>
                  <a:spcPts val="0"/>
                </a:spcAft>
                <a:buClr>
                  <a:schemeClr val="lt1"/>
                </a:buClr>
                <a:buSzPts val="6500"/>
                <a:buFont typeface="Arial"/>
                <a:buNone/>
              </a:pPr>
              <a:r>
                <a:rPr lang="en-US" sz="6500" b="0" i="0" u="none" strike="noStrike" cap="none">
                  <a:solidFill>
                    <a:schemeClr val="lt1"/>
                  </a:solidFill>
                  <a:latin typeface="Arial"/>
                  <a:ea typeface="Arial"/>
                  <a:cs typeface="Arial"/>
                  <a:sym typeface="Arial"/>
                </a:rPr>
                <a:t>ANY QUESTIONS?</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Table of Content</a:t>
            </a:r>
            <a:endParaRPr/>
          </a:p>
        </p:txBody>
      </p:sp>
      <p:sp>
        <p:nvSpPr>
          <p:cNvPr id="102" name="Google Shape;102;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Opportunity &amp; Stakeholders</a:t>
            </a:r>
            <a:endParaRPr/>
          </a:p>
          <a:p>
            <a:pPr marL="342900" lvl="0" indent="-342900" algn="l" rtl="0">
              <a:lnSpc>
                <a:spcPct val="100000"/>
              </a:lnSpc>
              <a:spcBef>
                <a:spcPts val="640"/>
              </a:spcBef>
              <a:spcAft>
                <a:spcPts val="0"/>
              </a:spcAft>
              <a:buClr>
                <a:schemeClr val="dk1"/>
              </a:buClr>
              <a:buSzPts val="3200"/>
              <a:buChar char="•"/>
            </a:pPr>
            <a:r>
              <a:rPr lang="en-US"/>
              <a:t>Existing Systems</a:t>
            </a:r>
            <a:endParaRPr/>
          </a:p>
          <a:p>
            <a:pPr marL="342900" lvl="0" indent="-342900" algn="l" rtl="0">
              <a:lnSpc>
                <a:spcPct val="100000"/>
              </a:lnSpc>
              <a:spcBef>
                <a:spcPts val="640"/>
              </a:spcBef>
              <a:spcAft>
                <a:spcPts val="0"/>
              </a:spcAft>
              <a:buClr>
                <a:schemeClr val="dk1"/>
              </a:buClr>
              <a:buSzPts val="3200"/>
              <a:buChar char="•"/>
            </a:pPr>
            <a:r>
              <a:rPr lang="en-US"/>
              <a:t>Problem Statement</a:t>
            </a:r>
            <a:endParaRPr/>
          </a:p>
          <a:p>
            <a:pPr marL="342900" lvl="0" indent="-342900" algn="l" rtl="0">
              <a:lnSpc>
                <a:spcPct val="100000"/>
              </a:lnSpc>
              <a:spcBef>
                <a:spcPts val="640"/>
              </a:spcBef>
              <a:spcAft>
                <a:spcPts val="0"/>
              </a:spcAft>
              <a:buClr>
                <a:schemeClr val="dk1"/>
              </a:buClr>
              <a:buSzPts val="3200"/>
              <a:buChar char="•"/>
            </a:pPr>
            <a:r>
              <a:rPr lang="en-US"/>
              <a:t>Proposed Solution</a:t>
            </a:r>
            <a:endParaRPr/>
          </a:p>
          <a:p>
            <a:pPr marL="342900" lvl="0" indent="-342900" algn="l" rtl="0">
              <a:lnSpc>
                <a:spcPct val="100000"/>
              </a:lnSpc>
              <a:spcBef>
                <a:spcPts val="640"/>
              </a:spcBef>
              <a:spcAft>
                <a:spcPts val="0"/>
              </a:spcAft>
              <a:buClr>
                <a:schemeClr val="dk1"/>
              </a:buClr>
              <a:buSzPts val="3200"/>
              <a:buChar char="•"/>
            </a:pPr>
            <a:r>
              <a:rPr lang="en-US"/>
              <a:t>Project Scope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OPPORTUNITY &amp; STAKEHOLDERS</a:t>
            </a:r>
            <a:endParaRPr/>
          </a:p>
        </p:txBody>
      </p:sp>
      <p:sp>
        <p:nvSpPr>
          <p:cNvPr id="108" name="Google Shape;108;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57200" y="-28575"/>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Opportunity &amp; Stakeholders</a:t>
            </a:r>
            <a:endParaRPr/>
          </a:p>
        </p:txBody>
      </p:sp>
      <p:sp>
        <p:nvSpPr>
          <p:cNvPr id="115" name="Google Shape;115;p17"/>
          <p:cNvSpPr txBox="1">
            <a:spLocks noGrp="1"/>
          </p:cNvSpPr>
          <p:nvPr>
            <p:ph type="body" idx="1"/>
          </p:nvPr>
        </p:nvSpPr>
        <p:spPr>
          <a:xfrm>
            <a:off x="457200" y="1119187"/>
            <a:ext cx="8229600" cy="49530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600"/>
              <a:buNone/>
            </a:pPr>
            <a:r>
              <a:rPr lang="en-US" sz="1400" dirty="0">
                <a:latin typeface="Times New Roman"/>
                <a:ea typeface="Times New Roman"/>
                <a:cs typeface="Times New Roman"/>
                <a:sym typeface="Times New Roman"/>
              </a:rPr>
              <a:t> </a:t>
            </a:r>
            <a:r>
              <a:rPr lang="en-US" sz="1400" b="1" i="0" u="none" strike="noStrike" cap="none" dirty="0">
                <a:solidFill>
                  <a:srgbClr val="000000"/>
                </a:solidFill>
                <a:latin typeface="Times New Roman"/>
                <a:ea typeface="Times New Roman"/>
                <a:cs typeface="Times New Roman"/>
                <a:sym typeface="Times New Roman"/>
              </a:rPr>
              <a:t>Opportunity: </a:t>
            </a:r>
            <a:r>
              <a:rPr lang="en-US" sz="1400" dirty="0">
                <a:solidFill>
                  <a:srgbClr val="0D0D0D"/>
                </a:solidFill>
                <a:highlight>
                  <a:srgbClr val="FFFFFF"/>
                </a:highlight>
                <a:latin typeface="Times New Roman"/>
                <a:ea typeface="Times New Roman"/>
                <a:cs typeface="Times New Roman"/>
                <a:sym typeface="Times New Roman"/>
              </a:rPr>
              <a:t>In response to the growing demand for a seamless and community-driven hiking experience, the development of a specialized hiking app presents a unique opportunity.</a:t>
            </a:r>
            <a:endParaRPr sz="1400" dirty="0">
              <a:latin typeface="Times New Roman"/>
              <a:ea typeface="Times New Roman"/>
              <a:cs typeface="Times New Roman"/>
              <a:sym typeface="Times New Roman"/>
            </a:endParaRPr>
          </a:p>
          <a:p>
            <a:pPr marL="0" lvl="0" indent="0" algn="l" rtl="0">
              <a:lnSpc>
                <a:spcPct val="100000"/>
              </a:lnSpc>
              <a:spcBef>
                <a:spcPts val="320"/>
              </a:spcBef>
              <a:spcAft>
                <a:spcPts val="0"/>
              </a:spcAft>
              <a:buClr>
                <a:schemeClr val="dk1"/>
              </a:buClr>
              <a:buSzPts val="1600"/>
              <a:buNone/>
            </a:pPr>
            <a:endParaRPr sz="1400" dirty="0">
              <a:latin typeface="Times New Roman"/>
              <a:ea typeface="Times New Roman"/>
              <a:cs typeface="Times New Roman"/>
              <a:sym typeface="Times New Roman"/>
            </a:endParaRPr>
          </a:p>
          <a:p>
            <a:pPr marL="0" lvl="0" indent="0" algn="just" rtl="0">
              <a:lnSpc>
                <a:spcPct val="100000"/>
              </a:lnSpc>
              <a:spcBef>
                <a:spcPts val="320"/>
              </a:spcBef>
              <a:spcAft>
                <a:spcPts val="0"/>
              </a:spcAft>
              <a:buClr>
                <a:schemeClr val="dk1"/>
              </a:buClr>
              <a:buSzPts val="1600"/>
              <a:buNone/>
            </a:pPr>
            <a:r>
              <a:rPr lang="en-US" sz="1400" b="1" dirty="0">
                <a:latin typeface="Times New Roman"/>
                <a:ea typeface="Times New Roman"/>
                <a:cs typeface="Times New Roman"/>
                <a:sym typeface="Times New Roman"/>
              </a:rPr>
              <a:t>Growth Demand: </a:t>
            </a:r>
            <a:r>
              <a:rPr lang="en-US" sz="1400" dirty="0">
                <a:latin typeface="Times New Roman"/>
                <a:ea typeface="Times New Roman"/>
                <a:cs typeface="Times New Roman"/>
                <a:sym typeface="Times New Roman"/>
              </a:rPr>
              <a:t>Meeting the increasing demand for outdoor activity apps by offering a user-friendly platform that connects hiking enthusiasts and enhances their outdoor experiences. According to a source </a:t>
            </a:r>
            <a:r>
              <a:rPr lang="en-US" sz="1400" dirty="0">
                <a:solidFill>
                  <a:srgbClr val="0D0D0D"/>
                </a:solidFill>
                <a:highlight>
                  <a:srgbClr val="FFFFFF"/>
                </a:highlight>
                <a:latin typeface="Times New Roman"/>
                <a:ea typeface="Times New Roman"/>
                <a:cs typeface="Times New Roman"/>
                <a:sym typeface="Times New Roman"/>
              </a:rPr>
              <a:t>There are over </a:t>
            </a:r>
            <a:r>
              <a:rPr lang="en-US" sz="1400" i="1" dirty="0">
                <a:solidFill>
                  <a:srgbClr val="0D0D0D"/>
                </a:solidFill>
                <a:highlight>
                  <a:srgbClr val="FFFFFF"/>
                </a:highlight>
                <a:latin typeface="Times New Roman"/>
                <a:ea typeface="Times New Roman"/>
                <a:cs typeface="Times New Roman"/>
                <a:sym typeface="Times New Roman"/>
              </a:rPr>
              <a:t>118.26 million</a:t>
            </a:r>
            <a:r>
              <a:rPr lang="en-US" sz="1400" dirty="0">
                <a:solidFill>
                  <a:srgbClr val="0D0D0D"/>
                </a:solidFill>
                <a:highlight>
                  <a:srgbClr val="FFFFFF"/>
                </a:highlight>
                <a:latin typeface="Times New Roman"/>
                <a:ea typeface="Times New Roman"/>
                <a:cs typeface="Times New Roman"/>
                <a:sym typeface="Times New Roman"/>
              </a:rPr>
              <a:t> people who hike globally and the global market size for hiking is </a:t>
            </a:r>
            <a:r>
              <a:rPr lang="en-US" sz="1400" i="1" dirty="0">
                <a:solidFill>
                  <a:srgbClr val="0D0D0D"/>
                </a:solidFill>
                <a:highlight>
                  <a:srgbClr val="FFFFFF"/>
                </a:highlight>
                <a:latin typeface="Times New Roman"/>
                <a:ea typeface="Times New Roman"/>
                <a:cs typeface="Times New Roman"/>
                <a:sym typeface="Times New Roman"/>
              </a:rPr>
              <a:t>$12.24 billion.</a:t>
            </a:r>
            <a:endParaRPr sz="1400" i="1" dirty="0">
              <a:latin typeface="Times New Roman"/>
              <a:ea typeface="Times New Roman"/>
              <a:cs typeface="Times New Roman"/>
              <a:sym typeface="Times New Roman"/>
            </a:endParaRPr>
          </a:p>
          <a:p>
            <a:pPr marL="0" lvl="0" indent="0" algn="l" rtl="0">
              <a:lnSpc>
                <a:spcPct val="100000"/>
              </a:lnSpc>
              <a:spcBef>
                <a:spcPts val="320"/>
              </a:spcBef>
              <a:spcAft>
                <a:spcPts val="0"/>
              </a:spcAft>
              <a:buClr>
                <a:schemeClr val="dk1"/>
              </a:buClr>
              <a:buSzPts val="1600"/>
              <a:buNone/>
            </a:pPr>
            <a:endParaRPr sz="1400" b="1" dirty="0">
              <a:latin typeface="Times New Roman"/>
              <a:ea typeface="Times New Roman"/>
              <a:cs typeface="Times New Roman"/>
              <a:sym typeface="Times New Roman"/>
            </a:endParaRPr>
          </a:p>
          <a:p>
            <a:pPr marL="0" lvl="0" indent="0" algn="l" rtl="0">
              <a:lnSpc>
                <a:spcPct val="100000"/>
              </a:lnSpc>
              <a:spcBef>
                <a:spcPts val="320"/>
              </a:spcBef>
              <a:spcAft>
                <a:spcPts val="0"/>
              </a:spcAft>
              <a:buClr>
                <a:schemeClr val="dk1"/>
              </a:buClr>
              <a:buSzPts val="1600"/>
              <a:buNone/>
            </a:pPr>
            <a:r>
              <a:rPr lang="en-US" sz="1400" b="1" dirty="0">
                <a:latin typeface="Times New Roman"/>
                <a:ea typeface="Times New Roman"/>
                <a:cs typeface="Times New Roman"/>
                <a:sym typeface="Times New Roman"/>
              </a:rPr>
              <a:t>Stakeholders:</a:t>
            </a:r>
            <a:endParaRPr sz="1400" dirty="0">
              <a:latin typeface="Times New Roman"/>
              <a:ea typeface="Times New Roman"/>
              <a:cs typeface="Times New Roman"/>
              <a:sym typeface="Times New Roman"/>
            </a:endParaRPr>
          </a:p>
          <a:p>
            <a:pPr marL="0" lvl="0" indent="0" algn="just" rtl="0">
              <a:lnSpc>
                <a:spcPct val="100000"/>
              </a:lnSpc>
              <a:spcBef>
                <a:spcPts val="320"/>
              </a:spcBef>
              <a:spcAft>
                <a:spcPts val="0"/>
              </a:spcAft>
              <a:buClr>
                <a:schemeClr val="dk1"/>
              </a:buClr>
              <a:buSzPts val="1600"/>
              <a:buNone/>
            </a:pPr>
            <a:r>
              <a:rPr lang="en-US" sz="1400" b="1" dirty="0">
                <a:latin typeface="Times New Roman"/>
                <a:ea typeface="Times New Roman"/>
                <a:cs typeface="Times New Roman"/>
                <a:sym typeface="Times New Roman"/>
              </a:rPr>
              <a:t>Hiker: </a:t>
            </a:r>
            <a:r>
              <a:rPr lang="en-US" sz="1400" dirty="0">
                <a:latin typeface="Times New Roman"/>
                <a:ea typeface="Times New Roman"/>
                <a:cs typeface="Times New Roman"/>
                <a:sym typeface="Times New Roman"/>
              </a:rPr>
              <a:t>Include individual hikers, hiking groups, outdoor enthusiasts, and anyone interested in exploring hiking trails.</a:t>
            </a:r>
            <a:endParaRPr sz="1400" dirty="0">
              <a:latin typeface="Times New Roman"/>
              <a:ea typeface="Times New Roman"/>
              <a:cs typeface="Times New Roman"/>
              <a:sym typeface="Times New Roman"/>
            </a:endParaRPr>
          </a:p>
          <a:p>
            <a:pPr marL="0" lvl="0" indent="0" algn="just" rtl="0">
              <a:lnSpc>
                <a:spcPct val="100000"/>
              </a:lnSpc>
              <a:spcBef>
                <a:spcPts val="320"/>
              </a:spcBef>
              <a:spcAft>
                <a:spcPts val="0"/>
              </a:spcAft>
              <a:buClr>
                <a:schemeClr val="dk1"/>
              </a:buClr>
              <a:buSzPts val="1600"/>
              <a:buNone/>
            </a:pPr>
            <a:r>
              <a:rPr lang="en-US" sz="1400" b="1" dirty="0">
                <a:latin typeface="Times New Roman"/>
                <a:ea typeface="Times New Roman"/>
                <a:cs typeface="Times New Roman"/>
                <a:sym typeface="Times New Roman"/>
              </a:rPr>
              <a:t>Event Organizer: </a:t>
            </a:r>
            <a:r>
              <a:rPr lang="en-US" sz="1400" dirty="0">
                <a:latin typeface="Times New Roman"/>
                <a:ea typeface="Times New Roman"/>
                <a:cs typeface="Times New Roman"/>
                <a:sym typeface="Times New Roman"/>
              </a:rPr>
              <a:t>Plans and coordinate hiking events and engage with participants.</a:t>
            </a:r>
            <a:endParaRPr sz="1400" dirty="0">
              <a:latin typeface="Times New Roman"/>
              <a:ea typeface="Times New Roman"/>
              <a:cs typeface="Times New Roman"/>
              <a:sym typeface="Times New Roman"/>
            </a:endParaRPr>
          </a:p>
          <a:p>
            <a:pPr marL="0" lvl="0" indent="0" algn="just" rtl="0">
              <a:lnSpc>
                <a:spcPct val="100000"/>
              </a:lnSpc>
              <a:spcBef>
                <a:spcPts val="320"/>
              </a:spcBef>
              <a:spcAft>
                <a:spcPts val="0"/>
              </a:spcAft>
              <a:buClr>
                <a:schemeClr val="dk1"/>
              </a:buClr>
              <a:buSzPts val="1600"/>
              <a:buNone/>
            </a:pPr>
            <a:r>
              <a:rPr lang="en-US" sz="1400" b="1" dirty="0">
                <a:latin typeface="Times New Roman"/>
                <a:ea typeface="Times New Roman"/>
                <a:cs typeface="Times New Roman"/>
                <a:sym typeface="Times New Roman"/>
              </a:rPr>
              <a:t>Investor:</a:t>
            </a:r>
            <a:r>
              <a:rPr lang="en-US" sz="1400" dirty="0">
                <a:latin typeface="Times New Roman"/>
                <a:ea typeface="Times New Roman"/>
                <a:cs typeface="Times New Roman"/>
                <a:sym typeface="Times New Roman"/>
              </a:rPr>
              <a:t> Brands can use HikeConnect to promote their products or services directly to users. For example, outdoor gear manufacturers may showcase their latest hiking gear or equipment through targeted advertisements or sponsored content on the platform.</a:t>
            </a:r>
            <a:endParaRPr sz="14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600"/>
              <a:buNone/>
            </a:pPr>
            <a:r>
              <a:rPr lang="en-US" sz="1400" b="1" dirty="0">
                <a:latin typeface="Times New Roman"/>
                <a:ea typeface="Times New Roman"/>
                <a:cs typeface="Times New Roman"/>
                <a:sym typeface="Times New Roman"/>
              </a:rPr>
              <a:t>Local Government Authority: </a:t>
            </a:r>
            <a:r>
              <a:rPr lang="en-US" sz="1400" dirty="0">
                <a:latin typeface="Times New Roman"/>
                <a:ea typeface="Times New Roman"/>
                <a:cs typeface="Times New Roman"/>
                <a:sym typeface="Times New Roman"/>
              </a:rPr>
              <a:t>Government agencies responsible for managing public lands, trails, and outdoor recreational areas. Collaboration with these agencies will be helpful to access trail data and promote hiking practices.</a:t>
            </a:r>
            <a:endParaRPr sz="1400" dirty="0">
              <a:latin typeface="Times New Roman"/>
              <a:ea typeface="Times New Roman"/>
              <a:cs typeface="Times New Roman"/>
              <a:sym typeface="Times New Roman"/>
            </a:endParaRPr>
          </a:p>
          <a:p>
            <a:pPr marL="0" lvl="0" indent="0" algn="just" rtl="0">
              <a:lnSpc>
                <a:spcPct val="100000"/>
              </a:lnSpc>
              <a:spcBef>
                <a:spcPts val="320"/>
              </a:spcBef>
              <a:spcAft>
                <a:spcPts val="0"/>
              </a:spcAft>
              <a:buClr>
                <a:schemeClr val="dk1"/>
              </a:buClr>
              <a:buSzPts val="1600"/>
              <a:buNone/>
            </a:pPr>
            <a:r>
              <a:rPr lang="en-US" sz="1400" b="1" dirty="0">
                <a:latin typeface="Times New Roman"/>
                <a:ea typeface="Times New Roman"/>
                <a:cs typeface="Times New Roman"/>
                <a:sym typeface="Times New Roman"/>
              </a:rPr>
              <a:t>Admin: </a:t>
            </a:r>
            <a:r>
              <a:rPr lang="en-US" sz="1400" dirty="0">
                <a:latin typeface="Times New Roman"/>
                <a:ea typeface="Times New Roman"/>
                <a:cs typeface="Times New Roman"/>
                <a:sym typeface="Times New Roman"/>
              </a:rPr>
              <a:t>Admin will be maintaining the App’s functionality for providing a positive experience for the users of the App.</a:t>
            </a:r>
            <a:endParaRPr sz="1400" dirty="0">
              <a:latin typeface="Times New Roman"/>
              <a:ea typeface="Times New Roman"/>
              <a:cs typeface="Times New Roman"/>
              <a:sym typeface="Times New Roman"/>
            </a:endParaRPr>
          </a:p>
          <a:p>
            <a:pPr marL="0" lvl="0" indent="0" algn="l" rtl="0">
              <a:lnSpc>
                <a:spcPct val="100000"/>
              </a:lnSpc>
              <a:spcBef>
                <a:spcPts val="320"/>
              </a:spcBef>
              <a:spcAft>
                <a:spcPts val="0"/>
              </a:spcAft>
              <a:buClr>
                <a:schemeClr val="dk1"/>
              </a:buClr>
              <a:buSzPts val="1600"/>
              <a:buNone/>
            </a:pPr>
            <a:endParaRPr sz="1400" b="1"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722313" y="152400"/>
            <a:ext cx="7772400" cy="136207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SURVEY FEEDBACK</a:t>
            </a:r>
            <a:endParaRPr/>
          </a:p>
        </p:txBody>
      </p:sp>
      <p:sp>
        <p:nvSpPr>
          <p:cNvPr id="121" name="Google Shape;121;p18"/>
          <p:cNvSpPr txBox="1"/>
          <p:nvPr/>
        </p:nvSpPr>
        <p:spPr>
          <a:xfrm>
            <a:off x="722313" y="1295400"/>
            <a:ext cx="7772400" cy="3386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We have conducted a survey in different social media hiking groups and through which we have concluded the features listed below as the features which the hiking enthusiasts wants to be in a hiking app:</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2" name="Chart 1">
            <a:extLst>
              <a:ext uri="{FF2B5EF4-FFF2-40B4-BE49-F238E27FC236}">
                <a16:creationId xmlns:a16="http://schemas.microsoft.com/office/drawing/2014/main" id="{5D6A13FC-ABD9-4AD7-200D-6F494A20AF0E}"/>
              </a:ext>
            </a:extLst>
          </p:cNvPr>
          <p:cNvGraphicFramePr/>
          <p:nvPr>
            <p:extLst>
              <p:ext uri="{D42A27DB-BD31-4B8C-83A1-F6EECF244321}">
                <p14:modId xmlns:p14="http://schemas.microsoft.com/office/powerpoint/2010/main" val="1607868213"/>
              </p:ext>
            </p:extLst>
          </p:nvPr>
        </p:nvGraphicFramePr>
        <p:xfrm>
          <a:off x="169862" y="123825"/>
          <a:ext cx="8831263" cy="590073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EXISTING SYSTEMS</a:t>
            </a:r>
            <a:endParaRPr/>
          </a:p>
        </p:txBody>
      </p:sp>
      <p:sp>
        <p:nvSpPr>
          <p:cNvPr id="128" name="Google Shape;128;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457199" y="0"/>
            <a:ext cx="82296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Existing Systems:</a:t>
            </a:r>
            <a:endParaRPr/>
          </a:p>
        </p:txBody>
      </p:sp>
      <p:graphicFrame>
        <p:nvGraphicFramePr>
          <p:cNvPr id="135" name="Google Shape;135;p20"/>
          <p:cNvGraphicFramePr/>
          <p:nvPr/>
        </p:nvGraphicFramePr>
        <p:xfrm>
          <a:off x="268000" y="812800"/>
          <a:ext cx="8533100" cy="4538570"/>
        </p:xfrm>
        <a:graphic>
          <a:graphicData uri="http://schemas.openxmlformats.org/drawingml/2006/table">
            <a:tbl>
              <a:tblPr firstRow="1" bandRow="1">
                <a:noFill/>
                <a:tableStyleId>{F1FC125A-773B-4F79-A6B5-8DBE0DAF0AD5}</a:tableStyleId>
              </a:tblPr>
              <a:tblGrid>
                <a:gridCol w="2133275">
                  <a:extLst>
                    <a:ext uri="{9D8B030D-6E8A-4147-A177-3AD203B41FA5}">
                      <a16:colId xmlns:a16="http://schemas.microsoft.com/office/drawing/2014/main" val="20000"/>
                    </a:ext>
                  </a:extLst>
                </a:gridCol>
                <a:gridCol w="2133275">
                  <a:extLst>
                    <a:ext uri="{9D8B030D-6E8A-4147-A177-3AD203B41FA5}">
                      <a16:colId xmlns:a16="http://schemas.microsoft.com/office/drawing/2014/main" val="20001"/>
                    </a:ext>
                  </a:extLst>
                </a:gridCol>
                <a:gridCol w="2133275">
                  <a:extLst>
                    <a:ext uri="{9D8B030D-6E8A-4147-A177-3AD203B41FA5}">
                      <a16:colId xmlns:a16="http://schemas.microsoft.com/office/drawing/2014/main" val="20002"/>
                    </a:ext>
                  </a:extLst>
                </a:gridCol>
                <a:gridCol w="2133275">
                  <a:extLst>
                    <a:ext uri="{9D8B030D-6E8A-4147-A177-3AD203B41FA5}">
                      <a16:colId xmlns:a16="http://schemas.microsoft.com/office/drawing/2014/main" val="20003"/>
                    </a:ext>
                  </a:extLst>
                </a:gridCol>
              </a:tblGrid>
              <a:tr h="228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Features: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lt1"/>
                        </a:buClr>
                        <a:buSzPts val="1800"/>
                        <a:buFont typeface="Calibri"/>
                        <a:buNone/>
                      </a:pPr>
                      <a:r>
                        <a:rPr lang="en-US" sz="1400" u="none" strike="noStrike" cap="none">
                          <a:solidFill>
                            <a:schemeClr val="lt1"/>
                          </a:solidFill>
                          <a:latin typeface="Times New Roman"/>
                          <a:ea typeface="Times New Roman"/>
                          <a:cs typeface="Times New Roman"/>
                          <a:sym typeface="Times New Roman"/>
                        </a:rPr>
                        <a:t>Komoot:</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lt1"/>
                        </a:buClr>
                        <a:buSzPts val="1800"/>
                        <a:buFont typeface="Calibri"/>
                        <a:buNone/>
                      </a:pPr>
                      <a:r>
                        <a:rPr lang="en-US" sz="1400" u="none" strike="noStrike" cap="none">
                          <a:solidFill>
                            <a:schemeClr val="lt1"/>
                          </a:solidFill>
                          <a:latin typeface="Times New Roman"/>
                          <a:ea typeface="Times New Roman"/>
                          <a:cs typeface="Times New Roman"/>
                          <a:sym typeface="Times New Roman"/>
                        </a:rPr>
                        <a:t>Strava:</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Kompass:</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827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Offline Maps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Paid</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Paid</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Paid</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3827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Live Tracking</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Paid</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Paid</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3827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Community and Social Features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3827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Security Features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Available(Limited)</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Available(Limited)</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Available(Limited)</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3827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Customizable Maps and Navigation</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5"/>
                  </a:ext>
                </a:extLst>
              </a:tr>
              <a:tr h="3827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Activity Tracking</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6"/>
                  </a:ext>
                </a:extLst>
              </a:tr>
              <a:tr h="3827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Optimal and best Routes: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7"/>
                  </a:ext>
                </a:extLst>
              </a:tr>
              <a:tr h="3827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Guidance and Tips: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8"/>
                  </a:ext>
                </a:extLst>
              </a:tr>
              <a:tr h="3827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Organizing Special Events </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Available(Limited)</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Available(Limited)</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9"/>
                  </a:ext>
                </a:extLst>
              </a:tr>
              <a:tr h="3827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Personal Portfolio</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dirty="0">
                          <a:latin typeface="Times New Roman"/>
                          <a:ea typeface="Times New Roman"/>
                          <a:cs typeface="Times New Roman"/>
                          <a:sym typeface="Times New Roman"/>
                        </a:rPr>
                        <a:t>Available</a:t>
                      </a:r>
                      <a:endParaRPr sz="14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1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457200" y="-9525"/>
            <a:ext cx="8229600" cy="6953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Existing Systems:</a:t>
            </a:r>
            <a:endParaRPr/>
          </a:p>
        </p:txBody>
      </p:sp>
      <p:graphicFrame>
        <p:nvGraphicFramePr>
          <p:cNvPr id="141" name="Google Shape;141;p21"/>
          <p:cNvGraphicFramePr/>
          <p:nvPr/>
        </p:nvGraphicFramePr>
        <p:xfrm>
          <a:off x="285750" y="850900"/>
          <a:ext cx="8515400" cy="4757900"/>
        </p:xfrm>
        <a:graphic>
          <a:graphicData uri="http://schemas.openxmlformats.org/drawingml/2006/table">
            <a:tbl>
              <a:tblPr firstRow="1" bandRow="1">
                <a:noFill/>
                <a:tableStyleId>{F1FC125A-773B-4F79-A6B5-8DBE0DAF0AD5}</a:tableStyleId>
              </a:tblPr>
              <a:tblGrid>
                <a:gridCol w="2128850">
                  <a:extLst>
                    <a:ext uri="{9D8B030D-6E8A-4147-A177-3AD203B41FA5}">
                      <a16:colId xmlns:a16="http://schemas.microsoft.com/office/drawing/2014/main" val="20000"/>
                    </a:ext>
                  </a:extLst>
                </a:gridCol>
                <a:gridCol w="2128850">
                  <a:extLst>
                    <a:ext uri="{9D8B030D-6E8A-4147-A177-3AD203B41FA5}">
                      <a16:colId xmlns:a16="http://schemas.microsoft.com/office/drawing/2014/main" val="20001"/>
                    </a:ext>
                  </a:extLst>
                </a:gridCol>
                <a:gridCol w="2128850">
                  <a:extLst>
                    <a:ext uri="{9D8B030D-6E8A-4147-A177-3AD203B41FA5}">
                      <a16:colId xmlns:a16="http://schemas.microsoft.com/office/drawing/2014/main" val="20002"/>
                    </a:ext>
                  </a:extLst>
                </a:gridCol>
                <a:gridCol w="2128850">
                  <a:extLst>
                    <a:ext uri="{9D8B030D-6E8A-4147-A177-3AD203B41FA5}">
                      <a16:colId xmlns:a16="http://schemas.microsoft.com/office/drawing/2014/main" val="20003"/>
                    </a:ext>
                  </a:extLst>
                </a:gridCol>
              </a:tblGrid>
              <a:tr h="2641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Features: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Trail Watch</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Openrunner</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Hike Connect</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4151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Offline Maps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 Paid</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 Paid</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 Free</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360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Live Tracking</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Paid</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Paid </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Free</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4913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Community and Features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360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Security Features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Available(Limited)</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Available(Limited)</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6310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Customizable Maps and Navigations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5"/>
                  </a:ext>
                </a:extLst>
              </a:tr>
              <a:tr h="360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Activity Tracking</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Not 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6"/>
                  </a:ext>
                </a:extLst>
              </a:tr>
              <a:tr h="5167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Optimal and best Routes: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7"/>
                  </a:ext>
                </a:extLst>
              </a:tr>
              <a:tr h="360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Guidance and Tips: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8"/>
                  </a:ext>
                </a:extLst>
              </a:tr>
              <a:tr h="4659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Organizing Special Events </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Available(Limited)</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9"/>
                  </a:ext>
                </a:extLst>
              </a:tr>
              <a:tr h="360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Personal Portfolio</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a:latin typeface="Times New Roman"/>
                          <a:ea typeface="Times New Roman"/>
                          <a:cs typeface="Times New Roman"/>
                          <a:sym typeface="Times New Roman"/>
                        </a:rPr>
                        <a:t>Available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400" u="none" strike="noStrike" cap="none" dirty="0">
                          <a:latin typeface="Times New Roman"/>
                          <a:ea typeface="Times New Roman"/>
                          <a:cs typeface="Times New Roman"/>
                          <a:sym typeface="Times New Roman"/>
                        </a:rPr>
                        <a:t>Available</a:t>
                      </a:r>
                      <a:endParaRPr sz="14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1700</Words>
  <Application>Microsoft Office PowerPoint</Application>
  <PresentationFormat>On-screen Show (4:3)</PresentationFormat>
  <Paragraphs>277</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Times New Roman</vt:lpstr>
      <vt:lpstr>Calibri</vt:lpstr>
      <vt:lpstr>Arial</vt:lpstr>
      <vt:lpstr>Noto Sans Symbols</vt:lpstr>
      <vt:lpstr>Office Theme</vt:lpstr>
      <vt:lpstr>Final Year Project Proposal</vt:lpstr>
      <vt:lpstr>Project Team</vt:lpstr>
      <vt:lpstr>Table of Content</vt:lpstr>
      <vt:lpstr>OPPORTUNITY &amp; STAKEHOLDERS</vt:lpstr>
      <vt:lpstr>Opportunity &amp; Stakeholders</vt:lpstr>
      <vt:lpstr>SURVEY FEEDBACK</vt:lpstr>
      <vt:lpstr>EXISTING SYSTEMS</vt:lpstr>
      <vt:lpstr>Existing Systems:</vt:lpstr>
      <vt:lpstr>Existing Systems:</vt:lpstr>
      <vt:lpstr>PROBLEM STATEMENT</vt:lpstr>
      <vt:lpstr>Problem Statement</vt:lpstr>
      <vt:lpstr>Problem Statement</vt:lpstr>
      <vt:lpstr>Problem Statement</vt:lpstr>
      <vt:lpstr>Problem Statement</vt:lpstr>
      <vt:lpstr>Problem Statement</vt:lpstr>
      <vt:lpstr>Problem Statement</vt:lpstr>
      <vt:lpstr>Problem Statement</vt:lpstr>
      <vt:lpstr>Problem Statement</vt:lpstr>
      <vt:lpstr>Problem Statement</vt:lpstr>
      <vt:lpstr>PROPOSED SOLUTION</vt:lpstr>
      <vt:lpstr>Proposed Solution</vt:lpstr>
      <vt:lpstr>PROJECT SCOPE</vt:lpstr>
      <vt:lpstr>Project Scope:</vt:lpstr>
      <vt:lpstr>Project Scope:</vt:lpstr>
      <vt:lpstr>Project Scope:</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Abdullah Afzal</dc:creator>
  <cp:lastModifiedBy>Abdullah Afzal 23791</cp:lastModifiedBy>
  <cp:revision>2</cp:revision>
  <dcterms:modified xsi:type="dcterms:W3CDTF">2024-03-07T06:44:13Z</dcterms:modified>
</cp:coreProperties>
</file>