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4" r:id="rId9"/>
    <p:sldId id="267" r:id="rId10"/>
    <p:sldId id="277" r:id="rId11"/>
    <p:sldId id="268" r:id="rId12"/>
    <p:sldId id="269" r:id="rId13"/>
    <p:sldId id="262" r:id="rId14"/>
    <p:sldId id="270" r:id="rId15"/>
    <p:sldId id="271" r:id="rId16"/>
    <p:sldId id="272" r:id="rId17"/>
    <p:sldId id="263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h1UztUxXUnnhm/r0oqF+M664j4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77" d="100"/>
          <a:sy n="77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08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41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075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778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7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86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191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686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111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80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884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042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560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839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130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141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164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eaa65afd3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eaa65afd3_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75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574235" y="370564"/>
            <a:ext cx="8746435" cy="16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C00000"/>
                </a:solidFill>
              </a:rPr>
              <a:t> 8</a:t>
            </a:r>
            <a:r>
              <a:rPr lang="en-US" sz="4000" b="1" baseline="30000" dirty="0">
                <a:solidFill>
                  <a:srgbClr val="C00000"/>
                </a:solidFill>
              </a:rPr>
              <a:t>th</a:t>
            </a:r>
            <a:r>
              <a:rPr lang="en-US" sz="4000" b="1" dirty="0">
                <a:solidFill>
                  <a:srgbClr val="C00000"/>
                </a:solidFill>
              </a:rPr>
              <a:t> International Conference for Convergence in Technology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>
                <a:solidFill>
                  <a:srgbClr val="00B050"/>
                </a:solidFill>
              </a:rPr>
              <a:t>(8</a:t>
            </a:r>
            <a:r>
              <a:rPr lang="en-US" sz="4000" b="1" baseline="30000" dirty="0">
                <a:solidFill>
                  <a:srgbClr val="00B050"/>
                </a:solidFill>
              </a:rPr>
              <a:t>th</a:t>
            </a:r>
            <a:r>
              <a:rPr lang="en-US" sz="4000" b="1" dirty="0">
                <a:solidFill>
                  <a:srgbClr val="00B050"/>
                </a:solidFill>
              </a:rPr>
              <a:t> I2CT 2023)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564874" y="2306477"/>
            <a:ext cx="11062252" cy="3996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5400"/>
              <a:buNone/>
            </a:pPr>
            <a:r>
              <a:rPr lang="en-US" sz="5400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Monkeypox Detection from Various Types of Poxes: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5400"/>
              <a:buNone/>
            </a:pPr>
            <a:r>
              <a:rPr lang="en-US" sz="5400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A Deep Learning Approach</a:t>
            </a:r>
            <a:br>
              <a:rPr lang="en-US" dirty="0"/>
            </a:b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5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ts val="2400"/>
              <a:buNone/>
            </a:pPr>
            <a:r>
              <a:rPr lang="en-US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Paper ID: 2301</a:t>
            </a:r>
            <a:endParaRPr sz="1532" b="1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ts val="2400"/>
              <a:buNone/>
            </a:pPr>
            <a:r>
              <a:rPr lang="en-US" b="1" dirty="0" err="1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Fayazunnesa</a:t>
            </a:r>
            <a:r>
              <a:rPr lang="en-US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 Chowdhury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4C4C"/>
              </a:buClr>
              <a:buSzPts val="2400"/>
              <a:buNone/>
            </a:pPr>
            <a:r>
              <a:rPr lang="en-US" b="1" dirty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Daffodil International University, Dhaka, Bangladesh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>
              <a:solidFill>
                <a:srgbClr val="4C4C4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1724" y="5747250"/>
            <a:ext cx="2370276" cy="111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812" y="579286"/>
            <a:ext cx="2082784" cy="72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Methodology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1" y="806905"/>
            <a:ext cx="1828959" cy="1707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25FA6E-9C3F-CFB8-D494-BAB0760B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64234" y="3073202"/>
            <a:ext cx="5549032" cy="2020564"/>
          </a:xfrm>
          <a:prstGeom prst="rect">
            <a:avLst/>
          </a:prstGeom>
          <a:noFill/>
        </p:spPr>
      </p:pic>
      <p:sp>
        <p:nvSpPr>
          <p:cNvPr id="3" name="Google Shape;99;g20eaa65afd3_3_1">
            <a:extLst>
              <a:ext uri="{FF2B5EF4-FFF2-40B4-BE49-F238E27FC236}">
                <a16:creationId xmlns:a16="http://schemas.microsoft.com/office/drawing/2014/main" id="{0A721187-E067-0DAD-7555-64DD447A0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4661" y="1315728"/>
            <a:ext cx="4161380" cy="2014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Dataset Preprocessing</a:t>
            </a:r>
          </a:p>
          <a:p>
            <a:pPr marL="800100" lvl="1" algn="just"/>
            <a:r>
              <a:rPr lang="en-US" sz="2000" dirty="0"/>
              <a:t>Resizing image: 224*224</a:t>
            </a:r>
          </a:p>
          <a:p>
            <a:pPr marL="800100" lvl="1" algn="just"/>
            <a:r>
              <a:rPr lang="en-US" sz="2000" dirty="0"/>
              <a:t>Gray Scale</a:t>
            </a:r>
          </a:p>
          <a:p>
            <a:pPr marL="800100" lvl="1" algn="just"/>
            <a:r>
              <a:rPr lang="en-US" sz="2000" dirty="0"/>
              <a:t>Enhance Contrast</a:t>
            </a:r>
          </a:p>
          <a:p>
            <a:pPr marL="800100" lvl="1" algn="just"/>
            <a:r>
              <a:rPr lang="en-US" sz="2000" dirty="0"/>
              <a:t>Augmentation [Flip, Rotate, Zoom, …]]</a:t>
            </a:r>
            <a:endParaRPr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05943-6838-8CCA-CAA2-38301DF0EF02}"/>
              </a:ext>
            </a:extLst>
          </p:cNvPr>
          <p:cNvCxnSpPr>
            <a:cxnSpLocks/>
          </p:cNvCxnSpPr>
          <p:nvPr/>
        </p:nvCxnSpPr>
        <p:spPr>
          <a:xfrm>
            <a:off x="2195460" y="2126975"/>
            <a:ext cx="27432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21C631-B748-C17C-0757-4467C205FAE5}"/>
              </a:ext>
            </a:extLst>
          </p:cNvPr>
          <p:cNvCxnSpPr/>
          <p:nvPr/>
        </p:nvCxnSpPr>
        <p:spPr>
          <a:xfrm>
            <a:off x="2462730" y="1315728"/>
            <a:ext cx="0" cy="20208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6C0D9B7-FE29-5502-FF7F-C1B75FDD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C8EE5-AEF9-3471-937D-555B613B0728}"/>
              </a:ext>
            </a:extLst>
          </p:cNvPr>
          <p:cNvCxnSpPr/>
          <p:nvPr/>
        </p:nvCxnSpPr>
        <p:spPr>
          <a:xfrm>
            <a:off x="1948070" y="3160643"/>
            <a:ext cx="2584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E239D0-B289-1CE4-ED5F-3245AD6764C6}"/>
              </a:ext>
            </a:extLst>
          </p:cNvPr>
          <p:cNvCxnSpPr>
            <a:cxnSpLocks/>
          </p:cNvCxnSpPr>
          <p:nvPr/>
        </p:nvCxnSpPr>
        <p:spPr>
          <a:xfrm>
            <a:off x="2206487" y="2107096"/>
            <a:ext cx="0" cy="106348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9B7A34A2-98E2-BF2E-AF90-4631730271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779" y="3637722"/>
            <a:ext cx="798542" cy="8532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85C0AA7-008E-47E8-27B2-F3195306A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4779" y="4678863"/>
            <a:ext cx="798542" cy="8532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E9A97E6-71AC-E45B-5D72-00D08C9802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779" y="5742553"/>
            <a:ext cx="798542" cy="853297"/>
          </a:xfrm>
          <a:prstGeom prst="rect">
            <a:avLst/>
          </a:prstGeom>
        </p:spPr>
      </p:pic>
      <p:sp>
        <p:nvSpPr>
          <p:cNvPr id="49" name="Arrow: Notched Right 48">
            <a:extLst>
              <a:ext uri="{FF2B5EF4-FFF2-40B4-BE49-F238E27FC236}">
                <a16:creationId xmlns:a16="http://schemas.microsoft.com/office/drawing/2014/main" id="{0FB3042E-E4D5-513D-358F-1D300DB928E1}"/>
              </a:ext>
            </a:extLst>
          </p:cNvPr>
          <p:cNvSpPr/>
          <p:nvPr/>
        </p:nvSpPr>
        <p:spPr>
          <a:xfrm>
            <a:off x="5336889" y="3858708"/>
            <a:ext cx="679905" cy="412161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A915FC-66AA-4319-7897-8E5A253F4865}"/>
              </a:ext>
            </a:extLst>
          </p:cNvPr>
          <p:cNvSpPr txBox="1"/>
          <p:nvPr/>
        </p:nvSpPr>
        <p:spPr>
          <a:xfrm rot="16200000">
            <a:off x="2611081" y="4979297"/>
            <a:ext cx="3021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Augmentation Techniques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071860B7-B3EF-E13A-DBF3-B28F3E9D5E14}"/>
              </a:ext>
            </a:extLst>
          </p:cNvPr>
          <p:cNvSpPr/>
          <p:nvPr/>
        </p:nvSpPr>
        <p:spPr>
          <a:xfrm>
            <a:off x="5336888" y="4899430"/>
            <a:ext cx="679905" cy="412161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F9F9800F-E936-4C98-165E-EB61CB89EDBE}"/>
              </a:ext>
            </a:extLst>
          </p:cNvPr>
          <p:cNvSpPr/>
          <p:nvPr/>
        </p:nvSpPr>
        <p:spPr>
          <a:xfrm>
            <a:off x="5336888" y="5992444"/>
            <a:ext cx="679905" cy="412161"/>
          </a:xfrm>
          <a:prstGeom prst="notched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C64D75-8A57-1A85-CC41-1A2776F84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6266770" y="3637722"/>
            <a:ext cx="798542" cy="8532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07F25A-9C1D-FA5A-6A6F-F157221CD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6266770" y="4678026"/>
            <a:ext cx="798542" cy="853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892B68-2DE4-ED5B-869D-081B2DB94D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266770" y="5742553"/>
            <a:ext cx="798542" cy="8532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C6E472-DC3D-F57A-79DB-6A9B9838A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7268062" y="3637722"/>
            <a:ext cx="798542" cy="8532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CA90C3-42A7-5F49-AD06-174A469A2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7268062" y="4678026"/>
            <a:ext cx="798542" cy="8532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3612517-B14E-ADE7-9357-E2AD1FD5F9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7289943" y="5742553"/>
            <a:ext cx="798542" cy="8532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80FAE0-E9E6-A479-CD81-2EB1ACAA1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 flipV="1">
            <a:off x="8253098" y="3637722"/>
            <a:ext cx="798542" cy="85329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44AB2D-D1E8-17B3-AF2D-78E03761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 flipV="1">
            <a:off x="8253098" y="4678026"/>
            <a:ext cx="798542" cy="8193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0A5F7D-3A5B-271A-C3AD-77ADAAC5A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 flipV="1">
            <a:off x="8252903" y="5742553"/>
            <a:ext cx="798542" cy="8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65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Methodology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1" y="806905"/>
            <a:ext cx="1828959" cy="1707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25FA6E-9C3F-CFB8-D494-BAB0760B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64234" y="3073202"/>
            <a:ext cx="5549032" cy="2020564"/>
          </a:xfrm>
          <a:prstGeom prst="rect">
            <a:avLst/>
          </a:prstGeom>
          <a:noFill/>
        </p:spPr>
      </p:pic>
      <p:sp>
        <p:nvSpPr>
          <p:cNvPr id="3" name="Google Shape;99;g20eaa65afd3_3_1">
            <a:extLst>
              <a:ext uri="{FF2B5EF4-FFF2-40B4-BE49-F238E27FC236}">
                <a16:creationId xmlns:a16="http://schemas.microsoft.com/office/drawing/2014/main" id="{0A721187-E067-0DAD-7555-64DD447A0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4662" y="1315728"/>
            <a:ext cx="2753138" cy="1590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Applied Models</a:t>
            </a:r>
          </a:p>
          <a:p>
            <a:pPr marL="800100" lvl="1" algn="just"/>
            <a:r>
              <a:rPr lang="en-US" sz="2000" dirty="0"/>
              <a:t>MobileNet-V3</a:t>
            </a:r>
          </a:p>
          <a:p>
            <a:pPr marL="800100" lvl="1" algn="just"/>
            <a:r>
              <a:rPr lang="en-US" sz="2000" dirty="0"/>
              <a:t>Inception-V3</a:t>
            </a:r>
          </a:p>
          <a:p>
            <a:pPr marL="800100" lvl="1" algn="just"/>
            <a:r>
              <a:rPr lang="en-US" sz="2000" dirty="0"/>
              <a:t>DenseNet-201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05943-6838-8CCA-CAA2-38301DF0EF02}"/>
              </a:ext>
            </a:extLst>
          </p:cNvPr>
          <p:cNvCxnSpPr>
            <a:cxnSpLocks/>
          </p:cNvCxnSpPr>
          <p:nvPr/>
        </p:nvCxnSpPr>
        <p:spPr>
          <a:xfrm>
            <a:off x="2195460" y="2126975"/>
            <a:ext cx="27432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21C631-B748-C17C-0757-4467C205FAE5}"/>
              </a:ext>
            </a:extLst>
          </p:cNvPr>
          <p:cNvCxnSpPr/>
          <p:nvPr/>
        </p:nvCxnSpPr>
        <p:spPr>
          <a:xfrm>
            <a:off x="2462730" y="1315728"/>
            <a:ext cx="0" cy="155448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6C0D9B7-FE29-5502-FF7F-C1B75FDD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C8EE5-AEF9-3471-937D-555B613B0728}"/>
              </a:ext>
            </a:extLst>
          </p:cNvPr>
          <p:cNvCxnSpPr/>
          <p:nvPr/>
        </p:nvCxnSpPr>
        <p:spPr>
          <a:xfrm>
            <a:off x="1937043" y="4380455"/>
            <a:ext cx="2584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E239D0-B289-1CE4-ED5F-3245AD6764C6}"/>
              </a:ext>
            </a:extLst>
          </p:cNvPr>
          <p:cNvCxnSpPr>
            <a:cxnSpLocks/>
          </p:cNvCxnSpPr>
          <p:nvPr/>
        </p:nvCxnSpPr>
        <p:spPr>
          <a:xfrm>
            <a:off x="2206487" y="2107096"/>
            <a:ext cx="0" cy="22860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0B57A7C2-A9CE-CD25-1DAB-399C2EB50A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46" y="3711229"/>
            <a:ext cx="9377060" cy="928646"/>
          </a:xfrm>
          <a:prstGeom prst="rect">
            <a:avLst/>
          </a:prstGeom>
          <a:noFill/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884BEBC-0E1D-76CD-78CF-1DB82F0428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1225"/>
            <a:ext cx="5572534" cy="1661399"/>
          </a:xfrm>
          <a:prstGeom prst="rect">
            <a:avLst/>
          </a:prstGeom>
          <a:noFill/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EC6F613-47E4-F42E-C8CE-110255C9A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756" y="5143851"/>
            <a:ext cx="8869840" cy="1579990"/>
          </a:xfrm>
          <a:prstGeom prst="rect">
            <a:avLst/>
          </a:prstGeom>
          <a:noFill/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77EB27B-BF0F-8202-219F-A8889203EEB4}"/>
              </a:ext>
            </a:extLst>
          </p:cNvPr>
          <p:cNvSpPr txBox="1"/>
          <p:nvPr/>
        </p:nvSpPr>
        <p:spPr>
          <a:xfrm rot="16200000">
            <a:off x="4977407" y="2002647"/>
            <a:ext cx="1661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MobileNet-V3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5AC6B4-BF71-CA9C-5E86-0174A679470F}"/>
              </a:ext>
            </a:extLst>
          </p:cNvPr>
          <p:cNvSpPr txBox="1"/>
          <p:nvPr/>
        </p:nvSpPr>
        <p:spPr>
          <a:xfrm>
            <a:off x="2332620" y="3208609"/>
            <a:ext cx="1971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InceptionNet-V3: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184BBD-CC1D-E9B2-4359-765C1B2A976F}"/>
              </a:ext>
            </a:extLst>
          </p:cNvPr>
          <p:cNvSpPr txBox="1"/>
          <p:nvPr/>
        </p:nvSpPr>
        <p:spPr>
          <a:xfrm>
            <a:off x="2462730" y="4830253"/>
            <a:ext cx="19710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DenseNet-201:</a:t>
            </a:r>
          </a:p>
        </p:txBody>
      </p:sp>
    </p:spTree>
    <p:extLst>
      <p:ext uri="{BB962C8B-B14F-4D97-AF65-F5344CB8AC3E}">
        <p14:creationId xmlns:p14="http://schemas.microsoft.com/office/powerpoint/2010/main" val="163644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Methodology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1" y="806905"/>
            <a:ext cx="1828959" cy="1707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25FA6E-9C3F-CFB8-D494-BAB0760B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64234" y="3073202"/>
            <a:ext cx="5549032" cy="2020564"/>
          </a:xfrm>
          <a:prstGeom prst="rect">
            <a:avLst/>
          </a:prstGeom>
          <a:noFill/>
        </p:spPr>
      </p:pic>
      <p:sp>
        <p:nvSpPr>
          <p:cNvPr id="3" name="Google Shape;99;g20eaa65afd3_3_1">
            <a:extLst>
              <a:ext uri="{FF2B5EF4-FFF2-40B4-BE49-F238E27FC236}">
                <a16:creationId xmlns:a16="http://schemas.microsoft.com/office/drawing/2014/main" id="{0A721187-E067-0DAD-7555-64DD447A0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4661" y="1315727"/>
            <a:ext cx="4065103" cy="3017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Performance Evaluation</a:t>
            </a:r>
          </a:p>
          <a:p>
            <a:pPr marL="800100" lvl="1" algn="just"/>
            <a:r>
              <a:rPr lang="en-US" sz="2000" dirty="0"/>
              <a:t>Confusion Matrix</a:t>
            </a:r>
          </a:p>
          <a:p>
            <a:pPr marL="800100" lvl="1" algn="just"/>
            <a:r>
              <a:rPr lang="en-US" sz="2000" dirty="0"/>
              <a:t>Accuracy</a:t>
            </a:r>
          </a:p>
          <a:p>
            <a:pPr marL="800100" lvl="1" algn="just"/>
            <a:r>
              <a:rPr lang="en-US" sz="2000" dirty="0"/>
              <a:t>True Positive Rate (TPR)</a:t>
            </a:r>
          </a:p>
          <a:p>
            <a:pPr marL="800100" lvl="1" algn="just"/>
            <a:r>
              <a:rPr lang="en-US" sz="2000" dirty="0"/>
              <a:t>False Negative Rate (FNR)</a:t>
            </a:r>
          </a:p>
          <a:p>
            <a:pPr marL="800100" lvl="1" algn="just"/>
            <a:r>
              <a:rPr lang="en-US" sz="2000" dirty="0"/>
              <a:t>False Positive Rate (FPR)</a:t>
            </a:r>
          </a:p>
          <a:p>
            <a:pPr marL="800100" lvl="1" algn="just"/>
            <a:r>
              <a:rPr lang="en-US" sz="2000" dirty="0"/>
              <a:t>True Negative Rate (TNR)</a:t>
            </a:r>
          </a:p>
          <a:p>
            <a:pPr marL="800100" lvl="1" algn="just"/>
            <a:r>
              <a:rPr lang="en-US" sz="2000" dirty="0"/>
              <a:t>Precision</a:t>
            </a:r>
          </a:p>
          <a:p>
            <a:pPr marL="800100" lvl="1" algn="just"/>
            <a:r>
              <a:rPr lang="en-US" sz="2000" dirty="0"/>
              <a:t>F1 Score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05943-6838-8CCA-CAA2-38301DF0EF02}"/>
              </a:ext>
            </a:extLst>
          </p:cNvPr>
          <p:cNvCxnSpPr>
            <a:cxnSpLocks/>
          </p:cNvCxnSpPr>
          <p:nvPr/>
        </p:nvCxnSpPr>
        <p:spPr>
          <a:xfrm>
            <a:off x="2195460" y="2126975"/>
            <a:ext cx="27432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21C631-B748-C17C-0757-4467C205FAE5}"/>
              </a:ext>
            </a:extLst>
          </p:cNvPr>
          <p:cNvCxnSpPr/>
          <p:nvPr/>
        </p:nvCxnSpPr>
        <p:spPr>
          <a:xfrm>
            <a:off x="2462730" y="1315728"/>
            <a:ext cx="0" cy="301752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6C0D9B7-FE29-5502-FF7F-C1B75FDD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C8EE5-AEF9-3471-937D-555B613B0728}"/>
              </a:ext>
            </a:extLst>
          </p:cNvPr>
          <p:cNvCxnSpPr/>
          <p:nvPr/>
        </p:nvCxnSpPr>
        <p:spPr>
          <a:xfrm>
            <a:off x="1937043" y="5752055"/>
            <a:ext cx="2584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E239D0-B289-1CE4-ED5F-3245AD6764C6}"/>
              </a:ext>
            </a:extLst>
          </p:cNvPr>
          <p:cNvCxnSpPr>
            <a:cxnSpLocks/>
          </p:cNvCxnSpPr>
          <p:nvPr/>
        </p:nvCxnSpPr>
        <p:spPr>
          <a:xfrm>
            <a:off x="2206487" y="2107096"/>
            <a:ext cx="0" cy="365760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F0B43F-F2D7-FBD7-EAEE-A74EA4E1D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6908" y="1308968"/>
            <a:ext cx="4804678" cy="46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4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Results &amp; Discussions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23" y="806905"/>
            <a:ext cx="1828959" cy="170703"/>
          </a:xfrm>
          <a:prstGeom prst="rect">
            <a:avLst/>
          </a:prstGeom>
        </p:spPr>
      </p:pic>
      <p:sp>
        <p:nvSpPr>
          <p:cNvPr id="4" name="Google Shape;99;g20eaa65afd3_3_1">
            <a:extLst>
              <a:ext uri="{FF2B5EF4-FFF2-40B4-BE49-F238E27FC236}">
                <a16:creationId xmlns:a16="http://schemas.microsoft.com/office/drawing/2014/main" id="{EE177FBC-F8CD-0DEE-BC90-C6A657D41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059" y="1305789"/>
            <a:ext cx="5764157" cy="1566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Confusion Matrix:</a:t>
            </a:r>
          </a:p>
          <a:p>
            <a:pPr marL="800100" lvl="1" algn="just"/>
            <a:r>
              <a:rPr lang="en-US" sz="2000" b="1" dirty="0"/>
              <a:t>Maximum TP: 57 (DenseNet-201)</a:t>
            </a:r>
          </a:p>
          <a:p>
            <a:pPr marL="800100" lvl="1" algn="just"/>
            <a:r>
              <a:rPr lang="en-US" sz="2000" b="1" dirty="0"/>
              <a:t>Maximum TN: 95 (Inception-V3)</a:t>
            </a:r>
          </a:p>
          <a:p>
            <a:pPr marL="800100" lvl="1" algn="just"/>
            <a:r>
              <a:rPr lang="en-US" sz="2000" b="1" dirty="0"/>
              <a:t>Minimum FP: 02 (MobileNet-V2)</a:t>
            </a:r>
          </a:p>
          <a:p>
            <a:pPr marL="800100" lvl="1" algn="just"/>
            <a:r>
              <a:rPr lang="en-US" sz="2000" b="1" dirty="0"/>
              <a:t>Minimum FN: 02 (DenseNet-201)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9C7CB-1CDB-9FD9-005A-3FABCD00E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901" y="3170245"/>
            <a:ext cx="7732793" cy="288085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31284-6D3E-D554-0660-975E30F9AF56}"/>
              </a:ext>
            </a:extLst>
          </p:cNvPr>
          <p:cNvSpPr txBox="1"/>
          <p:nvPr/>
        </p:nvSpPr>
        <p:spPr>
          <a:xfrm>
            <a:off x="4293703" y="6327788"/>
            <a:ext cx="72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Figure: Confusion matrix for (a) MobileNet-V3s, (b) InceptionNet-V3 and (c) DenseNet201.</a:t>
            </a:r>
          </a:p>
        </p:txBody>
      </p:sp>
    </p:spTree>
    <p:extLst>
      <p:ext uri="{BB962C8B-B14F-4D97-AF65-F5344CB8AC3E}">
        <p14:creationId xmlns:p14="http://schemas.microsoft.com/office/powerpoint/2010/main" val="427638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Results &amp; Discussions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23" y="806905"/>
            <a:ext cx="1828959" cy="170703"/>
          </a:xfrm>
          <a:prstGeom prst="rect">
            <a:avLst/>
          </a:prstGeom>
        </p:spPr>
      </p:pic>
      <p:sp>
        <p:nvSpPr>
          <p:cNvPr id="4" name="Google Shape;99;g20eaa65afd3_3_1">
            <a:extLst>
              <a:ext uri="{FF2B5EF4-FFF2-40B4-BE49-F238E27FC236}">
                <a16:creationId xmlns:a16="http://schemas.microsoft.com/office/drawing/2014/main" id="{EE177FBC-F8CD-0DEE-BC90-C6A657D41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060" y="1305789"/>
            <a:ext cx="4581402" cy="254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Performance for Inception-V3:</a:t>
            </a:r>
          </a:p>
          <a:p>
            <a:pPr marL="800100" lvl="1" algn="just"/>
            <a:r>
              <a:rPr lang="en-US" sz="2000" b="1" dirty="0"/>
              <a:t>Accuracy: 93.59%</a:t>
            </a:r>
          </a:p>
          <a:p>
            <a:pPr marL="800100" lvl="1" algn="just"/>
            <a:r>
              <a:rPr lang="en-US" sz="2000" b="1" dirty="0"/>
              <a:t>Error Rate: 6.41%</a:t>
            </a:r>
          </a:p>
          <a:p>
            <a:pPr marL="800100" lvl="1" algn="just"/>
            <a:r>
              <a:rPr lang="en-US" sz="2000" b="1" dirty="0"/>
              <a:t>TPR: 83.93%</a:t>
            </a:r>
          </a:p>
          <a:p>
            <a:pPr marL="800100" lvl="1" algn="just"/>
            <a:r>
              <a:rPr lang="en-US" sz="2000" b="1" dirty="0"/>
              <a:t>FNR: 16.07%</a:t>
            </a:r>
          </a:p>
          <a:p>
            <a:pPr marL="800100" lvl="1" algn="just"/>
            <a:r>
              <a:rPr lang="en-US" sz="2000" b="1" dirty="0"/>
              <a:t>FPR: 1.00%</a:t>
            </a:r>
          </a:p>
          <a:p>
            <a:pPr marL="800100" lvl="1" algn="just"/>
            <a:r>
              <a:rPr lang="en-US" sz="2000" b="1" dirty="0"/>
              <a:t>TNR: 99.00%</a:t>
            </a:r>
          </a:p>
          <a:p>
            <a:pPr marL="800100" lvl="1" algn="just"/>
            <a:r>
              <a:rPr lang="en-US" sz="2000" b="1" dirty="0"/>
              <a:t>Precision: 97.92%</a:t>
            </a:r>
          </a:p>
          <a:p>
            <a:pPr marL="800100" lvl="1" algn="just"/>
            <a:r>
              <a:rPr lang="en-US" sz="2000" b="1" dirty="0"/>
              <a:t>F1 Score: 90.38%</a:t>
            </a:r>
          </a:p>
          <a:p>
            <a:pPr marL="800100" lvl="1" algn="just"/>
            <a:endParaRPr lang="en-US" sz="20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0EB62D-54BC-6045-22FC-C90405DCF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59" y="1305789"/>
            <a:ext cx="6375228" cy="2540654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84EEA8-215E-0A0B-14F7-F15F39B64C1D}"/>
              </a:ext>
            </a:extLst>
          </p:cNvPr>
          <p:cNvSpPr txBox="1"/>
          <p:nvPr/>
        </p:nvSpPr>
        <p:spPr>
          <a:xfrm>
            <a:off x="6096000" y="3846443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Figure: Validation loss and validation accuracy graph for Inception-V3 model.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87EECA-7BD2-8F63-F21B-3BDCCCE8E2CB}"/>
              </a:ext>
            </a:extLst>
          </p:cNvPr>
          <p:cNvGrpSpPr/>
          <p:nvPr/>
        </p:nvGrpSpPr>
        <p:grpSpPr>
          <a:xfrm>
            <a:off x="385721" y="4430072"/>
            <a:ext cx="11650566" cy="1957025"/>
            <a:chOff x="270717" y="2153919"/>
            <a:chExt cx="11650566" cy="15479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FABB0FD-906F-7347-C86F-6549D8C22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717" y="2153919"/>
              <a:ext cx="11650566" cy="154797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B0B99E-134E-DA62-50E1-0B23DC964FDB}"/>
                </a:ext>
              </a:extLst>
            </p:cNvPr>
            <p:cNvSpPr/>
            <p:nvPr/>
          </p:nvSpPr>
          <p:spPr>
            <a:xfrm>
              <a:off x="1769165" y="3260035"/>
              <a:ext cx="9790044" cy="18288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42035A5-F69B-B09B-7520-E0D4A4AB03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854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Results &amp; Discussions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23" y="806905"/>
            <a:ext cx="1828959" cy="170703"/>
          </a:xfrm>
          <a:prstGeom prst="rect">
            <a:avLst/>
          </a:prstGeom>
        </p:spPr>
      </p:pic>
      <p:sp>
        <p:nvSpPr>
          <p:cNvPr id="4" name="Google Shape;99;g20eaa65afd3_3_1">
            <a:extLst>
              <a:ext uri="{FF2B5EF4-FFF2-40B4-BE49-F238E27FC236}">
                <a16:creationId xmlns:a16="http://schemas.microsoft.com/office/drawing/2014/main" id="{EE177FBC-F8CD-0DEE-BC90-C6A657D41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060" y="1305789"/>
            <a:ext cx="4581402" cy="254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Performance for MobileNet-V3:</a:t>
            </a:r>
          </a:p>
          <a:p>
            <a:pPr marL="800100" lvl="1" algn="just"/>
            <a:r>
              <a:rPr lang="en-US" sz="2000" b="1" dirty="0"/>
              <a:t>Accuracy: 96.15%</a:t>
            </a:r>
          </a:p>
          <a:p>
            <a:pPr marL="800100" lvl="1" algn="just"/>
            <a:r>
              <a:rPr lang="en-US" sz="2000" b="1" dirty="0"/>
              <a:t>Error Rate: 3.85%</a:t>
            </a:r>
          </a:p>
          <a:p>
            <a:pPr marL="800100" lvl="1" algn="just"/>
            <a:r>
              <a:rPr lang="en-US" sz="2000" b="1" dirty="0"/>
              <a:t>TPR: 93.22%</a:t>
            </a:r>
          </a:p>
          <a:p>
            <a:pPr marL="800100" lvl="1" algn="just"/>
            <a:r>
              <a:rPr lang="en-US" sz="2000" b="1" dirty="0"/>
              <a:t>FNR: 6.78%</a:t>
            </a:r>
          </a:p>
          <a:p>
            <a:pPr marL="800100" lvl="1" algn="just"/>
            <a:r>
              <a:rPr lang="en-US" sz="2000" b="1" dirty="0"/>
              <a:t>FPR: 2.06%</a:t>
            </a:r>
          </a:p>
          <a:p>
            <a:pPr marL="800100" lvl="1" algn="just"/>
            <a:r>
              <a:rPr lang="en-US" sz="2000" b="1" dirty="0"/>
              <a:t>TNR: 97.94%</a:t>
            </a:r>
          </a:p>
          <a:p>
            <a:pPr marL="800100" lvl="1" algn="just"/>
            <a:r>
              <a:rPr lang="en-US" sz="2000" b="1" dirty="0"/>
              <a:t>Precision: 96.49%</a:t>
            </a:r>
          </a:p>
          <a:p>
            <a:pPr marL="800100" lvl="1" algn="just"/>
            <a:r>
              <a:rPr lang="en-US" sz="2000" b="1" dirty="0"/>
              <a:t>F1 Score: 94.83%</a:t>
            </a:r>
          </a:p>
          <a:p>
            <a:pPr marL="800100" lvl="1" algn="just"/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4EEA8-215E-0A0B-14F7-F15F39B64C1D}"/>
              </a:ext>
            </a:extLst>
          </p:cNvPr>
          <p:cNvSpPr txBox="1"/>
          <p:nvPr/>
        </p:nvSpPr>
        <p:spPr>
          <a:xfrm>
            <a:off x="6096000" y="3846443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Figure: Validation loss and validation accuracy graph for MobileNet-V3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CA203-08BA-EF94-1273-56EF5B2F8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A56DA-1274-D53E-B9B8-0B9DA38C3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119" y="4770161"/>
            <a:ext cx="11034324" cy="16169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6F0C4C-97F9-0B48-7DB6-3570C248BED4}"/>
              </a:ext>
            </a:extLst>
          </p:cNvPr>
          <p:cNvSpPr/>
          <p:nvPr/>
        </p:nvSpPr>
        <p:spPr>
          <a:xfrm>
            <a:off x="2031054" y="6090851"/>
            <a:ext cx="9790044" cy="2011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907554-BBFE-B2A8-8F25-60908D21E2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71" y="1305789"/>
            <a:ext cx="6308725" cy="2540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00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B9E6F4-CFF6-2C8C-F7CF-7204017A8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60" y="4649599"/>
            <a:ext cx="11012018" cy="1737498"/>
          </a:xfrm>
          <a:prstGeom prst="rect">
            <a:avLst/>
          </a:prstGeom>
        </p:spPr>
      </p:pic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Results &amp; Discussions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423" y="806905"/>
            <a:ext cx="1828959" cy="170703"/>
          </a:xfrm>
          <a:prstGeom prst="rect">
            <a:avLst/>
          </a:prstGeom>
        </p:spPr>
      </p:pic>
      <p:sp>
        <p:nvSpPr>
          <p:cNvPr id="4" name="Google Shape;99;g20eaa65afd3_3_1">
            <a:extLst>
              <a:ext uri="{FF2B5EF4-FFF2-40B4-BE49-F238E27FC236}">
                <a16:creationId xmlns:a16="http://schemas.microsoft.com/office/drawing/2014/main" id="{EE177FBC-F8CD-0DEE-BC90-C6A657D41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5060" y="1305789"/>
            <a:ext cx="4581402" cy="2540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Performance for DenseNet-201:</a:t>
            </a:r>
          </a:p>
          <a:p>
            <a:pPr marL="800100" lvl="1" algn="just"/>
            <a:r>
              <a:rPr lang="en-US" sz="2000" b="1" dirty="0"/>
              <a:t>Accuracy: 95.51%</a:t>
            </a:r>
          </a:p>
          <a:p>
            <a:pPr marL="800100" lvl="1" algn="just"/>
            <a:r>
              <a:rPr lang="en-US" sz="2000" b="1" dirty="0"/>
              <a:t>Error Rate: 4.49%</a:t>
            </a:r>
          </a:p>
          <a:p>
            <a:pPr marL="800100" lvl="1" algn="just"/>
            <a:r>
              <a:rPr lang="en-US" sz="2000" b="1" dirty="0"/>
              <a:t>TPR: 96.61%</a:t>
            </a:r>
          </a:p>
          <a:p>
            <a:pPr marL="800100" lvl="1" algn="just"/>
            <a:r>
              <a:rPr lang="en-US" sz="2000" b="1" dirty="0"/>
              <a:t>FNR: 3.39%</a:t>
            </a:r>
          </a:p>
          <a:p>
            <a:pPr marL="800100" lvl="1" algn="just"/>
            <a:r>
              <a:rPr lang="en-US" sz="2000" b="1" dirty="0"/>
              <a:t>FPR: 5.15%</a:t>
            </a:r>
          </a:p>
          <a:p>
            <a:pPr marL="800100" lvl="1" algn="just"/>
            <a:r>
              <a:rPr lang="en-US" sz="2000" b="1" dirty="0"/>
              <a:t>TNR: 94.85%</a:t>
            </a:r>
          </a:p>
          <a:p>
            <a:pPr marL="800100" lvl="1" algn="just"/>
            <a:r>
              <a:rPr lang="en-US" sz="2000" b="1" dirty="0"/>
              <a:t>Precision: 91.94%</a:t>
            </a:r>
          </a:p>
          <a:p>
            <a:pPr marL="800100" lvl="1" algn="just"/>
            <a:r>
              <a:rPr lang="en-US" sz="2000" b="1" dirty="0"/>
              <a:t>F1 Score: 94.21%</a:t>
            </a:r>
          </a:p>
          <a:p>
            <a:pPr marL="800100" lvl="1" algn="just"/>
            <a:endParaRPr 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4EEA8-215E-0A0B-14F7-F15F39B64C1D}"/>
              </a:ext>
            </a:extLst>
          </p:cNvPr>
          <p:cNvSpPr txBox="1"/>
          <p:nvPr/>
        </p:nvSpPr>
        <p:spPr>
          <a:xfrm>
            <a:off x="6096000" y="3846443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Figure: Validation loss and validation accuracy graph for DenseNet-201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CA203-08BA-EF94-1273-56EF5B2F8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6F0C4C-97F9-0B48-7DB6-3570C248BED4}"/>
              </a:ext>
            </a:extLst>
          </p:cNvPr>
          <p:cNvSpPr/>
          <p:nvPr/>
        </p:nvSpPr>
        <p:spPr>
          <a:xfrm>
            <a:off x="2031054" y="6080912"/>
            <a:ext cx="9790044" cy="20116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A1C884-19C5-1F4E-6F0F-5E95BFCB0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51" y="1305789"/>
            <a:ext cx="6307455" cy="25406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526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Discussions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685799" y="1398242"/>
            <a:ext cx="10704443" cy="48534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/>
            <a:r>
              <a:rPr lang="en-US" dirty="0"/>
              <a:t>The experimental result section demonstrates that our implemented models accurately detected monkeypox with </a:t>
            </a:r>
            <a:r>
              <a:rPr lang="en-US" b="1" dirty="0"/>
              <a:t>93.59%, 91.67%</a:t>
            </a:r>
            <a:r>
              <a:rPr lang="en-US" dirty="0"/>
              <a:t> and </a:t>
            </a:r>
            <a:r>
              <a:rPr lang="en-US" b="1" dirty="0"/>
              <a:t>92.95%</a:t>
            </a:r>
            <a:r>
              <a:rPr lang="en-US" dirty="0"/>
              <a:t> accuracy.</a:t>
            </a:r>
          </a:p>
          <a:p>
            <a:pPr marL="342900" algn="just"/>
            <a:r>
              <a:rPr lang="en-US" dirty="0"/>
              <a:t>This research reveals a detecting monkeypox and advises dermatologist to take appropriate steps in the future to ensure a safe treatment to avoid spreading.</a:t>
            </a:r>
          </a:p>
          <a:p>
            <a:pPr marL="342900" algn="just"/>
            <a:r>
              <a:rPr lang="en-US" dirty="0"/>
              <a:t>Our efforts would aid in the reduction of spreading monkeypox to the world and prevent the pandemic of monkeypox.</a:t>
            </a:r>
          </a:p>
          <a:p>
            <a:pPr marL="342900" algn="just"/>
            <a:r>
              <a:rPr lang="en-US" dirty="0"/>
              <a:t>This work’s significant advantage for medical practitioner in developing expert system and will provide us with a safe and fruitful diagnose to the patient.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806905"/>
            <a:ext cx="182895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9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Conclusion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685799" y="1398242"/>
            <a:ext cx="10704443" cy="48534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algn="just"/>
            <a:r>
              <a:rPr lang="en-US" dirty="0"/>
              <a:t>In this study, we tested the efficacy of diagnosing measles and several types of pox from digital skin images of lesions and rashes using three pre-trained models.</a:t>
            </a:r>
          </a:p>
          <a:p>
            <a:pPr marL="342900" algn="just"/>
            <a:r>
              <a:rPr lang="en-US" dirty="0"/>
              <a:t>Our tests using digital skin images of measles/pox lesions and rashes demonstrated that transfer learning models can distinguish between several pox kinds.</a:t>
            </a:r>
          </a:p>
          <a:p>
            <a:pPr marL="342900" algn="just"/>
            <a:r>
              <a:rPr lang="en-US" dirty="0"/>
              <a:t>To improve classification accuracy and effectively use cutting-edge deep learning models, we must make sure that the sample size for model training is larger.</a:t>
            </a:r>
          </a:p>
          <a:p>
            <a:pPr marL="342900" algn="just"/>
            <a:r>
              <a:rPr lang="en-US" dirty="0"/>
              <a:t> Future data collection and training will include more classes with proven relations to the monkeypox disease.</a:t>
            </a:r>
          </a:p>
          <a:p>
            <a:pPr marL="342900" algn="just"/>
            <a:r>
              <a:rPr lang="en-US" dirty="0"/>
              <a:t>Additionally, we found that weighted deep models, which have comparably bigger trainable parameters, have potential in pox classification and might be employed on smartphones for the upcoming outbreak of monkeypox diagnosis.</a:t>
            </a:r>
            <a:endParaRPr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806905"/>
            <a:ext cx="182895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Some References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685799" y="1398242"/>
            <a:ext cx="10704443" cy="48534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algn="just"/>
            <a:r>
              <a:rPr lang="en-US" dirty="0"/>
              <a:t>Pal, </a:t>
            </a:r>
            <a:r>
              <a:rPr lang="en-US" dirty="0" err="1"/>
              <a:t>Mahendra</a:t>
            </a:r>
            <a:r>
              <a:rPr lang="en-US" dirty="0"/>
              <a:t>, </a:t>
            </a:r>
            <a:r>
              <a:rPr lang="en-US" dirty="0" err="1"/>
              <a:t>Fisseha</a:t>
            </a:r>
            <a:r>
              <a:rPr lang="en-US" dirty="0"/>
              <a:t> </a:t>
            </a:r>
            <a:r>
              <a:rPr lang="en-US" dirty="0" err="1"/>
              <a:t>Mengstie</a:t>
            </a:r>
            <a:r>
              <a:rPr lang="en-US" dirty="0"/>
              <a:t>, and </a:t>
            </a:r>
            <a:r>
              <a:rPr lang="en-US" dirty="0" err="1"/>
              <a:t>Venkataramana</a:t>
            </a:r>
            <a:r>
              <a:rPr lang="en-US" dirty="0"/>
              <a:t> Kandi. "Epidemiology, diagnosis, and control of monkeypox disease: a comprehensive review." Am J Infect Dis </a:t>
            </a:r>
            <a:r>
              <a:rPr lang="en-US" dirty="0" err="1"/>
              <a:t>Microbiol</a:t>
            </a:r>
            <a:r>
              <a:rPr lang="en-US" dirty="0"/>
              <a:t> 5, no. 2 (2017): 94-99.</a:t>
            </a:r>
          </a:p>
          <a:p>
            <a:pPr marL="342900" algn="just"/>
            <a:r>
              <a:rPr lang="en-US" dirty="0"/>
              <a:t>World Health Organization, “Monkeypox,” Sep. 16, 2022. https://www.who.int/news-room/fact-sheets/detail/monkeypox (accessed Sept. 18, 2022)</a:t>
            </a:r>
          </a:p>
          <a:p>
            <a:pPr marL="342900" algn="just"/>
            <a:r>
              <a:rPr lang="en-US" dirty="0"/>
              <a:t>World Health Organization, “Monkeypox - United Kingdom of Great Britain and Northern Ireland,” May 16, 2022. https://www.who.int/emergencies/disease-outbreak-news/item/2022-DON381 (accessed Sept. 18, 2022).</a:t>
            </a:r>
          </a:p>
          <a:p>
            <a:pPr marL="342900" algn="just"/>
            <a:r>
              <a:rPr lang="en-US" dirty="0"/>
              <a:t>Ahsan, Md </a:t>
            </a:r>
            <a:r>
              <a:rPr lang="en-US" dirty="0" err="1"/>
              <a:t>Manjurul</a:t>
            </a:r>
            <a:r>
              <a:rPr lang="en-US" dirty="0"/>
              <a:t>, Muhammad Ramiz Uddin, Mithila Farjana, Ahmed </a:t>
            </a:r>
            <a:r>
              <a:rPr lang="en-US" dirty="0" err="1"/>
              <a:t>Nazmus</a:t>
            </a:r>
            <a:r>
              <a:rPr lang="en-US" dirty="0"/>
              <a:t> </a:t>
            </a:r>
            <a:r>
              <a:rPr lang="en-US" dirty="0" err="1"/>
              <a:t>Sakib</a:t>
            </a:r>
            <a:r>
              <a:rPr lang="en-US" dirty="0"/>
              <a:t>, </a:t>
            </a:r>
            <a:r>
              <a:rPr lang="en-US" dirty="0" err="1"/>
              <a:t>Khondhaker</a:t>
            </a:r>
            <a:r>
              <a:rPr lang="en-US" dirty="0"/>
              <a:t> Al Momin, and Shahana </a:t>
            </a:r>
            <a:r>
              <a:rPr lang="en-US" dirty="0" err="1"/>
              <a:t>Akter</a:t>
            </a:r>
            <a:r>
              <a:rPr lang="en-US" dirty="0"/>
              <a:t> Luna. "Image Data collection and implementation of deep learning-based model in detecting Monkeypox disease using modified VGG16." </a:t>
            </a:r>
            <a:r>
              <a:rPr lang="en-US" dirty="0" err="1"/>
              <a:t>arXiv</a:t>
            </a:r>
            <a:r>
              <a:rPr lang="en-US" dirty="0"/>
              <a:t> preprint arXiv:2206.01862 (2022).</a:t>
            </a:r>
          </a:p>
          <a:p>
            <a:pPr marL="342900" algn="just"/>
            <a:r>
              <a:rPr lang="en-US" dirty="0"/>
              <a:t>CDC, “Monkeypox in the U.S.,” Centers for Disease Control and Prevention, Jul. 22, 2022. https://www.cdc.gov/poxvirus/monkeypox/about.html (accessed Sept. 18, 2022).</a:t>
            </a:r>
          </a:p>
          <a:p>
            <a:pPr marL="342900" algn="just"/>
            <a:r>
              <a:rPr lang="en-US" dirty="0" err="1"/>
              <a:t>Ladnyj</a:t>
            </a:r>
            <a:r>
              <a:rPr lang="en-US" dirty="0"/>
              <a:t>, I. D., P. Ziegler, and E. Kima. "A human infection caused by monkeypox virus in </a:t>
            </a:r>
            <a:r>
              <a:rPr lang="en-US" dirty="0" err="1"/>
              <a:t>Basankusu</a:t>
            </a:r>
            <a:r>
              <a:rPr lang="en-US" dirty="0"/>
              <a:t> Territory, Democratic Republic of the Congo." Bulletin of the World Health Organization 46, no. 5 (1972): 593.</a:t>
            </a:r>
          </a:p>
          <a:p>
            <a:pPr marL="342900" algn="just"/>
            <a:r>
              <a:rPr lang="en-US" dirty="0"/>
              <a:t>Emmanuel, </a:t>
            </a:r>
            <a:r>
              <a:rPr lang="en-US" dirty="0" err="1"/>
              <a:t>Alakunle</a:t>
            </a:r>
            <a:r>
              <a:rPr lang="en-US" dirty="0"/>
              <a:t>, Godwin </a:t>
            </a:r>
            <a:r>
              <a:rPr lang="en-US" dirty="0" err="1"/>
              <a:t>Nchinda</a:t>
            </a:r>
            <a:r>
              <a:rPr lang="en-US" dirty="0"/>
              <a:t> </a:t>
            </a:r>
            <a:r>
              <a:rPr lang="en-US" dirty="0" err="1"/>
              <a:t>UgoMoens</a:t>
            </a:r>
            <a:r>
              <a:rPr lang="en-US" dirty="0"/>
              <a:t>, and Malachy Ifeanyi Okeke. "Monkeypox Virus in Nigeria: Infection Biology." Epidemiology, and Evolution. Viruses 12 (2020): 1257.</a:t>
            </a:r>
          </a:p>
          <a:p>
            <a:pPr marL="342900" algn="just"/>
            <a:r>
              <a:rPr lang="en-US" dirty="0"/>
              <a:t>World Health Organization, “Multi-country monkeypox outbreak in non-endemic countries,” May 21, 2022. https://www.who.int/emergencies/disease-outbreak-news/item/2022-DON385 (accessed Sept. 18, 2022).</a:t>
            </a:r>
          </a:p>
          <a:p>
            <a:pPr marL="342900" algn="just"/>
            <a:r>
              <a:rPr lang="en-US" dirty="0"/>
              <a:t>M. </a:t>
            </a:r>
            <a:r>
              <a:rPr lang="en-US" dirty="0" err="1"/>
              <a:t>Doucleff</a:t>
            </a:r>
            <a:r>
              <a:rPr lang="en-US" dirty="0"/>
              <a:t>, “Scientists warned us about monkeypox in 1988. Here’s why they were right.,” NPR, May 27, 2022. Accessed: Aug. 26, 2022. [Online]. Available: https://www.npr.org/sections/goatsandsoda/2022/05/27/1101751627/scientists-warned-us-about-monkeypox-in-1988-heres-why-they-were-right</a:t>
            </a:r>
          </a:p>
          <a:p>
            <a:pPr marL="342900" algn="just"/>
            <a:r>
              <a:rPr lang="en-US" dirty="0"/>
              <a:t>NHS, “Monkeypox,” nhs.uk, Sep. 29, 2018. https://www.nhs.uk/conditions/monkeypox/ (accessed Sept. 18, 2022).</a:t>
            </a:r>
          </a:p>
          <a:p>
            <a:pPr marL="342900" algn="just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232" y="757209"/>
            <a:ext cx="182895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2615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Contents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Google Shape;99;g20eaa65afd3_3_1">
            <a:extLst>
              <a:ext uri="{FF2B5EF4-FFF2-40B4-BE49-F238E27FC236}">
                <a16:creationId xmlns:a16="http://schemas.microsoft.com/office/drawing/2014/main" id="{C28E4A64-7ACD-4374-4DCD-885B9A5E90DD}"/>
              </a:ext>
            </a:extLst>
          </p:cNvPr>
          <p:cNvSpPr txBox="1">
            <a:spLocks/>
          </p:cNvSpPr>
          <p:nvPr/>
        </p:nvSpPr>
        <p:spPr>
          <a:xfrm>
            <a:off x="1311965" y="1587085"/>
            <a:ext cx="7321826" cy="414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algn="just"/>
            <a:r>
              <a:rPr lang="en-US" sz="2400" b="1" dirty="0"/>
              <a:t>Introduction</a:t>
            </a:r>
          </a:p>
          <a:p>
            <a:pPr marL="342900" algn="just"/>
            <a:r>
              <a:rPr lang="en-US" sz="2400" b="1" dirty="0"/>
              <a:t>Objectives</a:t>
            </a:r>
          </a:p>
          <a:p>
            <a:pPr marL="342900" algn="just"/>
            <a:r>
              <a:rPr lang="en-US" sz="2400" b="1" dirty="0"/>
              <a:t>Literature Review</a:t>
            </a:r>
          </a:p>
          <a:p>
            <a:pPr marL="342900" algn="just"/>
            <a:r>
              <a:rPr lang="en-US" sz="2400" b="1" dirty="0"/>
              <a:t>Methodology</a:t>
            </a:r>
          </a:p>
          <a:p>
            <a:pPr marL="342900" algn="just"/>
            <a:r>
              <a:rPr lang="en-US" sz="2400" b="1" dirty="0"/>
              <a:t>Model Analysis &amp; Results</a:t>
            </a:r>
          </a:p>
          <a:p>
            <a:pPr marL="342900" algn="just"/>
            <a:r>
              <a:rPr lang="en-US" sz="2400" b="1" dirty="0"/>
              <a:t>Discussions</a:t>
            </a:r>
          </a:p>
          <a:p>
            <a:pPr marL="342900" algn="just"/>
            <a:r>
              <a:rPr lang="en-US" sz="2400" b="1" dirty="0"/>
              <a:t>Conclusion</a:t>
            </a:r>
          </a:p>
          <a:p>
            <a:pPr marL="342900" algn="just"/>
            <a:r>
              <a:rPr lang="en-US" sz="2400" b="1" dirty="0"/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Any Question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65" y="829672"/>
            <a:ext cx="1828959" cy="1707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BB8681-6913-E9F2-C107-0F9FE70D5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181" y="1338469"/>
            <a:ext cx="4986131" cy="475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42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D3C2801-60F4-0D5F-018E-9AFC4C36F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782" y="1557129"/>
            <a:ext cx="4446106" cy="44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EF2C1F1-771C-5445-827B-C1D4253D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3934" y="5622235"/>
            <a:ext cx="1156252" cy="115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ffodil International University : Rankings, Fees &amp; Courses Details | Top  Universities">
            <a:extLst>
              <a:ext uri="{FF2B5EF4-FFF2-40B4-BE49-F238E27FC236}">
                <a16:creationId xmlns:a16="http://schemas.microsoft.com/office/drawing/2014/main" id="{9236EE8A-AC87-C076-8475-562CECDB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3" y="210379"/>
            <a:ext cx="1008821" cy="100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68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493047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Introduction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493047" y="1507572"/>
            <a:ext cx="7321826" cy="485347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algn="just"/>
            <a:r>
              <a:rPr lang="en-US" sz="2400" b="1" dirty="0"/>
              <a:t>Monkeypox</a:t>
            </a:r>
            <a:r>
              <a:rPr lang="en-US" sz="2400" dirty="0"/>
              <a:t> can transfer to people by adjacent association with animals or person who has the disease, or by coming into contact with objects infected with the virus.</a:t>
            </a:r>
          </a:p>
          <a:p>
            <a:pPr marL="342900" algn="just"/>
            <a:r>
              <a:rPr lang="en-US" sz="2400" dirty="0"/>
              <a:t>According to </a:t>
            </a:r>
            <a:r>
              <a:rPr lang="en-US" sz="2400" b="1" dirty="0"/>
              <a:t>World Health Organization (WHO) </a:t>
            </a:r>
            <a:r>
              <a:rPr lang="en-US" sz="2400" dirty="0"/>
              <a:t>statistics, a monkeypox outbreak has been detected in </a:t>
            </a:r>
            <a:r>
              <a:rPr lang="en-US" sz="2400" b="1" dirty="0"/>
              <a:t>127 countries </a:t>
            </a:r>
            <a:r>
              <a:rPr lang="en-US" sz="2400" dirty="0"/>
              <a:t>so far and is rapidly expanding throughout the world.</a:t>
            </a:r>
          </a:p>
          <a:p>
            <a:pPr marL="342900" algn="just"/>
            <a:r>
              <a:rPr lang="en-US" sz="2400" dirty="0"/>
              <a:t>While the skin lesions and rashes of monkeypox frequently resemble those of other poxes, such as chickenpox and measles.</a:t>
            </a:r>
          </a:p>
          <a:p>
            <a:pPr marL="342900" algn="just"/>
            <a:r>
              <a:rPr lang="en-US" sz="2400" dirty="0"/>
              <a:t>Healthcare workers also lack expertise because monkeypox was infrequent earlier in the current outbreak.</a:t>
            </a:r>
          </a:p>
          <a:p>
            <a:pPr marL="342900" algn="just"/>
            <a:r>
              <a:rPr lang="en-US" sz="2400" dirty="0"/>
              <a:t>Therefore, </a:t>
            </a:r>
            <a:r>
              <a:rPr lang="en-US" sz="2400" b="1" dirty="0"/>
              <a:t>Artificial Intelligence </a:t>
            </a:r>
            <a:r>
              <a:rPr lang="en-US" sz="2400" dirty="0"/>
              <a:t>in Monkeypox detection from digital skin images can play a vital role to initiate the diagnosis processes.</a:t>
            </a:r>
          </a:p>
          <a:p>
            <a:pPr marL="342900" algn="just"/>
            <a:endParaRPr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808" y="778827"/>
            <a:ext cx="1828959" cy="170703"/>
          </a:xfrm>
          <a:prstGeom prst="rect">
            <a:avLst/>
          </a:prstGeom>
        </p:spPr>
      </p:pic>
      <p:pic>
        <p:nvPicPr>
          <p:cNvPr id="1026" name="Picture 2" descr="What to Do If You Think You Have Monkeypox Symptoms, According to Experts |  SELF">
            <a:extLst>
              <a:ext uri="{FF2B5EF4-FFF2-40B4-BE49-F238E27FC236}">
                <a16:creationId xmlns:a16="http://schemas.microsoft.com/office/drawing/2014/main" id="{4DD9108E-A90B-6D65-8798-E61F453E8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41" y="1507573"/>
            <a:ext cx="3749642" cy="3322844"/>
          </a:xfrm>
          <a:prstGeom prst="teardrop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03ED7A-B76D-CC9A-E77D-7C2D38AFDC98}"/>
              </a:ext>
            </a:extLst>
          </p:cNvPr>
          <p:cNvSpPr txBox="1"/>
          <p:nvPr/>
        </p:nvSpPr>
        <p:spPr>
          <a:xfrm>
            <a:off x="8151308" y="5267738"/>
            <a:ext cx="3547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algn="ctr"/>
            <a:r>
              <a:rPr lang="en-US" sz="2000" dirty="0"/>
              <a:t>Figure: Monkeypox </a:t>
            </a:r>
            <a:r>
              <a:rPr lang="en-US" sz="2000" dirty="0" err="1"/>
              <a:t>Diease</a:t>
            </a:r>
            <a:r>
              <a:rPr lang="en-US" sz="2000" dirty="0"/>
              <a:t> </a:t>
            </a:r>
          </a:p>
          <a:p>
            <a:pPr marL="342900" algn="ctr"/>
            <a:r>
              <a:rPr lang="en-US" sz="1200" dirty="0"/>
              <a:t>[Source: </a:t>
            </a:r>
            <a:r>
              <a:rPr lang="en-US" sz="1200" b="1" dirty="0">
                <a:solidFill>
                  <a:srgbClr val="FF0000"/>
                </a:solidFill>
                <a:latin typeface="Eras Bold ITC" panose="020B0907030504020204" pitchFamily="34" charset="0"/>
              </a:rPr>
              <a:t>CNN</a:t>
            </a:r>
            <a:r>
              <a:rPr lang="en-US" sz="1200" dirty="0">
                <a:latin typeface="Eras Bold ITC" panose="020B0907030504020204" pitchFamily="34" charset="0"/>
              </a:rPr>
              <a:t> health</a:t>
            </a:r>
            <a:r>
              <a:rPr lang="en-US" sz="1200" dirty="0"/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Objectives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685799" y="1507572"/>
            <a:ext cx="10793897" cy="51615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/>
            <a:r>
              <a:rPr lang="en-US" sz="3000" dirty="0"/>
              <a:t>To detect monkeypox using image processing techniques.</a:t>
            </a:r>
          </a:p>
          <a:p>
            <a:pPr marL="342900" algn="just"/>
            <a:r>
              <a:rPr lang="en-US" sz="3000" dirty="0"/>
              <a:t>To detect monkeypox more accurately and efficiently by applying transfer learning methods.</a:t>
            </a:r>
          </a:p>
          <a:p>
            <a:pPr marL="342900" algn="just"/>
            <a:r>
              <a:rPr lang="en-US" sz="3000" dirty="0"/>
              <a:t>To identify monkeypox in the body part and provide a expert system based solution to this problem.</a:t>
            </a:r>
          </a:p>
          <a:p>
            <a:pPr marL="342900" algn="just"/>
            <a:r>
              <a:rPr lang="en-US" sz="3000" dirty="0"/>
              <a:t>To recognize monkeypox and initiative the diagnosis immediately.</a:t>
            </a:r>
          </a:p>
          <a:p>
            <a:pPr marL="342900" algn="just"/>
            <a:r>
              <a:rPr lang="en-US" sz="3000" dirty="0"/>
              <a:t>To alert the patient for taking treatment.</a:t>
            </a:r>
          </a:p>
          <a:p>
            <a:pPr marL="342900" algn="just"/>
            <a:r>
              <a:rPr lang="en-US" sz="3000" dirty="0"/>
              <a:t>To help patient and doctors with a Computer Vision-based solution.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8" y="806905"/>
            <a:ext cx="182895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Literature Review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685799" y="1083366"/>
            <a:ext cx="10793897" cy="499518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/>
            <a:r>
              <a:rPr lang="en-US" sz="2400" b="1" dirty="0"/>
              <a:t>Ahsan et al. [18] </a:t>
            </a:r>
            <a:r>
              <a:rPr lang="en-US" sz="2400" dirty="0"/>
              <a:t>used a </a:t>
            </a:r>
            <a:r>
              <a:rPr lang="en-US" sz="2400" b="1" dirty="0"/>
              <a:t>modified</a:t>
            </a:r>
            <a:r>
              <a:rPr lang="en-US" sz="2400" dirty="0"/>
              <a:t> version of </a:t>
            </a:r>
            <a:r>
              <a:rPr lang="en-US" sz="2400" b="1" dirty="0"/>
              <a:t>VGG16</a:t>
            </a:r>
            <a:r>
              <a:rPr lang="en-US" sz="2400" dirty="0"/>
              <a:t> to look for monkeypox disease in two separate studies. The first method involved categorizing images into </a:t>
            </a:r>
            <a:r>
              <a:rPr lang="en-US" sz="2400" b="1" dirty="0"/>
              <a:t>two disease classes: monkeypox and chickenpox</a:t>
            </a:r>
            <a:r>
              <a:rPr lang="en-US" sz="2400" dirty="0"/>
              <a:t>, whereas the second method involved augmenting the images. Findings suggest that their proposed model can recognize Monkeypox patients with an accuracy of </a:t>
            </a:r>
            <a:r>
              <a:rPr lang="en-US" sz="2400" b="1" dirty="0"/>
              <a:t>97% </a:t>
            </a:r>
            <a:r>
              <a:rPr lang="en-US" sz="2400" dirty="0"/>
              <a:t>for method one and </a:t>
            </a:r>
            <a:r>
              <a:rPr lang="en-US" sz="2400" b="1" dirty="0"/>
              <a:t>78% </a:t>
            </a:r>
            <a:r>
              <a:rPr lang="en-US" sz="2400" dirty="0"/>
              <a:t>for two method.</a:t>
            </a:r>
          </a:p>
          <a:p>
            <a:pPr marL="342900" algn="just"/>
            <a:r>
              <a:rPr lang="en-US" sz="2400" b="1" dirty="0" err="1"/>
              <a:t>Sitaula</a:t>
            </a:r>
            <a:r>
              <a:rPr lang="en-US" sz="2400" b="1" dirty="0"/>
              <a:t> and Shahi [16] </a:t>
            </a:r>
            <a:r>
              <a:rPr lang="en-US" sz="2400" dirty="0"/>
              <a:t>compared </a:t>
            </a:r>
            <a:r>
              <a:rPr lang="en-US" sz="2400" b="1" dirty="0"/>
              <a:t>13 distinct pre-trained deep learning </a:t>
            </a:r>
            <a:r>
              <a:rPr lang="en-US" sz="2400" dirty="0"/>
              <a:t>(DL) models for detecting the Monkeypox virus. They used several metrics over five folds, with each fold having a 70/30 train/test ratio, to determine each DL model's performance levels. </a:t>
            </a:r>
            <a:r>
              <a:rPr lang="en-US" sz="2400" b="1" dirty="0" err="1"/>
              <a:t>Xception</a:t>
            </a:r>
            <a:r>
              <a:rPr lang="en-US" sz="2400" dirty="0"/>
              <a:t> and </a:t>
            </a:r>
            <a:r>
              <a:rPr lang="en-US" sz="2400" b="1" dirty="0"/>
              <a:t>DenseNet-169</a:t>
            </a:r>
            <a:r>
              <a:rPr lang="en-US" sz="2400" dirty="0"/>
              <a:t> were found to be the best-performing models. Then They ensembled them by using a majority vote based on their probabilistic results. Findings suggest that the ensemble approach detects the Monkeypox virus with</a:t>
            </a:r>
            <a:r>
              <a:rPr lang="en-US" sz="2400" b="1" dirty="0"/>
              <a:t> 87.13% accuracy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/>
              <a:t>Xception</a:t>
            </a:r>
            <a:r>
              <a:rPr lang="en-US" sz="2400" b="1" dirty="0"/>
              <a:t> DL with 86.51%.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21" y="779450"/>
            <a:ext cx="182895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Literature Review </a:t>
            </a:r>
            <a:endParaRPr sz="3600" b="1" dirty="0"/>
          </a:p>
        </p:txBody>
      </p:sp>
      <p:sp>
        <p:nvSpPr>
          <p:cNvPr id="99" name="Google Shape;99;g20eaa65afd3_3_1"/>
          <p:cNvSpPr txBox="1">
            <a:spLocks noGrp="1"/>
          </p:cNvSpPr>
          <p:nvPr>
            <p:ph type="body" idx="1"/>
          </p:nvPr>
        </p:nvSpPr>
        <p:spPr>
          <a:xfrm>
            <a:off x="685799" y="1507572"/>
            <a:ext cx="10793897" cy="469444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algn="just"/>
            <a:r>
              <a:rPr lang="en-US" sz="2400" b="1" dirty="0"/>
              <a:t>Ali et al. [19] </a:t>
            </a:r>
            <a:r>
              <a:rPr lang="en-US" sz="2400" dirty="0"/>
              <a:t>used </a:t>
            </a:r>
            <a:r>
              <a:rPr lang="en-US" sz="2400" b="1" dirty="0"/>
              <a:t>VGG16, ResNet50, </a:t>
            </a:r>
            <a:r>
              <a:rPr lang="en-US" sz="2400" dirty="0"/>
              <a:t>and</a:t>
            </a:r>
            <a:r>
              <a:rPr lang="en-US" sz="2400" b="1" dirty="0"/>
              <a:t> InceptionV3 </a:t>
            </a:r>
            <a:r>
              <a:rPr lang="en-US" sz="2400" dirty="0"/>
              <a:t>with the transfer learning technique to conduct a preliminary feasibility study on the </a:t>
            </a:r>
            <a:r>
              <a:rPr lang="en-US" sz="2400" b="1" dirty="0"/>
              <a:t>"Monkeypox Skin Lesion Dataset (MSLD)" </a:t>
            </a:r>
            <a:r>
              <a:rPr lang="en-US" sz="2400" dirty="0"/>
              <a:t>they made. They also created a model that is an ensemble of the three. A limited data set was utilized. The best overall accuracy was achieved by </a:t>
            </a:r>
            <a:r>
              <a:rPr lang="en-US" sz="2400" b="1" dirty="0"/>
              <a:t>ResNet50</a:t>
            </a:r>
            <a:r>
              <a:rPr lang="en-US" sz="2400" dirty="0"/>
              <a:t> with </a:t>
            </a:r>
            <a:r>
              <a:rPr lang="en-US" sz="2400" b="1" dirty="0"/>
              <a:t>82.96 (± 4.57%), </a:t>
            </a:r>
            <a:r>
              <a:rPr lang="en-US" sz="2400" dirty="0"/>
              <a:t>followed by </a:t>
            </a:r>
            <a:r>
              <a:rPr lang="en-US" sz="2400" b="1" dirty="0"/>
              <a:t>VGG16</a:t>
            </a:r>
            <a:r>
              <a:rPr lang="en-US" sz="2400" dirty="0"/>
              <a:t> with </a:t>
            </a:r>
            <a:r>
              <a:rPr lang="en-US" sz="2400" b="1" dirty="0"/>
              <a:t>81.48 (± 6.87%) </a:t>
            </a:r>
            <a:r>
              <a:rPr lang="en-US" sz="2400" dirty="0"/>
              <a:t>and the ensemble system with </a:t>
            </a:r>
            <a:r>
              <a:rPr lang="en-US" sz="2400" b="1" dirty="0"/>
              <a:t>79.26 (± 1.05%).</a:t>
            </a:r>
          </a:p>
          <a:p>
            <a:pPr marL="342900" algn="just"/>
            <a:r>
              <a:rPr lang="en-US" sz="2400" dirty="0"/>
              <a:t>Using digital skin images of pox lesions and rashes, </a:t>
            </a:r>
            <a:r>
              <a:rPr lang="en-US" sz="2400" b="1" dirty="0"/>
              <a:t>Islam et al. [21]  </a:t>
            </a:r>
            <a:r>
              <a:rPr lang="en-US" sz="2400" dirty="0"/>
              <a:t>investigated the viability of using seven deep AI models, to identify distinct kinds of pox. The </a:t>
            </a:r>
            <a:r>
              <a:rPr lang="en-US" sz="2400" b="1" dirty="0"/>
              <a:t>ShuffleNet-V2</a:t>
            </a:r>
            <a:r>
              <a:rPr lang="en-US" sz="2400" dirty="0"/>
              <a:t> has the highest precision </a:t>
            </a:r>
            <a:r>
              <a:rPr lang="en-US" sz="2400" b="1" dirty="0"/>
              <a:t>(79%). </a:t>
            </a:r>
            <a:r>
              <a:rPr lang="en-US" sz="2400" dirty="0"/>
              <a:t>They also demonstrated the predictive ability of an </a:t>
            </a:r>
            <a:r>
              <a:rPr lang="en-US" sz="2400" b="1" dirty="0"/>
              <a:t>ensemble of the seven deep models </a:t>
            </a:r>
            <a:r>
              <a:rPr lang="en-US" sz="2400" dirty="0"/>
              <a:t>they developed and tuned, which outperforms other methods on every measure, especially in accuracy </a:t>
            </a:r>
            <a:r>
              <a:rPr lang="en-US" sz="2400" b="1" dirty="0"/>
              <a:t>(83%).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21" y="779450"/>
            <a:ext cx="1828959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5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Methodology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1" y="806905"/>
            <a:ext cx="1828959" cy="1707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25FA6E-9C3F-CFB8-D494-BAB0760B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01" y="2133993"/>
            <a:ext cx="10165398" cy="259001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72D5FD-A73E-07AE-5900-14DBE901B600}"/>
              </a:ext>
            </a:extLst>
          </p:cNvPr>
          <p:cNvSpPr txBox="1"/>
          <p:nvPr/>
        </p:nvSpPr>
        <p:spPr>
          <a:xfrm>
            <a:off x="3387152" y="5019259"/>
            <a:ext cx="4928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algn="ctr"/>
            <a:r>
              <a:rPr lang="en-US" sz="2000" dirty="0"/>
              <a:t>Figure: Proposed Methodology</a:t>
            </a:r>
          </a:p>
        </p:txBody>
      </p:sp>
    </p:spTree>
    <p:extLst>
      <p:ext uri="{BB962C8B-B14F-4D97-AF65-F5344CB8AC3E}">
        <p14:creationId xmlns:p14="http://schemas.microsoft.com/office/powerpoint/2010/main" val="2171499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Methodology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1" y="806905"/>
            <a:ext cx="1828959" cy="1707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25FA6E-9C3F-CFB8-D494-BAB0760B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64234" y="3073202"/>
            <a:ext cx="5549032" cy="2020564"/>
          </a:xfrm>
          <a:prstGeom prst="rect">
            <a:avLst/>
          </a:prstGeom>
          <a:noFill/>
        </p:spPr>
      </p:pic>
      <p:sp>
        <p:nvSpPr>
          <p:cNvPr id="3" name="Google Shape;99;g20eaa65afd3_3_1">
            <a:extLst>
              <a:ext uri="{FF2B5EF4-FFF2-40B4-BE49-F238E27FC236}">
                <a16:creationId xmlns:a16="http://schemas.microsoft.com/office/drawing/2014/main" id="{0A721187-E067-0DAD-7555-64DD447A0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24538" y="1315728"/>
            <a:ext cx="9339909" cy="2014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Dataset:</a:t>
            </a:r>
          </a:p>
          <a:p>
            <a:pPr marL="800100" lvl="1" algn="just">
              <a:lnSpc>
                <a:spcPct val="100000"/>
              </a:lnSpc>
            </a:pPr>
            <a:endParaRPr lang="en-US" sz="100" dirty="0"/>
          </a:p>
          <a:p>
            <a:pPr marL="800100" lvl="1" algn="just">
              <a:lnSpc>
                <a:spcPct val="100000"/>
              </a:lnSpc>
            </a:pPr>
            <a:r>
              <a:rPr lang="en-US" sz="2000" dirty="0"/>
              <a:t>Data from Kaggle</a:t>
            </a:r>
          </a:p>
          <a:p>
            <a:pPr marL="800100" lvl="1" algn="just">
              <a:lnSpc>
                <a:spcPct val="100000"/>
              </a:lnSpc>
            </a:pPr>
            <a:r>
              <a:rPr lang="en-US" sz="2000" dirty="0"/>
              <a:t>In compiling the dataset, we faced a wide range of challenges. </a:t>
            </a:r>
          </a:p>
          <a:p>
            <a:pPr marL="800100" lvl="1" algn="just">
              <a:lnSpc>
                <a:spcPct val="100000"/>
              </a:lnSpc>
            </a:pPr>
            <a:r>
              <a:rPr lang="en-US" sz="2000" dirty="0"/>
              <a:t>926 photos in our assembled and personalized monkeypox dataset.</a:t>
            </a:r>
          </a:p>
          <a:p>
            <a:pPr marL="800100" lvl="1" algn="just">
              <a:lnSpc>
                <a:spcPct val="100000"/>
              </a:lnSpc>
            </a:pPr>
            <a:r>
              <a:rPr lang="en-US" sz="2000" dirty="0"/>
              <a:t>They are divided into 770 training images and 156 testing images.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28D58-70DF-655B-4F89-06B8CCCE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63" y="3637722"/>
            <a:ext cx="8266485" cy="275322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B5EE1-2A79-DF43-6953-586FBB01B725}"/>
              </a:ext>
            </a:extLst>
          </p:cNvPr>
          <p:cNvSpPr txBox="1"/>
          <p:nvPr/>
        </p:nvSpPr>
        <p:spPr>
          <a:xfrm>
            <a:off x="4480062" y="6390950"/>
            <a:ext cx="7218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spcBef>
                <a:spcPts val="400"/>
              </a:spcBef>
              <a:spcAft>
                <a:spcPts val="1000"/>
              </a:spcAft>
              <a:buSzPts val="800"/>
              <a:tabLst>
                <a:tab pos="338455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Sample image for (a) monkeypox, (b) Chickenpox, (c) Measles and (d) Fresh body.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05943-6838-8CCA-CAA2-38301DF0EF02}"/>
              </a:ext>
            </a:extLst>
          </p:cNvPr>
          <p:cNvCxnSpPr>
            <a:cxnSpLocks/>
          </p:cNvCxnSpPr>
          <p:nvPr/>
        </p:nvCxnSpPr>
        <p:spPr>
          <a:xfrm>
            <a:off x="1908313" y="1878497"/>
            <a:ext cx="574295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21C631-B748-C17C-0757-4467C205FAE5}"/>
              </a:ext>
            </a:extLst>
          </p:cNvPr>
          <p:cNvCxnSpPr/>
          <p:nvPr/>
        </p:nvCxnSpPr>
        <p:spPr>
          <a:xfrm>
            <a:off x="2482608" y="1315728"/>
            <a:ext cx="0" cy="20208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6C0D9B7-FE29-5502-FF7F-C1B75FDD3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96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eaa65afd3_3_1"/>
          <p:cNvSpPr txBox="1">
            <a:spLocks noGrp="1"/>
          </p:cNvSpPr>
          <p:nvPr>
            <p:ph type="title"/>
          </p:nvPr>
        </p:nvSpPr>
        <p:spPr>
          <a:xfrm>
            <a:off x="685799" y="0"/>
            <a:ext cx="10515600" cy="100795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Methodology </a:t>
            </a:r>
            <a:endParaRPr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3E509-CAD4-5689-7259-64B313807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01" y="806905"/>
            <a:ext cx="1828959" cy="1707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25FA6E-9C3F-CFB8-D494-BAB0760BF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764234" y="3073202"/>
            <a:ext cx="5549032" cy="2020564"/>
          </a:xfrm>
          <a:prstGeom prst="rect">
            <a:avLst/>
          </a:prstGeom>
          <a:noFill/>
        </p:spPr>
      </p:pic>
      <p:sp>
        <p:nvSpPr>
          <p:cNvPr id="3" name="Google Shape;99;g20eaa65afd3_3_1">
            <a:extLst>
              <a:ext uri="{FF2B5EF4-FFF2-40B4-BE49-F238E27FC236}">
                <a16:creationId xmlns:a16="http://schemas.microsoft.com/office/drawing/2014/main" id="{0A721187-E067-0DAD-7555-64DD447A0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04661" y="1315728"/>
            <a:ext cx="4161380" cy="2014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Dataset Preprocessing</a:t>
            </a:r>
          </a:p>
          <a:p>
            <a:pPr marL="800100" lvl="1" algn="just"/>
            <a:r>
              <a:rPr lang="en-US" sz="2000" dirty="0"/>
              <a:t>Resizing image: 224*224</a:t>
            </a:r>
          </a:p>
          <a:p>
            <a:pPr marL="800100" lvl="1" algn="just"/>
            <a:r>
              <a:rPr lang="en-US" sz="2000" dirty="0"/>
              <a:t>Gray Scale</a:t>
            </a:r>
          </a:p>
          <a:p>
            <a:pPr marL="800100" lvl="1" algn="just"/>
            <a:r>
              <a:rPr lang="en-US" sz="2000" dirty="0"/>
              <a:t>Enhance Contrast</a:t>
            </a:r>
          </a:p>
          <a:p>
            <a:pPr marL="800100" lvl="1" algn="just"/>
            <a:r>
              <a:rPr lang="en-US" sz="2000" dirty="0"/>
              <a:t>Augmentation [Flip, Rotate, Zoom, …]]</a:t>
            </a:r>
            <a:endParaRPr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05943-6838-8CCA-CAA2-38301DF0EF02}"/>
              </a:ext>
            </a:extLst>
          </p:cNvPr>
          <p:cNvCxnSpPr>
            <a:cxnSpLocks/>
          </p:cNvCxnSpPr>
          <p:nvPr/>
        </p:nvCxnSpPr>
        <p:spPr>
          <a:xfrm>
            <a:off x="2195460" y="2126975"/>
            <a:ext cx="27432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21C631-B748-C17C-0757-4467C205FAE5}"/>
              </a:ext>
            </a:extLst>
          </p:cNvPr>
          <p:cNvCxnSpPr/>
          <p:nvPr/>
        </p:nvCxnSpPr>
        <p:spPr>
          <a:xfrm>
            <a:off x="2462730" y="1315728"/>
            <a:ext cx="0" cy="202082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6C0D9B7-FE29-5502-FF7F-C1B75FDD3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8775" y="333273"/>
            <a:ext cx="682811" cy="17070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C8EE5-AEF9-3471-937D-555B613B0728}"/>
              </a:ext>
            </a:extLst>
          </p:cNvPr>
          <p:cNvCxnSpPr/>
          <p:nvPr/>
        </p:nvCxnSpPr>
        <p:spPr>
          <a:xfrm>
            <a:off x="1948070" y="3160643"/>
            <a:ext cx="258417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E239D0-B289-1CE4-ED5F-3245AD6764C6}"/>
              </a:ext>
            </a:extLst>
          </p:cNvPr>
          <p:cNvCxnSpPr>
            <a:cxnSpLocks/>
          </p:cNvCxnSpPr>
          <p:nvPr/>
        </p:nvCxnSpPr>
        <p:spPr>
          <a:xfrm>
            <a:off x="2206487" y="2107096"/>
            <a:ext cx="0" cy="1063486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2ED0D32-7A84-FBB6-13D1-B64DE274FEB4}"/>
              </a:ext>
            </a:extLst>
          </p:cNvPr>
          <p:cNvGrpSpPr/>
          <p:nvPr/>
        </p:nvGrpSpPr>
        <p:grpSpPr>
          <a:xfrm>
            <a:off x="7229686" y="1925039"/>
            <a:ext cx="4915306" cy="2174283"/>
            <a:chOff x="6677026" y="1304076"/>
            <a:chExt cx="4915306" cy="217428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F788E4-2DD3-770D-7F7A-A3489557B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63576" y="1330364"/>
              <a:ext cx="981076" cy="61364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6C6D9D8-18B7-03D3-61B7-E882828C8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43630" y="1320087"/>
              <a:ext cx="1053546" cy="14386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A0D48DC9-9936-5CE7-E1A7-E8E4D85FE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63576" y="2038818"/>
              <a:ext cx="1053546" cy="71993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A4927D-27BF-A6AB-36A7-CC3BFF901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01196" y="1304076"/>
              <a:ext cx="914400" cy="9144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536CF4C-616F-9255-A58B-E97B7384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55499" y="1723572"/>
              <a:ext cx="914400" cy="9144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4D32743-633A-BB26-0AEA-80827341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09802" y="2126975"/>
              <a:ext cx="914400" cy="914400"/>
            </a:xfrm>
            <a:prstGeom prst="rect">
              <a:avLst/>
            </a:prstGeom>
          </p:spPr>
        </p:pic>
        <p:sp>
          <p:nvSpPr>
            <p:cNvPr id="34" name="Arrow: Notched Right 33">
              <a:extLst>
                <a:ext uri="{FF2B5EF4-FFF2-40B4-BE49-F238E27FC236}">
                  <a16:creationId xmlns:a16="http://schemas.microsoft.com/office/drawing/2014/main" id="{A8688D4A-EC5E-0439-2CAA-17B705959AA8}"/>
                </a:ext>
              </a:extLst>
            </p:cNvPr>
            <p:cNvSpPr/>
            <p:nvPr/>
          </p:nvSpPr>
          <p:spPr>
            <a:xfrm>
              <a:off x="8987866" y="1928618"/>
              <a:ext cx="522640" cy="291154"/>
            </a:xfrm>
            <a:prstGeom prst="notched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A3349A-4656-F306-9E98-6431B945FA04}"/>
                </a:ext>
              </a:extLst>
            </p:cNvPr>
            <p:cNvSpPr txBox="1"/>
            <p:nvPr/>
          </p:nvSpPr>
          <p:spPr>
            <a:xfrm>
              <a:off x="6677026" y="2831975"/>
              <a:ext cx="23332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[Various Size of Images]</a:t>
              </a:r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1C3B53-527F-6F8D-B2F9-052AD18401B7}"/>
                </a:ext>
              </a:extLst>
            </p:cNvPr>
            <p:cNvSpPr txBox="1"/>
            <p:nvPr/>
          </p:nvSpPr>
          <p:spPr>
            <a:xfrm>
              <a:off x="9909313" y="3170582"/>
              <a:ext cx="168301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[224*224 Images]</a:t>
              </a:r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21938F4-08F5-09D8-1EE5-2C6531E5BC74}"/>
              </a:ext>
            </a:extLst>
          </p:cNvPr>
          <p:cNvGrpSpPr/>
          <p:nvPr/>
        </p:nvGrpSpPr>
        <p:grpSpPr>
          <a:xfrm>
            <a:off x="4472610" y="4217914"/>
            <a:ext cx="4593580" cy="2154469"/>
            <a:chOff x="5009274" y="3526071"/>
            <a:chExt cx="3531063" cy="152193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5BF863C-74FA-DE9A-2A29-1B1B059CECC4}"/>
                </a:ext>
              </a:extLst>
            </p:cNvPr>
            <p:cNvGrpSpPr/>
            <p:nvPr/>
          </p:nvGrpSpPr>
          <p:grpSpPr>
            <a:xfrm>
              <a:off x="7041346" y="3526071"/>
              <a:ext cx="1427027" cy="1164462"/>
              <a:chOff x="3443907" y="3637722"/>
              <a:chExt cx="1930130" cy="194100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33E85EA-2472-20CB-60B5-5D4BB0192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43907" y="3637722"/>
                <a:ext cx="830246" cy="98438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CF31B09F-C544-511E-7393-0B5494F19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94193" y="4116031"/>
                <a:ext cx="977355" cy="984386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CDD1393-0161-AFB7-2861-763F01EE00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3791" y="4594339"/>
                <a:ext cx="830246" cy="984386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042E90E-5660-59E3-4B83-BE164E767015}"/>
                </a:ext>
              </a:extLst>
            </p:cNvPr>
            <p:cNvGrpSpPr/>
            <p:nvPr/>
          </p:nvGrpSpPr>
          <p:grpSpPr>
            <a:xfrm>
              <a:off x="5009274" y="3526071"/>
              <a:ext cx="1223782" cy="1145235"/>
              <a:chOff x="3318401" y="3486892"/>
              <a:chExt cx="1823006" cy="1737299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B7A34A2-98E2-BF2E-AF90-463173027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8401" y="348689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285C0AA7-008E-47E8-27B2-F3195306AA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2704" y="390638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E9A97E6-71AC-E45B-5D72-00D08C980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7007" y="430979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9" name="Arrow: Notched Right 48">
              <a:extLst>
                <a:ext uri="{FF2B5EF4-FFF2-40B4-BE49-F238E27FC236}">
                  <a16:creationId xmlns:a16="http://schemas.microsoft.com/office/drawing/2014/main" id="{0FB3042E-E4D5-513D-358F-1D300DB928E1}"/>
                </a:ext>
              </a:extLst>
            </p:cNvPr>
            <p:cNvSpPr/>
            <p:nvPr/>
          </p:nvSpPr>
          <p:spPr>
            <a:xfrm>
              <a:off x="6380874" y="4128847"/>
              <a:ext cx="522640" cy="291154"/>
            </a:xfrm>
            <a:prstGeom prst="notchedRightArrow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C4D9FF9-A181-B121-AAB7-552B9765926C}"/>
                </a:ext>
              </a:extLst>
            </p:cNvPr>
            <p:cNvSpPr txBox="1"/>
            <p:nvPr/>
          </p:nvSpPr>
          <p:spPr>
            <a:xfrm>
              <a:off x="5023264" y="4681915"/>
              <a:ext cx="1371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[RGB Images]</a:t>
              </a:r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F53C92-EE0A-E400-6DED-4602189B9BF8}"/>
                </a:ext>
              </a:extLst>
            </p:cNvPr>
            <p:cNvSpPr txBox="1"/>
            <p:nvPr/>
          </p:nvSpPr>
          <p:spPr>
            <a:xfrm>
              <a:off x="7168737" y="4740229"/>
              <a:ext cx="13716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[Gray Images]</a:t>
              </a:r>
              <a:endParaRPr lang="en-US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27C9BA4-3436-4975-1A3D-D55B4B22A417}"/>
              </a:ext>
            </a:extLst>
          </p:cNvPr>
          <p:cNvSpPr txBox="1"/>
          <p:nvPr/>
        </p:nvSpPr>
        <p:spPr>
          <a:xfrm rot="16200000">
            <a:off x="6254394" y="2515707"/>
            <a:ext cx="16743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Resizing Image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A915FC-66AA-4319-7897-8E5A253F4865}"/>
              </a:ext>
            </a:extLst>
          </p:cNvPr>
          <p:cNvSpPr txBox="1"/>
          <p:nvPr/>
        </p:nvSpPr>
        <p:spPr>
          <a:xfrm rot="16200000">
            <a:off x="2930158" y="5147344"/>
            <a:ext cx="2466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Gray Scale Conversion</a:t>
            </a:r>
          </a:p>
        </p:txBody>
      </p:sp>
    </p:spTree>
    <p:extLst>
      <p:ext uri="{BB962C8B-B14F-4D97-AF65-F5344CB8AC3E}">
        <p14:creationId xmlns:p14="http://schemas.microsoft.com/office/powerpoint/2010/main" val="2363826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1639</Words>
  <Application>Microsoft Office PowerPoint</Application>
  <PresentationFormat>Widescreen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Eras Bold ITC</vt:lpstr>
      <vt:lpstr>Times New Roman</vt:lpstr>
      <vt:lpstr>Wingdings</vt:lpstr>
      <vt:lpstr>Office Theme</vt:lpstr>
      <vt:lpstr> 8th International Conference for Convergence in Technology (8th I2CT 2023)</vt:lpstr>
      <vt:lpstr>Contents </vt:lpstr>
      <vt:lpstr>Introduction </vt:lpstr>
      <vt:lpstr>Objectives </vt:lpstr>
      <vt:lpstr>Literature Review </vt:lpstr>
      <vt:lpstr>Literature Review </vt:lpstr>
      <vt:lpstr>Methodology </vt:lpstr>
      <vt:lpstr>Methodology </vt:lpstr>
      <vt:lpstr>Methodology </vt:lpstr>
      <vt:lpstr>Methodology </vt:lpstr>
      <vt:lpstr>Methodology </vt:lpstr>
      <vt:lpstr>Methodology </vt:lpstr>
      <vt:lpstr>Results &amp; Discussions </vt:lpstr>
      <vt:lpstr>Results &amp; Discussions </vt:lpstr>
      <vt:lpstr>Results &amp; Discussions </vt:lpstr>
      <vt:lpstr>Results &amp; Discussions </vt:lpstr>
      <vt:lpstr>Discussions </vt:lpstr>
      <vt:lpstr>Conclusion </vt:lpstr>
      <vt:lpstr>Some References </vt:lpstr>
      <vt:lpstr>Any Question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8th International Conference for Convergence in Technology (8th I2CT 2023)</dc:title>
  <dc:creator>Admin</dc:creator>
  <cp:lastModifiedBy>Md. Hasan Imam Bijoy</cp:lastModifiedBy>
  <cp:revision>42</cp:revision>
  <dcterms:created xsi:type="dcterms:W3CDTF">2021-06-10T05:32:34Z</dcterms:created>
  <dcterms:modified xsi:type="dcterms:W3CDTF">2023-03-31T05:57:06Z</dcterms:modified>
</cp:coreProperties>
</file>