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4"/>
  </p:sldMasterIdLst>
  <p:notesMasterIdLst>
    <p:notesMasterId r:id="rId47"/>
  </p:notesMasterIdLst>
  <p:handoutMasterIdLst>
    <p:handoutMasterId r:id="rId48"/>
  </p:handoutMasterIdLst>
  <p:sldIdLst>
    <p:sldId id="264" r:id="rId5"/>
    <p:sldId id="281" r:id="rId6"/>
    <p:sldId id="290" r:id="rId7"/>
    <p:sldId id="295" r:id="rId8"/>
    <p:sldId id="297" r:id="rId9"/>
    <p:sldId id="300" r:id="rId10"/>
    <p:sldId id="299" r:id="rId11"/>
    <p:sldId id="305" r:id="rId12"/>
    <p:sldId id="301" r:id="rId13"/>
    <p:sldId id="306" r:id="rId14"/>
    <p:sldId id="302" r:id="rId15"/>
    <p:sldId id="303" r:id="rId16"/>
    <p:sldId id="304" r:id="rId17"/>
    <p:sldId id="307" r:id="rId18"/>
    <p:sldId id="308" r:id="rId19"/>
    <p:sldId id="323" r:id="rId20"/>
    <p:sldId id="322" r:id="rId21"/>
    <p:sldId id="324" r:id="rId22"/>
    <p:sldId id="325" r:id="rId23"/>
    <p:sldId id="326" r:id="rId24"/>
    <p:sldId id="327" r:id="rId25"/>
    <p:sldId id="328" r:id="rId26"/>
    <p:sldId id="315" r:id="rId27"/>
    <p:sldId id="316" r:id="rId28"/>
    <p:sldId id="329" r:id="rId29"/>
    <p:sldId id="330" r:id="rId30"/>
    <p:sldId id="331" r:id="rId31"/>
    <p:sldId id="332" r:id="rId32"/>
    <p:sldId id="309" r:id="rId33"/>
    <p:sldId id="310" r:id="rId34"/>
    <p:sldId id="311" r:id="rId35"/>
    <p:sldId id="312" r:id="rId36"/>
    <p:sldId id="313" r:id="rId37"/>
    <p:sldId id="314" r:id="rId38"/>
    <p:sldId id="321" r:id="rId39"/>
    <p:sldId id="317" r:id="rId40"/>
    <p:sldId id="318" r:id="rId41"/>
    <p:sldId id="319" r:id="rId42"/>
    <p:sldId id="320" r:id="rId43"/>
    <p:sldId id="294" r:id="rId44"/>
    <p:sldId id="289" r:id="rId45"/>
    <p:sldId id="292" r:id="rId46"/>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80" autoAdjust="0"/>
  </p:normalViewPr>
  <p:slideViewPr>
    <p:cSldViewPr showGuides="1">
      <p:cViewPr varScale="1">
        <p:scale>
          <a:sx n="104" d="100"/>
          <a:sy n="104" d="100"/>
        </p:scale>
        <p:origin x="144" y="324"/>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0.81189</c:v>
                </c:pt>
                <c:pt idx="1">
                  <c:v>0.875</c:v>
                </c:pt>
                <c:pt idx="2">
                  <c:v>0.90310000000000001</c:v>
                </c:pt>
                <c:pt idx="3">
                  <c:v>0.91468000000000005</c:v>
                </c:pt>
                <c:pt idx="4">
                  <c:v>0.92130000000000001</c:v>
                </c:pt>
                <c:pt idx="5">
                  <c:v>0.92379999999999995</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0.81179999999999997</c:v>
                </c:pt>
                <c:pt idx="1">
                  <c:v>0.88219999999999998</c:v>
                </c:pt>
                <c:pt idx="2">
                  <c:v>0.91200000000000003</c:v>
                </c:pt>
                <c:pt idx="3">
                  <c:v>0.92490000000000006</c:v>
                </c:pt>
                <c:pt idx="4">
                  <c:v>0.93113000000000001</c:v>
                </c:pt>
                <c:pt idx="5">
                  <c:v>0.93200000000000005</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0.52847999999999995</c:v>
                </c:pt>
                <c:pt idx="1">
                  <c:v>0.56999999999999995</c:v>
                </c:pt>
                <c:pt idx="2">
                  <c:v>0.61387999999999998</c:v>
                </c:pt>
                <c:pt idx="3">
                  <c:v>0.62409999999999999</c:v>
                </c:pt>
                <c:pt idx="4">
                  <c:v>0.627</c:v>
                </c:pt>
                <c:pt idx="5">
                  <c:v>0.622</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0.52839999999999998</c:v>
                </c:pt>
                <c:pt idx="1">
                  <c:v>0.64390000000000003</c:v>
                </c:pt>
                <c:pt idx="2">
                  <c:v>0.71089999999999998</c:v>
                </c:pt>
                <c:pt idx="3">
                  <c:v>0.73040000000000005</c:v>
                </c:pt>
                <c:pt idx="4">
                  <c:v>0.72889999999999999</c:v>
                </c:pt>
                <c:pt idx="5">
                  <c:v>0.70299999999999996</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0.8427</c:v>
                </c:pt>
                <c:pt idx="1">
                  <c:v>0.88700000000000001</c:v>
                </c:pt>
                <c:pt idx="2">
                  <c:v>0.88729999999999998</c:v>
                </c:pt>
                <c:pt idx="3">
                  <c:v>0.89132999999999996</c:v>
                </c:pt>
                <c:pt idx="4">
                  <c:v>0.88670000000000004</c:v>
                </c:pt>
                <c:pt idx="5">
                  <c:v>0.88843000000000005</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0.84277000000000002</c:v>
                </c:pt>
                <c:pt idx="1">
                  <c:v>0.90169999999999995</c:v>
                </c:pt>
                <c:pt idx="2">
                  <c:v>0.89900000000000002</c:v>
                </c:pt>
                <c:pt idx="3">
                  <c:v>0.90386</c:v>
                </c:pt>
                <c:pt idx="4">
                  <c:v>0.90129999999999999</c:v>
                </c:pt>
                <c:pt idx="5">
                  <c:v>0.90590999999999999</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0.48499999999999999</c:v>
                </c:pt>
                <c:pt idx="1">
                  <c:v>0.55389999999999995</c:v>
                </c:pt>
                <c:pt idx="2">
                  <c:v>0.58530000000000004</c:v>
                </c:pt>
                <c:pt idx="3">
                  <c:v>0.59299000000000002</c:v>
                </c:pt>
                <c:pt idx="4">
                  <c:v>0.60399999999999998</c:v>
                </c:pt>
                <c:pt idx="5">
                  <c:v>0.58760000000000001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0.48499999999999999</c:v>
                </c:pt>
                <c:pt idx="1">
                  <c:v>0.71135999999999999</c:v>
                </c:pt>
                <c:pt idx="2">
                  <c:v>0.75632999999999995</c:v>
                </c:pt>
                <c:pt idx="3">
                  <c:v>0.72924</c:v>
                </c:pt>
                <c:pt idx="4">
                  <c:v>0.72679000000000005</c:v>
                </c:pt>
                <c:pt idx="5">
                  <c:v>0.70948999999999995</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0.88160000000000005</c:v>
                </c:pt>
                <c:pt idx="1">
                  <c:v>0.92276999999999998</c:v>
                </c:pt>
                <c:pt idx="2">
                  <c:v>0.9335</c:v>
                </c:pt>
                <c:pt idx="3">
                  <c:v>0.94079999999999997</c:v>
                </c:pt>
                <c:pt idx="4">
                  <c:v>0.94355</c:v>
                </c:pt>
                <c:pt idx="5">
                  <c:v>0.94369999999999998</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0.88160000000000005</c:v>
                </c:pt>
                <c:pt idx="1">
                  <c:v>0.92693000000000003</c:v>
                </c:pt>
                <c:pt idx="2">
                  <c:v>0.93830000000000002</c:v>
                </c:pt>
                <c:pt idx="3">
                  <c:v>0.94699999999999995</c:v>
                </c:pt>
                <c:pt idx="4">
                  <c:v>0.94933999999999996</c:v>
                </c:pt>
                <c:pt idx="5">
                  <c:v>0.9476</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0.57462000000000002</c:v>
                </c:pt>
                <c:pt idx="1">
                  <c:v>0.62661</c:v>
                </c:pt>
                <c:pt idx="2">
                  <c:v>0.64722999999999997</c:v>
                </c:pt>
                <c:pt idx="3">
                  <c:v>0.64329999999999998</c:v>
                </c:pt>
                <c:pt idx="4">
                  <c:v>0.64459999999999995</c:v>
                </c:pt>
                <c:pt idx="5">
                  <c:v>0.6431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0.57462000000000002</c:v>
                </c:pt>
                <c:pt idx="1">
                  <c:v>0.71489999999999998</c:v>
                </c:pt>
                <c:pt idx="2">
                  <c:v>0.76607000000000003</c:v>
                </c:pt>
                <c:pt idx="3">
                  <c:v>0.77639999999999998</c:v>
                </c:pt>
                <c:pt idx="4">
                  <c:v>0.77170000000000005</c:v>
                </c:pt>
                <c:pt idx="5">
                  <c:v>0.74539</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0.91691</c:v>
                </c:pt>
                <c:pt idx="1">
                  <c:v>0.95320000000000005</c:v>
                </c:pt>
                <c:pt idx="2">
                  <c:v>0.96660000000000001</c:v>
                </c:pt>
                <c:pt idx="3">
                  <c:v>0.97099999999999997</c:v>
                </c:pt>
                <c:pt idx="4">
                  <c:v>0.97360000000000002</c:v>
                </c:pt>
                <c:pt idx="5">
                  <c:v>0.97379000000000004</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0.91691</c:v>
                </c:pt>
                <c:pt idx="1">
                  <c:v>0.95650000000000002</c:v>
                </c:pt>
                <c:pt idx="2">
                  <c:v>0.97033000000000003</c:v>
                </c:pt>
                <c:pt idx="3">
                  <c:v>0.97399999999999998</c:v>
                </c:pt>
                <c:pt idx="4">
                  <c:v>0.97619999999999996</c:v>
                </c:pt>
                <c:pt idx="5">
                  <c:v>0.97589999999999999</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0.69194</c:v>
                </c:pt>
                <c:pt idx="1">
                  <c:v>0.77939999999999998</c:v>
                </c:pt>
                <c:pt idx="2">
                  <c:v>0.81676000000000004</c:v>
                </c:pt>
                <c:pt idx="3">
                  <c:v>0.82947000000000004</c:v>
                </c:pt>
                <c:pt idx="4">
                  <c:v>0.83733999999999997</c:v>
                </c:pt>
                <c:pt idx="5">
                  <c:v>0.83560000000000001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0.69194</c:v>
                </c:pt>
                <c:pt idx="1">
                  <c:v>0.83440000000000003</c:v>
                </c:pt>
                <c:pt idx="2">
                  <c:v>0.876</c:v>
                </c:pt>
                <c:pt idx="3">
                  <c:v>0.87970000000000004</c:v>
                </c:pt>
                <c:pt idx="4">
                  <c:v>0.87719999999999998</c:v>
                </c:pt>
                <c:pt idx="5">
                  <c:v>0.88009999999999999</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1/23/2019</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1/23/2019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88825"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799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885767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15681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036536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08708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083722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CB6C2-1084-4AED-A74A-DF028B0094EA}"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726940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CB6C2-1084-4AED-A74A-DF028B0094EA}"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2709316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5A30F4-0B4E-4E4B-BC36-C30CD13F4E17}" type="datetimeFigureOut">
              <a:rPr lang="en-US" smtClean="0"/>
              <a:t>1/23/2019</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0BA0E-20D0-4E7C-B286-26C960A6788F}" type="slidenum">
              <a:rPr lang="en-US" smtClean="0"/>
              <a:t>‹#›</a:t>
            </a:fld>
            <a:endParaRPr lang="en-US"/>
          </a:p>
        </p:txBody>
      </p:sp>
    </p:spTree>
    <p:extLst>
      <p:ext uri="{BB962C8B-B14F-4D97-AF65-F5344CB8AC3E}">
        <p14:creationId xmlns:p14="http://schemas.microsoft.com/office/powerpoint/2010/main" val="9647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902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D204D1-F9BD-4643-8480-6EA41EB484F1}"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258896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D204D1-F9BD-4643-8480-6EA41EB484F1}" type="datetimeFigureOut">
              <a:rPr lang="en-US" smtClean="0"/>
              <a:t>1/23/2019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351953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D204D1-F9BD-4643-8480-6EA41EB484F1}" type="datetimeFigureOut">
              <a:rPr lang="en-US" smtClean="0"/>
              <a:t>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3608274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smtClean="0"/>
              <a:t>1/23/2019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217788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6BF754-515F-40B9-8D24-D54D5825B3D0}"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4117090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
        <p:nvSpPr>
          <p:cNvPr id="5" name="Date Placeholder 4"/>
          <p:cNvSpPr>
            <a:spLocks noGrp="1"/>
          </p:cNvSpPr>
          <p:nvPr>
            <p:ph type="dt" sz="half" idx="10"/>
          </p:nvPr>
        </p:nvSpPr>
        <p:spPr/>
        <p:txBody>
          <a:bodyPr/>
          <a:lstStyle/>
          <a:p>
            <a:fld id="{126BF754-515F-40B9-8D24-D54D5825B3D0}" type="datetimeFigureOut">
              <a:rPr lang="en-US" smtClean="0"/>
              <a:t>1/23/2019</a:t>
            </a:fld>
            <a:endParaRPr lang="en-US"/>
          </a:p>
        </p:txBody>
      </p:sp>
    </p:spTree>
    <p:extLst>
      <p:ext uri="{BB962C8B-B14F-4D97-AF65-F5344CB8AC3E}">
        <p14:creationId xmlns:p14="http://schemas.microsoft.com/office/powerpoint/2010/main" val="325385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D204D1-F9BD-4643-8480-6EA41EB484F1}" type="datetimeFigureOut">
              <a:rPr lang="en-US" smtClean="0"/>
              <a:pPr/>
              <a:t>1/23/2019</a:t>
            </a:fld>
            <a:endParaRPr lang="en-US"/>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2105893284"/>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6675" y="2057400"/>
            <a:ext cx="7764913" cy="1243670"/>
          </a:xfrm>
        </p:spPr>
        <p:txBody>
          <a:bodyPr/>
          <a:lstStyle/>
          <a:p>
            <a:pPr algn="l"/>
            <a:r>
              <a:rPr lang="en-US" sz="2400" dirty="0">
                <a:latin typeface="Calibri" panose="020F0502020204030204" pitchFamily="34" charset="0"/>
                <a:cs typeface="Calibri" panose="020F0502020204030204" pitchFamily="34" charset="0"/>
              </a:rPr>
              <a:t>Drug-Target Interaction Prediction using Enhanced Weighted Profile with Individualized Selection of the Number of Nearest Neighbors</a:t>
            </a:r>
            <a:endParaRPr lang="en-US" sz="2400" dirty="0">
              <a:solidFill>
                <a:schemeClr val="tx2"/>
              </a:solidFill>
              <a:latin typeface="Calibri" panose="020F0502020204030204" pitchFamily="34" charset="0"/>
              <a:cs typeface="Calibri" panose="020F0502020204030204" pitchFamily="34" charset="0"/>
            </a:endParaRPr>
          </a:p>
        </p:txBody>
      </p:sp>
      <p:sp>
        <p:nvSpPr>
          <p:cNvPr id="5" name="Subtitle 4">
            <a:extLst>
              <a:ext uri="{FF2B5EF4-FFF2-40B4-BE49-F238E27FC236}">
                <a16:creationId xmlns:a16="http://schemas.microsoft.com/office/drawing/2014/main" id="{1B6D8635-E581-41E7-97DA-9357AF8ED09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Weighted Profile divides the problem of an interaction prediction into two independent predictions and combines the results.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pic>
        <p:nvPicPr>
          <p:cNvPr id="14" name="Picture 13">
            <a:extLst>
              <a:ext uri="{FF2B5EF4-FFF2-40B4-BE49-F238E27FC236}">
                <a16:creationId xmlns:a16="http://schemas.microsoft.com/office/drawing/2014/main" id="{ADB627D9-01E5-4F3C-9CCE-AEDDD488D0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2" y="2683740"/>
            <a:ext cx="2295973" cy="2043893"/>
          </a:xfrm>
          <a:prstGeom prst="rect">
            <a:avLst/>
          </a:prstGeom>
        </p:spPr>
      </p:pic>
      <p:pic>
        <p:nvPicPr>
          <p:cNvPr id="16" name="Picture 15">
            <a:extLst>
              <a:ext uri="{FF2B5EF4-FFF2-40B4-BE49-F238E27FC236}">
                <a16:creationId xmlns:a16="http://schemas.microsoft.com/office/drawing/2014/main" id="{E35218FE-3495-4E8D-AD08-5F04D92123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3213" y="2683740"/>
            <a:ext cx="2295144" cy="2122468"/>
          </a:xfrm>
          <a:prstGeom prst="rect">
            <a:avLst/>
          </a:prstGeom>
        </p:spPr>
      </p:pic>
      <p:sp>
        <p:nvSpPr>
          <p:cNvPr id="17" name="TextBox 16">
            <a:extLst>
              <a:ext uri="{FF2B5EF4-FFF2-40B4-BE49-F238E27FC236}">
                <a16:creationId xmlns:a16="http://schemas.microsoft.com/office/drawing/2014/main" id="{BC4983FF-4D78-471D-8C55-86DA48B9A975}"/>
              </a:ext>
            </a:extLst>
          </p:cNvPr>
          <p:cNvSpPr txBox="1"/>
          <p:nvPr/>
        </p:nvSpPr>
        <p:spPr>
          <a:xfrm>
            <a:off x="836612" y="4934634"/>
            <a:ext cx="2697001"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Prediction based on the Drug-Drug similarities </a:t>
            </a:r>
          </a:p>
        </p:txBody>
      </p:sp>
      <p:sp>
        <p:nvSpPr>
          <p:cNvPr id="18" name="TextBox 17">
            <a:extLst>
              <a:ext uri="{FF2B5EF4-FFF2-40B4-BE49-F238E27FC236}">
                <a16:creationId xmlns:a16="http://schemas.microsoft.com/office/drawing/2014/main" id="{B457FD22-EABE-40EF-9AC4-C886F63714A9}"/>
              </a:ext>
            </a:extLst>
          </p:cNvPr>
          <p:cNvSpPr txBox="1"/>
          <p:nvPr/>
        </p:nvSpPr>
        <p:spPr>
          <a:xfrm>
            <a:off x="4032867" y="4934634"/>
            <a:ext cx="2697001"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Prediction based on the Target-Target similarities </a:t>
            </a:r>
          </a:p>
        </p:txBody>
      </p:sp>
    </p:spTree>
    <p:extLst>
      <p:ext uri="{BB962C8B-B14F-4D97-AF65-F5344CB8AC3E}">
        <p14:creationId xmlns:p14="http://schemas.microsoft.com/office/powerpoint/2010/main" val="1765263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For predicting the interaction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𝑚</m:t>
                            </m:r>
                          </m:e>
                        </m:acc>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between the drug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 and target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first we calculate the weighted average for the interactions of the k Nearest-Drug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weighted  by the Drug-Drug similarities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   </a:t>
                </a:r>
              </a:p>
              <a:p>
                <a:pPr marL="0" indent="0" algn="ctr">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𝑥</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Then calculate the average based on the targets :</a:t>
                </a:r>
              </a:p>
              <a:p>
                <a:pPr marL="0" indent="0" algn="ctr">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The final prediction is the average of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i="1" smtClean="0">
                          <a:solidFill>
                            <a:schemeClr val="tx1"/>
                          </a:solidFill>
                          <a:latin typeface="Cambria Math" panose="02040503050406030204" pitchFamily="18" charset="0"/>
                          <a:cs typeface="Calibri" panose="020F0502020204030204" pitchFamily="34" charset="0"/>
                        </a:rPr>
                        <m:t>=</m:t>
                      </m:r>
                      <m:f>
                        <m:fPr>
                          <m:ctrlPr>
                            <a:rPr lang="en-US" i="1" smtClean="0">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num>
                        <m:den>
                          <m:r>
                            <a:rPr lang="en-US" b="0" i="1" smtClean="0">
                              <a:solidFill>
                                <a:schemeClr val="tx1"/>
                              </a:solidFill>
                              <a:latin typeface="Cambria Math" panose="02040503050406030204" pitchFamily="18" charset="0"/>
                              <a:cs typeface="Calibri" panose="020F0502020204030204" pitchFamily="34" charset="0"/>
                            </a:rPr>
                            <m:t>2</m:t>
                          </m:r>
                        </m:den>
                      </m:f>
                    </m:oMath>
                  </m:oMathPara>
                </a14:m>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258" r="-130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85503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WeightedProfile</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𝑆𝐷</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𝑆𝑇</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 Number of drugs;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 Number of Targets</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 </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b="0" i="1" smtClean="0">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 PredictSingleEntry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𝑆𝑇</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return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WeightedProfile</a:t>
                </a: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69778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fontScale="92500" lnSpcReduction="10000"/>
              </a:bodyPr>
              <a:lstStyle/>
              <a:p>
                <a:pPr marL="0" indent="0">
                  <a:buNone/>
                </a:pPr>
                <a:r>
                  <a:rPr lang="en-US" dirty="0">
                    <a:solidFill>
                      <a:schemeClr val="tx1"/>
                    </a:solidFill>
                    <a:latin typeface="Calibri" panose="020F0502020204030204" pitchFamily="34" charset="0"/>
                    <a:cs typeface="Calibri" panose="020F0502020204030204" pitchFamily="34" charset="0"/>
                  </a:rPr>
                  <a:t>Function PredictSingleEntry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𝑆𝑇</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𝑁</m:t>
                        </m:r>
                      </m:e>
                      <m:sub>
                        <m:r>
                          <a:rPr lang="en-US" b="0" i="1" smtClean="0">
                            <a:solidFill>
                              <a:schemeClr val="tx1"/>
                            </a:solidFill>
                            <a:latin typeface="Cambria Math" panose="02040503050406030204" pitchFamily="18" charset="0"/>
                            <a:cs typeface="Calibri" panose="020F0502020204030204" pitchFamily="34" charset="0"/>
                          </a:rPr>
                          <m:t>𝑘</m:t>
                        </m:r>
                      </m:sub>
                    </m:sSub>
                    <m:d>
                      <m:dPr>
                        <m:ctrlPr>
                          <a:rPr lang="en-US" b="0" i="1" smtClean="0">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 the similarities of the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Nearest-Drug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oMath>
                </a14:m>
                <a:r>
                  <a:rPr lang="en-US" dirty="0">
                    <a:solidFill>
                      <a:schemeClr val="tx1"/>
                    </a:solidFill>
                    <a:latin typeface="Calibri" panose="020F0502020204030204" pitchFamily="34" charset="0"/>
                    <a:cs typeface="Calibri" panose="020F0502020204030204" pitchFamily="34" charset="0"/>
                  </a:rPr>
                  <a:t> := the similarities of the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Nearest-Target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𝑥</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𝑥</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den>
                    </m:f>
                  </m:oMath>
                </a14:m>
                <a:endParaRPr lang="en-US" dirty="0">
                  <a:solidFill>
                    <a:schemeClr val="tx1"/>
                  </a:solidFill>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Result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f>
                      <m:fPr>
                        <m:ctrlPr>
                          <a:rPr lang="en-US" i="1">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num>
                      <m:den>
                        <m:r>
                          <a:rPr lang="en-US" i="1">
                            <a:solidFill>
                              <a:schemeClr val="tx1"/>
                            </a:solidFill>
                            <a:latin typeface="Cambria Math" panose="02040503050406030204" pitchFamily="18" charset="0"/>
                            <a:cs typeface="Calibri" panose="020F0502020204030204" pitchFamily="34" charset="0"/>
                          </a:rPr>
                          <m:t>2</m:t>
                        </m:r>
                      </m:den>
                    </m:f>
                  </m:oMath>
                </a14:m>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return Result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PredictSingleEntry</a:t>
                </a: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651" t="-103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4102116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Example :  </a:t>
                </a:r>
                <a:r>
                  <a:rPr lang="en-US" dirty="0">
                    <a:solidFill>
                      <a:schemeClr val="tx1"/>
                    </a:solidFill>
                    <a:latin typeface="Calibri" panose="020F0502020204030204" pitchFamily="34" charset="0"/>
                    <a:cs typeface="Calibri" panose="020F0502020204030204" pitchFamily="34" charset="0"/>
                  </a:rPr>
                  <a:t>Calculate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r>
                      <a:rPr lang="en-US" b="0" i="1" smtClean="0">
                        <a:solidFill>
                          <a:schemeClr val="tx1"/>
                        </a:solidFill>
                        <a:latin typeface="Cambria Math" panose="02040503050406030204" pitchFamily="18" charset="0"/>
                        <a:cs typeface="Calibri" panose="020F0502020204030204" pitchFamily="34" charset="0"/>
                      </a:rPr>
                      <m:t>=2</m:t>
                    </m:r>
                  </m:oMath>
                </a14:m>
                <a:r>
                  <a:rPr lang="en-US" dirty="0">
                    <a:solidFill>
                      <a:schemeClr val="tx1"/>
                    </a:solidFill>
                    <a:latin typeface="Calibri" panose="020F0502020204030204" pitchFamily="34" charset="0"/>
                    <a:cs typeface="Calibri" panose="020F0502020204030204" pitchFamily="34" charset="0"/>
                  </a:rPr>
                  <a:t> </a:t>
                </a:r>
                <a:endParaRPr lang="en-US" b="1"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0.647∗1 +  0.651∗0</m:t>
                        </m:r>
                      </m:num>
                      <m:den>
                        <m:r>
                          <a:rPr lang="en-US" b="0" i="1" smtClean="0">
                            <a:solidFill>
                              <a:schemeClr val="tx1"/>
                            </a:solidFill>
                            <a:latin typeface="Cambria Math" panose="02040503050406030204" pitchFamily="18" charset="0"/>
                            <a:cs typeface="Calibri" panose="020F0502020204030204" pitchFamily="34" charset="0"/>
                          </a:rPr>
                          <m:t>0.647+0.651</m:t>
                        </m:r>
                      </m:den>
                    </m:f>
                    <m:r>
                      <a:rPr lang="en-US" b="0" i="1" smtClean="0">
                        <a:solidFill>
                          <a:schemeClr val="tx1"/>
                        </a:solidFill>
                        <a:latin typeface="Cambria Math" panose="02040503050406030204" pitchFamily="18" charset="0"/>
                        <a:cs typeface="Calibri" panose="020F0502020204030204" pitchFamily="34" charset="0"/>
                      </a:rPr>
                      <m:t>=0.498 </m:t>
                    </m:r>
                  </m:oMath>
                </a14:m>
                <a:r>
                  <a:rPr lang="en-US" dirty="0">
                    <a:solidFill>
                      <a:schemeClr val="tx1"/>
                    </a:solidFill>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0.454∗1 + 0.553∗0 </m:t>
                        </m:r>
                      </m:num>
                      <m:den>
                        <m:r>
                          <a:rPr lang="en-US" i="1">
                            <a:solidFill>
                              <a:schemeClr val="tx1"/>
                            </a:solidFill>
                            <a:latin typeface="Cambria Math" panose="02040503050406030204" pitchFamily="18" charset="0"/>
                            <a:cs typeface="Calibri" panose="020F0502020204030204" pitchFamily="34" charset="0"/>
                          </a:rPr>
                          <m:t>0.454 + 0.553</m:t>
                        </m:r>
                      </m:den>
                    </m:f>
                    <m:r>
                      <a:rPr lang="en-US" b="0" i="0" smtClean="0">
                        <a:solidFill>
                          <a:schemeClr val="tx1"/>
                        </a:solidFill>
                        <a:latin typeface="Cambria Math" panose="02040503050406030204" pitchFamily="18" charset="0"/>
                        <a:cs typeface="Calibri" panose="020F0502020204030204" pitchFamily="34" charset="0"/>
                      </a:rPr>
                      <m:t>=0.45</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2,1</m:t>
                        </m:r>
                      </m:sub>
                    </m:sSub>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0.498 +0.45</m:t>
                        </m:r>
                      </m:num>
                      <m:den>
                        <m:r>
                          <a:rPr lang="en-US" b="0" i="1" smtClean="0">
                            <a:solidFill>
                              <a:schemeClr val="tx1"/>
                            </a:solidFill>
                            <a:latin typeface="Cambria Math" panose="02040503050406030204" pitchFamily="18" charset="0"/>
                            <a:cs typeface="Calibri" panose="020F0502020204030204" pitchFamily="34" charset="0"/>
                          </a:rPr>
                          <m:t>2</m:t>
                        </m:r>
                      </m:den>
                    </m:f>
                    <m:r>
                      <a:rPr lang="en-US" b="0" i="1" smtClean="0">
                        <a:solidFill>
                          <a:schemeClr val="tx1"/>
                        </a:solidFill>
                        <a:latin typeface="Cambria Math" panose="02040503050406030204" pitchFamily="18" charset="0"/>
                        <a:cs typeface="Calibri" panose="020F0502020204030204" pitchFamily="34" charset="0"/>
                      </a:rPr>
                      <m:t>=0.474</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7" name="Table 6">
            <a:extLst>
              <a:ext uri="{FF2B5EF4-FFF2-40B4-BE49-F238E27FC236}">
                <a16:creationId xmlns:a16="http://schemas.microsoft.com/office/drawing/2014/main" id="{86FAC690-E7BB-4BE9-9B95-A05ABEF07BE2}"/>
              </a:ext>
            </a:extLst>
          </p:cNvPr>
          <p:cNvGraphicFramePr>
            <a:graphicFrameLocks noGrp="1"/>
          </p:cNvGraphicFramePr>
          <p:nvPr>
            <p:extLst>
              <p:ext uri="{D42A27DB-BD31-4B8C-83A1-F6EECF244321}">
                <p14:modId xmlns:p14="http://schemas.microsoft.com/office/powerpoint/2010/main" val="1849934583"/>
              </p:ext>
            </p:extLst>
          </p:nvPr>
        </p:nvGraphicFramePr>
        <p:xfrm>
          <a:off x="7466012" y="599813"/>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graphicFrame>
        <p:nvGraphicFramePr>
          <p:cNvPr id="8" name="Table 7">
            <a:extLst>
              <a:ext uri="{FF2B5EF4-FFF2-40B4-BE49-F238E27FC236}">
                <a16:creationId xmlns:a16="http://schemas.microsoft.com/office/drawing/2014/main" id="{3D268084-6769-4B35-B280-49BC15A7EDBA}"/>
              </a:ext>
            </a:extLst>
          </p:cNvPr>
          <p:cNvGraphicFramePr>
            <a:graphicFrameLocks noGrp="1"/>
          </p:cNvGraphicFramePr>
          <p:nvPr>
            <p:extLst>
              <p:ext uri="{D42A27DB-BD31-4B8C-83A1-F6EECF244321}">
                <p14:modId xmlns:p14="http://schemas.microsoft.com/office/powerpoint/2010/main" val="4039930969"/>
              </p:ext>
            </p:extLst>
          </p:nvPr>
        </p:nvGraphicFramePr>
        <p:xfrm>
          <a:off x="7812440" y="2499868"/>
          <a:ext cx="3141488" cy="1462532"/>
        </p:xfrm>
        <a:graphic>
          <a:graphicData uri="http://schemas.openxmlformats.org/drawingml/2006/table">
            <a:tbl>
              <a:tblPr firstRow="1" bandRow="1">
                <a:tableStyleId>{E8B1032C-EA38-4F05-BA0D-38AFFFC7BED3}</a:tableStyleId>
              </a:tblPr>
              <a:tblGrid>
                <a:gridCol w="785372">
                  <a:extLst>
                    <a:ext uri="{9D8B030D-6E8A-4147-A177-3AD203B41FA5}">
                      <a16:colId xmlns:a16="http://schemas.microsoft.com/office/drawing/2014/main" val="2975467101"/>
                    </a:ext>
                  </a:extLst>
                </a:gridCol>
                <a:gridCol w="785372">
                  <a:extLst>
                    <a:ext uri="{9D8B030D-6E8A-4147-A177-3AD203B41FA5}">
                      <a16:colId xmlns:a16="http://schemas.microsoft.com/office/drawing/2014/main" val="1256914312"/>
                    </a:ext>
                  </a:extLst>
                </a:gridCol>
                <a:gridCol w="785372">
                  <a:extLst>
                    <a:ext uri="{9D8B030D-6E8A-4147-A177-3AD203B41FA5}">
                      <a16:colId xmlns:a16="http://schemas.microsoft.com/office/drawing/2014/main" val="2642142898"/>
                    </a:ext>
                  </a:extLst>
                </a:gridCol>
                <a:gridCol w="785372">
                  <a:extLst>
                    <a:ext uri="{9D8B030D-6E8A-4147-A177-3AD203B41FA5}">
                      <a16:colId xmlns:a16="http://schemas.microsoft.com/office/drawing/2014/main" val="267025949"/>
                    </a:ext>
                  </a:extLst>
                </a:gridCol>
              </a:tblGrid>
              <a:tr h="330200">
                <a:tc>
                  <a:txBody>
                    <a:bodyPr/>
                    <a:lstStyle/>
                    <a:p>
                      <a:pPr algn="ctr"/>
                      <a:endParaRPr lang="en-US" dirty="0"/>
                    </a:p>
                  </a:txBody>
                  <a:tcPr/>
                </a:tc>
                <a:tc>
                  <a:txBody>
                    <a:bodyPr/>
                    <a:lstStyle/>
                    <a:p>
                      <a:pPr algn="ctr"/>
                      <a:r>
                        <a:rPr lang="en-US" dirty="0"/>
                        <a:t>D1</a:t>
                      </a:r>
                    </a:p>
                  </a:txBody>
                  <a:tcPr/>
                </a:tc>
                <a:tc>
                  <a:txBody>
                    <a:bodyPr/>
                    <a:lstStyle/>
                    <a:p>
                      <a:pPr algn="ctr"/>
                      <a:r>
                        <a:rPr lang="en-US" dirty="0"/>
                        <a:t>D2</a:t>
                      </a:r>
                    </a:p>
                  </a:txBody>
                  <a:tcPr/>
                </a:tc>
                <a:tc>
                  <a:txBody>
                    <a:bodyPr/>
                    <a:lstStyle/>
                    <a:p>
                      <a:pPr algn="ctr"/>
                      <a:r>
                        <a:rPr lang="en-US" dirty="0"/>
                        <a:t>D3</a:t>
                      </a:r>
                    </a:p>
                  </a:txBody>
                  <a:tcPr/>
                </a:tc>
                <a:extLst>
                  <a:ext uri="{0D108BD9-81ED-4DB2-BD59-A6C34878D82A}">
                    <a16:rowId xmlns:a16="http://schemas.microsoft.com/office/drawing/2014/main" val="1409194240"/>
                  </a:ext>
                </a:extLst>
              </a:tr>
              <a:tr h="330200">
                <a:tc>
                  <a:txBody>
                    <a:bodyPr/>
                    <a:lstStyle/>
                    <a:p>
                      <a:pPr algn="ctr"/>
                      <a:r>
                        <a:rPr lang="en-US" dirty="0"/>
                        <a:t>D1</a:t>
                      </a:r>
                    </a:p>
                  </a:txBody>
                  <a:tcPr/>
                </a:tc>
                <a:tc>
                  <a:txBody>
                    <a:bodyPr/>
                    <a:lstStyle/>
                    <a:p>
                      <a:pPr algn="ctr"/>
                      <a:r>
                        <a:rPr lang="en-US" dirty="0"/>
                        <a:t>1</a:t>
                      </a:r>
                    </a:p>
                  </a:txBody>
                  <a:tcPr/>
                </a:tc>
                <a:tc>
                  <a:txBody>
                    <a:bodyPr/>
                    <a:lstStyle/>
                    <a:p>
                      <a:pPr algn="ctr"/>
                      <a:r>
                        <a:rPr lang="en-US" dirty="0"/>
                        <a:t>0.647</a:t>
                      </a:r>
                    </a:p>
                  </a:txBody>
                  <a:tcPr/>
                </a:tc>
                <a:tc>
                  <a:txBody>
                    <a:bodyPr/>
                    <a:lstStyle/>
                    <a:p>
                      <a:pPr algn="ctr"/>
                      <a:r>
                        <a:rPr lang="en-US" dirty="0"/>
                        <a:t>0.539</a:t>
                      </a:r>
                    </a:p>
                  </a:txBody>
                  <a:tcPr/>
                </a:tc>
                <a:extLst>
                  <a:ext uri="{0D108BD9-81ED-4DB2-BD59-A6C34878D82A}">
                    <a16:rowId xmlns:a16="http://schemas.microsoft.com/office/drawing/2014/main" val="1732074981"/>
                  </a:ext>
                </a:extLst>
              </a:tr>
              <a:tr h="330200">
                <a:tc>
                  <a:txBody>
                    <a:bodyPr/>
                    <a:lstStyle/>
                    <a:p>
                      <a:pPr algn="ctr"/>
                      <a:r>
                        <a:rPr lang="en-US" dirty="0"/>
                        <a:t>D2</a:t>
                      </a:r>
                    </a:p>
                  </a:txBody>
                  <a:tcPr/>
                </a:tc>
                <a:tc>
                  <a:txBody>
                    <a:bodyPr/>
                    <a:lstStyle/>
                    <a:p>
                      <a:pPr algn="ctr"/>
                      <a:r>
                        <a:rPr lang="en-US" dirty="0"/>
                        <a:t>0.647</a:t>
                      </a:r>
                    </a:p>
                  </a:txBody>
                  <a:tcPr/>
                </a:tc>
                <a:tc>
                  <a:txBody>
                    <a:bodyPr/>
                    <a:lstStyle/>
                    <a:p>
                      <a:pPr algn="ctr"/>
                      <a:r>
                        <a:rPr lang="en-US" dirty="0"/>
                        <a:t>1</a:t>
                      </a:r>
                    </a:p>
                  </a:txBody>
                  <a:tcPr/>
                </a:tc>
                <a:tc>
                  <a:txBody>
                    <a:bodyPr/>
                    <a:lstStyle/>
                    <a:p>
                      <a:pPr algn="ctr"/>
                      <a:r>
                        <a:rPr lang="en-US" dirty="0"/>
                        <a:t>0.651</a:t>
                      </a:r>
                    </a:p>
                  </a:txBody>
                  <a:tcPr/>
                </a:tc>
                <a:extLst>
                  <a:ext uri="{0D108BD9-81ED-4DB2-BD59-A6C34878D82A}">
                    <a16:rowId xmlns:a16="http://schemas.microsoft.com/office/drawing/2014/main" val="3807245811"/>
                  </a:ext>
                </a:extLst>
              </a:tr>
              <a:tr h="330200">
                <a:tc>
                  <a:txBody>
                    <a:bodyPr/>
                    <a:lstStyle/>
                    <a:p>
                      <a:pPr algn="ctr"/>
                      <a:r>
                        <a:rPr lang="en-US" dirty="0"/>
                        <a:t>D3</a:t>
                      </a:r>
                    </a:p>
                  </a:txBody>
                  <a:tcPr/>
                </a:tc>
                <a:tc>
                  <a:txBody>
                    <a:bodyPr/>
                    <a:lstStyle/>
                    <a:p>
                      <a:pPr algn="ctr"/>
                      <a:r>
                        <a:rPr lang="en-US" dirty="0"/>
                        <a:t>0.539</a:t>
                      </a:r>
                    </a:p>
                  </a:txBody>
                  <a:tcPr/>
                </a:tc>
                <a:tc>
                  <a:txBody>
                    <a:bodyPr/>
                    <a:lstStyle/>
                    <a:p>
                      <a:pPr algn="ctr"/>
                      <a:r>
                        <a:rPr lang="en-US" dirty="0"/>
                        <a:t>0.651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graphicFrame>
        <p:nvGraphicFramePr>
          <p:cNvPr id="10" name="Table 9">
            <a:extLst>
              <a:ext uri="{FF2B5EF4-FFF2-40B4-BE49-F238E27FC236}">
                <a16:creationId xmlns:a16="http://schemas.microsoft.com/office/drawing/2014/main" id="{5B0FED47-B362-420E-844C-E7166791CE49}"/>
              </a:ext>
            </a:extLst>
          </p:cNvPr>
          <p:cNvGraphicFramePr>
            <a:graphicFrameLocks noGrp="1"/>
          </p:cNvGraphicFramePr>
          <p:nvPr>
            <p:extLst>
              <p:ext uri="{D42A27DB-BD31-4B8C-83A1-F6EECF244321}">
                <p14:modId xmlns:p14="http://schemas.microsoft.com/office/powerpoint/2010/main" val="1119445305"/>
              </p:ext>
            </p:extLst>
          </p:nvPr>
        </p:nvGraphicFramePr>
        <p:xfrm>
          <a:off x="7847012" y="4379095"/>
          <a:ext cx="3141488" cy="1567972"/>
        </p:xfrm>
        <a:graphic>
          <a:graphicData uri="http://schemas.openxmlformats.org/drawingml/2006/table">
            <a:tbl>
              <a:tblPr firstRow="1" bandRow="1">
                <a:tableStyleId>{E8B1032C-EA38-4F05-BA0D-38AFFFC7BED3}</a:tableStyleId>
              </a:tblPr>
              <a:tblGrid>
                <a:gridCol w="674582">
                  <a:extLst>
                    <a:ext uri="{9D8B030D-6E8A-4147-A177-3AD203B41FA5}">
                      <a16:colId xmlns:a16="http://schemas.microsoft.com/office/drawing/2014/main" val="2975467101"/>
                    </a:ext>
                  </a:extLst>
                </a:gridCol>
                <a:gridCol w="822302">
                  <a:extLst>
                    <a:ext uri="{9D8B030D-6E8A-4147-A177-3AD203B41FA5}">
                      <a16:colId xmlns:a16="http://schemas.microsoft.com/office/drawing/2014/main" val="1256914312"/>
                    </a:ext>
                  </a:extLst>
                </a:gridCol>
                <a:gridCol w="822302">
                  <a:extLst>
                    <a:ext uri="{9D8B030D-6E8A-4147-A177-3AD203B41FA5}">
                      <a16:colId xmlns:a16="http://schemas.microsoft.com/office/drawing/2014/main" val="2642142898"/>
                    </a:ext>
                  </a:extLst>
                </a:gridCol>
                <a:gridCol w="822302">
                  <a:extLst>
                    <a:ext uri="{9D8B030D-6E8A-4147-A177-3AD203B41FA5}">
                      <a16:colId xmlns:a16="http://schemas.microsoft.com/office/drawing/2014/main" val="267025949"/>
                    </a:ext>
                  </a:extLst>
                </a:gridCol>
              </a:tblGrid>
              <a:tr h="312913">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418353">
                <a:tc>
                  <a:txBody>
                    <a:bodyPr/>
                    <a:lstStyle/>
                    <a:p>
                      <a:pPr algn="ctr"/>
                      <a:r>
                        <a:rPr lang="en-US" dirty="0"/>
                        <a:t>T1</a:t>
                      </a:r>
                    </a:p>
                  </a:txBody>
                  <a:tcPr/>
                </a:tc>
                <a:tc>
                  <a:txBody>
                    <a:bodyPr/>
                    <a:lstStyle/>
                    <a:p>
                      <a:pPr algn="ctr"/>
                      <a:r>
                        <a:rPr lang="en-US" dirty="0"/>
                        <a:t>1</a:t>
                      </a:r>
                    </a:p>
                  </a:txBody>
                  <a:tcPr/>
                </a:tc>
                <a:tc>
                  <a:txBody>
                    <a:bodyPr/>
                    <a:lstStyle/>
                    <a:p>
                      <a:pPr algn="ctr"/>
                      <a:r>
                        <a:rPr lang="en-US" dirty="0"/>
                        <a:t>0.454</a:t>
                      </a:r>
                    </a:p>
                  </a:txBody>
                  <a:tcPr/>
                </a:tc>
                <a:tc>
                  <a:txBody>
                    <a:bodyPr/>
                    <a:lstStyle/>
                    <a:p>
                      <a:pPr algn="ctr"/>
                      <a:r>
                        <a:rPr lang="en-US" dirty="0"/>
                        <a:t>0.553</a:t>
                      </a:r>
                    </a:p>
                  </a:txBody>
                  <a:tcPr/>
                </a:tc>
                <a:extLst>
                  <a:ext uri="{0D108BD9-81ED-4DB2-BD59-A6C34878D82A}">
                    <a16:rowId xmlns:a16="http://schemas.microsoft.com/office/drawing/2014/main" val="1732074981"/>
                  </a:ext>
                </a:extLst>
              </a:tr>
              <a:tr h="312913">
                <a:tc>
                  <a:txBody>
                    <a:bodyPr/>
                    <a:lstStyle/>
                    <a:p>
                      <a:pPr algn="ctr"/>
                      <a:r>
                        <a:rPr lang="en-US" dirty="0"/>
                        <a:t>T2</a:t>
                      </a:r>
                    </a:p>
                  </a:txBody>
                  <a:tcPr/>
                </a:tc>
                <a:tc>
                  <a:txBody>
                    <a:bodyPr/>
                    <a:lstStyle/>
                    <a:p>
                      <a:pPr algn="ctr"/>
                      <a:r>
                        <a:rPr lang="en-US" dirty="0"/>
                        <a:t>0.454</a:t>
                      </a:r>
                    </a:p>
                  </a:txBody>
                  <a:tcPr/>
                </a:tc>
                <a:tc>
                  <a:txBody>
                    <a:bodyPr/>
                    <a:lstStyle/>
                    <a:p>
                      <a:pPr algn="ctr"/>
                      <a:r>
                        <a:rPr lang="en-US" dirty="0"/>
                        <a:t>1</a:t>
                      </a:r>
                    </a:p>
                  </a:txBody>
                  <a:tcPr/>
                </a:tc>
                <a:tc>
                  <a:txBody>
                    <a:bodyPr/>
                    <a:lstStyle/>
                    <a:p>
                      <a:pPr algn="ctr"/>
                      <a:r>
                        <a:rPr lang="en-US" dirty="0"/>
                        <a:t>0.601</a:t>
                      </a:r>
                    </a:p>
                  </a:txBody>
                  <a:tcPr/>
                </a:tc>
                <a:extLst>
                  <a:ext uri="{0D108BD9-81ED-4DB2-BD59-A6C34878D82A}">
                    <a16:rowId xmlns:a16="http://schemas.microsoft.com/office/drawing/2014/main" val="3807245811"/>
                  </a:ext>
                </a:extLst>
              </a:tr>
              <a:tr h="418353">
                <a:tc>
                  <a:txBody>
                    <a:bodyPr/>
                    <a:lstStyle/>
                    <a:p>
                      <a:pPr algn="ctr"/>
                      <a:r>
                        <a:rPr lang="en-US" dirty="0"/>
                        <a:t>T3</a:t>
                      </a:r>
                    </a:p>
                  </a:txBody>
                  <a:tcPr/>
                </a:tc>
                <a:tc>
                  <a:txBody>
                    <a:bodyPr/>
                    <a:lstStyle/>
                    <a:p>
                      <a:pPr algn="ctr"/>
                      <a:r>
                        <a:rPr lang="en-US" dirty="0"/>
                        <a:t>0.553</a:t>
                      </a:r>
                    </a:p>
                  </a:txBody>
                  <a:tcPr/>
                </a:tc>
                <a:tc>
                  <a:txBody>
                    <a:bodyPr/>
                    <a:lstStyle/>
                    <a:p>
                      <a:pPr algn="ctr"/>
                      <a:r>
                        <a:rPr lang="en-US" dirty="0"/>
                        <a:t>0.601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3254528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Improving the Weighted Profile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The accuracy of the Weighted Profile depends on the number of nearest neighbors and how good they are.</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It happens that a drug is very similar to another drug but it doesn’t interact with same targets which we consider a “Bad” nearest neighbor, these neighbors effect the accuracy of the prediction.</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Our goal in this project is reduce the effect of the bad neighbors.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048580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Improving the Weighted Profile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The accuracy of the Weighted Profile depends on the number of nearest neighbors and how good they are.</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It happens that a drug is very similar to another drug but it doesn’t interact with same targets which we consider a “Bad” nearest neighbor, these neighbors effect the accuracy of the prediction.</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Our goal in this project is reduce the effect of the bad neighbors by using the </a:t>
            </a:r>
            <a:r>
              <a:rPr lang="en-US" b="1" dirty="0">
                <a:solidFill>
                  <a:schemeClr val="tx1"/>
                </a:solidFill>
                <a:latin typeface="Calibri" panose="020F0502020204030204" pitchFamily="34" charset="0"/>
                <a:cs typeface="Calibri" panose="020F0502020204030204" pitchFamily="34" charset="0"/>
              </a:rPr>
              <a:t>Hubness-aware Weighting</a:t>
            </a:r>
            <a:r>
              <a:rPr lang="en-US" dirty="0">
                <a:solidFill>
                  <a:schemeClr val="tx1"/>
                </a:solidFill>
                <a:latin typeface="Calibri" panose="020F0502020204030204" pitchFamily="34" charset="0"/>
                <a:cs typeface="Calibri" panose="020F0502020204030204" pitchFamily="34" charset="0"/>
              </a:rPr>
              <a:t>.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649601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Suppose as a simple example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2</m:t>
                        </m:r>
                      </m:sub>
                    </m:sSub>
                  </m:oMath>
                </a14:m>
                <a:r>
                  <a:rPr lang="en-US" dirty="0">
                    <a:solidFill>
                      <a:schemeClr val="tx1"/>
                    </a:solidFill>
                    <a:latin typeface="Calibri" panose="020F0502020204030204" pitchFamily="34" charset="0"/>
                    <a:cs typeface="Calibri" panose="020F0502020204030204" pitchFamily="34" charset="0"/>
                  </a:rPr>
                  <a:t> are very similar to each others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interact with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while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2</m:t>
                        </m:r>
                      </m:sub>
                    </m:sSub>
                  </m:oMath>
                </a14:m>
                <a:r>
                  <a:rPr lang="en-US" dirty="0">
                    <a:solidFill>
                      <a:schemeClr val="tx1"/>
                    </a:solidFill>
                    <a:latin typeface="Calibri" panose="020F0502020204030204" pitchFamily="34" charset="0"/>
                    <a:cs typeface="Calibri" panose="020F0502020204030204" pitchFamily="34" charset="0"/>
                  </a:rPr>
                  <a:t> doesn’t, however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will appear as a nears neighbor for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2</m:t>
                        </m:r>
                      </m:sub>
                    </m:sSub>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Now the interactions are not weighted due to the similarity only but we consider how good or bad these interactions are.</a:t>
                </a: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r="-744"/>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99100466-141C-431E-8566-E15F995E2DF2}"/>
              </a:ext>
            </a:extLst>
          </p:cNvPr>
          <p:cNvGraphicFramePr>
            <a:graphicFrameLocks noGrp="1"/>
          </p:cNvGraphicFramePr>
          <p:nvPr>
            <p:extLst>
              <p:ext uri="{D42A27DB-BD31-4B8C-83A1-F6EECF244321}">
                <p14:modId xmlns:p14="http://schemas.microsoft.com/office/powerpoint/2010/main" val="1479710992"/>
              </p:ext>
            </p:extLst>
          </p:nvPr>
        </p:nvGraphicFramePr>
        <p:xfrm>
          <a:off x="7847012" y="1600200"/>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graphicFrame>
        <p:nvGraphicFramePr>
          <p:cNvPr id="7" name="Table 6">
            <a:extLst>
              <a:ext uri="{FF2B5EF4-FFF2-40B4-BE49-F238E27FC236}">
                <a16:creationId xmlns:a16="http://schemas.microsoft.com/office/drawing/2014/main" id="{9B5EF08F-6C72-4779-A28D-23ABCC77E70E}"/>
              </a:ext>
            </a:extLst>
          </p:cNvPr>
          <p:cNvGraphicFramePr>
            <a:graphicFrameLocks noGrp="1"/>
          </p:cNvGraphicFramePr>
          <p:nvPr>
            <p:extLst>
              <p:ext uri="{D42A27DB-BD31-4B8C-83A1-F6EECF244321}">
                <p14:modId xmlns:p14="http://schemas.microsoft.com/office/powerpoint/2010/main" val="94002654"/>
              </p:ext>
            </p:extLst>
          </p:nvPr>
        </p:nvGraphicFramePr>
        <p:xfrm>
          <a:off x="8193440" y="3879559"/>
          <a:ext cx="3141488" cy="1462532"/>
        </p:xfrm>
        <a:graphic>
          <a:graphicData uri="http://schemas.openxmlformats.org/drawingml/2006/table">
            <a:tbl>
              <a:tblPr firstRow="1" bandRow="1">
                <a:tableStyleId>{E8B1032C-EA38-4F05-BA0D-38AFFFC7BED3}</a:tableStyleId>
              </a:tblPr>
              <a:tblGrid>
                <a:gridCol w="785372">
                  <a:extLst>
                    <a:ext uri="{9D8B030D-6E8A-4147-A177-3AD203B41FA5}">
                      <a16:colId xmlns:a16="http://schemas.microsoft.com/office/drawing/2014/main" val="2975467101"/>
                    </a:ext>
                  </a:extLst>
                </a:gridCol>
                <a:gridCol w="785372">
                  <a:extLst>
                    <a:ext uri="{9D8B030D-6E8A-4147-A177-3AD203B41FA5}">
                      <a16:colId xmlns:a16="http://schemas.microsoft.com/office/drawing/2014/main" val="1256914312"/>
                    </a:ext>
                  </a:extLst>
                </a:gridCol>
                <a:gridCol w="785372">
                  <a:extLst>
                    <a:ext uri="{9D8B030D-6E8A-4147-A177-3AD203B41FA5}">
                      <a16:colId xmlns:a16="http://schemas.microsoft.com/office/drawing/2014/main" val="2642142898"/>
                    </a:ext>
                  </a:extLst>
                </a:gridCol>
                <a:gridCol w="785372">
                  <a:extLst>
                    <a:ext uri="{9D8B030D-6E8A-4147-A177-3AD203B41FA5}">
                      <a16:colId xmlns:a16="http://schemas.microsoft.com/office/drawing/2014/main" val="267025949"/>
                    </a:ext>
                  </a:extLst>
                </a:gridCol>
              </a:tblGrid>
              <a:tr h="330200">
                <a:tc>
                  <a:txBody>
                    <a:bodyPr/>
                    <a:lstStyle/>
                    <a:p>
                      <a:pPr algn="ctr"/>
                      <a:endParaRPr lang="en-US" dirty="0"/>
                    </a:p>
                  </a:txBody>
                  <a:tcPr/>
                </a:tc>
                <a:tc>
                  <a:txBody>
                    <a:bodyPr/>
                    <a:lstStyle/>
                    <a:p>
                      <a:pPr algn="ctr"/>
                      <a:r>
                        <a:rPr lang="en-US" dirty="0"/>
                        <a:t>D1</a:t>
                      </a:r>
                    </a:p>
                  </a:txBody>
                  <a:tcPr/>
                </a:tc>
                <a:tc>
                  <a:txBody>
                    <a:bodyPr/>
                    <a:lstStyle/>
                    <a:p>
                      <a:pPr algn="ctr"/>
                      <a:r>
                        <a:rPr lang="en-US" dirty="0"/>
                        <a:t>D2</a:t>
                      </a:r>
                    </a:p>
                  </a:txBody>
                  <a:tcPr/>
                </a:tc>
                <a:tc>
                  <a:txBody>
                    <a:bodyPr/>
                    <a:lstStyle/>
                    <a:p>
                      <a:pPr algn="ctr"/>
                      <a:r>
                        <a:rPr lang="en-US" dirty="0"/>
                        <a:t>D3</a:t>
                      </a:r>
                    </a:p>
                  </a:txBody>
                  <a:tcPr/>
                </a:tc>
                <a:extLst>
                  <a:ext uri="{0D108BD9-81ED-4DB2-BD59-A6C34878D82A}">
                    <a16:rowId xmlns:a16="http://schemas.microsoft.com/office/drawing/2014/main" val="1409194240"/>
                  </a:ext>
                </a:extLst>
              </a:tr>
              <a:tr h="330200">
                <a:tc>
                  <a:txBody>
                    <a:bodyPr/>
                    <a:lstStyle/>
                    <a:p>
                      <a:pPr algn="ctr"/>
                      <a:r>
                        <a:rPr lang="en-US" dirty="0"/>
                        <a:t>D1</a:t>
                      </a:r>
                    </a:p>
                  </a:txBody>
                  <a:tcPr/>
                </a:tc>
                <a:tc>
                  <a:txBody>
                    <a:bodyPr/>
                    <a:lstStyle/>
                    <a:p>
                      <a:pPr algn="ctr"/>
                      <a:r>
                        <a:rPr lang="en-US" dirty="0"/>
                        <a:t>1</a:t>
                      </a:r>
                    </a:p>
                  </a:txBody>
                  <a:tcPr/>
                </a:tc>
                <a:tc>
                  <a:txBody>
                    <a:bodyPr/>
                    <a:lstStyle/>
                    <a:p>
                      <a:pPr algn="ctr"/>
                      <a:r>
                        <a:rPr lang="en-US" dirty="0"/>
                        <a:t>0.8</a:t>
                      </a:r>
                    </a:p>
                  </a:txBody>
                  <a:tcPr/>
                </a:tc>
                <a:tc>
                  <a:txBody>
                    <a:bodyPr/>
                    <a:lstStyle/>
                    <a:p>
                      <a:pPr algn="ctr"/>
                      <a:r>
                        <a:rPr lang="en-US" dirty="0"/>
                        <a:t>0.539</a:t>
                      </a:r>
                    </a:p>
                  </a:txBody>
                  <a:tcPr/>
                </a:tc>
                <a:extLst>
                  <a:ext uri="{0D108BD9-81ED-4DB2-BD59-A6C34878D82A}">
                    <a16:rowId xmlns:a16="http://schemas.microsoft.com/office/drawing/2014/main" val="1732074981"/>
                  </a:ext>
                </a:extLst>
              </a:tr>
              <a:tr h="330200">
                <a:tc>
                  <a:txBody>
                    <a:bodyPr/>
                    <a:lstStyle/>
                    <a:p>
                      <a:pPr algn="ctr"/>
                      <a:r>
                        <a:rPr lang="en-US" dirty="0"/>
                        <a:t>D2</a:t>
                      </a:r>
                    </a:p>
                  </a:txBody>
                  <a:tcPr/>
                </a:tc>
                <a:tc>
                  <a:txBody>
                    <a:bodyPr/>
                    <a:lstStyle/>
                    <a:p>
                      <a:pPr algn="ctr"/>
                      <a:r>
                        <a:rPr lang="en-US" dirty="0"/>
                        <a:t>0.8</a:t>
                      </a:r>
                    </a:p>
                  </a:txBody>
                  <a:tcPr/>
                </a:tc>
                <a:tc>
                  <a:txBody>
                    <a:bodyPr/>
                    <a:lstStyle/>
                    <a:p>
                      <a:pPr algn="ctr"/>
                      <a:r>
                        <a:rPr lang="en-US" dirty="0"/>
                        <a:t>1</a:t>
                      </a:r>
                    </a:p>
                  </a:txBody>
                  <a:tcPr/>
                </a:tc>
                <a:tc>
                  <a:txBody>
                    <a:bodyPr/>
                    <a:lstStyle/>
                    <a:p>
                      <a:pPr algn="ctr"/>
                      <a:r>
                        <a:rPr lang="en-US" dirty="0"/>
                        <a:t>0.651</a:t>
                      </a:r>
                    </a:p>
                  </a:txBody>
                  <a:tcPr/>
                </a:tc>
                <a:extLst>
                  <a:ext uri="{0D108BD9-81ED-4DB2-BD59-A6C34878D82A}">
                    <a16:rowId xmlns:a16="http://schemas.microsoft.com/office/drawing/2014/main" val="3807245811"/>
                  </a:ext>
                </a:extLst>
              </a:tr>
              <a:tr h="330200">
                <a:tc>
                  <a:txBody>
                    <a:bodyPr/>
                    <a:lstStyle/>
                    <a:p>
                      <a:pPr algn="ctr"/>
                      <a:r>
                        <a:rPr lang="en-US" dirty="0"/>
                        <a:t>D3</a:t>
                      </a:r>
                    </a:p>
                  </a:txBody>
                  <a:tcPr/>
                </a:tc>
                <a:tc>
                  <a:txBody>
                    <a:bodyPr/>
                    <a:lstStyle/>
                    <a:p>
                      <a:pPr algn="ctr"/>
                      <a:r>
                        <a:rPr lang="en-US" dirty="0"/>
                        <a:t>0.539</a:t>
                      </a:r>
                    </a:p>
                  </a:txBody>
                  <a:tcPr/>
                </a:tc>
                <a:tc>
                  <a:txBody>
                    <a:bodyPr/>
                    <a:lstStyle/>
                    <a:p>
                      <a:pPr algn="ctr"/>
                      <a:r>
                        <a:rPr lang="en-US" dirty="0"/>
                        <a:t>0.651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140047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Hubness is coming from “hub”, in nearest neighbor classification we call the instance that appears as nearest neighbor for large number of other instances “hub”.</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The hub is bad if it appears as nearest neighbor to instance from different class, the good hub is the opposite.</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Bad hubs lead to misclassification, so the weighting aims to reduce the effect of these hubs by giving it a low weight.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279690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Definitions :</a:t>
                </a: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𝐵𝑁</m:t>
                        </m:r>
                      </m:e>
                      <m:sub>
                        <m:r>
                          <a:rPr lang="en-US" b="0" i="1" smtClean="0">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times where the drug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appears as bad hub in respect to the target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oMath>
                </a14:m>
                <a:endParaRPr lang="en-US" b="0"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times where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appears as bad hub in respect to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𝜇</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𝑑</m:t>
                        </m:r>
                        <m:r>
                          <a:rPr lang="en-US" i="1">
                            <a:solidFill>
                              <a:schemeClr val="tx1"/>
                            </a:solidFill>
                            <a:latin typeface="Cambria Math" panose="02040503050406030204" pitchFamily="18" charset="0"/>
                            <a:cs typeface="Calibri" panose="020F0502020204030204" pitchFamily="34" charset="0"/>
                          </a:rPr>
                          <m:t>)</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𝜎</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𝑑</m:t>
                        </m:r>
                        <m:r>
                          <a:rPr lang="en-US" i="1">
                            <a:solidFill>
                              <a:schemeClr val="tx1"/>
                            </a:solidFill>
                            <a:latin typeface="Cambria Math" panose="02040503050406030204" pitchFamily="18" charset="0"/>
                            <a:cs typeface="Calibri" panose="020F0502020204030204" pitchFamily="34" charset="0"/>
                          </a:rPr>
                          <m:t>)</m:t>
                        </m:r>
                      </m:sub>
                    </m:sSub>
                  </m:oMath>
                </a14:m>
                <a:r>
                  <a:rPr lang="en-US" dirty="0">
                    <a:solidFill>
                      <a:schemeClr val="tx1"/>
                    </a:solidFill>
                    <a:latin typeface="Calibri" panose="020F0502020204030204" pitchFamily="34" charset="0"/>
                    <a:cs typeface="Calibri" panose="020F0502020204030204" pitchFamily="34" charset="0"/>
                  </a:rPr>
                  <a:t> are the mean and standard deviation of the bad occurrence of the drugs in respect to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𝜇</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𝑡</m:t>
                        </m:r>
                        <m:r>
                          <a:rPr lang="en-US" i="1">
                            <a:solidFill>
                              <a:schemeClr val="tx1"/>
                            </a:solidFill>
                            <a:latin typeface="Cambria Math" panose="02040503050406030204" pitchFamily="18" charset="0"/>
                            <a:cs typeface="Calibri" panose="020F0502020204030204" pitchFamily="34" charset="0"/>
                          </a:rPr>
                          <m:t>)</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𝜎</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𝑡</m:t>
                        </m:r>
                        <m:r>
                          <a:rPr lang="en-US" i="1">
                            <a:solidFill>
                              <a:schemeClr val="tx1"/>
                            </a:solidFill>
                            <a:latin typeface="Cambria Math" panose="02040503050406030204" pitchFamily="18" charset="0"/>
                            <a:cs typeface="Calibri" panose="020F0502020204030204" pitchFamily="34" charset="0"/>
                          </a:rPr>
                          <m:t>)</m:t>
                        </m:r>
                      </m:sub>
                    </m:sSub>
                  </m:oMath>
                </a14:m>
                <a:r>
                  <a:rPr lang="en-US" dirty="0">
                    <a:solidFill>
                      <a:schemeClr val="tx1"/>
                    </a:solidFill>
                    <a:latin typeface="Calibri" panose="020F0502020204030204" pitchFamily="34" charset="0"/>
                    <a:cs typeface="Calibri" panose="020F0502020204030204" pitchFamily="34" charset="0"/>
                  </a:rPr>
                  <a:t> are the mean and standard deviation of the bad occurrence of the targets in respect to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r="-744"/>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58218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dirty="0">
                <a:latin typeface="Calibri" panose="020F0502020204030204" pitchFamily="34" charset="0"/>
                <a:cs typeface="Calibri" panose="020F0502020204030204" pitchFamily="34" charset="0"/>
              </a:rPr>
              <a:t>Team Members</a:t>
            </a:r>
          </a:p>
        </p:txBody>
      </p:sp>
      <p:sp>
        <p:nvSpPr>
          <p:cNvPr id="3" name="Content Placeholder 2">
            <a:extLst>
              <a:ext uri="{FF2B5EF4-FFF2-40B4-BE49-F238E27FC236}">
                <a16:creationId xmlns:a16="http://schemas.microsoft.com/office/drawing/2014/main" id="{A928E55E-0BD8-4976-B39D-48C0A8F8426A}"/>
              </a:ext>
            </a:extLst>
          </p:cNvPr>
          <p:cNvSpPr>
            <a:spLocks noGrp="1"/>
          </p:cNvSpPr>
          <p:nvPr>
            <p:ph idx="1"/>
          </p:nvPr>
        </p:nvSpPr>
        <p:spPr>
          <a:xfrm>
            <a:off x="887929" y="1488613"/>
            <a:ext cx="5206483" cy="1940387"/>
          </a:xfrm>
        </p:spPr>
        <p:txBody>
          <a:bodyPr>
            <a:normAutofit/>
          </a:bodyPr>
          <a:lstStyle/>
          <a:p>
            <a:r>
              <a:rPr lang="it-IT" dirty="0">
                <a:solidFill>
                  <a:schemeClr val="tx1"/>
                </a:solidFill>
                <a:latin typeface="Calibri" panose="020F0502020204030204" pitchFamily="34" charset="0"/>
                <a:cs typeface="Calibri" panose="020F0502020204030204" pitchFamily="34" charset="0"/>
              </a:rPr>
              <a:t>Abdullah Al Zoabi</a:t>
            </a:r>
          </a:p>
          <a:p>
            <a:pPr lvl="1"/>
            <a:r>
              <a:rPr lang="en-US" dirty="0">
                <a:solidFill>
                  <a:schemeClr val="tx1"/>
                </a:solidFill>
                <a:latin typeface="Calibri" panose="020F0502020204030204" pitchFamily="34" charset="0"/>
                <a:cs typeface="Calibri" panose="020F0502020204030204" pitchFamily="34" charset="0"/>
              </a:rPr>
              <a:t>MSc Student @ ELTE University </a:t>
            </a:r>
          </a:p>
          <a:p>
            <a:r>
              <a:rPr lang="en-US" dirty="0">
                <a:solidFill>
                  <a:schemeClr val="tx1"/>
                </a:solidFill>
                <a:latin typeface="Calibri" panose="020F0502020204030204" pitchFamily="34" charset="0"/>
                <a:cs typeface="Calibri" panose="020F0502020204030204" pitchFamily="34" charset="0"/>
              </a:rPr>
              <a:t>Li </a:t>
            </a:r>
            <a:r>
              <a:rPr lang="en-US" dirty="0" err="1">
                <a:solidFill>
                  <a:schemeClr val="tx1"/>
                </a:solidFill>
                <a:latin typeface="Calibri" panose="020F0502020204030204" pitchFamily="34" charset="0"/>
                <a:cs typeface="Calibri" panose="020F0502020204030204" pitchFamily="34" charset="0"/>
              </a:rPr>
              <a:t>Jianhao</a:t>
            </a:r>
            <a:endParaRPr lang="en-US" dirty="0">
              <a:solidFill>
                <a:schemeClr val="tx1"/>
              </a:solidFill>
              <a:latin typeface="Calibri" panose="020F0502020204030204" pitchFamily="34" charset="0"/>
              <a:cs typeface="Calibri" panose="020F0502020204030204" pitchFamily="34" charset="0"/>
            </a:endParaRPr>
          </a:p>
          <a:p>
            <a:pPr lvl="1"/>
            <a:r>
              <a:rPr lang="en-US" dirty="0">
                <a:solidFill>
                  <a:schemeClr val="tx1"/>
                </a:solidFill>
                <a:latin typeface="Calibri" panose="020F0502020204030204" pitchFamily="34" charset="0"/>
                <a:cs typeface="Calibri" panose="020F0502020204030204" pitchFamily="34" charset="0"/>
              </a:rPr>
              <a:t>MSc Student @ ELTE University </a:t>
            </a:r>
          </a:p>
          <a:p>
            <a:pPr lvl="1"/>
            <a:endParaRPr lang="en-US" dirty="0">
              <a:solidFill>
                <a:schemeClr val="tx1"/>
              </a:solidFill>
            </a:endParaRPr>
          </a:p>
          <a:p>
            <a:pPr marL="457063" lvl="1" indent="0">
              <a:buNone/>
            </a:pPr>
            <a:endParaRPr lang="en-US" dirty="0"/>
          </a:p>
        </p:txBody>
      </p:sp>
      <p:sp>
        <p:nvSpPr>
          <p:cNvPr id="5" name="Title 1">
            <a:extLst>
              <a:ext uri="{FF2B5EF4-FFF2-40B4-BE49-F238E27FC236}">
                <a16:creationId xmlns:a16="http://schemas.microsoft.com/office/drawing/2014/main" id="{D6CB6F62-01DD-432D-BA41-EE0A3D8F3004}"/>
              </a:ext>
            </a:extLst>
          </p:cNvPr>
          <p:cNvSpPr txBox="1">
            <a:spLocks/>
          </p:cNvSpPr>
          <p:nvPr/>
        </p:nvSpPr>
        <p:spPr>
          <a:xfrm>
            <a:off x="677158" y="3124200"/>
            <a:ext cx="8594429" cy="1320800"/>
          </a:xfrm>
          <a:prstGeom prst="rect">
            <a:avLst/>
          </a:prstGeom>
        </p:spPr>
        <p:txBody>
          <a:bodyPr vert="horz" lIns="91440" tIns="45720" rIns="91440" bIns="45720" rtlCol="0" anchor="t">
            <a:normAutofit/>
          </a:bodyPr>
          <a:lst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Calibri" panose="020F0502020204030204" pitchFamily="34" charset="0"/>
                <a:cs typeface="Calibri" panose="020F0502020204030204" pitchFamily="34" charset="0"/>
              </a:rPr>
              <a:t>Supervisor</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887739" y="3962400"/>
            <a:ext cx="5206483" cy="797387"/>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dirty="0">
                <a:solidFill>
                  <a:schemeClr val="tx1"/>
                </a:solidFill>
                <a:latin typeface="Calibri" panose="020F0502020204030204" pitchFamily="34" charset="0"/>
                <a:cs typeface="Calibri" panose="020F0502020204030204" pitchFamily="34" charset="0"/>
              </a:rPr>
              <a:t>Dr.</a:t>
            </a:r>
            <a:r>
              <a:rPr lang="en-US" dirty="0">
                <a:solidFill>
                  <a:schemeClr val="tx1"/>
                </a:solidFill>
                <a:latin typeface="Calibri" panose="020F0502020204030204" pitchFamily="34" charset="0"/>
                <a:cs typeface="Calibri" panose="020F0502020204030204" pitchFamily="34" charset="0"/>
              </a:rPr>
              <a:t> </a:t>
            </a:r>
            <a:r>
              <a:rPr lang="en-US" dirty="0" err="1">
                <a:solidFill>
                  <a:schemeClr val="tx1"/>
                </a:solidFill>
                <a:latin typeface="Calibri" panose="020F0502020204030204" pitchFamily="34" charset="0"/>
                <a:cs typeface="Calibri" panose="020F0502020204030204" pitchFamily="34" charset="0"/>
              </a:rPr>
              <a:t>Krisztian</a:t>
            </a:r>
            <a:r>
              <a:rPr lang="en-US" dirty="0">
                <a:solidFill>
                  <a:schemeClr val="tx1"/>
                </a:solidFill>
                <a:latin typeface="Calibri" panose="020F0502020204030204" pitchFamily="34" charset="0"/>
                <a:cs typeface="Calibri" panose="020F0502020204030204" pitchFamily="34" charset="0"/>
              </a:rPr>
              <a:t> </a:t>
            </a:r>
            <a:r>
              <a:rPr lang="en-US" dirty="0" err="1">
                <a:solidFill>
                  <a:schemeClr val="tx1"/>
                </a:solidFill>
                <a:latin typeface="Calibri" panose="020F0502020204030204" pitchFamily="34" charset="0"/>
                <a:cs typeface="Calibri" panose="020F0502020204030204" pitchFamily="34" charset="0"/>
              </a:rPr>
              <a:t>Buza</a:t>
            </a:r>
            <a:endParaRPr lang="en-US" dirty="0">
              <a:solidFill>
                <a:schemeClr val="tx1"/>
              </a:solidFill>
              <a:latin typeface="Calibri" panose="020F0502020204030204" pitchFamily="34" charset="0"/>
              <a:cs typeface="Calibri" panose="020F0502020204030204" pitchFamily="34" charset="0"/>
            </a:endParaRPr>
          </a:p>
          <a:p>
            <a:pPr lvl="1"/>
            <a:r>
              <a:rPr lang="en-US" dirty="0">
                <a:solidFill>
                  <a:schemeClr val="tx1"/>
                </a:solidFill>
                <a:latin typeface="Calibri" panose="020F0502020204030204" pitchFamily="34" charset="0"/>
                <a:cs typeface="Calibri" panose="020F0502020204030204" pitchFamily="34" charset="0"/>
              </a:rPr>
              <a:t>Assistant professor, T-Labs @ ELTE University</a:t>
            </a:r>
          </a:p>
          <a:p>
            <a:pPr marL="457063" lvl="1" indent="0">
              <a:buFont typeface="Wingdings 3" charset="2"/>
              <a:buNone/>
            </a:pPr>
            <a:endParaRPr lang="en-US" dirty="0"/>
          </a:p>
        </p:txBody>
      </p:sp>
    </p:spTree>
    <p:extLst>
      <p:ext uri="{BB962C8B-B14F-4D97-AF65-F5344CB8AC3E}">
        <p14:creationId xmlns:p14="http://schemas.microsoft.com/office/powerpoint/2010/main" val="334761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Definitions :</a:t>
                </a: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𝑊𝐷</m:t>
                    </m:r>
                  </m:oMath>
                </a14:m>
                <a:r>
                  <a:rPr lang="en-US" b="0" dirty="0">
                    <a:solidFill>
                      <a:schemeClr val="tx1"/>
                    </a:solidFill>
                    <a:latin typeface="Calibri" panose="020F0502020204030204" pitchFamily="34" charset="0"/>
                    <a:cs typeface="Calibri" panose="020F0502020204030204" pitchFamily="34" charset="0"/>
                  </a:rPr>
                  <a:t> is the matrix of the drugs weights where the element </a:t>
                </a:r>
                <a14:m>
                  <m:oMath xmlns:m="http://schemas.openxmlformats.org/officeDocument/2006/math">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𝑊𝐷</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b="0" dirty="0">
                    <a:solidFill>
                      <a:schemeClr val="tx1"/>
                    </a:solidFill>
                    <a:latin typeface="Calibri" panose="020F0502020204030204" pitchFamily="34" charset="0"/>
                    <a:cs typeface="Calibri" panose="020F0502020204030204" pitchFamily="34" charset="0"/>
                  </a:rPr>
                  <a:t> is the weight of the drug </a:t>
                </a:r>
                <a14:m>
                  <m:oMath xmlns:m="http://schemas.openxmlformats.org/officeDocument/2006/math">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b="0" dirty="0">
                    <a:solidFill>
                      <a:schemeClr val="tx1"/>
                    </a:solidFill>
                    <a:latin typeface="Calibri" panose="020F0502020204030204" pitchFamily="34" charset="0"/>
                    <a:cs typeface="Calibri" panose="020F0502020204030204" pitchFamily="34" charset="0"/>
                  </a:rPr>
                  <a:t> in respect to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b="0" dirty="0">
                    <a:solidFill>
                      <a:schemeClr val="tx1"/>
                    </a:solidFill>
                    <a:latin typeface="Calibri" panose="020F0502020204030204" pitchFamily="34" charset="0"/>
                    <a:cs typeface="Calibri" panose="020F0502020204030204" pitchFamily="34" charset="0"/>
                  </a:rPr>
                  <a:t>.</a:t>
                </a:r>
              </a:p>
              <a:p>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𝑊</m:t>
                    </m:r>
                    <m:r>
                      <a:rPr lang="en-US" b="0" i="1" smtClean="0">
                        <a:solidFill>
                          <a:schemeClr val="tx1"/>
                        </a:solidFill>
                        <a:latin typeface="Cambria Math" panose="02040503050406030204" pitchFamily="18" charset="0"/>
                        <a:cs typeface="Calibri" panose="020F0502020204030204" pitchFamily="34" charset="0"/>
                      </a:rPr>
                      <m:t>𝑇</m:t>
                    </m:r>
                  </m:oMath>
                </a14:m>
                <a:r>
                  <a:rPr lang="en-US" dirty="0">
                    <a:solidFill>
                      <a:schemeClr val="tx1"/>
                    </a:solidFill>
                    <a:latin typeface="Calibri" panose="020F0502020204030204" pitchFamily="34" charset="0"/>
                    <a:cs typeface="Calibri" panose="020F0502020204030204" pitchFamily="34" charset="0"/>
                  </a:rPr>
                  <a:t> is the matrix of the targets weights where the element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𝑊</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is the weight of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in respect to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endParaRPr lang="en-US" b="0"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457445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Calculating the weights :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lgn="ctr">
                  <a:buNone/>
                </a:pP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𝑊𝐷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 </m:t>
                    </m:r>
                    <m:sSup>
                      <m:sSupPr>
                        <m:ctrlPr>
                          <a:rPr lang="en-US" b="0" i="1" smtClean="0">
                            <a:solidFill>
                              <a:schemeClr val="tx1"/>
                            </a:solidFill>
                            <a:latin typeface="Cambria Math" panose="02040503050406030204" pitchFamily="18" charset="0"/>
                            <a:cs typeface="Calibri" panose="020F0502020204030204" pitchFamily="34" charset="0"/>
                          </a:rPr>
                        </m:ctrlPr>
                      </m:sSupPr>
                      <m:e>
                        <m:r>
                          <a:rPr lang="en-US" b="0" i="1" smtClean="0">
                            <a:solidFill>
                              <a:schemeClr val="tx1"/>
                            </a:solidFill>
                            <a:latin typeface="Cambria Math" panose="02040503050406030204" pitchFamily="18" charset="0"/>
                            <a:cs typeface="Calibri" panose="020F0502020204030204" pitchFamily="34" charset="0"/>
                          </a:rPr>
                          <m:t>𝑒</m:t>
                        </m:r>
                      </m:e>
                      <m:sup>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e>
                            </m:d>
                            <m:r>
                              <a:rPr lang="en-US" b="0" i="1" smtClean="0">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𝜇</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𝑑</m:t>
                                </m:r>
                                <m:r>
                                  <a:rPr lang="en-US" i="1">
                                    <a:solidFill>
                                      <a:schemeClr val="tx1"/>
                                    </a:solidFill>
                                    <a:latin typeface="Cambria Math" panose="02040503050406030204" pitchFamily="18" charset="0"/>
                                    <a:cs typeface="Calibri" panose="020F0502020204030204" pitchFamily="34" charset="0"/>
                                  </a:rPr>
                                  <m:t>)</m:t>
                                </m:r>
                              </m:sub>
                            </m:sSub>
                          </m:num>
                          <m:den>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𝜎</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𝑑</m:t>
                                </m:r>
                                <m:r>
                                  <a:rPr lang="en-US" i="1">
                                    <a:solidFill>
                                      <a:schemeClr val="tx1"/>
                                    </a:solidFill>
                                    <a:latin typeface="Cambria Math" panose="02040503050406030204" pitchFamily="18" charset="0"/>
                                    <a:cs typeface="Calibri" panose="020F0502020204030204" pitchFamily="34" charset="0"/>
                                  </a:rPr>
                                  <m:t>)</m:t>
                                </m:r>
                              </m:sub>
                            </m:sSub>
                          </m:den>
                        </m:f>
                      </m:sup>
                    </m:sSup>
                  </m:oMath>
                </a14:m>
                <a:r>
                  <a:rPr lang="en-US" b="0" dirty="0">
                    <a:solidFill>
                      <a:schemeClr val="tx1"/>
                    </a:solidFill>
                    <a:latin typeface="Calibri" panose="020F0502020204030204" pitchFamily="34" charset="0"/>
                    <a:cs typeface="Calibri" panose="020F0502020204030204" pitchFamily="34" charset="0"/>
                  </a:rPr>
                  <a:t> </a:t>
                </a:r>
              </a:p>
              <a:p>
                <a:pPr marL="0" indent="0" algn="ctr">
                  <a:buNone/>
                </a:pPr>
                <a:endParaRPr lang="en-US" dirty="0">
                  <a:solidFill>
                    <a:schemeClr val="tx1"/>
                  </a:solidFill>
                  <a:latin typeface="Calibri" panose="020F0502020204030204" pitchFamily="34" charset="0"/>
                  <a:cs typeface="Calibri" panose="020F0502020204030204" pitchFamily="34" charset="0"/>
                </a:endParaRPr>
              </a:p>
              <a:p>
                <a:pPr marL="0" indent="0" algn="ctr">
                  <a:buNone/>
                </a:pPr>
                <a:endParaRPr lang="en-US" b="0" dirty="0">
                  <a:solidFill>
                    <a:schemeClr val="tx1"/>
                  </a:solidFill>
                  <a:latin typeface="Calibri" panose="020F0502020204030204" pitchFamily="34" charset="0"/>
                  <a:cs typeface="Calibri" panose="020F0502020204030204" pitchFamily="34" charset="0"/>
                </a:endParaRPr>
              </a:p>
              <a:p>
                <a:pPr marL="0" indent="0" algn="ctr">
                  <a:buNone/>
                </a:pPr>
                <a14:m>
                  <m:oMathPara xmlns:m="http://schemas.openxmlformats.org/officeDocument/2006/math">
                    <m:oMathParaPr>
                      <m:jc m:val="center"/>
                    </m:oMathParaPr>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𝑊</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 </m:t>
                      </m:r>
                      <m:sSup>
                        <m:sSupPr>
                          <m:ctrlPr>
                            <a:rPr lang="en-US" i="1">
                              <a:solidFill>
                                <a:schemeClr val="tx1"/>
                              </a:solidFill>
                              <a:latin typeface="Cambria Math" panose="02040503050406030204" pitchFamily="18" charset="0"/>
                              <a:cs typeface="Calibri" panose="020F0502020204030204" pitchFamily="34" charset="0"/>
                            </a:rPr>
                          </m:ctrlPr>
                        </m:sSupPr>
                        <m:e>
                          <m:r>
                            <a:rPr lang="en-US" i="1">
                              <a:solidFill>
                                <a:schemeClr val="tx1"/>
                              </a:solidFill>
                              <a:latin typeface="Cambria Math" panose="02040503050406030204" pitchFamily="18" charset="0"/>
                              <a:cs typeface="Calibri" panose="020F0502020204030204" pitchFamily="34" charset="0"/>
                            </a:rPr>
                            <m:t>𝑒</m:t>
                          </m:r>
                        </m:e>
                        <m: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e>
                              </m:d>
                              <m:r>
                                <a:rPr lang="en-US" i="1">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𝜇</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𝑡</m:t>
                                  </m:r>
                                  <m:r>
                                    <a:rPr lang="en-US" i="1">
                                      <a:solidFill>
                                        <a:schemeClr val="tx1"/>
                                      </a:solidFill>
                                      <a:latin typeface="Cambria Math" panose="02040503050406030204" pitchFamily="18" charset="0"/>
                                      <a:cs typeface="Calibri" panose="020F0502020204030204" pitchFamily="34" charset="0"/>
                                    </a:rPr>
                                    <m:t>)</m:t>
                                  </m:r>
                                </m:sub>
                              </m:sSub>
                            </m:num>
                            <m:den>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𝜎</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𝑡</m:t>
                                  </m:r>
                                  <m:r>
                                    <a:rPr lang="en-US" i="1">
                                      <a:solidFill>
                                        <a:schemeClr val="tx1"/>
                                      </a:solidFill>
                                      <a:latin typeface="Cambria Math" panose="02040503050406030204" pitchFamily="18" charset="0"/>
                                      <a:cs typeface="Calibri" panose="020F0502020204030204" pitchFamily="34" charset="0"/>
                                    </a:rPr>
                                    <m:t>)</m:t>
                                  </m:r>
                                </m:sub>
                              </m:sSub>
                            </m:den>
                          </m:f>
                        </m:sup>
                      </m:sSup>
                    </m:oMath>
                  </m:oMathPara>
                </a14:m>
                <a:endParaRPr lang="en-US" b="0"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294615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Update  weighted profile: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lgn="ctr">
                  <a:buNone/>
                </a:pPr>
                <a:r>
                  <a:rPr lang="en-US" sz="1800"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sz="1800" i="1">
                            <a:solidFill>
                              <a:schemeClr val="tx1"/>
                            </a:solidFill>
                            <a:latin typeface="Cambria Math" panose="02040503050406030204" pitchFamily="18" charset="0"/>
                            <a:cs typeface="Calibri" panose="020F0502020204030204" pitchFamily="34" charset="0"/>
                          </a:rPr>
                        </m:ctrlPr>
                      </m:sSubPr>
                      <m:e>
                        <m:acc>
                          <m:accPr>
                            <m:chr m:val="̂"/>
                            <m:ctrlPr>
                              <a:rPr lang="en-US" sz="1800" i="1">
                                <a:solidFill>
                                  <a:schemeClr val="tx1"/>
                                </a:solidFill>
                                <a:latin typeface="Cambria Math" panose="02040503050406030204" pitchFamily="18" charset="0"/>
                                <a:cs typeface="Calibri" panose="020F0502020204030204" pitchFamily="34" charset="0"/>
                              </a:rPr>
                            </m:ctrlPr>
                          </m:accPr>
                          <m:e>
                            <m:r>
                              <a:rPr lang="en-US" sz="1800" i="1">
                                <a:solidFill>
                                  <a:schemeClr val="tx1"/>
                                </a:solidFill>
                                <a:latin typeface="Cambria Math" panose="02040503050406030204" pitchFamily="18" charset="0"/>
                                <a:cs typeface="Calibri" panose="020F0502020204030204" pitchFamily="34" charset="0"/>
                              </a:rPr>
                              <m:t>𝑦</m:t>
                            </m:r>
                          </m:e>
                        </m:acc>
                        <m:r>
                          <a:rPr lang="en-US" sz="1800" i="1">
                            <a:solidFill>
                              <a:schemeClr val="tx1"/>
                            </a:solidFill>
                            <a:latin typeface="Cambria Math" panose="02040503050406030204" pitchFamily="18" charset="0"/>
                            <a:cs typeface="Calibri" panose="020F0502020204030204" pitchFamily="34" charset="0"/>
                          </a:rPr>
                          <m:t>′</m:t>
                        </m:r>
                      </m:e>
                      <m:sub>
                        <m:r>
                          <a:rPr lang="en-US" sz="1800" i="1">
                            <a:solidFill>
                              <a:schemeClr val="tx1"/>
                            </a:solidFill>
                            <a:latin typeface="Cambria Math" panose="02040503050406030204" pitchFamily="18" charset="0"/>
                            <a:cs typeface="Calibri" panose="020F0502020204030204" pitchFamily="34" charset="0"/>
                          </a:rPr>
                          <m:t>𝑖</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𝑗</m:t>
                        </m:r>
                      </m:sub>
                    </m:sSub>
                  </m:oMath>
                </a14:m>
                <a:r>
                  <a:rPr lang="en-US" sz="1800" dirty="0">
                    <a:solidFill>
                      <a:schemeClr val="tx1"/>
                    </a:solidFill>
                    <a:cs typeface="Calibri" panose="020F0502020204030204" pitchFamily="34" charset="0"/>
                  </a:rPr>
                  <a:t> = </a:t>
                </a:r>
                <a14:m>
                  <m:oMath xmlns:m="http://schemas.openxmlformats.org/officeDocument/2006/math">
                    <m:f>
                      <m:fPr>
                        <m:ctrlPr>
                          <a:rPr lang="en-US" sz="1800" i="1">
                            <a:solidFill>
                              <a:schemeClr val="tx1"/>
                            </a:solidFill>
                            <a:latin typeface="Cambria Math" panose="02040503050406030204" pitchFamily="18" charset="0"/>
                            <a:cs typeface="Calibri" panose="020F0502020204030204" pitchFamily="34" charset="0"/>
                          </a:rPr>
                        </m:ctrlPr>
                      </m:fPr>
                      <m:num>
                        <m:nary>
                          <m:naryPr>
                            <m:chr m:val="∑"/>
                            <m:ctrlPr>
                              <a:rPr lang="en-US" sz="1800" i="1">
                                <a:solidFill>
                                  <a:schemeClr val="tx1"/>
                                </a:solidFill>
                                <a:latin typeface="Cambria Math" panose="02040503050406030204" pitchFamily="18" charset="0"/>
                                <a:cs typeface="Calibri" panose="020F0502020204030204" pitchFamily="34" charset="0"/>
                              </a:rPr>
                            </m:ctrlPr>
                          </m:naryPr>
                          <m:sub>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𝑆𝐷</m:t>
                                </m:r>
                              </m:e>
                              <m:sub>
                                <m:r>
                                  <a:rPr lang="en-US" sz="1800" i="1">
                                    <a:solidFill>
                                      <a:schemeClr val="tx1"/>
                                    </a:solidFill>
                                    <a:latin typeface="Cambria Math" panose="02040503050406030204" pitchFamily="18" charset="0"/>
                                    <a:cs typeface="Calibri" panose="020F0502020204030204" pitchFamily="34" charset="0"/>
                                  </a:rPr>
                                  <m:t>𝑖</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𝑥</m:t>
                                </m:r>
                              </m:sub>
                            </m:sSub>
                            <m:r>
                              <m:rPr>
                                <m:brk m:alnAt="23"/>
                              </m:rP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𝑁</m:t>
                                </m:r>
                              </m:e>
                              <m:sub>
                                <m:r>
                                  <a:rPr lang="en-US" sz="1800" i="1">
                                    <a:solidFill>
                                      <a:schemeClr val="tx1"/>
                                    </a:solidFill>
                                    <a:latin typeface="Cambria Math" panose="02040503050406030204" pitchFamily="18" charset="0"/>
                                    <a:cs typeface="Calibri" panose="020F0502020204030204" pitchFamily="34" charset="0"/>
                                  </a:rPr>
                                  <m:t>𝑘</m:t>
                                </m:r>
                              </m:sub>
                            </m:sSub>
                            <m:d>
                              <m:dPr>
                                <m:ctrlPr>
                                  <a:rPr lang="en-US" sz="1800" i="1">
                                    <a:solidFill>
                                      <a:schemeClr val="tx1"/>
                                    </a:solidFill>
                                    <a:latin typeface="Cambria Math" panose="02040503050406030204" pitchFamily="18" charset="0"/>
                                    <a:cs typeface="Calibri" panose="020F0502020204030204" pitchFamily="34" charset="0"/>
                                  </a:rPr>
                                </m:ctrlPr>
                              </m:dPr>
                              <m:e>
                                <m:sSub>
                                  <m:sSubPr>
                                    <m:ctrlP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𝑀</m:t>
                                </m:r>
                              </m:e>
                              <m:sub>
                                <m:r>
                                  <a:rPr lang="en-US" sz="1800" i="1">
                                    <a:solidFill>
                                      <a:schemeClr val="tx1"/>
                                    </a:solidFill>
                                    <a:latin typeface="Cambria Math" panose="02040503050406030204" pitchFamily="18" charset="0"/>
                                    <a:cs typeface="Calibri" panose="020F0502020204030204" pitchFamily="34" charset="0"/>
                                  </a:rPr>
                                  <m:t>𝑥</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𝑗</m:t>
                                </m:r>
                              </m:sub>
                            </m:sSub>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𝑆𝐷</m:t>
                                </m:r>
                              </m:e>
                              <m:sub>
                                <m:r>
                                  <a:rPr lang="en-US" sz="1800" i="1">
                                    <a:solidFill>
                                      <a:schemeClr val="tx1"/>
                                    </a:solidFill>
                                    <a:latin typeface="Cambria Math" panose="02040503050406030204" pitchFamily="18" charset="0"/>
                                    <a:cs typeface="Calibri" panose="020F0502020204030204" pitchFamily="34" charset="0"/>
                                  </a:rPr>
                                  <m:t>𝑖</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𝑥</m:t>
                                </m:r>
                              </m:sub>
                            </m:sSub>
                            <m:r>
                              <a:rPr lang="en-US" sz="1800" b="0" i="1" smtClean="0">
                                <a:solidFill>
                                  <a:schemeClr val="tx1"/>
                                </a:solidFill>
                                <a:latin typeface="Cambria Math" panose="02040503050406030204" pitchFamily="18" charset="0"/>
                                <a:cs typeface="Calibri" panose="020F0502020204030204" pitchFamily="34" charset="0"/>
                              </a:rPr>
                              <m:t> </m:t>
                            </m:r>
                            <m:sSub>
                              <m:sSubPr>
                                <m:ctrlPr>
                                  <a:rPr lang="en-US" sz="1800" b="0" i="1" smtClean="0">
                                    <a:solidFill>
                                      <a:schemeClr val="tx1"/>
                                    </a:solidFill>
                                    <a:latin typeface="Cambria Math" panose="02040503050406030204" pitchFamily="18" charset="0"/>
                                    <a:cs typeface="Calibri" panose="020F0502020204030204" pitchFamily="34" charset="0"/>
                                  </a:rPr>
                                </m:ctrlPr>
                              </m:sSubPr>
                              <m:e>
                                <m:r>
                                  <a:rPr lang="en-US" sz="1800" b="0" i="1" smtClean="0">
                                    <a:solidFill>
                                      <a:schemeClr val="tx1"/>
                                    </a:solidFill>
                                    <a:latin typeface="Cambria Math" panose="02040503050406030204" pitchFamily="18" charset="0"/>
                                    <a:cs typeface="Calibri" panose="020F0502020204030204" pitchFamily="34" charset="0"/>
                                  </a:rPr>
                                  <m:t>𝑊𝐷</m:t>
                                </m:r>
                              </m:e>
                              <m:sub>
                                <m:r>
                                  <a:rPr lang="en-US" sz="1800" b="0" i="1" smtClean="0">
                                    <a:solidFill>
                                      <a:schemeClr val="tx1"/>
                                    </a:solidFill>
                                    <a:latin typeface="Cambria Math" panose="02040503050406030204" pitchFamily="18" charset="0"/>
                                    <a:cs typeface="Calibri" panose="020F0502020204030204" pitchFamily="34" charset="0"/>
                                  </a:rPr>
                                  <m:t>𝑥</m:t>
                                </m:r>
                                <m:r>
                                  <a:rPr lang="en-US" sz="1800" b="0" i="1" smtClean="0">
                                    <a:solidFill>
                                      <a:schemeClr val="tx1"/>
                                    </a:solidFill>
                                    <a:latin typeface="Cambria Math" panose="02040503050406030204" pitchFamily="18" charset="0"/>
                                    <a:cs typeface="Calibri" panose="020F0502020204030204" pitchFamily="34" charset="0"/>
                                  </a:rPr>
                                  <m:t>,</m:t>
                                </m:r>
                                <m:r>
                                  <a:rPr lang="en-US" sz="1800" b="0" i="1" smtClean="0">
                                    <a:solidFill>
                                      <a:schemeClr val="tx1"/>
                                    </a:solidFill>
                                    <a:latin typeface="Cambria Math" panose="02040503050406030204" pitchFamily="18" charset="0"/>
                                    <a:cs typeface="Calibri" panose="020F0502020204030204" pitchFamily="34" charset="0"/>
                                  </a:rPr>
                                  <m:t>𝑗</m:t>
                                </m:r>
                              </m:sub>
                            </m:sSub>
                          </m:e>
                        </m:nary>
                      </m:num>
                      <m:den>
                        <m:nary>
                          <m:naryPr>
                            <m:chr m:val="∑"/>
                            <m:ctrlPr>
                              <a:rPr lang="en-US" sz="1800" i="1">
                                <a:solidFill>
                                  <a:schemeClr val="tx1"/>
                                </a:solidFill>
                                <a:latin typeface="Cambria Math" panose="02040503050406030204" pitchFamily="18" charset="0"/>
                                <a:cs typeface="Calibri" panose="020F0502020204030204" pitchFamily="34" charset="0"/>
                              </a:rPr>
                            </m:ctrlPr>
                          </m:naryPr>
                          <m:sub>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𝑆𝐷</m:t>
                                </m:r>
                              </m:e>
                              <m:sub>
                                <m:r>
                                  <a:rPr lang="en-US" sz="1800" i="1">
                                    <a:solidFill>
                                      <a:schemeClr val="tx1"/>
                                    </a:solidFill>
                                    <a:latin typeface="Cambria Math" panose="02040503050406030204" pitchFamily="18" charset="0"/>
                                    <a:cs typeface="Calibri" panose="020F0502020204030204" pitchFamily="34" charset="0"/>
                                  </a:rPr>
                                  <m:t>𝑖</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𝑥</m:t>
                                </m:r>
                              </m:sub>
                            </m:sSub>
                            <m:r>
                              <m:rPr>
                                <m:brk m:alnAt="23"/>
                              </m:rP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𝑁</m:t>
                                </m:r>
                              </m:e>
                              <m:sub>
                                <m:r>
                                  <a:rPr lang="en-US" sz="1800" i="1">
                                    <a:solidFill>
                                      <a:schemeClr val="tx1"/>
                                    </a:solidFill>
                                    <a:latin typeface="Cambria Math" panose="02040503050406030204" pitchFamily="18" charset="0"/>
                                    <a:cs typeface="Calibri" panose="020F0502020204030204" pitchFamily="34" charset="0"/>
                                  </a:rPr>
                                  <m:t>𝑘</m:t>
                                </m:r>
                              </m:sub>
                            </m:sSub>
                            <m:d>
                              <m:dPr>
                                <m:ctrlPr>
                                  <a:rPr lang="en-US" sz="1800" i="1">
                                    <a:solidFill>
                                      <a:schemeClr val="tx1"/>
                                    </a:solidFill>
                                    <a:latin typeface="Cambria Math" panose="02040503050406030204" pitchFamily="18" charset="0"/>
                                    <a:cs typeface="Calibri" panose="020F0502020204030204" pitchFamily="34" charset="0"/>
                                  </a:rPr>
                                </m:ctrlPr>
                              </m:dPr>
                              <m:e>
                                <m:sSub>
                                  <m:sSubPr>
                                    <m:ctrlP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𝑆𝐷</m:t>
                                </m:r>
                              </m:e>
                              <m:sub>
                                <m:r>
                                  <a:rPr lang="en-US" sz="1800" i="1">
                                    <a:solidFill>
                                      <a:schemeClr val="tx1"/>
                                    </a:solidFill>
                                    <a:latin typeface="Cambria Math" panose="02040503050406030204" pitchFamily="18" charset="0"/>
                                    <a:cs typeface="Calibri" panose="020F0502020204030204" pitchFamily="34" charset="0"/>
                                  </a:rPr>
                                  <m:t>𝑖</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𝑥</m:t>
                                </m:r>
                              </m:sub>
                            </m:sSub>
                          </m:e>
                        </m:nary>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𝑊𝐷</m:t>
                            </m:r>
                          </m:e>
                          <m:sub>
                            <m:r>
                              <a:rPr lang="en-US" sz="1800" i="1">
                                <a:solidFill>
                                  <a:schemeClr val="tx1"/>
                                </a:solidFill>
                                <a:latin typeface="Cambria Math" panose="02040503050406030204" pitchFamily="18" charset="0"/>
                                <a:cs typeface="Calibri" panose="020F0502020204030204" pitchFamily="34" charset="0"/>
                              </a:rPr>
                              <m:t>𝑥</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𝑗</m:t>
                            </m:r>
                          </m:sub>
                        </m:sSub>
                      </m:den>
                    </m:f>
                  </m:oMath>
                </a14:m>
                <a:endParaRPr lang="en-US" sz="1800" dirty="0">
                  <a:solidFill>
                    <a:schemeClr val="tx1"/>
                  </a:solidFill>
                  <a:latin typeface="Calibri" panose="020F0502020204030204" pitchFamily="34" charset="0"/>
                  <a:cs typeface="Calibri" panose="020F0502020204030204" pitchFamily="34" charset="0"/>
                </a:endParaRPr>
              </a:p>
              <a:p>
                <a:pPr marL="0" indent="0" algn="ctr">
                  <a:buNone/>
                </a:pPr>
                <a:endParaRPr lang="en-US" b="0" dirty="0">
                  <a:solidFill>
                    <a:schemeClr val="tx1"/>
                  </a:solidFill>
                  <a:latin typeface="Calibri" panose="020F0502020204030204" pitchFamily="34" charset="0"/>
                  <a:cs typeface="Calibri" panose="020F0502020204030204" pitchFamily="34" charset="0"/>
                </a:endParaRPr>
              </a:p>
              <a:p>
                <a:pPr marL="0" indent="0" algn="ctr">
                  <a:buNone/>
                </a:pPr>
                <a:endParaRPr lang="en-US" b="0" dirty="0">
                  <a:solidFill>
                    <a:schemeClr val="tx1"/>
                  </a:solidFill>
                  <a:latin typeface="Calibri" panose="020F0502020204030204" pitchFamily="34" charset="0"/>
                  <a:cs typeface="Calibri" panose="020F0502020204030204" pitchFamily="34" charset="0"/>
                </a:endParaRPr>
              </a:p>
              <a:p>
                <a:pPr marL="0" indent="0" algn="ctr">
                  <a:buNone/>
                </a:pPr>
                <a14:m>
                  <m:oMathPara xmlns:m="http://schemas.openxmlformats.org/officeDocument/2006/math">
                    <m:oMathParaPr>
                      <m:jc m:val="center"/>
                    </m:oMathParaPr>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m:rPr>
                          <m:nor/>
                        </m:rPr>
                        <a:rPr lang="en-US" dirty="0">
                          <a:solidFill>
                            <a:schemeClr val="tx1"/>
                          </a:solidFill>
                          <a:cs typeface="Calibri" panose="020F0502020204030204" pitchFamily="34" charset="0"/>
                        </a:rPr>
                        <m:t> = </m:t>
                      </m:r>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i="1">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i="1">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𝑊</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i="1">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𝑊</m:t>
                              </m:r>
                              <m:r>
                                <a:rPr lang="en-US" i="1">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den>
                      </m:f>
                    </m:oMath>
                  </m:oMathPara>
                </a14:m>
                <a:endParaRPr lang="en-US" b="0"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905857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Sitting</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Datasets :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3656CD19-3C34-46C5-9A79-C6CD36DE6D77}"/>
              </a:ext>
            </a:extLst>
          </p:cNvPr>
          <p:cNvGraphicFramePr>
            <a:graphicFrameLocks noGrp="1"/>
          </p:cNvGraphicFramePr>
          <p:nvPr>
            <p:extLst>
              <p:ext uri="{D42A27DB-BD31-4B8C-83A1-F6EECF244321}">
                <p14:modId xmlns:p14="http://schemas.microsoft.com/office/powerpoint/2010/main" val="3488751820"/>
              </p:ext>
            </p:extLst>
          </p:nvPr>
        </p:nvGraphicFramePr>
        <p:xfrm>
          <a:off x="993571" y="2227494"/>
          <a:ext cx="8594428" cy="3241211"/>
        </p:xfrm>
        <a:graphic>
          <a:graphicData uri="http://schemas.openxmlformats.org/drawingml/2006/table">
            <a:tbl>
              <a:tblPr firstRow="1" bandRow="1">
                <a:tableStyleId>{E8B1032C-EA38-4F05-BA0D-38AFFFC7BED3}</a:tableStyleId>
              </a:tblPr>
              <a:tblGrid>
                <a:gridCol w="4091574">
                  <a:extLst>
                    <a:ext uri="{9D8B030D-6E8A-4147-A177-3AD203B41FA5}">
                      <a16:colId xmlns:a16="http://schemas.microsoft.com/office/drawing/2014/main" val="2975467101"/>
                    </a:ext>
                  </a:extLst>
                </a:gridCol>
                <a:gridCol w="1371600">
                  <a:extLst>
                    <a:ext uri="{9D8B030D-6E8A-4147-A177-3AD203B41FA5}">
                      <a16:colId xmlns:a16="http://schemas.microsoft.com/office/drawing/2014/main" val="1256914312"/>
                    </a:ext>
                  </a:extLst>
                </a:gridCol>
                <a:gridCol w="1600200">
                  <a:extLst>
                    <a:ext uri="{9D8B030D-6E8A-4147-A177-3AD203B41FA5}">
                      <a16:colId xmlns:a16="http://schemas.microsoft.com/office/drawing/2014/main" val="2642142898"/>
                    </a:ext>
                  </a:extLst>
                </a:gridCol>
                <a:gridCol w="1531054">
                  <a:extLst>
                    <a:ext uri="{9D8B030D-6E8A-4147-A177-3AD203B41FA5}">
                      <a16:colId xmlns:a16="http://schemas.microsoft.com/office/drawing/2014/main" val="267025949"/>
                    </a:ext>
                  </a:extLst>
                </a:gridCol>
              </a:tblGrid>
              <a:tr h="520277">
                <a:tc>
                  <a:txBody>
                    <a:bodyPr/>
                    <a:lstStyle/>
                    <a:p>
                      <a:pPr algn="ctr"/>
                      <a:r>
                        <a:rPr lang="en-US" dirty="0"/>
                        <a:t>Dataset Name</a:t>
                      </a:r>
                    </a:p>
                  </a:txBody>
                  <a:tcPr/>
                </a:tc>
                <a:tc>
                  <a:txBody>
                    <a:bodyPr/>
                    <a:lstStyle/>
                    <a:p>
                      <a:pPr algn="ctr"/>
                      <a:r>
                        <a:rPr lang="en-US" dirty="0"/>
                        <a:t>Num. of Targets </a:t>
                      </a:r>
                    </a:p>
                  </a:txBody>
                  <a:tcPr/>
                </a:tc>
                <a:tc>
                  <a:txBody>
                    <a:bodyPr/>
                    <a:lstStyle/>
                    <a:p>
                      <a:pPr algn="ctr"/>
                      <a:r>
                        <a:rPr lang="en-US" dirty="0"/>
                        <a:t>Num. of  Drugs</a:t>
                      </a:r>
                    </a:p>
                  </a:txBody>
                  <a:tcPr/>
                </a:tc>
                <a:tc>
                  <a:txBody>
                    <a:bodyPr/>
                    <a:lstStyle/>
                    <a:p>
                      <a:pPr algn="ctr"/>
                      <a:r>
                        <a:rPr lang="en-US" dirty="0"/>
                        <a:t>Num. of Interactions</a:t>
                      </a:r>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Enzyme</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664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445</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2926</a:t>
                      </a:r>
                      <a:endParaRPr lang="en-US" dirty="0"/>
                    </a:p>
                  </a:txBody>
                  <a:tcPr/>
                </a:tc>
                <a:extLst>
                  <a:ext uri="{0D108BD9-81ED-4DB2-BD59-A6C34878D82A}">
                    <a16:rowId xmlns:a16="http://schemas.microsoft.com/office/drawing/2014/main" val="1732074981"/>
                  </a:ext>
                </a:extLst>
              </a:tr>
              <a:tr h="520277">
                <a:tc>
                  <a:txBody>
                    <a:bodyPr/>
                    <a:lstStyle/>
                    <a:p>
                      <a:pPr algn="ctr"/>
                      <a:r>
                        <a:rPr lang="en-US" sz="1799" b="0" i="0" u="none" strike="noStrike" kern="1200" baseline="0" dirty="0">
                          <a:solidFill>
                            <a:schemeClr val="tx1"/>
                          </a:solidFill>
                          <a:latin typeface="+mn-lt"/>
                          <a:ea typeface="+mn-ea"/>
                          <a:cs typeface="+mn-cs"/>
                        </a:rPr>
                        <a:t>Ion Channels</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204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210</a:t>
                      </a:r>
                      <a:endParaRPr lang="en-US" dirty="0"/>
                    </a:p>
                  </a:txBody>
                  <a:tcPr/>
                </a:tc>
                <a:tc>
                  <a:txBody>
                    <a:bodyPr/>
                    <a:lstStyle/>
                    <a:p>
                      <a:pPr algn="ctr"/>
                      <a:r>
                        <a:rPr lang="en-US" sz="1799" b="0" i="0" u="none" strike="noStrike" kern="1200" baseline="0" dirty="0">
                          <a:solidFill>
                            <a:schemeClr val="tx1"/>
                          </a:solidFill>
                          <a:latin typeface="+mn-lt"/>
                          <a:ea typeface="+mn-ea"/>
                          <a:cs typeface="+mn-cs"/>
                        </a:rPr>
                        <a:t>1476</a:t>
                      </a: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G-protein coupled receptors (GPCR)</a:t>
                      </a:r>
                      <a:endParaRPr lang="en-US" dirty="0"/>
                    </a:p>
                  </a:txBody>
                  <a:tcPr/>
                </a:tc>
                <a:tc>
                  <a:txBody>
                    <a:bodyPr/>
                    <a:lstStyle/>
                    <a:p>
                      <a:pPr algn="ctr"/>
                      <a:r>
                        <a:rPr lang="en-US" sz="1799" b="0" i="0" u="none" strike="noStrike" kern="1200" baseline="0" dirty="0">
                          <a:solidFill>
                            <a:schemeClr val="tx1"/>
                          </a:solidFill>
                          <a:latin typeface="+mn-lt"/>
                          <a:ea typeface="+mn-ea"/>
                          <a:cs typeface="+mn-cs"/>
                        </a:rPr>
                        <a:t>95</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223</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635</a:t>
                      </a: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Nuclear Receptors (NR)</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26</a:t>
                      </a:r>
                      <a:endParaRPr lang="en-US" dirty="0"/>
                    </a:p>
                  </a:txBody>
                  <a:tcPr/>
                </a:tc>
                <a:tc>
                  <a:txBody>
                    <a:bodyPr/>
                    <a:lstStyle/>
                    <a:p>
                      <a:pPr algn="ctr"/>
                      <a:r>
                        <a:rPr lang="en-US" sz="1799" b="0" i="0" u="none" strike="noStrike" kern="1200" baseline="0" dirty="0">
                          <a:solidFill>
                            <a:schemeClr val="tx1"/>
                          </a:solidFill>
                          <a:latin typeface="+mn-lt"/>
                          <a:ea typeface="+mn-ea"/>
                          <a:cs typeface="+mn-cs"/>
                        </a:rPr>
                        <a:t>54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90</a:t>
                      </a: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Kinase</a:t>
                      </a:r>
                      <a:endParaRPr lang="en-US" dirty="0"/>
                    </a:p>
                  </a:txBody>
                  <a:tcPr/>
                </a:tc>
                <a:tc>
                  <a:txBody>
                    <a:bodyPr/>
                    <a:lstStyle/>
                    <a:p>
                      <a:pPr algn="ctr"/>
                      <a:r>
                        <a:rPr lang="en-US" sz="1799" b="0" i="0" u="none" strike="noStrike" kern="1200" baseline="0" dirty="0">
                          <a:solidFill>
                            <a:schemeClr val="tx1"/>
                          </a:solidFill>
                          <a:latin typeface="+mn-lt"/>
                          <a:ea typeface="+mn-ea"/>
                          <a:cs typeface="+mn-cs"/>
                        </a:rPr>
                        <a:t>442</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68</a:t>
                      </a:r>
                      <a:endParaRPr lang="en-US" dirty="0"/>
                    </a:p>
                  </a:txBody>
                  <a:tcPr/>
                </a:tc>
                <a:tc>
                  <a:txBody>
                    <a:bodyPr/>
                    <a:lstStyle/>
                    <a:p>
                      <a:pPr algn="ctr"/>
                      <a:r>
                        <a:rPr lang="en-US" sz="1799" b="0" i="0" u="none" strike="noStrike" kern="1200" baseline="0" dirty="0">
                          <a:solidFill>
                            <a:schemeClr val="tx1"/>
                          </a:solidFill>
                          <a:latin typeface="+mn-lt"/>
                          <a:ea typeface="+mn-ea"/>
                          <a:cs typeface="+mn-cs"/>
                        </a:rPr>
                        <a:t>1527</a:t>
                      </a:r>
                      <a:endParaRPr lang="en-US" dirty="0"/>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179520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Sitting (Cont.)</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Evaluation :  </a:t>
            </a:r>
            <a:r>
              <a:rPr lang="en-US" dirty="0">
                <a:solidFill>
                  <a:schemeClr val="tx1"/>
                </a:solidFill>
                <a:latin typeface="Calibri" panose="020F0502020204030204" pitchFamily="34" charset="0"/>
                <a:cs typeface="Calibri" panose="020F0502020204030204" pitchFamily="34" charset="0"/>
              </a:rPr>
              <a:t>in our experiments we used leave-one-out cross-validation, i.e., in each round we leave exactly one interaction and try to predict it. </a:t>
            </a:r>
          </a:p>
          <a:p>
            <a:pPr marL="0" indent="0">
              <a:buNone/>
            </a:pPr>
            <a:r>
              <a:rPr lang="en-US" b="1" dirty="0">
                <a:solidFill>
                  <a:schemeClr val="tx1"/>
                </a:solidFill>
                <a:latin typeface="Calibri" panose="020F0502020204030204" pitchFamily="34" charset="0"/>
                <a:cs typeface="Calibri" panose="020F0502020204030204" pitchFamily="34" charset="0"/>
              </a:rPr>
              <a:t>Metrics :</a:t>
            </a:r>
            <a:r>
              <a:rPr lang="en-US" dirty="0">
                <a:solidFill>
                  <a:schemeClr val="tx1"/>
                </a:solidFill>
                <a:latin typeface="Calibri" panose="020F0502020204030204" pitchFamily="34" charset="0"/>
                <a:cs typeface="Calibri" panose="020F0502020204030204" pitchFamily="34" charset="0"/>
              </a:rPr>
              <a:t>  we used Area Under Receiver Operator Characteristic Curve (AUC) and Area Under Precision-Recall Curve (AUPR).</a:t>
            </a:r>
            <a:endParaRPr lang="en-US" b="1" dirty="0">
              <a:solidFill>
                <a:schemeClr val="tx1"/>
              </a:solidFill>
              <a:latin typeface="Calibri" panose="020F0502020204030204" pitchFamily="34" charset="0"/>
              <a:cs typeface="Calibri" panose="020F0502020204030204" pitchFamily="34" charset="0"/>
            </a:endParaRPr>
          </a:p>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146905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Kinas</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308695341"/>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581287408"/>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23474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NR</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3676931771"/>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4139310529"/>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51210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GPCR</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3256527473"/>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725892193"/>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06032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Ion Channels</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2856459728"/>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365106260"/>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1128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To calculate the similarities based on the interaction matrix we use the Jaccard Similarity which is defined as the following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is the Drug-Drug Jaccard similarity matrix and the element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drugs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up>
                          <m:r>
                            <a:rPr lang="en-US" b="0" i="1" smtClean="0">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b="0" i="1" smtClean="0">
                          <a:solidFill>
                            <a:schemeClr val="tx1"/>
                          </a:solidFill>
                          <a:latin typeface="Cambria Math" panose="02040503050406030204" pitchFamily="18" charset="0"/>
                          <a:cs typeface="Calibri" panose="020F0502020204030204" pitchFamily="34" charset="0"/>
                        </a:rPr>
                        <m:t> </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targets where both drugs interact with.</a:t>
                </a: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targets where one or both drugs interact with.</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572936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Introduction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715000" cy="3880773"/>
          </a:xfrm>
        </p:spPr>
        <p:txBody>
          <a:bodyPr/>
          <a:lstStyle/>
          <a:p>
            <a:r>
              <a:rPr lang="en-US" dirty="0">
                <a:solidFill>
                  <a:schemeClr val="tx1"/>
                </a:solidFill>
                <a:latin typeface="Calibri" panose="020F0502020204030204" pitchFamily="34" charset="0"/>
                <a:cs typeface="Calibri" panose="020F0502020204030204" pitchFamily="34" charset="0"/>
              </a:rPr>
              <a:t>Drug-Target Interaction Prediction (DTI) is an important application of machine learning pharmaceutical industry, the importance is coming from the fact that we need to save the time and cost of the drugs development [1].</a:t>
            </a:r>
          </a:p>
          <a:p>
            <a:r>
              <a:rPr lang="en-US" dirty="0">
                <a:solidFill>
                  <a:schemeClr val="tx1"/>
                </a:solidFill>
                <a:latin typeface="Calibri" panose="020F0502020204030204" pitchFamily="34" charset="0"/>
                <a:cs typeface="Calibri" panose="020F0502020204030204" pitchFamily="34" charset="0"/>
              </a:rPr>
              <a:t>It takes in average 1.8 $ billions and 10 year to bring a new drug to the market [2].</a:t>
            </a:r>
          </a:p>
          <a:p>
            <a:r>
              <a:rPr lang="en-US" dirty="0">
                <a:solidFill>
                  <a:schemeClr val="tx1"/>
                </a:solidFill>
                <a:latin typeface="Calibri" panose="020F0502020204030204" pitchFamily="34" charset="0"/>
                <a:cs typeface="Calibri" panose="020F0502020204030204" pitchFamily="34" charset="0"/>
              </a:rPr>
              <a:t>Drug-Target Interaction Prediction (DTI) aims to repositioning the existed drugs, which means use the existed drugs to treat another disease targets.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454269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14:m>
                  <m:oMath xmlns:m="http://schemas.openxmlformats.org/officeDocument/2006/math">
                    <m:sSubSup>
                      <m:sSubSupPr>
                        <m:ctrlPr>
                          <a:rPr lang="en-US" i="1" smtClean="0">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is the Target-Target Jaccard similarity matrix and the element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targets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𝑆𝑇</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up>
                          <m:r>
                            <a:rPr lang="en-US" b="0" i="1" smtClean="0">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b="0" i="1" smtClean="0">
                          <a:solidFill>
                            <a:schemeClr val="tx1"/>
                          </a:solidFill>
                          <a:latin typeface="Cambria Math" panose="02040503050406030204" pitchFamily="18" charset="0"/>
                          <a:cs typeface="Calibri" panose="020F0502020204030204" pitchFamily="34" charset="0"/>
                        </a:rPr>
                        <m:t> </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drugs where both targets interact with.</a:t>
                </a: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drugs where one or both targets interact with.</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r="-186"/>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70482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Example :</a:t>
                </a:r>
              </a:p>
              <a:p>
                <a:pPr marL="0" indent="0" algn="ctr">
                  <a:buNone/>
                </a:pPr>
                <a:endParaRPr lang="en-US" b="1"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𝐷</m:t>
                          </m:r>
                        </m:e>
                        <m:sub>
                          <m:r>
                            <a:rPr lang="en-US" b="0" i="1" smtClean="0">
                              <a:solidFill>
                                <a:schemeClr val="tx1"/>
                              </a:solidFill>
                              <a:latin typeface="Cambria Math" panose="02040503050406030204" pitchFamily="18" charset="0"/>
                              <a:cs typeface="Calibri" panose="020F0502020204030204" pitchFamily="34" charset="0"/>
                            </a:rPr>
                            <m:t>1</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2</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1</m:t>
                          </m:r>
                        </m:num>
                        <m:den>
                          <m:r>
                            <a:rPr lang="en-US" b="0" i="1" smtClean="0">
                              <a:solidFill>
                                <a:schemeClr val="tx1"/>
                              </a:solidFill>
                              <a:latin typeface="Cambria Math" panose="02040503050406030204" pitchFamily="18" charset="0"/>
                              <a:cs typeface="Calibri" panose="020F0502020204030204" pitchFamily="34" charset="0"/>
                            </a:rPr>
                            <m:t>3</m:t>
                          </m:r>
                        </m:den>
                      </m:f>
                      <m:r>
                        <a:rPr lang="en-US" b="0" i="1" smtClean="0">
                          <a:solidFill>
                            <a:schemeClr val="tx1"/>
                          </a:solidFill>
                          <a:latin typeface="Cambria Math" panose="02040503050406030204" pitchFamily="18" charset="0"/>
                          <a:cs typeface="Calibri" panose="020F0502020204030204" pitchFamily="34" charset="0"/>
                        </a:rPr>
                        <m:t>=0.33</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i="1" dirty="0">
                  <a:solidFill>
                    <a:schemeClr val="tx1"/>
                  </a:solidFill>
                  <a:latin typeface="Cambria Math" panose="02040503050406030204" pitchFamily="18" charset="0"/>
                  <a:cs typeface="Calibri" panose="020F0502020204030204" pitchFamily="34" charset="0"/>
                </a:endParaRPr>
              </a:p>
              <a:p>
                <a:pPr marL="0" indent="0">
                  <a:buNone/>
                </a:pPr>
                <a14:m>
                  <m:oMathPara xmlns:m="http://schemas.openxmlformats.org/officeDocument/2006/math">
                    <m:oMathParaPr>
                      <m:jc m:val="center"/>
                    </m:oMathParaPr>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1,</m:t>
                          </m:r>
                          <m:r>
                            <a:rPr lang="en-US" b="0" i="1" smtClean="0">
                              <a:solidFill>
                                <a:schemeClr val="tx1"/>
                              </a:solidFill>
                              <a:latin typeface="Cambria Math" panose="02040503050406030204" pitchFamily="18" charset="0"/>
                              <a:cs typeface="Calibri" panose="020F0502020204030204" pitchFamily="34" charset="0"/>
                            </a:rPr>
                            <m:t>3</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1</m:t>
                          </m:r>
                        </m:num>
                        <m:den>
                          <m:r>
                            <a:rPr lang="en-US" b="0" i="1" smtClean="0">
                              <a:solidFill>
                                <a:schemeClr val="tx1"/>
                              </a:solidFill>
                              <a:latin typeface="Cambria Math" panose="02040503050406030204" pitchFamily="18" charset="0"/>
                              <a:cs typeface="Calibri" panose="020F0502020204030204" pitchFamily="34" charset="0"/>
                            </a:rPr>
                            <m:t>2</m:t>
                          </m:r>
                        </m:den>
                      </m:f>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0.5</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78169636-63D3-4739-AC8B-D59D55620E32}"/>
              </a:ext>
            </a:extLst>
          </p:cNvPr>
          <p:cNvGraphicFramePr>
            <a:graphicFrameLocks noGrp="1"/>
          </p:cNvGraphicFramePr>
          <p:nvPr>
            <p:extLst>
              <p:ext uri="{D42A27DB-BD31-4B8C-83A1-F6EECF244321}">
                <p14:modId xmlns:p14="http://schemas.microsoft.com/office/powerpoint/2010/main" val="1910150948"/>
              </p:ext>
            </p:extLst>
          </p:nvPr>
        </p:nvGraphicFramePr>
        <p:xfrm>
          <a:off x="7466012" y="599813"/>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3815052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ImprovedWeightedProfile</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 </a:t>
                </a:r>
                <a:r>
                  <a:rPr lang="en-US" dirty="0" err="1">
                    <a:solidFill>
                      <a:schemeClr val="tx1"/>
                    </a:solidFill>
                    <a:latin typeface="Calibri" panose="020F0502020204030204" pitchFamily="34" charset="0"/>
                    <a:cs typeface="Calibri" panose="020F0502020204030204" pitchFamily="34" charset="0"/>
                  </a:rPr>
                  <a:t>DrugDrugJaccardSimilarity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  </a:t>
                </a:r>
                <a:r>
                  <a:rPr lang="en-US" dirty="0" err="1">
                    <a:solidFill>
                      <a:schemeClr val="tx1"/>
                    </a:solidFill>
                    <a:latin typeface="Calibri" panose="020F0502020204030204" pitchFamily="34" charset="0"/>
                    <a:cs typeface="Calibri" panose="020F0502020204030204" pitchFamily="34" charset="0"/>
                  </a:rPr>
                  <a:t>TargetTargetJaccardSimilarity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cs typeface="Calibri" panose="020F0502020204030204" pitchFamily="34" charset="0"/>
                  </a:rPr>
                  <a:t>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oMath>
                </a14:m>
                <a:r>
                  <a:rPr lang="en-US" dirty="0">
                    <a:solidFill>
                      <a:schemeClr val="tx1"/>
                    </a:solidFill>
                    <a:latin typeface="Calibri" panose="020F0502020204030204" pitchFamily="34" charset="0"/>
                    <a:cs typeface="Calibri" panose="020F0502020204030204" pitchFamily="34" charset="0"/>
                  </a:rPr>
                  <a:t> := WeightedProfile(</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m:t>
                    </m:r>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𝑆𝑇</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return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ImprovedWeightedProfile</a:t>
                </a: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419191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 (Cont.)</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219200"/>
                <a:ext cx="6553199" cy="5486400"/>
              </a:xfrm>
            </p:spPr>
            <p:txBody>
              <a:bodyPr>
                <a:normAutofit fontScale="92500" lnSpcReduction="20000"/>
              </a:bodyPr>
              <a:lstStyle/>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Function DrugDrugJaccardSimilarity(</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 Number of drugs</a:t>
                </a: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if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oMath>
                </a14:m>
                <a:r>
                  <a:rPr lang="en-US" dirty="0">
                    <a:solidFill>
                      <a:schemeClr val="tx1"/>
                    </a:solidFill>
                    <a:latin typeface="Calibri" panose="020F0502020204030204" pitchFamily="34" charset="0"/>
                    <a:cs typeface="Calibri" panose="020F0502020204030204" pitchFamily="34" charset="0"/>
                  </a:rPr>
                  <a:t> then</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≔1</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else</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𝑆𝑖𝑚</m:t>
                        </m:r>
                      </m:e>
                      <m:sub/>
                      <m:sup/>
                    </m:sSubSup>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i="1">
                        <a:solidFill>
                          <a:schemeClr val="tx1"/>
                        </a:solidFill>
                        <a:latin typeface="Cambria Math" panose="02040503050406030204" pitchFamily="18" charset="0"/>
                        <a:cs typeface="Calibri" panose="020F0502020204030204" pitchFamily="34" charset="0"/>
                      </a:rPr>
                      <m:t> </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b="0" i="1" dirty="0">
                  <a:solidFill>
                    <a:schemeClr val="tx1"/>
                  </a:solidFill>
                  <a:latin typeface="Cambria Math" panose="02040503050406030204" pitchFamily="18" charset="0"/>
                  <a:cs typeface="Calibri" panose="020F0502020204030204" pitchFamily="34" charset="0"/>
                </a:endParaRP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𝑖</m:t>
                        </m:r>
                      </m:sub>
                      <m:sup>
                        <m:r>
                          <a:rPr lang="en-US" i="1">
                            <a:solidFill>
                              <a:schemeClr val="tx1"/>
                            </a:solidFill>
                            <a:latin typeface="Cambria Math" panose="02040503050406030204" pitchFamily="18" charset="0"/>
                            <a:cs typeface="Calibri" panose="020F0502020204030204" pitchFamily="34" charset="0"/>
                          </a:rPr>
                          <m:t>𝐽</m:t>
                        </m:r>
                        <m:r>
                          <a:rPr lang="en-US" b="0" i="1" smtClean="0">
                            <a:solidFill>
                              <a:schemeClr val="tx1"/>
                            </a:solidFill>
                            <a:latin typeface="Cambria Math" panose="02040503050406030204" pitchFamily="18" charset="0"/>
                            <a:cs typeface="Calibri" panose="020F0502020204030204" pitchFamily="34" charset="0"/>
                          </a:rPr>
                          <m:t> </m:t>
                        </m:r>
                      </m:sup>
                    </m:sSubSup>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cs typeface="Calibri" panose="020F0502020204030204" pitchFamily="34" charset="0"/>
                  </a:rPr>
                  <a:t>          return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DrugDrugJaccardSimilarity</a:t>
                </a: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219200"/>
                <a:ext cx="6553199" cy="5486400"/>
              </a:xfrm>
              <a:blipFill>
                <a:blip r:embed="rId2"/>
                <a:stretch>
                  <a:fillRect l="-651" b="-22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826849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 (Cont.)</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219200"/>
                <a:ext cx="6553199" cy="5486400"/>
              </a:xfrm>
            </p:spPr>
            <p:txBody>
              <a:bodyPr>
                <a:normAutofit fontScale="92500" lnSpcReduction="20000"/>
              </a:bodyPr>
              <a:lstStyle/>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TargetTargetJaccardSimilarity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 Number of targets</a:t>
                </a: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if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oMath>
                </a14:m>
                <a:r>
                  <a:rPr lang="en-US" dirty="0">
                    <a:solidFill>
                      <a:schemeClr val="tx1"/>
                    </a:solidFill>
                    <a:latin typeface="Calibri" panose="020F0502020204030204" pitchFamily="34" charset="0"/>
                    <a:cs typeface="Calibri" panose="020F0502020204030204" pitchFamily="34" charset="0"/>
                  </a:rPr>
                  <a:t> then</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≔1</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else</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𝑆𝑖𝑚</m:t>
                        </m:r>
                      </m:e>
                      <m:sub/>
                      <m:sup/>
                    </m:sSubSup>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i="1">
                        <a:solidFill>
                          <a:schemeClr val="tx1"/>
                        </a:solidFill>
                        <a:latin typeface="Cambria Math" panose="02040503050406030204" pitchFamily="18" charset="0"/>
                        <a:cs typeface="Calibri" panose="020F0502020204030204" pitchFamily="34" charset="0"/>
                      </a:rPr>
                      <m:t> </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b="0" i="1" dirty="0">
                  <a:solidFill>
                    <a:schemeClr val="tx1"/>
                  </a:solidFill>
                  <a:latin typeface="Cambria Math" panose="02040503050406030204" pitchFamily="18" charset="0"/>
                  <a:cs typeface="Calibri" panose="020F0502020204030204" pitchFamily="34" charset="0"/>
                </a:endParaRP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𝑖</m:t>
                        </m:r>
                      </m:sub>
                      <m:sup>
                        <m:r>
                          <a:rPr lang="en-US" i="1">
                            <a:solidFill>
                              <a:schemeClr val="tx1"/>
                            </a:solidFill>
                            <a:latin typeface="Cambria Math" panose="02040503050406030204" pitchFamily="18" charset="0"/>
                            <a:cs typeface="Calibri" panose="020F0502020204030204" pitchFamily="34" charset="0"/>
                          </a:rPr>
                          <m:t>𝐽</m:t>
                        </m:r>
                        <m:r>
                          <a:rPr lang="en-US" b="0" i="1" smtClean="0">
                            <a:solidFill>
                              <a:schemeClr val="tx1"/>
                            </a:solidFill>
                            <a:latin typeface="Cambria Math" panose="02040503050406030204" pitchFamily="18" charset="0"/>
                            <a:cs typeface="Calibri" panose="020F0502020204030204" pitchFamily="34" charset="0"/>
                          </a:rPr>
                          <m:t> </m:t>
                        </m:r>
                      </m:sup>
                    </m:sSubSup>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cs typeface="Calibri" panose="020F0502020204030204" pitchFamily="34" charset="0"/>
                  </a:rPr>
                  <a:t>          return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TargetTargetJaccardSimilarity</a:t>
                </a: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219200"/>
                <a:ext cx="6553199" cy="5486400"/>
              </a:xfrm>
              <a:blipFill>
                <a:blip r:embed="rId2"/>
                <a:stretch>
                  <a:fillRect l="-651" b="-22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43486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1905676121"/>
              </p:ext>
            </p:extLst>
          </p:nvPr>
        </p:nvGraphicFramePr>
        <p:xfrm>
          <a:off x="1598612" y="1600200"/>
          <a:ext cx="9372600" cy="4858641"/>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2400" dirty="0"/>
                        <a:t>Enzyme</a:t>
                      </a:r>
                    </a:p>
                    <a:p>
                      <a:pPr marL="0" marR="0" lvl="0" indent="0" algn="ctr" defTabSz="457063" rtl="0" eaLnBrk="1" fontAlgn="auto" latinLnBrk="0" hangingPunct="1">
                        <a:lnSpc>
                          <a:spcPct val="100000"/>
                        </a:lnSpc>
                        <a:spcBef>
                          <a:spcPts val="0"/>
                        </a:spcBef>
                        <a:spcAft>
                          <a:spcPts val="0"/>
                        </a:spcAft>
                        <a:buClrTx/>
                        <a:buSzTx/>
                        <a:buFontTx/>
                        <a:buNone/>
                        <a:tabLst/>
                        <a:defRPr/>
                      </a:pP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0.92960</a:t>
                      </a:r>
                    </a:p>
                  </a:txBody>
                  <a:tcPr/>
                </a:tc>
                <a:tc>
                  <a:txBody>
                    <a:bodyPr/>
                    <a:lstStyle/>
                    <a:p>
                      <a:pPr algn="ctr"/>
                      <a:r>
                        <a:rPr lang="en-US" dirty="0"/>
                        <a:t>0.7261</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0.9452</a:t>
                      </a:r>
                    </a:p>
                  </a:txBody>
                  <a:tcPr/>
                </a:tc>
                <a:tc>
                  <a:txBody>
                    <a:bodyPr/>
                    <a:lstStyle/>
                    <a:p>
                      <a:pPr algn="ctr"/>
                      <a:r>
                        <a:rPr lang="en-US" dirty="0"/>
                        <a:t>0.8223</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0.9496</a:t>
                      </a:r>
                    </a:p>
                  </a:txBody>
                  <a:tcPr/>
                </a:tc>
                <a:tc>
                  <a:txBody>
                    <a:bodyPr/>
                    <a:lstStyle/>
                    <a:p>
                      <a:pPr algn="ctr"/>
                      <a:r>
                        <a:rPr lang="en-US" dirty="0"/>
                        <a:t>0.8523</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0.95332</a:t>
                      </a:r>
                    </a:p>
                  </a:txBody>
                  <a:tcPr/>
                </a:tc>
                <a:tc>
                  <a:txBody>
                    <a:bodyPr/>
                    <a:lstStyle/>
                    <a:p>
                      <a:pPr algn="ctr"/>
                      <a:r>
                        <a:rPr lang="en-US" dirty="0"/>
                        <a:t>0.8653</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0.95483</a:t>
                      </a:r>
                    </a:p>
                  </a:txBody>
                  <a:tcPr/>
                </a:tc>
                <a:tc>
                  <a:txBody>
                    <a:bodyPr/>
                    <a:lstStyle/>
                    <a:p>
                      <a:pPr algn="ctr"/>
                      <a:r>
                        <a:rPr lang="en-US" dirty="0"/>
                        <a:t>0.86888</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0.9570</a:t>
                      </a:r>
                    </a:p>
                  </a:txBody>
                  <a:tcPr/>
                </a:tc>
                <a:tc>
                  <a:txBody>
                    <a:bodyPr/>
                    <a:lstStyle/>
                    <a:p>
                      <a:pPr algn="ctr"/>
                      <a:r>
                        <a:rPr lang="en-US" dirty="0"/>
                        <a:t>0.8697</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564928130"/>
                  </a:ext>
                </a:extLst>
              </a:tr>
            </a:tbl>
          </a:graphicData>
        </a:graphic>
      </p:graphicFrame>
    </p:spTree>
    <p:extLst>
      <p:ext uri="{BB962C8B-B14F-4D97-AF65-F5344CB8AC3E}">
        <p14:creationId xmlns:p14="http://schemas.microsoft.com/office/powerpoint/2010/main" val="673501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660925190"/>
              </p:ext>
            </p:extLst>
          </p:nvPr>
        </p:nvGraphicFramePr>
        <p:xfrm>
          <a:off x="1598612" y="1600200"/>
          <a:ext cx="9372600" cy="4858641"/>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algn="ctr"/>
                      <a:r>
                        <a:rPr lang="en-US" sz="2400" dirty="0"/>
                        <a:t>Kinas</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0.81189</a:t>
                      </a:r>
                    </a:p>
                  </a:txBody>
                  <a:tcPr/>
                </a:tc>
                <a:tc>
                  <a:txBody>
                    <a:bodyPr/>
                    <a:lstStyle/>
                    <a:p>
                      <a:pPr algn="ctr"/>
                      <a:r>
                        <a:rPr lang="en-US" dirty="0"/>
                        <a:t>0.52848</a:t>
                      </a:r>
                    </a:p>
                  </a:txBody>
                  <a:tcPr/>
                </a:tc>
                <a:tc>
                  <a:txBody>
                    <a:bodyPr/>
                    <a:lstStyle/>
                    <a:p>
                      <a:pPr algn="ctr"/>
                      <a:r>
                        <a:rPr lang="en-US" dirty="0"/>
                        <a:t>0.8118</a:t>
                      </a:r>
                    </a:p>
                  </a:txBody>
                  <a:tcPr/>
                </a:tc>
                <a:tc>
                  <a:txBody>
                    <a:bodyPr/>
                    <a:lstStyle/>
                    <a:p>
                      <a:pPr algn="ctr"/>
                      <a:r>
                        <a:rPr lang="en-US" dirty="0"/>
                        <a:t>0.5284</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0.875</a:t>
                      </a:r>
                    </a:p>
                  </a:txBody>
                  <a:tcPr/>
                </a:tc>
                <a:tc>
                  <a:txBody>
                    <a:bodyPr/>
                    <a:lstStyle/>
                    <a:p>
                      <a:pPr algn="ctr"/>
                      <a:r>
                        <a:rPr lang="en-US" dirty="0"/>
                        <a:t>0.57</a:t>
                      </a:r>
                    </a:p>
                  </a:txBody>
                  <a:tcPr/>
                </a:tc>
                <a:tc>
                  <a:txBody>
                    <a:bodyPr/>
                    <a:lstStyle/>
                    <a:p>
                      <a:pPr algn="ctr"/>
                      <a:r>
                        <a:rPr lang="en-US" dirty="0"/>
                        <a:t>0.8822</a:t>
                      </a:r>
                    </a:p>
                  </a:txBody>
                  <a:tcPr/>
                </a:tc>
                <a:tc>
                  <a:txBody>
                    <a:bodyPr/>
                    <a:lstStyle/>
                    <a:p>
                      <a:pPr algn="ctr"/>
                      <a:r>
                        <a:rPr lang="en-US" dirty="0"/>
                        <a:t>0.6439</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 0.9031</a:t>
                      </a:r>
                    </a:p>
                  </a:txBody>
                  <a:tcPr/>
                </a:tc>
                <a:tc>
                  <a:txBody>
                    <a:bodyPr/>
                    <a:lstStyle/>
                    <a:p>
                      <a:pPr algn="ctr"/>
                      <a:r>
                        <a:rPr lang="en-US" dirty="0"/>
                        <a:t>0.61388</a:t>
                      </a:r>
                    </a:p>
                  </a:txBody>
                  <a:tcPr/>
                </a:tc>
                <a:tc>
                  <a:txBody>
                    <a:bodyPr/>
                    <a:lstStyle/>
                    <a:p>
                      <a:pPr algn="ctr"/>
                      <a:r>
                        <a:rPr lang="en-US" dirty="0"/>
                        <a:t>0.9120</a:t>
                      </a:r>
                    </a:p>
                  </a:txBody>
                  <a:tcPr/>
                </a:tc>
                <a:tc>
                  <a:txBody>
                    <a:bodyPr/>
                    <a:lstStyle/>
                    <a:p>
                      <a:pPr algn="ctr"/>
                      <a:r>
                        <a:rPr lang="en-US" dirty="0"/>
                        <a:t>0.7109</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0.91468</a:t>
                      </a:r>
                    </a:p>
                  </a:txBody>
                  <a:tcPr/>
                </a:tc>
                <a:tc>
                  <a:txBody>
                    <a:bodyPr/>
                    <a:lstStyle/>
                    <a:p>
                      <a:pPr algn="ctr"/>
                      <a:r>
                        <a:rPr lang="en-US" dirty="0"/>
                        <a:t>0.6241</a:t>
                      </a:r>
                    </a:p>
                  </a:txBody>
                  <a:tcPr/>
                </a:tc>
                <a:tc>
                  <a:txBody>
                    <a:bodyPr/>
                    <a:lstStyle/>
                    <a:p>
                      <a:pPr algn="ctr"/>
                      <a:r>
                        <a:rPr lang="en-US" dirty="0"/>
                        <a:t>0.9249</a:t>
                      </a:r>
                    </a:p>
                  </a:txBody>
                  <a:tcPr/>
                </a:tc>
                <a:tc>
                  <a:txBody>
                    <a:bodyPr/>
                    <a:lstStyle/>
                    <a:p>
                      <a:pPr algn="ctr"/>
                      <a:r>
                        <a:rPr lang="en-US" dirty="0"/>
                        <a:t>0.7304</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 0.9213</a:t>
                      </a:r>
                    </a:p>
                  </a:txBody>
                  <a:tcPr/>
                </a:tc>
                <a:tc>
                  <a:txBody>
                    <a:bodyPr/>
                    <a:lstStyle/>
                    <a:p>
                      <a:pPr algn="ctr"/>
                      <a:r>
                        <a:rPr lang="en-US" dirty="0"/>
                        <a:t>0.627</a:t>
                      </a:r>
                    </a:p>
                  </a:txBody>
                  <a:tcPr/>
                </a:tc>
                <a:tc>
                  <a:txBody>
                    <a:bodyPr/>
                    <a:lstStyle/>
                    <a:p>
                      <a:pPr algn="ctr"/>
                      <a:r>
                        <a:rPr lang="en-US" dirty="0"/>
                        <a:t>0.93113</a:t>
                      </a:r>
                    </a:p>
                  </a:txBody>
                  <a:tcPr/>
                </a:tc>
                <a:tc>
                  <a:txBody>
                    <a:bodyPr/>
                    <a:lstStyle/>
                    <a:p>
                      <a:pPr algn="ctr"/>
                      <a:r>
                        <a:rPr lang="en-US" dirty="0"/>
                        <a:t>0.7289</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0.9238</a:t>
                      </a:r>
                    </a:p>
                  </a:txBody>
                  <a:tcPr/>
                </a:tc>
                <a:tc>
                  <a:txBody>
                    <a:bodyPr/>
                    <a:lstStyle/>
                    <a:p>
                      <a:pPr algn="ctr"/>
                      <a:r>
                        <a:rPr lang="en-US" dirty="0"/>
                        <a:t>0.622</a:t>
                      </a:r>
                    </a:p>
                  </a:txBody>
                  <a:tcPr/>
                </a:tc>
                <a:tc>
                  <a:txBody>
                    <a:bodyPr/>
                    <a:lstStyle/>
                    <a:p>
                      <a:pPr algn="ctr"/>
                      <a:r>
                        <a:rPr lang="en-US" dirty="0"/>
                        <a:t>0.9320</a:t>
                      </a:r>
                    </a:p>
                  </a:txBody>
                  <a:tcPr/>
                </a:tc>
                <a:tc>
                  <a:txBody>
                    <a:bodyPr/>
                    <a:lstStyle/>
                    <a:p>
                      <a:pPr algn="ctr"/>
                      <a:r>
                        <a:rPr lang="en-US" dirty="0"/>
                        <a:t>0.703</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198236972"/>
                  </a:ext>
                </a:extLst>
              </a:tr>
            </a:tbl>
          </a:graphicData>
        </a:graphic>
      </p:graphicFrame>
    </p:spTree>
    <p:extLst>
      <p:ext uri="{BB962C8B-B14F-4D97-AF65-F5344CB8AC3E}">
        <p14:creationId xmlns:p14="http://schemas.microsoft.com/office/powerpoint/2010/main" val="252431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4097141932"/>
              </p:ext>
            </p:extLst>
          </p:nvPr>
        </p:nvGraphicFramePr>
        <p:xfrm>
          <a:off x="1598612" y="1600200"/>
          <a:ext cx="9372600" cy="4858641"/>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algn="ctr"/>
                      <a:r>
                        <a:rPr lang="en-US" sz="2400" dirty="0"/>
                        <a:t>Nuclear Receptors (NR)</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0.8427</a:t>
                      </a:r>
                    </a:p>
                  </a:txBody>
                  <a:tcPr/>
                </a:tc>
                <a:tc>
                  <a:txBody>
                    <a:bodyPr/>
                    <a:lstStyle/>
                    <a:p>
                      <a:pPr algn="ctr"/>
                      <a:r>
                        <a:rPr lang="en-US" dirty="0"/>
                        <a:t>0.4850</a:t>
                      </a:r>
                    </a:p>
                  </a:txBody>
                  <a:tcPr/>
                </a:tc>
                <a:tc>
                  <a:txBody>
                    <a:bodyPr/>
                    <a:lstStyle/>
                    <a:p>
                      <a:pPr algn="ctr"/>
                      <a:r>
                        <a:rPr lang="en-US" dirty="0"/>
                        <a:t>0.84277</a:t>
                      </a:r>
                    </a:p>
                  </a:txBody>
                  <a:tcPr/>
                </a:tc>
                <a:tc>
                  <a:txBody>
                    <a:bodyPr/>
                    <a:lstStyle/>
                    <a:p>
                      <a:pPr algn="ctr"/>
                      <a:r>
                        <a:rPr lang="en-US" dirty="0"/>
                        <a:t>0.4850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0.8870</a:t>
                      </a:r>
                    </a:p>
                  </a:txBody>
                  <a:tcPr/>
                </a:tc>
                <a:tc>
                  <a:txBody>
                    <a:bodyPr/>
                    <a:lstStyle/>
                    <a:p>
                      <a:pPr algn="ctr"/>
                      <a:r>
                        <a:rPr lang="en-US" dirty="0"/>
                        <a:t>0.5539</a:t>
                      </a:r>
                    </a:p>
                  </a:txBody>
                  <a:tcPr/>
                </a:tc>
                <a:tc>
                  <a:txBody>
                    <a:bodyPr/>
                    <a:lstStyle/>
                    <a:p>
                      <a:pPr algn="ctr"/>
                      <a:r>
                        <a:rPr lang="en-US" dirty="0"/>
                        <a:t>0.9017</a:t>
                      </a:r>
                    </a:p>
                  </a:txBody>
                  <a:tcPr/>
                </a:tc>
                <a:tc>
                  <a:txBody>
                    <a:bodyPr/>
                    <a:lstStyle/>
                    <a:p>
                      <a:pPr algn="ctr"/>
                      <a:r>
                        <a:rPr lang="en-US" dirty="0"/>
                        <a:t> 0.71136</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0.8873</a:t>
                      </a:r>
                    </a:p>
                  </a:txBody>
                  <a:tcPr/>
                </a:tc>
                <a:tc>
                  <a:txBody>
                    <a:bodyPr/>
                    <a:lstStyle/>
                    <a:p>
                      <a:pPr algn="ctr"/>
                      <a:r>
                        <a:rPr lang="en-US" dirty="0"/>
                        <a:t>0.5853</a:t>
                      </a:r>
                    </a:p>
                  </a:txBody>
                  <a:tcPr/>
                </a:tc>
                <a:tc>
                  <a:txBody>
                    <a:bodyPr/>
                    <a:lstStyle/>
                    <a:p>
                      <a:pPr algn="ctr"/>
                      <a:r>
                        <a:rPr lang="en-US" dirty="0"/>
                        <a:t>0.899</a:t>
                      </a:r>
                    </a:p>
                  </a:txBody>
                  <a:tcPr/>
                </a:tc>
                <a:tc>
                  <a:txBody>
                    <a:bodyPr/>
                    <a:lstStyle/>
                    <a:p>
                      <a:pPr algn="ctr"/>
                      <a:r>
                        <a:rPr lang="en-US" dirty="0"/>
                        <a:t>0.75633</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0.89133</a:t>
                      </a:r>
                    </a:p>
                  </a:txBody>
                  <a:tcPr/>
                </a:tc>
                <a:tc>
                  <a:txBody>
                    <a:bodyPr/>
                    <a:lstStyle/>
                    <a:p>
                      <a:pPr algn="ctr"/>
                      <a:r>
                        <a:rPr lang="en-US" dirty="0"/>
                        <a:t>0.59299</a:t>
                      </a:r>
                    </a:p>
                  </a:txBody>
                  <a:tcPr/>
                </a:tc>
                <a:tc>
                  <a:txBody>
                    <a:bodyPr/>
                    <a:lstStyle/>
                    <a:p>
                      <a:pPr algn="ctr"/>
                      <a:r>
                        <a:rPr lang="en-US" dirty="0"/>
                        <a:t>0.90386</a:t>
                      </a:r>
                    </a:p>
                  </a:txBody>
                  <a:tcPr/>
                </a:tc>
                <a:tc>
                  <a:txBody>
                    <a:bodyPr/>
                    <a:lstStyle/>
                    <a:p>
                      <a:pPr algn="ctr"/>
                      <a:r>
                        <a:rPr lang="en-US" dirty="0"/>
                        <a:t>0.72924</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0.8867</a:t>
                      </a:r>
                    </a:p>
                  </a:txBody>
                  <a:tcPr/>
                </a:tc>
                <a:tc>
                  <a:txBody>
                    <a:bodyPr/>
                    <a:lstStyle/>
                    <a:p>
                      <a:pPr algn="ctr"/>
                      <a:r>
                        <a:rPr lang="en-US" dirty="0"/>
                        <a:t>0.604</a:t>
                      </a:r>
                    </a:p>
                  </a:txBody>
                  <a:tcPr/>
                </a:tc>
                <a:tc>
                  <a:txBody>
                    <a:bodyPr/>
                    <a:lstStyle/>
                    <a:p>
                      <a:pPr algn="ctr"/>
                      <a:r>
                        <a:rPr lang="en-US" dirty="0"/>
                        <a:t>0.9013</a:t>
                      </a:r>
                    </a:p>
                  </a:txBody>
                  <a:tcPr/>
                </a:tc>
                <a:tc>
                  <a:txBody>
                    <a:bodyPr/>
                    <a:lstStyle/>
                    <a:p>
                      <a:pPr algn="ctr"/>
                      <a:r>
                        <a:rPr lang="en-US" dirty="0"/>
                        <a:t>0.72679</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0.88843</a:t>
                      </a:r>
                    </a:p>
                  </a:txBody>
                  <a:tcPr/>
                </a:tc>
                <a:tc>
                  <a:txBody>
                    <a:bodyPr/>
                    <a:lstStyle/>
                    <a:p>
                      <a:pPr algn="ctr"/>
                      <a:r>
                        <a:rPr lang="en-US" dirty="0"/>
                        <a:t>0.5876</a:t>
                      </a:r>
                    </a:p>
                  </a:txBody>
                  <a:tcPr/>
                </a:tc>
                <a:tc>
                  <a:txBody>
                    <a:bodyPr/>
                    <a:lstStyle/>
                    <a:p>
                      <a:pPr algn="ctr"/>
                      <a:r>
                        <a:rPr lang="en-US" dirty="0"/>
                        <a:t>0.90591</a:t>
                      </a:r>
                    </a:p>
                  </a:txBody>
                  <a:tcPr/>
                </a:tc>
                <a:tc>
                  <a:txBody>
                    <a:bodyPr/>
                    <a:lstStyle/>
                    <a:p>
                      <a:pPr algn="ctr"/>
                      <a:r>
                        <a:rPr lang="en-US" dirty="0"/>
                        <a:t>0.70949</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467149037"/>
                  </a:ext>
                </a:extLst>
              </a:tr>
            </a:tbl>
          </a:graphicData>
        </a:graphic>
      </p:graphicFrame>
    </p:spTree>
    <p:extLst>
      <p:ext uri="{BB962C8B-B14F-4D97-AF65-F5344CB8AC3E}">
        <p14:creationId xmlns:p14="http://schemas.microsoft.com/office/powerpoint/2010/main" val="1770740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606909978"/>
              </p:ext>
            </p:extLst>
          </p:nvPr>
        </p:nvGraphicFramePr>
        <p:xfrm>
          <a:off x="1598612" y="1600200"/>
          <a:ext cx="9372600" cy="4858641"/>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algn="ctr"/>
                      <a:r>
                        <a:rPr lang="en-US" sz="2400" dirty="0"/>
                        <a:t>G-protein coupled receptors (GPCR)</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0.8816</a:t>
                      </a:r>
                    </a:p>
                  </a:txBody>
                  <a:tcPr/>
                </a:tc>
                <a:tc>
                  <a:txBody>
                    <a:bodyPr/>
                    <a:lstStyle/>
                    <a:p>
                      <a:pPr algn="ctr"/>
                      <a:r>
                        <a:rPr lang="en-US" dirty="0"/>
                        <a:t>0.57462</a:t>
                      </a:r>
                    </a:p>
                  </a:txBody>
                  <a:tcPr/>
                </a:tc>
                <a:tc>
                  <a:txBody>
                    <a:bodyPr/>
                    <a:lstStyle/>
                    <a:p>
                      <a:pPr algn="ctr"/>
                      <a:r>
                        <a:rPr lang="en-US" dirty="0"/>
                        <a:t>0.8816</a:t>
                      </a:r>
                    </a:p>
                  </a:txBody>
                  <a:tcPr/>
                </a:tc>
                <a:tc>
                  <a:txBody>
                    <a:bodyPr/>
                    <a:lstStyle/>
                    <a:p>
                      <a:pPr algn="ctr"/>
                      <a:r>
                        <a:rPr lang="en-US" dirty="0"/>
                        <a:t>0.57462</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0.92277</a:t>
                      </a:r>
                    </a:p>
                  </a:txBody>
                  <a:tcPr/>
                </a:tc>
                <a:tc>
                  <a:txBody>
                    <a:bodyPr/>
                    <a:lstStyle/>
                    <a:p>
                      <a:pPr algn="ctr"/>
                      <a:r>
                        <a:rPr lang="en-US" dirty="0"/>
                        <a:t>0.62661</a:t>
                      </a:r>
                    </a:p>
                  </a:txBody>
                  <a:tcPr/>
                </a:tc>
                <a:tc>
                  <a:txBody>
                    <a:bodyPr/>
                    <a:lstStyle/>
                    <a:p>
                      <a:pPr algn="ctr"/>
                      <a:r>
                        <a:rPr lang="en-US" dirty="0"/>
                        <a:t>0.92693</a:t>
                      </a:r>
                    </a:p>
                  </a:txBody>
                  <a:tcPr/>
                </a:tc>
                <a:tc>
                  <a:txBody>
                    <a:bodyPr/>
                    <a:lstStyle/>
                    <a:p>
                      <a:pPr algn="ctr"/>
                      <a:r>
                        <a:rPr lang="en-US" dirty="0"/>
                        <a:t>0.7149</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0.9335</a:t>
                      </a:r>
                    </a:p>
                  </a:txBody>
                  <a:tcPr/>
                </a:tc>
                <a:tc>
                  <a:txBody>
                    <a:bodyPr/>
                    <a:lstStyle/>
                    <a:p>
                      <a:pPr algn="ctr"/>
                      <a:r>
                        <a:rPr lang="en-US" dirty="0"/>
                        <a:t>0.64723</a:t>
                      </a:r>
                    </a:p>
                  </a:txBody>
                  <a:tcPr/>
                </a:tc>
                <a:tc>
                  <a:txBody>
                    <a:bodyPr/>
                    <a:lstStyle/>
                    <a:p>
                      <a:pPr algn="ctr"/>
                      <a:r>
                        <a:rPr lang="en-US" dirty="0"/>
                        <a:t>0.9383</a:t>
                      </a:r>
                    </a:p>
                  </a:txBody>
                  <a:tcPr/>
                </a:tc>
                <a:tc>
                  <a:txBody>
                    <a:bodyPr/>
                    <a:lstStyle/>
                    <a:p>
                      <a:pPr algn="ctr"/>
                      <a:r>
                        <a:rPr lang="en-US" dirty="0"/>
                        <a:t>0.76607</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0.9408</a:t>
                      </a:r>
                    </a:p>
                  </a:txBody>
                  <a:tcPr/>
                </a:tc>
                <a:tc>
                  <a:txBody>
                    <a:bodyPr/>
                    <a:lstStyle/>
                    <a:p>
                      <a:pPr algn="ctr"/>
                      <a:r>
                        <a:rPr lang="en-US" dirty="0"/>
                        <a:t>0.6433</a:t>
                      </a:r>
                    </a:p>
                  </a:txBody>
                  <a:tcPr/>
                </a:tc>
                <a:tc>
                  <a:txBody>
                    <a:bodyPr/>
                    <a:lstStyle/>
                    <a:p>
                      <a:pPr algn="ctr"/>
                      <a:r>
                        <a:rPr lang="en-US" dirty="0"/>
                        <a:t>0.9470</a:t>
                      </a:r>
                    </a:p>
                  </a:txBody>
                  <a:tcPr/>
                </a:tc>
                <a:tc>
                  <a:txBody>
                    <a:bodyPr/>
                    <a:lstStyle/>
                    <a:p>
                      <a:pPr algn="ctr"/>
                      <a:r>
                        <a:rPr lang="en-US" dirty="0"/>
                        <a:t>0.7764</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0.94355</a:t>
                      </a:r>
                    </a:p>
                  </a:txBody>
                  <a:tcPr/>
                </a:tc>
                <a:tc>
                  <a:txBody>
                    <a:bodyPr/>
                    <a:lstStyle/>
                    <a:p>
                      <a:pPr algn="ctr"/>
                      <a:r>
                        <a:rPr lang="en-US" dirty="0"/>
                        <a:t>0.6446</a:t>
                      </a:r>
                    </a:p>
                  </a:txBody>
                  <a:tcPr/>
                </a:tc>
                <a:tc>
                  <a:txBody>
                    <a:bodyPr/>
                    <a:lstStyle/>
                    <a:p>
                      <a:pPr algn="ctr"/>
                      <a:r>
                        <a:rPr lang="en-US" dirty="0"/>
                        <a:t>0.94934</a:t>
                      </a:r>
                    </a:p>
                  </a:txBody>
                  <a:tcPr/>
                </a:tc>
                <a:tc>
                  <a:txBody>
                    <a:bodyPr/>
                    <a:lstStyle/>
                    <a:p>
                      <a:pPr algn="ctr"/>
                      <a:r>
                        <a:rPr lang="en-US" dirty="0"/>
                        <a:t>0.7717</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0.94370</a:t>
                      </a:r>
                    </a:p>
                  </a:txBody>
                  <a:tcPr/>
                </a:tc>
                <a:tc>
                  <a:txBody>
                    <a:bodyPr/>
                    <a:lstStyle/>
                    <a:p>
                      <a:pPr algn="ctr"/>
                      <a:r>
                        <a:rPr lang="en-US" dirty="0"/>
                        <a:t>0.64310</a:t>
                      </a:r>
                    </a:p>
                  </a:txBody>
                  <a:tcPr/>
                </a:tc>
                <a:tc>
                  <a:txBody>
                    <a:bodyPr/>
                    <a:lstStyle/>
                    <a:p>
                      <a:pPr algn="ctr"/>
                      <a:r>
                        <a:rPr lang="en-US" dirty="0"/>
                        <a:t>0.94760</a:t>
                      </a:r>
                    </a:p>
                  </a:txBody>
                  <a:tcPr/>
                </a:tc>
                <a:tc>
                  <a:txBody>
                    <a:bodyPr/>
                    <a:lstStyle/>
                    <a:p>
                      <a:pPr algn="ctr"/>
                      <a:r>
                        <a:rPr lang="en-US"/>
                        <a:t>0.74539</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564928130"/>
                  </a:ext>
                </a:extLst>
              </a:tr>
            </a:tbl>
          </a:graphicData>
        </a:graphic>
      </p:graphicFrame>
    </p:spTree>
    <p:extLst>
      <p:ext uri="{BB962C8B-B14F-4D97-AF65-F5344CB8AC3E}">
        <p14:creationId xmlns:p14="http://schemas.microsoft.com/office/powerpoint/2010/main" val="1535402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1149286151"/>
              </p:ext>
            </p:extLst>
          </p:nvPr>
        </p:nvGraphicFramePr>
        <p:xfrm>
          <a:off x="1598612" y="1600200"/>
          <a:ext cx="9372600" cy="4858641"/>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2400" dirty="0"/>
                        <a:t>Ion Channels</a:t>
                      </a:r>
                    </a:p>
                    <a:p>
                      <a:pPr marL="0" marR="0" lvl="0" indent="0" algn="ctr" defTabSz="457063" rtl="0" eaLnBrk="1" fontAlgn="auto" latinLnBrk="0" hangingPunct="1">
                        <a:lnSpc>
                          <a:spcPct val="100000"/>
                        </a:lnSpc>
                        <a:spcBef>
                          <a:spcPts val="0"/>
                        </a:spcBef>
                        <a:spcAft>
                          <a:spcPts val="0"/>
                        </a:spcAft>
                        <a:buClrTx/>
                        <a:buSzTx/>
                        <a:buFontTx/>
                        <a:buNone/>
                        <a:tabLst/>
                        <a:defRPr/>
                      </a:pP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0.91691</a:t>
                      </a:r>
                    </a:p>
                  </a:txBody>
                  <a:tcPr/>
                </a:tc>
                <a:tc>
                  <a:txBody>
                    <a:bodyPr/>
                    <a:lstStyle/>
                    <a:p>
                      <a:pPr algn="ctr"/>
                      <a:r>
                        <a:rPr lang="en-US" dirty="0"/>
                        <a:t>0.69194</a:t>
                      </a:r>
                    </a:p>
                  </a:txBody>
                  <a:tcPr/>
                </a:tc>
                <a:tc>
                  <a:txBody>
                    <a:bodyPr/>
                    <a:lstStyle/>
                    <a:p>
                      <a:pPr algn="ctr"/>
                      <a:r>
                        <a:rPr lang="en-US" dirty="0"/>
                        <a:t>0.91691</a:t>
                      </a:r>
                    </a:p>
                  </a:txBody>
                  <a:tcPr/>
                </a:tc>
                <a:tc>
                  <a:txBody>
                    <a:bodyPr/>
                    <a:lstStyle/>
                    <a:p>
                      <a:pPr algn="ctr"/>
                      <a:r>
                        <a:rPr lang="en-US" dirty="0"/>
                        <a:t>0.69194</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0.9532</a:t>
                      </a:r>
                    </a:p>
                  </a:txBody>
                  <a:tcPr/>
                </a:tc>
                <a:tc>
                  <a:txBody>
                    <a:bodyPr/>
                    <a:lstStyle/>
                    <a:p>
                      <a:pPr algn="ctr"/>
                      <a:r>
                        <a:rPr lang="en-US" dirty="0"/>
                        <a:t>0.7794</a:t>
                      </a:r>
                    </a:p>
                  </a:txBody>
                  <a:tcPr/>
                </a:tc>
                <a:tc>
                  <a:txBody>
                    <a:bodyPr/>
                    <a:lstStyle/>
                    <a:p>
                      <a:pPr algn="ctr"/>
                      <a:r>
                        <a:rPr lang="en-US" dirty="0"/>
                        <a:t>0.9565</a:t>
                      </a:r>
                    </a:p>
                  </a:txBody>
                  <a:tcPr/>
                </a:tc>
                <a:tc>
                  <a:txBody>
                    <a:bodyPr/>
                    <a:lstStyle/>
                    <a:p>
                      <a:pPr algn="ctr"/>
                      <a:r>
                        <a:rPr lang="en-US" dirty="0"/>
                        <a:t>0.8344</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0.9666</a:t>
                      </a:r>
                    </a:p>
                  </a:txBody>
                  <a:tcPr/>
                </a:tc>
                <a:tc>
                  <a:txBody>
                    <a:bodyPr/>
                    <a:lstStyle/>
                    <a:p>
                      <a:pPr algn="ctr"/>
                      <a:r>
                        <a:rPr lang="en-US" dirty="0"/>
                        <a:t>0.81676</a:t>
                      </a:r>
                    </a:p>
                  </a:txBody>
                  <a:tcPr/>
                </a:tc>
                <a:tc>
                  <a:txBody>
                    <a:bodyPr/>
                    <a:lstStyle/>
                    <a:p>
                      <a:pPr algn="ctr"/>
                      <a:r>
                        <a:rPr lang="en-US" dirty="0"/>
                        <a:t>0.97033</a:t>
                      </a:r>
                    </a:p>
                  </a:txBody>
                  <a:tcPr/>
                </a:tc>
                <a:tc>
                  <a:txBody>
                    <a:bodyPr/>
                    <a:lstStyle/>
                    <a:p>
                      <a:pPr algn="ctr"/>
                      <a:r>
                        <a:rPr lang="en-US" dirty="0"/>
                        <a:t>0.87600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0.9710</a:t>
                      </a:r>
                    </a:p>
                  </a:txBody>
                  <a:tcPr/>
                </a:tc>
                <a:tc>
                  <a:txBody>
                    <a:bodyPr/>
                    <a:lstStyle/>
                    <a:p>
                      <a:pPr algn="ctr"/>
                      <a:r>
                        <a:rPr lang="en-US" dirty="0"/>
                        <a:t>0.82947</a:t>
                      </a:r>
                    </a:p>
                  </a:txBody>
                  <a:tcPr/>
                </a:tc>
                <a:tc>
                  <a:txBody>
                    <a:bodyPr/>
                    <a:lstStyle/>
                    <a:p>
                      <a:pPr algn="ctr"/>
                      <a:r>
                        <a:rPr lang="en-US" dirty="0"/>
                        <a:t>0.974</a:t>
                      </a:r>
                    </a:p>
                  </a:txBody>
                  <a:tcPr/>
                </a:tc>
                <a:tc>
                  <a:txBody>
                    <a:bodyPr/>
                    <a:lstStyle/>
                    <a:p>
                      <a:pPr algn="ctr"/>
                      <a:r>
                        <a:rPr lang="en-US" dirty="0"/>
                        <a:t>0.8797</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0.9736</a:t>
                      </a:r>
                    </a:p>
                  </a:txBody>
                  <a:tcPr/>
                </a:tc>
                <a:tc>
                  <a:txBody>
                    <a:bodyPr/>
                    <a:lstStyle/>
                    <a:p>
                      <a:pPr algn="ctr"/>
                      <a:r>
                        <a:rPr lang="en-US" dirty="0"/>
                        <a:t>0.83734</a:t>
                      </a:r>
                    </a:p>
                  </a:txBody>
                  <a:tcPr/>
                </a:tc>
                <a:tc>
                  <a:txBody>
                    <a:bodyPr/>
                    <a:lstStyle/>
                    <a:p>
                      <a:pPr algn="ctr"/>
                      <a:r>
                        <a:rPr lang="en-US" dirty="0"/>
                        <a:t>0.9762</a:t>
                      </a:r>
                    </a:p>
                  </a:txBody>
                  <a:tcPr/>
                </a:tc>
                <a:tc>
                  <a:txBody>
                    <a:bodyPr/>
                    <a:lstStyle/>
                    <a:p>
                      <a:pPr algn="ctr"/>
                      <a:r>
                        <a:rPr lang="en-US" dirty="0"/>
                        <a:t>0.8772</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0.97379</a:t>
                      </a:r>
                    </a:p>
                  </a:txBody>
                  <a:tcPr/>
                </a:tc>
                <a:tc>
                  <a:txBody>
                    <a:bodyPr/>
                    <a:lstStyle/>
                    <a:p>
                      <a:pPr algn="ctr"/>
                      <a:r>
                        <a:rPr lang="en-US" dirty="0"/>
                        <a:t>0.8356</a:t>
                      </a:r>
                    </a:p>
                  </a:txBody>
                  <a:tcPr/>
                </a:tc>
                <a:tc>
                  <a:txBody>
                    <a:bodyPr/>
                    <a:lstStyle/>
                    <a:p>
                      <a:pPr algn="ctr"/>
                      <a:r>
                        <a:rPr lang="en-US" dirty="0"/>
                        <a:t>0.9759</a:t>
                      </a:r>
                    </a:p>
                  </a:txBody>
                  <a:tcPr/>
                </a:tc>
                <a:tc>
                  <a:txBody>
                    <a:bodyPr/>
                    <a:lstStyle/>
                    <a:p>
                      <a:pPr algn="ctr"/>
                      <a:r>
                        <a:rPr lang="en-US"/>
                        <a:t>0.8801</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564928130"/>
                  </a:ext>
                </a:extLst>
              </a:tr>
            </a:tbl>
          </a:graphicData>
        </a:graphic>
      </p:graphicFrame>
    </p:spTree>
    <p:extLst>
      <p:ext uri="{BB962C8B-B14F-4D97-AF65-F5344CB8AC3E}">
        <p14:creationId xmlns:p14="http://schemas.microsoft.com/office/powerpoint/2010/main" val="2134323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Drug-Target Interaction Prediction (DTI)</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029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Suppose we have the an interaction matrix that represents the known interactions between the drugs and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Each known interaction is represented by “1”, while the unknown interactions are represented by “?”.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DTI aims to predict if the unknown interactions “?” could be an interaction.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3" name="Table 2">
            <a:extLst>
              <a:ext uri="{FF2B5EF4-FFF2-40B4-BE49-F238E27FC236}">
                <a16:creationId xmlns:a16="http://schemas.microsoft.com/office/drawing/2014/main" id="{104CDE42-0508-4643-A316-3E56F73CC787}"/>
              </a:ext>
            </a:extLst>
          </p:cNvPr>
          <p:cNvGraphicFramePr>
            <a:graphicFrameLocks noGrp="1"/>
          </p:cNvGraphicFramePr>
          <p:nvPr>
            <p:extLst>
              <p:ext uri="{D42A27DB-BD31-4B8C-83A1-F6EECF244321}">
                <p14:modId xmlns:p14="http://schemas.microsoft.com/office/powerpoint/2010/main" val="2361952682"/>
              </p:ext>
            </p:extLst>
          </p:nvPr>
        </p:nvGraphicFramePr>
        <p:xfrm>
          <a:off x="6153323" y="2590800"/>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3861277465"/>
                  </a:ext>
                </a:extLst>
              </a:tr>
            </a:tbl>
          </a:graphicData>
        </a:graphic>
      </p:graphicFrame>
      <p:sp>
        <p:nvSpPr>
          <p:cNvPr id="7" name="Content Placeholder 8">
            <a:extLst>
              <a:ext uri="{FF2B5EF4-FFF2-40B4-BE49-F238E27FC236}">
                <a16:creationId xmlns:a16="http://schemas.microsoft.com/office/drawing/2014/main" id="{EE4A7914-F317-4C54-A694-0A9127CAF059}"/>
              </a:ext>
            </a:extLst>
          </p:cNvPr>
          <p:cNvSpPr txBox="1">
            <a:spLocks/>
          </p:cNvSpPr>
          <p:nvPr/>
        </p:nvSpPr>
        <p:spPr>
          <a:xfrm>
            <a:off x="7079894" y="4180840"/>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US" dirty="0">
                <a:solidFill>
                  <a:schemeClr val="tx1"/>
                </a:solidFill>
                <a:latin typeface="Calibri" panose="020F0502020204030204" pitchFamily="34" charset="0"/>
                <a:cs typeface="Calibri" panose="020F0502020204030204" pitchFamily="34" charset="0"/>
              </a:rPr>
              <a:t>Interaction matrix for 3 drugs and 3 targets.</a:t>
            </a:r>
          </a:p>
        </p:txBody>
      </p:sp>
    </p:spTree>
    <p:extLst>
      <p:ext uri="{BB962C8B-B14F-4D97-AF65-F5344CB8AC3E}">
        <p14:creationId xmlns:p14="http://schemas.microsoft.com/office/powerpoint/2010/main" val="3381755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990600"/>
          </a:xfrm>
        </p:spPr>
        <p:txBody>
          <a:bodyPr anchor="t">
            <a:normAutofit/>
          </a:bodyPr>
          <a:lstStyle/>
          <a:p>
            <a:r>
              <a:rPr lang="en-US" sz="3600" dirty="0">
                <a:latin typeface="Calibri" panose="020F0502020204030204" pitchFamily="34" charset="0"/>
                <a:cs typeface="Calibri" panose="020F0502020204030204" pitchFamily="34" charset="0"/>
              </a:rPr>
              <a:t>References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2" y="1600200"/>
            <a:ext cx="8594429" cy="3880773"/>
          </a:xfrm>
        </p:spPr>
        <p:txBody>
          <a:bodyPr/>
          <a:lstStyle/>
          <a:p>
            <a:endParaRPr lang="en-US" dirty="0"/>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193752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F37EA8-E346-44D3-9BCA-9003A76D1BAA}"/>
              </a:ext>
            </a:extLst>
          </p:cNvPr>
          <p:cNvSpPr/>
          <p:nvPr/>
        </p:nvSpPr>
        <p:spPr>
          <a:xfrm>
            <a:off x="2208212" y="2644170"/>
            <a:ext cx="7558498" cy="1569660"/>
          </a:xfrm>
          <a:prstGeom prst="rect">
            <a:avLst/>
          </a:prstGeom>
        </p:spPr>
        <p:txBody>
          <a:bodyPr wrap="square">
            <a:spAutoFit/>
          </a:bodyPr>
          <a:lstStyle/>
          <a:p>
            <a:r>
              <a:rPr lang="en-US" sz="9600" dirty="0">
                <a:solidFill>
                  <a:schemeClr val="accent1"/>
                </a:solidFill>
                <a:latin typeface="Blackadder ITC" panose="04020505051007020D02" pitchFamily="82" charset="0"/>
              </a:rPr>
              <a:t>Questions ?</a:t>
            </a:r>
            <a:endParaRPr lang="en-US" sz="9600" dirty="0">
              <a:solidFill>
                <a:schemeClr val="accent1"/>
              </a:solidFill>
            </a:endParaRPr>
          </a:p>
        </p:txBody>
      </p:sp>
    </p:spTree>
    <p:extLst>
      <p:ext uri="{BB962C8B-B14F-4D97-AF65-F5344CB8AC3E}">
        <p14:creationId xmlns:p14="http://schemas.microsoft.com/office/powerpoint/2010/main" val="1748486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F37EA8-E346-44D3-9BCA-9003A76D1BAA}"/>
              </a:ext>
            </a:extLst>
          </p:cNvPr>
          <p:cNvSpPr/>
          <p:nvPr/>
        </p:nvSpPr>
        <p:spPr>
          <a:xfrm>
            <a:off x="2208212" y="2644170"/>
            <a:ext cx="7558498" cy="1569660"/>
          </a:xfrm>
          <a:prstGeom prst="rect">
            <a:avLst/>
          </a:prstGeom>
        </p:spPr>
        <p:txBody>
          <a:bodyPr wrap="square">
            <a:spAutoFit/>
          </a:bodyPr>
          <a:lstStyle/>
          <a:p>
            <a:r>
              <a:rPr lang="en-US" sz="9600" dirty="0">
                <a:solidFill>
                  <a:schemeClr val="accent1"/>
                </a:solidFill>
                <a:latin typeface="Blackadder ITC" panose="04020505051007020D02" pitchFamily="82" charset="0"/>
              </a:rPr>
              <a:t>Thank You </a:t>
            </a:r>
            <a:r>
              <a:rPr lang="en-US" sz="9600" dirty="0">
                <a:solidFill>
                  <a:schemeClr val="accent1"/>
                </a:solidFill>
                <a:latin typeface="Blackadder ITC" panose="04020505051007020D02" pitchFamily="82" charset="0"/>
                <a:sym typeface="Wingdings" panose="05000000000000000000" pitchFamily="2" charset="2"/>
              </a:rPr>
              <a:t></a:t>
            </a:r>
            <a:endParaRPr lang="en-US" sz="9600" dirty="0">
              <a:solidFill>
                <a:schemeClr val="accent1"/>
              </a:solidFill>
            </a:endParaRPr>
          </a:p>
        </p:txBody>
      </p:sp>
    </p:spTree>
    <p:extLst>
      <p:ext uri="{BB962C8B-B14F-4D97-AF65-F5344CB8AC3E}">
        <p14:creationId xmlns:p14="http://schemas.microsoft.com/office/powerpoint/2010/main" val="3239199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Input of DTI</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029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Besides the interactions matrix we have also the Drug-Drug and Target-Target similarity matrices which represent the similarity between each pair of drugs and each pair of targets respectively.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3" name="Table 2">
            <a:extLst>
              <a:ext uri="{FF2B5EF4-FFF2-40B4-BE49-F238E27FC236}">
                <a16:creationId xmlns:a16="http://schemas.microsoft.com/office/drawing/2014/main" id="{104CDE42-0508-4643-A316-3E56F73CC787}"/>
              </a:ext>
            </a:extLst>
          </p:cNvPr>
          <p:cNvGraphicFramePr>
            <a:graphicFrameLocks noGrp="1"/>
          </p:cNvGraphicFramePr>
          <p:nvPr>
            <p:extLst>
              <p:ext uri="{D42A27DB-BD31-4B8C-83A1-F6EECF244321}">
                <p14:modId xmlns:p14="http://schemas.microsoft.com/office/powerpoint/2010/main" val="2433484504"/>
              </p:ext>
            </p:extLst>
          </p:nvPr>
        </p:nvGraphicFramePr>
        <p:xfrm>
          <a:off x="1112750" y="2997200"/>
          <a:ext cx="3141488" cy="1462532"/>
        </p:xfrm>
        <a:graphic>
          <a:graphicData uri="http://schemas.openxmlformats.org/drawingml/2006/table">
            <a:tbl>
              <a:tblPr firstRow="1" bandRow="1">
                <a:tableStyleId>{E8B1032C-EA38-4F05-BA0D-38AFFFC7BED3}</a:tableStyleId>
              </a:tblPr>
              <a:tblGrid>
                <a:gridCol w="785372">
                  <a:extLst>
                    <a:ext uri="{9D8B030D-6E8A-4147-A177-3AD203B41FA5}">
                      <a16:colId xmlns:a16="http://schemas.microsoft.com/office/drawing/2014/main" val="2975467101"/>
                    </a:ext>
                  </a:extLst>
                </a:gridCol>
                <a:gridCol w="785372">
                  <a:extLst>
                    <a:ext uri="{9D8B030D-6E8A-4147-A177-3AD203B41FA5}">
                      <a16:colId xmlns:a16="http://schemas.microsoft.com/office/drawing/2014/main" val="1256914312"/>
                    </a:ext>
                  </a:extLst>
                </a:gridCol>
                <a:gridCol w="785372">
                  <a:extLst>
                    <a:ext uri="{9D8B030D-6E8A-4147-A177-3AD203B41FA5}">
                      <a16:colId xmlns:a16="http://schemas.microsoft.com/office/drawing/2014/main" val="2642142898"/>
                    </a:ext>
                  </a:extLst>
                </a:gridCol>
                <a:gridCol w="785372">
                  <a:extLst>
                    <a:ext uri="{9D8B030D-6E8A-4147-A177-3AD203B41FA5}">
                      <a16:colId xmlns:a16="http://schemas.microsoft.com/office/drawing/2014/main" val="267025949"/>
                    </a:ext>
                  </a:extLst>
                </a:gridCol>
              </a:tblGrid>
              <a:tr h="330200">
                <a:tc>
                  <a:txBody>
                    <a:bodyPr/>
                    <a:lstStyle/>
                    <a:p>
                      <a:pPr algn="ctr"/>
                      <a:endParaRPr lang="en-US" dirty="0"/>
                    </a:p>
                  </a:txBody>
                  <a:tcPr/>
                </a:tc>
                <a:tc>
                  <a:txBody>
                    <a:bodyPr/>
                    <a:lstStyle/>
                    <a:p>
                      <a:pPr algn="ctr"/>
                      <a:r>
                        <a:rPr lang="en-US" dirty="0"/>
                        <a:t>D1</a:t>
                      </a:r>
                    </a:p>
                  </a:txBody>
                  <a:tcPr/>
                </a:tc>
                <a:tc>
                  <a:txBody>
                    <a:bodyPr/>
                    <a:lstStyle/>
                    <a:p>
                      <a:pPr algn="ctr"/>
                      <a:r>
                        <a:rPr lang="en-US" dirty="0"/>
                        <a:t>D2</a:t>
                      </a:r>
                    </a:p>
                  </a:txBody>
                  <a:tcPr/>
                </a:tc>
                <a:tc>
                  <a:txBody>
                    <a:bodyPr/>
                    <a:lstStyle/>
                    <a:p>
                      <a:pPr algn="ctr"/>
                      <a:r>
                        <a:rPr lang="en-US" dirty="0"/>
                        <a:t>D3</a:t>
                      </a:r>
                    </a:p>
                  </a:txBody>
                  <a:tcPr/>
                </a:tc>
                <a:extLst>
                  <a:ext uri="{0D108BD9-81ED-4DB2-BD59-A6C34878D82A}">
                    <a16:rowId xmlns:a16="http://schemas.microsoft.com/office/drawing/2014/main" val="1409194240"/>
                  </a:ext>
                </a:extLst>
              </a:tr>
              <a:tr h="330200">
                <a:tc>
                  <a:txBody>
                    <a:bodyPr/>
                    <a:lstStyle/>
                    <a:p>
                      <a:pPr algn="ctr"/>
                      <a:r>
                        <a:rPr lang="en-US" dirty="0"/>
                        <a:t>D1</a:t>
                      </a:r>
                    </a:p>
                  </a:txBody>
                  <a:tcPr/>
                </a:tc>
                <a:tc>
                  <a:txBody>
                    <a:bodyPr/>
                    <a:lstStyle/>
                    <a:p>
                      <a:pPr algn="ctr"/>
                      <a:r>
                        <a:rPr lang="en-US" dirty="0"/>
                        <a:t>1</a:t>
                      </a:r>
                    </a:p>
                  </a:txBody>
                  <a:tcPr/>
                </a:tc>
                <a:tc>
                  <a:txBody>
                    <a:bodyPr/>
                    <a:lstStyle/>
                    <a:p>
                      <a:pPr algn="ctr"/>
                      <a:r>
                        <a:rPr lang="en-US" dirty="0"/>
                        <a:t>0.647</a:t>
                      </a:r>
                    </a:p>
                  </a:txBody>
                  <a:tcPr/>
                </a:tc>
                <a:tc>
                  <a:txBody>
                    <a:bodyPr/>
                    <a:lstStyle/>
                    <a:p>
                      <a:pPr algn="ctr"/>
                      <a:r>
                        <a:rPr lang="en-US" dirty="0"/>
                        <a:t>0.539</a:t>
                      </a:r>
                    </a:p>
                  </a:txBody>
                  <a:tcPr/>
                </a:tc>
                <a:extLst>
                  <a:ext uri="{0D108BD9-81ED-4DB2-BD59-A6C34878D82A}">
                    <a16:rowId xmlns:a16="http://schemas.microsoft.com/office/drawing/2014/main" val="1732074981"/>
                  </a:ext>
                </a:extLst>
              </a:tr>
              <a:tr h="330200">
                <a:tc>
                  <a:txBody>
                    <a:bodyPr/>
                    <a:lstStyle/>
                    <a:p>
                      <a:pPr algn="ctr"/>
                      <a:r>
                        <a:rPr lang="en-US" dirty="0"/>
                        <a:t>D2</a:t>
                      </a:r>
                    </a:p>
                  </a:txBody>
                  <a:tcPr/>
                </a:tc>
                <a:tc>
                  <a:txBody>
                    <a:bodyPr/>
                    <a:lstStyle/>
                    <a:p>
                      <a:pPr algn="ctr"/>
                      <a:r>
                        <a:rPr lang="en-US" dirty="0"/>
                        <a:t>0.647</a:t>
                      </a:r>
                    </a:p>
                  </a:txBody>
                  <a:tcPr/>
                </a:tc>
                <a:tc>
                  <a:txBody>
                    <a:bodyPr/>
                    <a:lstStyle/>
                    <a:p>
                      <a:pPr algn="ctr"/>
                      <a:r>
                        <a:rPr lang="en-US" dirty="0"/>
                        <a:t>1</a:t>
                      </a:r>
                    </a:p>
                  </a:txBody>
                  <a:tcPr/>
                </a:tc>
                <a:tc>
                  <a:txBody>
                    <a:bodyPr/>
                    <a:lstStyle/>
                    <a:p>
                      <a:pPr algn="ctr"/>
                      <a:r>
                        <a:rPr lang="en-US" dirty="0"/>
                        <a:t>0.651</a:t>
                      </a:r>
                    </a:p>
                  </a:txBody>
                  <a:tcPr/>
                </a:tc>
                <a:extLst>
                  <a:ext uri="{0D108BD9-81ED-4DB2-BD59-A6C34878D82A}">
                    <a16:rowId xmlns:a16="http://schemas.microsoft.com/office/drawing/2014/main" val="3807245811"/>
                  </a:ext>
                </a:extLst>
              </a:tr>
              <a:tr h="330200">
                <a:tc>
                  <a:txBody>
                    <a:bodyPr/>
                    <a:lstStyle/>
                    <a:p>
                      <a:pPr algn="ctr"/>
                      <a:r>
                        <a:rPr lang="en-US" dirty="0"/>
                        <a:t>D3</a:t>
                      </a:r>
                    </a:p>
                  </a:txBody>
                  <a:tcPr/>
                </a:tc>
                <a:tc>
                  <a:txBody>
                    <a:bodyPr/>
                    <a:lstStyle/>
                    <a:p>
                      <a:pPr algn="ctr"/>
                      <a:r>
                        <a:rPr lang="en-US" dirty="0"/>
                        <a:t>0.539</a:t>
                      </a:r>
                    </a:p>
                  </a:txBody>
                  <a:tcPr/>
                </a:tc>
                <a:tc>
                  <a:txBody>
                    <a:bodyPr/>
                    <a:lstStyle/>
                    <a:p>
                      <a:pPr algn="ctr"/>
                      <a:r>
                        <a:rPr lang="en-US" dirty="0"/>
                        <a:t>0.651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
        <p:nvSpPr>
          <p:cNvPr id="7" name="Content Placeholder 8">
            <a:extLst>
              <a:ext uri="{FF2B5EF4-FFF2-40B4-BE49-F238E27FC236}">
                <a16:creationId xmlns:a16="http://schemas.microsoft.com/office/drawing/2014/main" id="{EE4A7914-F317-4C54-A694-0A9127CAF059}"/>
              </a:ext>
            </a:extLst>
          </p:cNvPr>
          <p:cNvSpPr txBox="1">
            <a:spLocks/>
          </p:cNvSpPr>
          <p:nvPr/>
        </p:nvSpPr>
        <p:spPr>
          <a:xfrm>
            <a:off x="4606575" y="3352292"/>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solidFill>
                  <a:schemeClr val="tx1"/>
                </a:solidFill>
                <a:latin typeface="Calibri" panose="020F0502020204030204" pitchFamily="34" charset="0"/>
                <a:cs typeface="Calibri" panose="020F0502020204030204" pitchFamily="34" charset="0"/>
              </a:rPr>
              <a:t>Drug-Drug similarity matrix for 3 drugs.</a:t>
            </a:r>
          </a:p>
        </p:txBody>
      </p:sp>
      <p:graphicFrame>
        <p:nvGraphicFramePr>
          <p:cNvPr id="8" name="Table 7">
            <a:extLst>
              <a:ext uri="{FF2B5EF4-FFF2-40B4-BE49-F238E27FC236}">
                <a16:creationId xmlns:a16="http://schemas.microsoft.com/office/drawing/2014/main" id="{91D7E1F5-D970-4A5B-9E21-ACF77E200210}"/>
              </a:ext>
            </a:extLst>
          </p:cNvPr>
          <p:cNvGraphicFramePr>
            <a:graphicFrameLocks noGrp="1"/>
          </p:cNvGraphicFramePr>
          <p:nvPr>
            <p:extLst>
              <p:ext uri="{D42A27DB-BD31-4B8C-83A1-F6EECF244321}">
                <p14:modId xmlns:p14="http://schemas.microsoft.com/office/powerpoint/2010/main" val="465798350"/>
              </p:ext>
            </p:extLst>
          </p:nvPr>
        </p:nvGraphicFramePr>
        <p:xfrm>
          <a:off x="1112750" y="4903601"/>
          <a:ext cx="3141488" cy="1567972"/>
        </p:xfrm>
        <a:graphic>
          <a:graphicData uri="http://schemas.openxmlformats.org/drawingml/2006/table">
            <a:tbl>
              <a:tblPr firstRow="1" bandRow="1">
                <a:tableStyleId>{E8B1032C-EA38-4F05-BA0D-38AFFFC7BED3}</a:tableStyleId>
              </a:tblPr>
              <a:tblGrid>
                <a:gridCol w="674582">
                  <a:extLst>
                    <a:ext uri="{9D8B030D-6E8A-4147-A177-3AD203B41FA5}">
                      <a16:colId xmlns:a16="http://schemas.microsoft.com/office/drawing/2014/main" val="2975467101"/>
                    </a:ext>
                  </a:extLst>
                </a:gridCol>
                <a:gridCol w="822302">
                  <a:extLst>
                    <a:ext uri="{9D8B030D-6E8A-4147-A177-3AD203B41FA5}">
                      <a16:colId xmlns:a16="http://schemas.microsoft.com/office/drawing/2014/main" val="1256914312"/>
                    </a:ext>
                  </a:extLst>
                </a:gridCol>
                <a:gridCol w="822302">
                  <a:extLst>
                    <a:ext uri="{9D8B030D-6E8A-4147-A177-3AD203B41FA5}">
                      <a16:colId xmlns:a16="http://schemas.microsoft.com/office/drawing/2014/main" val="2642142898"/>
                    </a:ext>
                  </a:extLst>
                </a:gridCol>
                <a:gridCol w="822302">
                  <a:extLst>
                    <a:ext uri="{9D8B030D-6E8A-4147-A177-3AD203B41FA5}">
                      <a16:colId xmlns:a16="http://schemas.microsoft.com/office/drawing/2014/main" val="267025949"/>
                    </a:ext>
                  </a:extLst>
                </a:gridCol>
              </a:tblGrid>
              <a:tr h="312913">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418353">
                <a:tc>
                  <a:txBody>
                    <a:bodyPr/>
                    <a:lstStyle/>
                    <a:p>
                      <a:pPr algn="ctr"/>
                      <a:r>
                        <a:rPr lang="en-US" dirty="0"/>
                        <a:t>T1</a:t>
                      </a:r>
                    </a:p>
                  </a:txBody>
                  <a:tcPr/>
                </a:tc>
                <a:tc>
                  <a:txBody>
                    <a:bodyPr/>
                    <a:lstStyle/>
                    <a:p>
                      <a:pPr algn="ctr"/>
                      <a:r>
                        <a:rPr lang="en-US" dirty="0"/>
                        <a:t>1</a:t>
                      </a:r>
                    </a:p>
                  </a:txBody>
                  <a:tcPr/>
                </a:tc>
                <a:tc>
                  <a:txBody>
                    <a:bodyPr/>
                    <a:lstStyle/>
                    <a:p>
                      <a:pPr algn="ctr"/>
                      <a:r>
                        <a:rPr lang="en-US" dirty="0"/>
                        <a:t>0.454</a:t>
                      </a:r>
                    </a:p>
                  </a:txBody>
                  <a:tcPr/>
                </a:tc>
                <a:tc>
                  <a:txBody>
                    <a:bodyPr/>
                    <a:lstStyle/>
                    <a:p>
                      <a:pPr algn="ctr"/>
                      <a:r>
                        <a:rPr lang="en-US" dirty="0"/>
                        <a:t>0.553</a:t>
                      </a:r>
                    </a:p>
                  </a:txBody>
                  <a:tcPr/>
                </a:tc>
                <a:extLst>
                  <a:ext uri="{0D108BD9-81ED-4DB2-BD59-A6C34878D82A}">
                    <a16:rowId xmlns:a16="http://schemas.microsoft.com/office/drawing/2014/main" val="1732074981"/>
                  </a:ext>
                </a:extLst>
              </a:tr>
              <a:tr h="312913">
                <a:tc>
                  <a:txBody>
                    <a:bodyPr/>
                    <a:lstStyle/>
                    <a:p>
                      <a:pPr algn="ctr"/>
                      <a:r>
                        <a:rPr lang="en-US" dirty="0"/>
                        <a:t>T2</a:t>
                      </a:r>
                    </a:p>
                  </a:txBody>
                  <a:tcPr/>
                </a:tc>
                <a:tc>
                  <a:txBody>
                    <a:bodyPr/>
                    <a:lstStyle/>
                    <a:p>
                      <a:pPr algn="ctr"/>
                      <a:r>
                        <a:rPr lang="en-US" dirty="0"/>
                        <a:t>0.454</a:t>
                      </a:r>
                    </a:p>
                  </a:txBody>
                  <a:tcPr/>
                </a:tc>
                <a:tc>
                  <a:txBody>
                    <a:bodyPr/>
                    <a:lstStyle/>
                    <a:p>
                      <a:pPr algn="ctr"/>
                      <a:r>
                        <a:rPr lang="en-US" dirty="0"/>
                        <a:t>1</a:t>
                      </a:r>
                    </a:p>
                  </a:txBody>
                  <a:tcPr/>
                </a:tc>
                <a:tc>
                  <a:txBody>
                    <a:bodyPr/>
                    <a:lstStyle/>
                    <a:p>
                      <a:pPr algn="ctr"/>
                      <a:r>
                        <a:rPr lang="en-US" dirty="0"/>
                        <a:t>0.601</a:t>
                      </a:r>
                    </a:p>
                  </a:txBody>
                  <a:tcPr/>
                </a:tc>
                <a:extLst>
                  <a:ext uri="{0D108BD9-81ED-4DB2-BD59-A6C34878D82A}">
                    <a16:rowId xmlns:a16="http://schemas.microsoft.com/office/drawing/2014/main" val="3807245811"/>
                  </a:ext>
                </a:extLst>
              </a:tr>
              <a:tr h="418353">
                <a:tc>
                  <a:txBody>
                    <a:bodyPr/>
                    <a:lstStyle/>
                    <a:p>
                      <a:pPr algn="ctr"/>
                      <a:r>
                        <a:rPr lang="en-US" dirty="0"/>
                        <a:t>T3</a:t>
                      </a:r>
                    </a:p>
                  </a:txBody>
                  <a:tcPr/>
                </a:tc>
                <a:tc>
                  <a:txBody>
                    <a:bodyPr/>
                    <a:lstStyle/>
                    <a:p>
                      <a:pPr algn="ctr"/>
                      <a:r>
                        <a:rPr lang="en-US" dirty="0"/>
                        <a:t>0.553</a:t>
                      </a:r>
                    </a:p>
                  </a:txBody>
                  <a:tcPr/>
                </a:tc>
                <a:tc>
                  <a:txBody>
                    <a:bodyPr/>
                    <a:lstStyle/>
                    <a:p>
                      <a:pPr algn="ctr"/>
                      <a:r>
                        <a:rPr lang="en-US" dirty="0"/>
                        <a:t>0.601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
        <p:nvSpPr>
          <p:cNvPr id="10" name="Content Placeholder 8">
            <a:extLst>
              <a:ext uri="{FF2B5EF4-FFF2-40B4-BE49-F238E27FC236}">
                <a16:creationId xmlns:a16="http://schemas.microsoft.com/office/drawing/2014/main" id="{6E8944B3-AE46-43FE-BB44-B93B65B85373}"/>
              </a:ext>
            </a:extLst>
          </p:cNvPr>
          <p:cNvSpPr txBox="1">
            <a:spLocks/>
          </p:cNvSpPr>
          <p:nvPr/>
        </p:nvSpPr>
        <p:spPr>
          <a:xfrm>
            <a:off x="4606574" y="5202260"/>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solidFill>
                  <a:schemeClr val="tx1"/>
                </a:solidFill>
                <a:latin typeface="Calibri" panose="020F0502020204030204" pitchFamily="34" charset="0"/>
                <a:cs typeface="Calibri" panose="020F0502020204030204" pitchFamily="34" charset="0"/>
              </a:rPr>
              <a:t>Target-Target similarity matrix for 3 targets.</a:t>
            </a:r>
          </a:p>
        </p:txBody>
      </p:sp>
    </p:spTree>
    <p:extLst>
      <p:ext uri="{BB962C8B-B14F-4D97-AF65-F5344CB8AC3E}">
        <p14:creationId xmlns:p14="http://schemas.microsoft.com/office/powerpoint/2010/main" val="2004761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Objective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There many machine learning techniques that have been used for predicting the unknown interactions for example support vector regression, network-based inference … but in this project we are interested in improving the </a:t>
            </a:r>
            <a:r>
              <a:rPr lang="en-US" b="1" dirty="0">
                <a:solidFill>
                  <a:schemeClr val="tx1"/>
                </a:solidFill>
                <a:latin typeface="Calibri" panose="020F0502020204030204" pitchFamily="34" charset="0"/>
                <a:cs typeface="Calibri" panose="020F0502020204030204" pitchFamily="34" charset="0"/>
              </a:rPr>
              <a:t>Weighted Profile </a:t>
            </a:r>
            <a:r>
              <a:rPr lang="en-US" dirty="0">
                <a:solidFill>
                  <a:schemeClr val="tx1"/>
                </a:solidFill>
                <a:latin typeface="Calibri" panose="020F0502020204030204" pitchFamily="34" charset="0"/>
                <a:cs typeface="Calibri" panose="020F0502020204030204" pitchFamily="34" charset="0"/>
              </a:rPr>
              <a:t>which is our goal in this project.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b="1" dirty="0">
                <a:solidFill>
                  <a:schemeClr val="tx1"/>
                </a:solidFill>
                <a:latin typeface="Calibri" panose="020F0502020204030204" pitchFamily="34" charset="0"/>
                <a:cs typeface="Calibri" panose="020F0502020204030204" pitchFamily="34" charset="0"/>
              </a:rPr>
              <a:t>Weighted Profile </a:t>
            </a:r>
            <a:r>
              <a:rPr lang="en-US" dirty="0">
                <a:solidFill>
                  <a:schemeClr val="tx1"/>
                </a:solidFill>
                <a:latin typeface="Calibri" panose="020F0502020204030204" pitchFamily="34" charset="0"/>
                <a:cs typeface="Calibri" panose="020F0502020204030204" pitchFamily="34" charset="0"/>
              </a:rPr>
              <a:t> is a kind of Nearest Neighbor classifier, which takes on account the similar drugs and similar targets and their interactions together.</a:t>
            </a:r>
          </a:p>
          <a:p>
            <a:pPr marL="0" indent="0">
              <a:buNone/>
            </a:pPr>
            <a:r>
              <a:rPr lang="en-US" dirty="0">
                <a:solidFill>
                  <a:schemeClr val="tx1"/>
                </a:solidFill>
                <a:latin typeface="Calibri" panose="020F0502020204030204" pitchFamily="34" charset="0"/>
                <a:cs typeface="Calibri" panose="020F0502020204030204" pitchFamily="34" charset="0"/>
              </a:rPr>
              <a:t>  </a:t>
            </a:r>
          </a:p>
          <a:p>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772609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Problem Formulation - 1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normAutofit/>
              </a:bodyPr>
              <a:lstStyle/>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𝐷</m:t>
                    </m:r>
                  </m:oMath>
                </a14:m>
                <a:r>
                  <a:rPr lang="en-US" dirty="0">
                    <a:solidFill>
                      <a:schemeClr val="tx1"/>
                    </a:solidFill>
                    <a:latin typeface="Calibri" panose="020F0502020204030204" pitchFamily="34" charset="0"/>
                    <a:cs typeface="Calibri" panose="020F0502020204030204" pitchFamily="34" charset="0"/>
                  </a:rPr>
                  <a:t> is the set of drugs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𝐷</m:t>
                    </m:r>
                    <m:r>
                      <a:rPr lang="en-US" b="0" i="0"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1</m:t>
                        </m:r>
                      </m:sub>
                    </m:sSub>
                    <m:r>
                      <a:rPr lang="en-US" b="0" i="1" smtClean="0">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2</m:t>
                        </m:r>
                      </m:sub>
                    </m:sSub>
                    <m:r>
                      <a:rPr lang="en-US" b="0" i="1" smtClean="0">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𝑛</m:t>
                        </m:r>
                      </m:sub>
                    </m:sSub>
                    <m:r>
                      <a:rPr lang="en-US" b="0" i="0" smtClean="0">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𝑇</m:t>
                    </m:r>
                  </m:oMath>
                </a14:m>
                <a:r>
                  <a:rPr lang="en-US" dirty="0">
                    <a:solidFill>
                      <a:schemeClr val="tx1"/>
                    </a:solidFill>
                    <a:latin typeface="Calibri" panose="020F0502020204030204" pitchFamily="34" charset="0"/>
                    <a:cs typeface="Calibri" panose="020F0502020204030204" pitchFamily="34" charset="0"/>
                  </a:rPr>
                  <a:t> is the set of Targets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𝑇</m:t>
                    </m:r>
                    <m:r>
                      <a:rPr lang="en-US">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1</m:t>
                        </m:r>
                      </m:sub>
                    </m:sSub>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2</m:t>
                        </m:r>
                      </m:sub>
                    </m:sSub>
                    <m:r>
                      <a:rPr lang="en-US" i="1">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𝑚</m:t>
                        </m:r>
                      </m:sub>
                    </m:sSub>
                    <m:r>
                      <a:rPr lang="en-US">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 is the interaction matrix where the element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interaction between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 and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lvl="1"/>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=1</m:t>
                    </m:r>
                  </m:oMath>
                </a14:m>
                <a:r>
                  <a:rPr lang="en-US" dirty="0">
                    <a:solidFill>
                      <a:schemeClr val="tx1"/>
                    </a:solidFill>
                    <a:latin typeface="Calibri" panose="020F0502020204030204" pitchFamily="34" charset="0"/>
                    <a:cs typeface="Calibri" panose="020F0502020204030204" pitchFamily="34" charset="0"/>
                  </a:rPr>
                  <a:t> is a known interaction.</a:t>
                </a:r>
              </a:p>
              <a:p>
                <a:pPr lvl="1"/>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=0</m:t>
                    </m:r>
                  </m:oMath>
                </a14:m>
                <a:r>
                  <a:rPr lang="en-US" dirty="0">
                    <a:solidFill>
                      <a:schemeClr val="tx1"/>
                    </a:solidFill>
                    <a:latin typeface="Calibri" panose="020F0502020204030204" pitchFamily="34" charset="0"/>
                    <a:cs typeface="Calibri" panose="020F0502020204030204" pitchFamily="34" charset="0"/>
                  </a:rPr>
                  <a:t>  is unknown interaction.</a:t>
                </a: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the Drug-Drug similarity matrix where the element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drugs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oMath>
                </a14:m>
                <a:r>
                  <a:rPr lang="en-US" dirty="0">
                    <a:solidFill>
                      <a:schemeClr val="tx1"/>
                    </a:solidFill>
                    <a:latin typeface="Calibri" panose="020F0502020204030204" pitchFamily="34" charset="0"/>
                    <a:cs typeface="Calibri" panose="020F0502020204030204" pitchFamily="34" charset="0"/>
                  </a:rPr>
                  <a:t> is the Target-Target similarity matrix where the element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similarity between two targets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a:t>
                </a:r>
              </a:p>
              <a:p>
                <a:endParaRPr lang="en-US" dirty="0">
                  <a:solidFill>
                    <a:schemeClr val="tx1"/>
                  </a:solidFill>
                  <a:latin typeface="Calibri" panose="020F0502020204030204" pitchFamily="34" charset="0"/>
                  <a:cs typeface="Calibri" panose="020F0502020204030204" pitchFamily="34" charset="0"/>
                </a:endParaRPr>
              </a:p>
              <a:p>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3880773"/>
              </a:xfrm>
              <a:blipFill>
                <a:blip r:embed="rId2"/>
                <a:stretch>
                  <a:fillRect l="-279" t="-47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83019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Problem Formulation - 1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normAutofit/>
              </a:bodyPr>
              <a:lstStyle/>
              <a:p>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is the set of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similar/nearest drugs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is the set of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similar/nearest Targets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r>
                  <a:rPr lang="en-US" dirty="0">
                    <a:solidFill>
                      <a:schemeClr val="tx1"/>
                    </a:solidFill>
                    <a:latin typeface="Calibri" panose="020F0502020204030204" pitchFamily="34" charset="0"/>
                    <a:cs typeface="Calibri" panose="020F0502020204030204" pitchFamily="34" charset="0"/>
                  </a:rPr>
                  <a:t> is the predicted interaction matrix where the element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predicted interaction between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 and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𝐾</m:t>
                    </m:r>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the number of nearest neighbors</a:t>
                </a:r>
              </a:p>
              <a:p>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3880773"/>
              </a:xfrm>
              <a:blipFill>
                <a:blip r:embed="rId2"/>
                <a:stretch>
                  <a:fillRect l="-279" t="-47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947112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Weighted Profile is a kind of Nearest Neighbor classifier, which depends on the similar drugs and similar targets in prediction.</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It consider that the similar drugs are likely to behave similarly in term of interactions with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Also it takes the same consideration regarding the targets, i.e., similar targets are likely to behave similarly in term of interactions with drugs.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985271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301D382-32B0-43EE-932C-28906AF37617}">
  <ds:schemaRefs>
    <ds:schemaRef ds:uri="http://schemas.microsoft.com/office/2006/metadata/properties"/>
    <ds:schemaRef ds:uri="http://schemas.microsoft.com/office/infopath/2007/PartnerControls"/>
    <ds:schemaRef ds:uri="http://purl.org/dc/terms/"/>
    <ds:schemaRef ds:uri="http://schemas.openxmlformats.org/package/2006/metadata/core-properties"/>
    <ds:schemaRef ds:uri="http://schemas.microsoft.com/office/2006/documentManagement/types"/>
    <ds:schemaRef ds:uri="http://purl.org/dc/elements/1.1/"/>
    <ds:schemaRef ds:uri="4873beb7-5857-4685-be1f-d57550cc96cc"/>
    <ds:schemaRef ds:uri="http://www.w3.org/XML/1998/namespace"/>
    <ds:schemaRef ds:uri="http://purl.org/dc/dcmitype/"/>
  </ds:schemaRefs>
</ds:datastoreItem>
</file>

<file path=customXml/itemProps3.xml><?xml version="1.0" encoding="utf-8"?>
<ds:datastoreItem xmlns:ds="http://schemas.openxmlformats.org/officeDocument/2006/customXml" ds:itemID="{E1B558C7-619B-49BE-9097-7FCBDADD4E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3445</TotalTime>
  <Words>2198</Words>
  <Application>Microsoft Office PowerPoint</Application>
  <PresentationFormat>Custom</PresentationFormat>
  <Paragraphs>577</Paragraphs>
  <Slides>42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Blackadder ITC</vt:lpstr>
      <vt:lpstr>Calibri</vt:lpstr>
      <vt:lpstr>Cambria Math</vt:lpstr>
      <vt:lpstr>Century Gothic</vt:lpstr>
      <vt:lpstr>Trebuchet MS</vt:lpstr>
      <vt:lpstr>Wingdings 3</vt:lpstr>
      <vt:lpstr>Facet</vt:lpstr>
      <vt:lpstr>Drug-Target Interaction Prediction using Enhanced Weighted Profile with Individualized Selection of the Number of Nearest Neighbors</vt:lpstr>
      <vt:lpstr>Team Members</vt:lpstr>
      <vt:lpstr>Introduction </vt:lpstr>
      <vt:lpstr>Drug-Target Interaction Prediction (DTI)</vt:lpstr>
      <vt:lpstr>Input of DTI</vt:lpstr>
      <vt:lpstr>Objective  </vt:lpstr>
      <vt:lpstr>Problem Formulation - 1 </vt:lpstr>
      <vt:lpstr>Problem Formulation - 1 (Cont.) </vt:lpstr>
      <vt:lpstr>Weighted Profile  </vt:lpstr>
      <vt:lpstr>Weighted Profile (Cont.) </vt:lpstr>
      <vt:lpstr>Weighted Profile (Cont.)  </vt:lpstr>
      <vt:lpstr>Weighted Profile (Cont.)  </vt:lpstr>
      <vt:lpstr>Weighted Profile (Cont.)  </vt:lpstr>
      <vt:lpstr>Weighted Profile (Cont.)  </vt:lpstr>
      <vt:lpstr>Improving the Weighted Profile  </vt:lpstr>
      <vt:lpstr>Improving the Weighted Profile  </vt:lpstr>
      <vt:lpstr>Hubness-aware Weighting  </vt:lpstr>
      <vt:lpstr>Hubness-aware Weighting (Cont.)  </vt:lpstr>
      <vt:lpstr>Hubness-aware Weighting (Cont.)  </vt:lpstr>
      <vt:lpstr>Hubness-aware Weighting (Cont.)  </vt:lpstr>
      <vt:lpstr>Hubness-aware Weighting (Cont.)  </vt:lpstr>
      <vt:lpstr>Hubness-aware Weighting (Cont.)  </vt:lpstr>
      <vt:lpstr>Experiment Sitting</vt:lpstr>
      <vt:lpstr>Experiment Sitting (Cont.)</vt:lpstr>
      <vt:lpstr>Simple WP Vs. Improved WP - Kinas</vt:lpstr>
      <vt:lpstr>Simple WP Vs. Improved WP - NR</vt:lpstr>
      <vt:lpstr>Simple WP Vs. Improved WP - GPCR</vt:lpstr>
      <vt:lpstr>Simple WP Vs. Improved WP – Ion Channels</vt:lpstr>
      <vt:lpstr>Jaccard Similarity  </vt:lpstr>
      <vt:lpstr>Jaccard Similarity (Cont.)  </vt:lpstr>
      <vt:lpstr>Jaccard Similarity (Cont.)  </vt:lpstr>
      <vt:lpstr>Improved Weighted Profile</vt:lpstr>
      <vt:lpstr>Improved Weighted Profile (Cont.)</vt:lpstr>
      <vt:lpstr>Improved Weighted Profile (Cont.)</vt:lpstr>
      <vt:lpstr>Experiment Results (Cont.) </vt:lpstr>
      <vt:lpstr>Experiment Results </vt:lpstr>
      <vt:lpstr>Experiment Results (Cont.) </vt:lpstr>
      <vt:lpstr>Experiment Results (Cont.) </vt:lpstr>
      <vt:lpstr>Experiment Results (Cont.) </vt:lpstr>
      <vt:lpstr>References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Memorize Helper</dc:title>
  <dc:creator>Hristina Gulabovska</dc:creator>
  <cp:lastModifiedBy>Abdullah Al Zoabi</cp:lastModifiedBy>
  <cp:revision>216</cp:revision>
  <dcterms:created xsi:type="dcterms:W3CDTF">2018-12-03T20:16:42Z</dcterms:created>
  <dcterms:modified xsi:type="dcterms:W3CDTF">2019-01-23T00:16:50Z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