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7" r:id="rId4"/>
  </p:sldMasterIdLst>
  <p:notesMasterIdLst>
    <p:notesMasterId r:id="rId34"/>
  </p:notesMasterIdLst>
  <p:handoutMasterIdLst>
    <p:handoutMasterId r:id="rId35"/>
  </p:handoutMasterIdLst>
  <p:sldIdLst>
    <p:sldId id="264" r:id="rId5"/>
    <p:sldId id="281" r:id="rId6"/>
    <p:sldId id="290" r:id="rId7"/>
    <p:sldId id="295" r:id="rId8"/>
    <p:sldId id="297" r:id="rId9"/>
    <p:sldId id="300" r:id="rId10"/>
    <p:sldId id="299" r:id="rId11"/>
    <p:sldId id="305" r:id="rId12"/>
    <p:sldId id="301" r:id="rId13"/>
    <p:sldId id="306" r:id="rId14"/>
    <p:sldId id="302" r:id="rId15"/>
    <p:sldId id="303" r:id="rId16"/>
    <p:sldId id="304" r:id="rId17"/>
    <p:sldId id="307" r:id="rId18"/>
    <p:sldId id="308" r:id="rId19"/>
    <p:sldId id="309" r:id="rId20"/>
    <p:sldId id="310" r:id="rId21"/>
    <p:sldId id="311" r:id="rId22"/>
    <p:sldId id="312" r:id="rId23"/>
    <p:sldId id="313" r:id="rId24"/>
    <p:sldId id="314" r:id="rId25"/>
    <p:sldId id="315" r:id="rId26"/>
    <p:sldId id="316" r:id="rId27"/>
    <p:sldId id="317" r:id="rId28"/>
    <p:sldId id="318" r:id="rId29"/>
    <p:sldId id="319" r:id="rId30"/>
    <p:sldId id="294" r:id="rId31"/>
    <p:sldId id="289" r:id="rId32"/>
    <p:sldId id="292" r:id="rId33"/>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80" autoAdjust="0"/>
  </p:normalViewPr>
  <p:slideViewPr>
    <p:cSldViewPr showGuides="1">
      <p:cViewPr varScale="1">
        <p:scale>
          <a:sx n="114" d="100"/>
          <a:sy n="114" d="100"/>
        </p:scale>
        <p:origin x="474" y="102"/>
      </p:cViewPr>
      <p:guideLst>
        <p:guide pos="3839"/>
        <p:guide orient="horz" pos="2160"/>
      </p:guideLst>
    </p:cSldViewPr>
  </p:slideViewPr>
  <p:notesTextViewPr>
    <p:cViewPr>
      <p:scale>
        <a:sx n="1" d="1"/>
        <a:sy n="1" d="1"/>
      </p:scale>
      <p:origin x="0" y="0"/>
    </p:cViewPr>
  </p:notesTextViewPr>
  <p:notesViewPr>
    <p:cSldViewPr>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1/22/2019</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1/22/2019</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88825"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6675" y="2404534"/>
            <a:ext cx="7764913" cy="1646302"/>
          </a:xfrm>
        </p:spPr>
        <p:txBody>
          <a:bodyPr anchor="b">
            <a:noAutofit/>
          </a:bodyPr>
          <a:lstStyle>
            <a:lvl1pPr algn="r">
              <a:defRPr sz="5398">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6675" y="4050834"/>
            <a:ext cx="7764913" cy="1096899"/>
          </a:xfrm>
        </p:spPr>
        <p:txBody>
          <a:bodyPr anchor="t"/>
          <a:lstStyle>
            <a:lvl1pPr marL="0" indent="0" algn="r">
              <a:buNone/>
              <a:defRPr>
                <a:solidFill>
                  <a:schemeClr val="tx1">
                    <a:lumMod val="50000"/>
                    <a:lumOff val="50000"/>
                  </a:schemeClr>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799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9" y="609600"/>
            <a:ext cx="8594429" cy="3403600"/>
          </a:xfrm>
        </p:spPr>
        <p:txBody>
          <a:bodyPr anchor="ctr">
            <a:normAutofit/>
          </a:bodyPr>
          <a:lstStyle>
            <a:lvl1pPr algn="l">
              <a:defRPr sz="43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D204D1-F9BD-4643-8480-6EA41EB484F1}" type="datetimeFigureOut">
              <a:rPr lang="en-US" smtClean="0"/>
              <a:pPr/>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1885767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5783" y="3632200"/>
            <a:ext cx="7222643" cy="381000"/>
          </a:xfrm>
        </p:spPr>
        <p:txBody>
          <a:bodyPr anchor="ctr">
            <a:noAutofit/>
          </a:bodyPr>
          <a:lstStyle>
            <a:lvl1pPr marL="0" indent="0">
              <a:buFontTx/>
              <a:buNone/>
              <a:defRPr sz="1600">
                <a:solidFill>
                  <a:schemeClr val="tx1">
                    <a:lumMod val="50000"/>
                    <a:lumOff val="50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Edit Master text styles</a:t>
            </a:r>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D204D1-F9BD-4643-8480-6EA41EB484F1}" type="datetimeFigureOut">
              <a:rPr lang="en-US" smtClean="0"/>
              <a:pPr/>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
        <p:nvSpPr>
          <p:cNvPr id="24" name="TextBox 23"/>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156812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159" y="1931988"/>
            <a:ext cx="8594429" cy="2595460"/>
          </a:xfrm>
        </p:spPr>
        <p:txBody>
          <a:bodyPr anchor="b">
            <a:normAutofit/>
          </a:bodyPr>
          <a:lstStyle>
            <a:lvl1pPr algn="l">
              <a:defRPr sz="43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D204D1-F9BD-4643-8480-6EA41EB484F1}" type="datetimeFigureOut">
              <a:rPr lang="en-US" smtClean="0"/>
              <a:pPr/>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30365366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tx1">
                    <a:lumMod val="75000"/>
                    <a:lumOff val="25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D204D1-F9BD-4643-8480-6EA41EB484F1}" type="datetimeFigureOut">
              <a:rPr lang="en-US" smtClean="0"/>
              <a:pPr/>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
        <p:nvSpPr>
          <p:cNvPr id="24" name="TextBox 23"/>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087083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621" y="609600"/>
            <a:ext cx="858596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accent1"/>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D204D1-F9BD-4643-8480-6EA41EB484F1}" type="datetimeFigureOut">
              <a:rPr lang="en-US" smtClean="0"/>
              <a:pPr/>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10837221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ECB6C2-1084-4AED-A74A-DF028B0094EA}" type="datetimeFigureOut">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1C5AD9-787D-40FA-8A4D-16A055B9AF81}" type="slidenum">
              <a:rPr lang="en-US" smtClean="0"/>
              <a:t>‹#›</a:t>
            </a:fld>
            <a:endParaRPr lang="en-US"/>
          </a:p>
        </p:txBody>
      </p:sp>
    </p:spTree>
    <p:extLst>
      <p:ext uri="{BB962C8B-B14F-4D97-AF65-F5344CB8AC3E}">
        <p14:creationId xmlns:p14="http://schemas.microsoft.com/office/powerpoint/2010/main" val="726940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5599" y="609600"/>
            <a:ext cx="130440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159" y="609600"/>
            <a:ext cx="7058311"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ECB6C2-1084-4AED-A74A-DF028B0094EA}" type="datetimeFigureOut">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1C5AD9-787D-40FA-8A4D-16A055B9AF81}" type="slidenum">
              <a:rPr lang="en-US" smtClean="0"/>
              <a:t>‹#›</a:t>
            </a:fld>
            <a:endParaRPr lang="en-US"/>
          </a:p>
        </p:txBody>
      </p:sp>
    </p:spTree>
    <p:extLst>
      <p:ext uri="{BB962C8B-B14F-4D97-AF65-F5344CB8AC3E}">
        <p14:creationId xmlns:p14="http://schemas.microsoft.com/office/powerpoint/2010/main" val="2709316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5A30F4-0B4E-4E4B-BC36-C30CD13F4E17}" type="datetimeFigureOut">
              <a:rPr lang="en-US" smtClean="0"/>
              <a:t>1/22/2019</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60BA0E-20D0-4E7C-B286-26C960A6788F}" type="slidenum">
              <a:rPr lang="en-US" smtClean="0"/>
              <a:t>‹#›</a:t>
            </a:fld>
            <a:endParaRPr lang="en-US"/>
          </a:p>
        </p:txBody>
      </p:sp>
    </p:spTree>
    <p:extLst>
      <p:ext uri="{BB962C8B-B14F-4D97-AF65-F5344CB8AC3E}">
        <p14:creationId xmlns:p14="http://schemas.microsoft.com/office/powerpoint/2010/main" val="96477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159" y="2700868"/>
            <a:ext cx="8594429" cy="1826581"/>
          </a:xfrm>
        </p:spPr>
        <p:txBody>
          <a:bodyPr anchor="b"/>
          <a:lstStyle>
            <a:lvl1pPr algn="l">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527448"/>
            <a:ext cx="8594429" cy="860400"/>
          </a:xfrm>
        </p:spPr>
        <p:txBody>
          <a:bodyPr anchor="t"/>
          <a:lstStyle>
            <a:lvl1pPr marL="0" indent="0" algn="l">
              <a:buNone/>
              <a:defRPr sz="19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0902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158" y="2160589"/>
            <a:ext cx="418294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8645" y="2160590"/>
            <a:ext cx="418294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D204D1-F9BD-4643-8480-6EA41EB484F1}" type="datetimeFigureOut">
              <a:rPr lang="en-US" smtClean="0"/>
              <a:t>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1258896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570" y="2160983"/>
            <a:ext cx="4184533"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4" name="Content Placeholder 3"/>
          <p:cNvSpPr>
            <a:spLocks noGrp="1"/>
          </p:cNvSpPr>
          <p:nvPr>
            <p:ph sz="half" idx="2"/>
          </p:nvPr>
        </p:nvSpPr>
        <p:spPr>
          <a:xfrm>
            <a:off x="675570" y="2737246"/>
            <a:ext cx="418453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7058" y="2160983"/>
            <a:ext cx="4184528"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6" name="Content Placeholder 5"/>
          <p:cNvSpPr>
            <a:spLocks noGrp="1"/>
          </p:cNvSpPr>
          <p:nvPr>
            <p:ph sz="quarter" idx="4"/>
          </p:nvPr>
        </p:nvSpPr>
        <p:spPr>
          <a:xfrm>
            <a:off x="5087059" y="2737246"/>
            <a:ext cx="418452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D204D1-F9BD-4643-8480-6EA41EB484F1}" type="datetimeFigureOut">
              <a:rPr lang="en-US" smtClean="0"/>
              <a:t>1/22/2019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3519534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158" y="609600"/>
            <a:ext cx="8594429"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D204D1-F9BD-4643-8480-6EA41EB484F1}" type="datetimeFigureOut">
              <a:rPr lang="en-US" smtClean="0"/>
              <a:t>1/22/2019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3608274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D204D1-F9BD-4643-8480-6EA41EB484F1}" type="datetimeFigureOut">
              <a:rPr lang="en-US" smtClean="0"/>
              <a:t>1/22/2019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1217788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1498604"/>
            <a:ext cx="3853524" cy="1278466"/>
          </a:xfrm>
        </p:spPr>
        <p:txBody>
          <a:bodyPr anchor="b">
            <a:normAutofit/>
          </a:bodyPr>
          <a:lstStyle>
            <a:lvl1pPr>
              <a:defRPr sz="1999"/>
            </a:lvl1pPr>
          </a:lstStyle>
          <a:p>
            <a:r>
              <a:rPr lang="en-US"/>
              <a:t>Click to edit Master title style</a:t>
            </a:r>
            <a:endParaRPr lang="en-US" dirty="0"/>
          </a:p>
        </p:txBody>
      </p:sp>
      <p:sp>
        <p:nvSpPr>
          <p:cNvPr id="3" name="Content Placeholder 2"/>
          <p:cNvSpPr>
            <a:spLocks noGrp="1"/>
          </p:cNvSpPr>
          <p:nvPr>
            <p:ph idx="1"/>
          </p:nvPr>
        </p:nvSpPr>
        <p:spPr>
          <a:xfrm>
            <a:off x="4759222" y="514925"/>
            <a:ext cx="4512366"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158" y="2777069"/>
            <a:ext cx="3853524" cy="2584449"/>
          </a:xfrm>
        </p:spPr>
        <p:txBody>
          <a:bodyPr>
            <a:normAutofit/>
          </a:bodyPr>
          <a:lstStyle>
            <a:lvl1pPr marL="0" indent="0">
              <a:buNone/>
              <a:defRPr sz="1400"/>
            </a:lvl1pPr>
            <a:lvl2pPr marL="456926" indent="0">
              <a:buNone/>
              <a:defRPr sz="1400"/>
            </a:lvl2pPr>
            <a:lvl3pPr marL="913852" indent="0">
              <a:buNone/>
              <a:defRPr sz="1200"/>
            </a:lvl3pPr>
            <a:lvl4pPr marL="1370778" indent="0">
              <a:buNone/>
              <a:defRPr sz="1000"/>
            </a:lvl4pPr>
            <a:lvl5pPr marL="1827703" indent="0">
              <a:buNone/>
              <a:defRPr sz="1000"/>
            </a:lvl5pPr>
            <a:lvl6pPr marL="2284628" indent="0">
              <a:buNone/>
              <a:defRPr sz="1000"/>
            </a:lvl6pPr>
            <a:lvl7pPr marL="2741554" indent="0">
              <a:buNone/>
              <a:defRPr sz="1000"/>
            </a:lvl7pPr>
            <a:lvl8pPr marL="3198480" indent="0">
              <a:buNone/>
              <a:defRPr sz="1000"/>
            </a:lvl8pPr>
            <a:lvl9pPr marL="3655406"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26BF754-515F-40B9-8D24-D54D5825B3D0}" type="datetimeFigureOut">
              <a:rPr lang="en-US" smtClean="0"/>
              <a:t>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FBB78A-01B4-41F2-96B0-677A4A282832}" type="slidenum">
              <a:rPr lang="en-US" smtClean="0"/>
              <a:t>‹#›</a:t>
            </a:fld>
            <a:endParaRPr lang="en-US"/>
          </a:p>
        </p:txBody>
      </p:sp>
    </p:spTree>
    <p:extLst>
      <p:ext uri="{BB962C8B-B14F-4D97-AF65-F5344CB8AC3E}">
        <p14:creationId xmlns:p14="http://schemas.microsoft.com/office/powerpoint/2010/main" val="4117090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4800600"/>
            <a:ext cx="8594428" cy="566738"/>
          </a:xfrm>
        </p:spPr>
        <p:txBody>
          <a:bodyPr anchor="b">
            <a:normAutofit/>
          </a:bodyPr>
          <a:lstStyle>
            <a:lvl1pPr algn="l">
              <a:defRPr sz="23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158" y="609600"/>
            <a:ext cx="8594429" cy="3845718"/>
          </a:xfrm>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158" y="5367338"/>
            <a:ext cx="8594428" cy="674024"/>
          </a:xfrm>
        </p:spPr>
        <p:txBody>
          <a:bodyPr>
            <a:normAutofit/>
          </a:bodyPr>
          <a:lstStyle>
            <a:lvl1pPr marL="0" indent="0">
              <a:buNone/>
              <a:defRPr sz="12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FBB78A-01B4-41F2-96B0-677A4A282832}" type="slidenum">
              <a:rPr lang="en-US" smtClean="0"/>
              <a:t>‹#›</a:t>
            </a:fld>
            <a:endParaRPr lang="en-US"/>
          </a:p>
        </p:txBody>
      </p:sp>
      <p:sp>
        <p:nvSpPr>
          <p:cNvPr id="5" name="Date Placeholder 4"/>
          <p:cNvSpPr>
            <a:spLocks noGrp="1"/>
          </p:cNvSpPr>
          <p:nvPr>
            <p:ph type="dt" sz="half" idx="10"/>
          </p:nvPr>
        </p:nvSpPr>
        <p:spPr/>
        <p:txBody>
          <a:bodyPr/>
          <a:lstStyle/>
          <a:p>
            <a:fld id="{126BF754-515F-40B9-8D24-D54D5825B3D0}" type="datetimeFigureOut">
              <a:rPr lang="en-US" smtClean="0"/>
              <a:t>1/22/2019</a:t>
            </a:fld>
            <a:endParaRPr lang="en-US"/>
          </a:p>
        </p:txBody>
      </p:sp>
    </p:spTree>
    <p:extLst>
      <p:ext uri="{BB962C8B-B14F-4D97-AF65-F5344CB8AC3E}">
        <p14:creationId xmlns:p14="http://schemas.microsoft.com/office/powerpoint/2010/main" val="3253850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88825"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158" y="609600"/>
            <a:ext cx="8594429"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158" y="2160590"/>
            <a:ext cx="8594429"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3257" y="6041363"/>
            <a:ext cx="91170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DD204D1-F9BD-4643-8480-6EA41EB484F1}" type="datetimeFigureOut">
              <a:rPr lang="en-US" smtClean="0"/>
              <a:pPr/>
              <a:t>1/22/2019</a:t>
            </a:fld>
            <a:endParaRPr lang="en-US"/>
          </a:p>
        </p:txBody>
      </p:sp>
      <p:sp>
        <p:nvSpPr>
          <p:cNvPr id="5" name="Footer Placeholder 4"/>
          <p:cNvSpPr>
            <a:spLocks noGrp="1"/>
          </p:cNvSpPr>
          <p:nvPr>
            <p:ph type="ftr" sz="quarter" idx="3"/>
          </p:nvPr>
        </p:nvSpPr>
        <p:spPr>
          <a:xfrm>
            <a:off x="677158" y="6041363"/>
            <a:ext cx="629597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88426" y="6041363"/>
            <a:ext cx="683161" cy="365125"/>
          </a:xfrm>
          <a:prstGeom prst="rect">
            <a:avLst/>
          </a:prstGeom>
        </p:spPr>
        <p:txBody>
          <a:bodyPr vert="horz" lIns="91440" tIns="45720" rIns="91440" bIns="45720" rtlCol="0" anchor="ctr"/>
          <a:lstStyle>
            <a:lvl1pPr algn="r">
              <a:defRPr sz="900">
                <a:solidFill>
                  <a:schemeClr val="accent1"/>
                </a:solidFill>
              </a:defRPr>
            </a:lvl1pPr>
          </a:lstStyle>
          <a:p>
            <a:fld id="{EB37DED6-D4C7-42EE-AB49-D2E39E64FDE4}" type="slidenum">
              <a:rPr lang="en-US" smtClean="0"/>
              <a:pPr/>
              <a:t>‹#›</a:t>
            </a:fld>
            <a:endParaRPr lang="en-US"/>
          </a:p>
        </p:txBody>
      </p:sp>
    </p:spTree>
    <p:extLst>
      <p:ext uri="{BB962C8B-B14F-4D97-AF65-F5344CB8AC3E}">
        <p14:creationId xmlns:p14="http://schemas.microsoft.com/office/powerpoint/2010/main" val="2105893284"/>
      </p:ext>
    </p:extLst>
  </p:cSld>
  <p:clrMap bg1="lt1" tx1="dk1" bg2="lt2" tx2="dk2" accent1="accent1" accent2="accent2" accent3="accent3" accent4="accent4" accent5="accent5" accent6="accent6" hlink="hlink" folHlink="folHlink"/>
  <p:sldLayoutIdLst>
    <p:sldLayoutId id="2147483888" r:id="rId1"/>
    <p:sldLayoutId id="2147483889" r:id="rId2"/>
    <p:sldLayoutId id="2147483890" r:id="rId3"/>
    <p:sldLayoutId id="2147483891" r:id="rId4"/>
    <p:sldLayoutId id="2147483892" r:id="rId5"/>
    <p:sldLayoutId id="2147483893" r:id="rId6"/>
    <p:sldLayoutId id="2147483894" r:id="rId7"/>
    <p:sldLayoutId id="2147483895" r:id="rId8"/>
    <p:sldLayoutId id="2147483896" r:id="rId9"/>
    <p:sldLayoutId id="2147483897" r:id="rId10"/>
    <p:sldLayoutId id="2147483898" r:id="rId11"/>
    <p:sldLayoutId id="2147483899" r:id="rId12"/>
    <p:sldLayoutId id="2147483900" r:id="rId13"/>
    <p:sldLayoutId id="2147483901" r:id="rId14"/>
    <p:sldLayoutId id="2147483902" r:id="rId15"/>
    <p:sldLayoutId id="2147483903"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063" rtl="0" eaLnBrk="1" latinLnBrk="0" hangingPunct="1">
        <a:spcBef>
          <a:spcPct val="0"/>
        </a:spcBef>
        <a:buNone/>
        <a:defRPr sz="3599"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6675" y="2057400"/>
            <a:ext cx="7764913" cy="1243670"/>
          </a:xfrm>
        </p:spPr>
        <p:txBody>
          <a:bodyPr/>
          <a:lstStyle/>
          <a:p>
            <a:pPr algn="l"/>
            <a:r>
              <a:rPr lang="en-US" sz="2400" dirty="0">
                <a:latin typeface="Calibri" panose="020F0502020204030204" pitchFamily="34" charset="0"/>
                <a:cs typeface="Calibri" panose="020F0502020204030204" pitchFamily="34" charset="0"/>
              </a:rPr>
              <a:t>Drug-Target Interaction Prediction using Enhanced Weighted Profile with Individualized Selection of the Number of Nearest Neighbors</a:t>
            </a:r>
            <a:endParaRPr lang="en-US" sz="2400" dirty="0">
              <a:solidFill>
                <a:schemeClr val="tx2"/>
              </a:solidFill>
              <a:latin typeface="Calibri" panose="020F0502020204030204" pitchFamily="34" charset="0"/>
              <a:cs typeface="Calibri" panose="020F0502020204030204" pitchFamily="34" charset="0"/>
            </a:endParaRPr>
          </a:p>
        </p:txBody>
      </p:sp>
      <p:sp>
        <p:nvSpPr>
          <p:cNvPr id="5" name="Subtitle 4">
            <a:extLst>
              <a:ext uri="{FF2B5EF4-FFF2-40B4-BE49-F238E27FC236}">
                <a16:creationId xmlns:a16="http://schemas.microsoft.com/office/drawing/2014/main" id="{1B6D8635-E581-41E7-97DA-9357AF8ED09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5034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Weighted Profile (Cont.)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3880773"/>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Weighted Profile divides the problem of an interaction prediction into two independent predictions and combines the results.</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pic>
        <p:nvPicPr>
          <p:cNvPr id="14" name="Picture 13">
            <a:extLst>
              <a:ext uri="{FF2B5EF4-FFF2-40B4-BE49-F238E27FC236}">
                <a16:creationId xmlns:a16="http://schemas.microsoft.com/office/drawing/2014/main" id="{ADB627D9-01E5-4F3C-9CCE-AEDDD488D0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612" y="2683740"/>
            <a:ext cx="2295973" cy="2043893"/>
          </a:xfrm>
          <a:prstGeom prst="rect">
            <a:avLst/>
          </a:prstGeom>
        </p:spPr>
      </p:pic>
      <p:pic>
        <p:nvPicPr>
          <p:cNvPr id="16" name="Picture 15">
            <a:extLst>
              <a:ext uri="{FF2B5EF4-FFF2-40B4-BE49-F238E27FC236}">
                <a16:creationId xmlns:a16="http://schemas.microsoft.com/office/drawing/2014/main" id="{E35218FE-3495-4E8D-AD08-5F04D92123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3213" y="2683740"/>
            <a:ext cx="2295144" cy="2122468"/>
          </a:xfrm>
          <a:prstGeom prst="rect">
            <a:avLst/>
          </a:prstGeom>
        </p:spPr>
      </p:pic>
      <p:sp>
        <p:nvSpPr>
          <p:cNvPr id="17" name="TextBox 16">
            <a:extLst>
              <a:ext uri="{FF2B5EF4-FFF2-40B4-BE49-F238E27FC236}">
                <a16:creationId xmlns:a16="http://schemas.microsoft.com/office/drawing/2014/main" id="{BC4983FF-4D78-471D-8C55-86DA48B9A975}"/>
              </a:ext>
            </a:extLst>
          </p:cNvPr>
          <p:cNvSpPr txBox="1"/>
          <p:nvPr/>
        </p:nvSpPr>
        <p:spPr>
          <a:xfrm>
            <a:off x="836612" y="4934634"/>
            <a:ext cx="2697001" cy="646331"/>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Prediction based on the Drug-Drug similarities </a:t>
            </a:r>
          </a:p>
        </p:txBody>
      </p:sp>
      <p:sp>
        <p:nvSpPr>
          <p:cNvPr id="18" name="TextBox 17">
            <a:extLst>
              <a:ext uri="{FF2B5EF4-FFF2-40B4-BE49-F238E27FC236}">
                <a16:creationId xmlns:a16="http://schemas.microsoft.com/office/drawing/2014/main" id="{B457FD22-EABE-40EF-9AC4-C886F63714A9}"/>
              </a:ext>
            </a:extLst>
          </p:cNvPr>
          <p:cNvSpPr txBox="1"/>
          <p:nvPr/>
        </p:nvSpPr>
        <p:spPr>
          <a:xfrm>
            <a:off x="4032867" y="4934634"/>
            <a:ext cx="2697001" cy="646331"/>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Prediction based on the Target-Target similarities </a:t>
            </a:r>
          </a:p>
        </p:txBody>
      </p:sp>
    </p:spTree>
    <p:extLst>
      <p:ext uri="{BB962C8B-B14F-4D97-AF65-F5344CB8AC3E}">
        <p14:creationId xmlns:p14="http://schemas.microsoft.com/office/powerpoint/2010/main" val="1765263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Weighted Profile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For predicting the interaction </a:t>
                </a:r>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acc>
                          <m:accPr>
                            <m:chr m:val="̂"/>
                            <m:ctrlPr>
                              <a:rPr lang="en-US" i="1" smtClean="0">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𝑚</m:t>
                            </m:r>
                          </m:e>
                        </m:acc>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between the drug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 and target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first we calculate the weighted average for the interactions of the k Nearest-Drug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oMath>
                </a14:m>
                <a:r>
                  <a:rPr lang="en-US" dirty="0">
                    <a:solidFill>
                      <a:schemeClr val="tx1"/>
                    </a:solidFill>
                    <a:latin typeface="Calibri" panose="020F0502020204030204" pitchFamily="34" charset="0"/>
                    <a:cs typeface="Calibri" panose="020F0502020204030204" pitchFamily="34" charset="0"/>
                  </a:rPr>
                  <a:t> weighted  by the Drug-Drug similarities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   </a:t>
                </a:r>
              </a:p>
              <a:p>
                <a:pPr marL="0" indent="0" algn="ctr">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𝑀</m:t>
                                </m:r>
                              </m:e>
                              <m:sub>
                                <m:r>
                                  <a:rPr lang="en-US" i="1">
                                    <a:solidFill>
                                      <a:schemeClr val="tx1"/>
                                    </a:solidFill>
                                    <a:latin typeface="Cambria Math" panose="02040503050406030204" pitchFamily="18" charset="0"/>
                                    <a:cs typeface="Calibri" panose="020F0502020204030204" pitchFamily="34" charset="0"/>
                                  </a:rPr>
                                  <m:t>𝑥</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e>
                        </m:nary>
                      </m:num>
                      <m:den>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e>
                        </m:nary>
                      </m:den>
                    </m:f>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Then calculate the average based on the targets :</a:t>
                </a:r>
              </a:p>
              <a:p>
                <a:pPr marL="0" indent="0" algn="ctr">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𝑀</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e>
                        </m:nary>
                      </m:num>
                      <m:den>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e>
                        </m:nary>
                      </m:den>
                    </m:f>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The final prediction is the average of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i="1" smtClean="0">
                          <a:solidFill>
                            <a:schemeClr val="tx1"/>
                          </a:solidFill>
                          <a:latin typeface="Cambria Math" panose="02040503050406030204" pitchFamily="18" charset="0"/>
                          <a:cs typeface="Calibri" panose="020F0502020204030204" pitchFamily="34" charset="0"/>
                        </a:rPr>
                        <m:t>=</m:t>
                      </m:r>
                      <m:f>
                        <m:fPr>
                          <m:ctrlPr>
                            <a:rPr lang="en-US" i="1" smtClean="0">
                              <a:solidFill>
                                <a:schemeClr val="tx1"/>
                              </a:solidFill>
                              <a:latin typeface="Cambria Math" panose="02040503050406030204" pitchFamily="18" charset="0"/>
                              <a:cs typeface="Calibri" panose="020F0502020204030204" pitchFamily="34" charset="0"/>
                            </a:rPr>
                          </m:ctrlPr>
                        </m:fPr>
                        <m:num>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num>
                        <m:den>
                          <m:r>
                            <a:rPr lang="en-US" b="0" i="1" smtClean="0">
                              <a:solidFill>
                                <a:schemeClr val="tx1"/>
                              </a:solidFill>
                              <a:latin typeface="Cambria Math" panose="02040503050406030204" pitchFamily="18" charset="0"/>
                              <a:cs typeface="Calibri" panose="020F0502020204030204" pitchFamily="34" charset="0"/>
                            </a:rPr>
                            <m:t>2</m:t>
                          </m:r>
                        </m:den>
                      </m:f>
                    </m:oMath>
                  </m:oMathPara>
                </a14:m>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258" r="-130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855034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Weighted Profile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Function </a:t>
                </a:r>
                <a:r>
                  <a:rPr lang="en-US" dirty="0" err="1">
                    <a:solidFill>
                      <a:schemeClr val="tx1"/>
                    </a:solidFill>
                    <a:latin typeface="Calibri" panose="020F0502020204030204" pitchFamily="34" charset="0"/>
                    <a:cs typeface="Calibri" panose="020F0502020204030204" pitchFamily="34" charset="0"/>
                  </a:rPr>
                  <a:t>WeightedProfile</a:t>
                </a:r>
                <a:r>
                  <a:rPr lang="en-US" dirty="0">
                    <a:solidFill>
                      <a:schemeClr val="tx1"/>
                    </a:solidFill>
                    <a:latin typeface="Calibri" panose="020F0502020204030204" pitchFamily="34" charset="0"/>
                    <a:cs typeface="Calibri" panose="020F0502020204030204" pitchFamily="34" charset="0"/>
                  </a:rPr>
                  <a:t>(</a:t>
                </a:r>
                <a14:m>
                  <m:oMath xmlns:m="http://schemas.openxmlformats.org/officeDocument/2006/math">
                    <m:r>
                      <a:rPr lang="en-US" i="1" smtClean="0">
                        <a:solidFill>
                          <a:schemeClr val="tx1"/>
                        </a:solidFill>
                        <a:latin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cs typeface="Calibri" panose="020F0502020204030204" pitchFamily="34" charset="0"/>
                      </a:rPr>
                      <m:t>𝑀</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𝑆𝐷</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𝑆𝑇</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 Number of drugs;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 Number of Targets</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acc>
                      <m:accPr>
                        <m:chr m:val="̂"/>
                        <m:ctrlPr>
                          <a:rPr lang="en-US" i="1" smtClean="0">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r>
                      <a:rPr lang="en-US" b="0" i="1" smtClean="0">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is a new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by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matrix</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 :=1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do </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𝑗</m:t>
                    </m:r>
                    <m:r>
                      <a:rPr lang="en-US" b="0" i="1" smtClean="0">
                        <a:solidFill>
                          <a:schemeClr val="tx1"/>
                        </a:solidFill>
                        <a:latin typeface="Cambria Math" panose="02040503050406030204" pitchFamily="18" charset="0"/>
                        <a:cs typeface="Calibri" panose="020F0502020204030204" pitchFamily="34" charset="0"/>
                      </a:rPr>
                      <m:t> :=1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do</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 PredictSingleEntry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r>
                      <a:rPr lang="en-US" b="0" i="1" smtClean="0">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𝑀</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𝑆𝐷</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𝑆𝑇</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latin typeface="Calibri" panose="020F0502020204030204" pitchFamily="34" charset="0"/>
                    <a:cs typeface="Calibri" panose="020F0502020204030204" pitchFamily="34" charset="0"/>
                  </a:rPr>
                  <a:t>         return </a:t>
                </a:r>
                <a14:m>
                  <m:oMath xmlns:m="http://schemas.openxmlformats.org/officeDocument/2006/math">
                    <m:acc>
                      <m:accPr>
                        <m:chr m:val="̂"/>
                        <m:ctrlPr>
                          <a:rPr lang="en-US" i="1">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End </a:t>
                </a:r>
                <a:r>
                  <a:rPr lang="en-US" dirty="0" err="1">
                    <a:solidFill>
                      <a:schemeClr val="tx1"/>
                    </a:solidFill>
                    <a:latin typeface="Calibri" panose="020F0502020204030204" pitchFamily="34" charset="0"/>
                    <a:cs typeface="Calibri" panose="020F0502020204030204" pitchFamily="34" charset="0"/>
                  </a:rPr>
                  <a:t>WeightedProfile</a:t>
                </a: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697787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Weighted Profile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fontScale="92500" lnSpcReduction="10000"/>
              </a:bodyPr>
              <a:lstStyle/>
              <a:p>
                <a:pPr marL="0" indent="0">
                  <a:buNone/>
                </a:pPr>
                <a:r>
                  <a:rPr lang="en-US" dirty="0">
                    <a:solidFill>
                      <a:schemeClr val="tx1"/>
                    </a:solidFill>
                    <a:latin typeface="Calibri" panose="020F0502020204030204" pitchFamily="34" charset="0"/>
                    <a:cs typeface="Calibri" panose="020F0502020204030204" pitchFamily="34" charset="0"/>
                  </a:rPr>
                  <a:t>Function PredictSingleEntry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𝑀</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𝑆𝐷</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𝑆𝑇</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𝑁</m:t>
                        </m:r>
                      </m:e>
                      <m:sub>
                        <m:r>
                          <a:rPr lang="en-US" b="0" i="1" smtClean="0">
                            <a:solidFill>
                              <a:schemeClr val="tx1"/>
                            </a:solidFill>
                            <a:latin typeface="Cambria Math" panose="02040503050406030204" pitchFamily="18" charset="0"/>
                            <a:cs typeface="Calibri" panose="020F0502020204030204" pitchFamily="34" charset="0"/>
                          </a:rPr>
                          <m:t>𝑘</m:t>
                        </m:r>
                      </m:sub>
                    </m:sSub>
                    <m:d>
                      <m:dPr>
                        <m:ctrlPr>
                          <a:rPr lang="en-US" b="0" i="1" smtClean="0">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oMath>
                </a14:m>
                <a:r>
                  <a:rPr lang="en-US" dirty="0">
                    <a:solidFill>
                      <a:schemeClr val="tx1"/>
                    </a:solidFill>
                    <a:latin typeface="Calibri" panose="020F0502020204030204" pitchFamily="34" charset="0"/>
                    <a:cs typeface="Calibri" panose="020F0502020204030204" pitchFamily="34" charset="0"/>
                  </a:rPr>
                  <a:t> := the similarities of the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 Nearest-Drug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oMath>
                </a14:m>
                <a:r>
                  <a:rPr lang="en-US" dirty="0">
                    <a:solidFill>
                      <a:schemeClr val="tx1"/>
                    </a:solidFill>
                    <a:latin typeface="Calibri" panose="020F0502020204030204" pitchFamily="34" charset="0"/>
                    <a:cs typeface="Calibri" panose="020F0502020204030204" pitchFamily="34" charset="0"/>
                  </a:rPr>
                  <a:t> := the similarities of the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 Nearest-Target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𝑆𝐷</m:t>
                                </m:r>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𝑥</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𝑀</m:t>
                                </m:r>
                              </m:e>
                              <m:sub>
                                <m:r>
                                  <a:rPr lang="en-US" b="0" i="1" smtClean="0">
                                    <a:solidFill>
                                      <a:schemeClr val="tx1"/>
                                    </a:solidFill>
                                    <a:latin typeface="Cambria Math" panose="02040503050406030204" pitchFamily="18" charset="0"/>
                                    <a:cs typeface="Calibri" panose="020F0502020204030204" pitchFamily="34" charset="0"/>
                                  </a:rPr>
                                  <m:t>𝑥</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𝑥</m:t>
                                </m:r>
                              </m:sub>
                            </m:sSub>
                          </m:e>
                        </m:nary>
                      </m:num>
                      <m:den>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sub>
                          <m:sup/>
                          <m:e>
                            <m:sSub>
                              <m:sSubPr>
                                <m:ctrlPr>
                                  <a:rPr lang="en-US" i="1" smtClean="0">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e>
                        </m:nary>
                      </m:den>
                    </m:f>
                  </m:oMath>
                </a14:m>
                <a:endParaRPr lang="en-US" dirty="0">
                  <a:solidFill>
                    <a:schemeClr val="tx1"/>
                  </a:solidFill>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b="0" i="1" smtClean="0">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𝑧</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𝑀</m:t>
                                </m:r>
                              </m:e>
                              <m:sub>
                                <m:r>
                                  <a:rPr lang="en-US" b="0" i="1" smtClean="0">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𝑧</m:t>
                                </m:r>
                              </m:sub>
                            </m:s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b="0" i="1" smtClean="0">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𝑧</m:t>
                                </m:r>
                              </m:sub>
                            </m:sSub>
                          </m:e>
                        </m:nary>
                      </m:num>
                      <m:den>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sub>
                          <m:sup/>
                          <m:e>
                            <m:sSub>
                              <m:sSubPr>
                                <m:ctrlPr>
                                  <a:rPr lang="en-US" i="1" smtClean="0">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e>
                        </m:nary>
                      </m:den>
                    </m:f>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Result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m:t>
                    </m:r>
                    <m:f>
                      <m:fPr>
                        <m:ctrlPr>
                          <a:rPr lang="en-US" i="1">
                            <a:solidFill>
                              <a:schemeClr val="tx1"/>
                            </a:solidFill>
                            <a:latin typeface="Cambria Math" panose="02040503050406030204" pitchFamily="18" charset="0"/>
                            <a:cs typeface="Calibri" panose="020F0502020204030204" pitchFamily="34" charset="0"/>
                          </a:rPr>
                        </m:ctrlPr>
                      </m:fPr>
                      <m:num>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num>
                      <m:den>
                        <m:r>
                          <a:rPr lang="en-US" i="1">
                            <a:solidFill>
                              <a:schemeClr val="tx1"/>
                            </a:solidFill>
                            <a:latin typeface="Cambria Math" panose="02040503050406030204" pitchFamily="18" charset="0"/>
                            <a:cs typeface="Calibri" panose="020F0502020204030204" pitchFamily="34" charset="0"/>
                          </a:rPr>
                          <m:t>2</m:t>
                        </m:r>
                      </m:den>
                    </m:f>
                  </m:oMath>
                </a14:m>
                <a:r>
                  <a:rPr lang="en-US" dirty="0">
                    <a:solidFill>
                      <a:schemeClr val="tx1"/>
                    </a:solidFill>
                    <a:latin typeface="Calibri" panose="020F0502020204030204" pitchFamily="34" charset="0"/>
                    <a:cs typeface="Calibri" panose="020F0502020204030204" pitchFamily="34" charset="0"/>
                  </a:rPr>
                  <a:t>    </a:t>
                </a:r>
              </a:p>
              <a:p>
                <a:pPr marL="0" indent="0">
                  <a:buNone/>
                </a:pPr>
                <a:r>
                  <a:rPr lang="en-US" dirty="0">
                    <a:solidFill>
                      <a:schemeClr val="tx1"/>
                    </a:solidFill>
                    <a:latin typeface="Calibri" panose="020F0502020204030204" pitchFamily="34" charset="0"/>
                    <a:cs typeface="Calibri" panose="020F0502020204030204" pitchFamily="34" charset="0"/>
                  </a:rPr>
                  <a:t>          return Result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End PredictSingleEntry</a:t>
                </a: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651" t="-103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4102116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Weighted Profile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Example :  </a:t>
                </a:r>
                <a:r>
                  <a:rPr lang="en-US" dirty="0">
                    <a:solidFill>
                      <a:schemeClr val="tx1"/>
                    </a:solidFill>
                    <a:latin typeface="Calibri" panose="020F0502020204030204" pitchFamily="34" charset="0"/>
                    <a:cs typeface="Calibri" panose="020F0502020204030204" pitchFamily="34" charset="0"/>
                  </a:rPr>
                  <a:t>Calculate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𝑀</m:t>
                            </m:r>
                          </m:e>
                        </m:acc>
                      </m:e>
                      <m:sub>
                        <m:r>
                          <a:rPr lang="en-US" b="0" i="1" smtClean="0">
                            <a:solidFill>
                              <a:schemeClr val="tx1"/>
                            </a:solidFill>
                            <a:latin typeface="Cambria Math" panose="02040503050406030204" pitchFamily="18" charset="0"/>
                            <a:cs typeface="Calibri" panose="020F0502020204030204" pitchFamily="34" charset="0"/>
                          </a:rPr>
                          <m:t>2</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1</m:t>
                        </m:r>
                      </m:sub>
                    </m:sSub>
                  </m:oMath>
                </a14:m>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𝑘</m:t>
                    </m:r>
                    <m:r>
                      <a:rPr lang="en-US" b="0" i="1" smtClean="0">
                        <a:solidFill>
                          <a:schemeClr val="tx1"/>
                        </a:solidFill>
                        <a:latin typeface="Cambria Math" panose="02040503050406030204" pitchFamily="18" charset="0"/>
                        <a:cs typeface="Calibri" panose="020F0502020204030204" pitchFamily="34" charset="0"/>
                      </a:rPr>
                      <m:t>=2</m:t>
                    </m:r>
                  </m:oMath>
                </a14:m>
                <a:r>
                  <a:rPr lang="en-US" dirty="0">
                    <a:solidFill>
                      <a:schemeClr val="tx1"/>
                    </a:solidFill>
                    <a:latin typeface="Calibri" panose="020F0502020204030204" pitchFamily="34" charset="0"/>
                    <a:cs typeface="Calibri" panose="020F0502020204030204" pitchFamily="34" charset="0"/>
                  </a:rPr>
                  <a:t> </a:t>
                </a:r>
                <a:endParaRPr lang="en-US" b="1"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b="0" i="1" smtClean="0">
                            <a:solidFill>
                              <a:schemeClr val="tx1"/>
                            </a:solidFill>
                            <a:latin typeface="Cambria Math" panose="02040503050406030204" pitchFamily="18" charset="0"/>
                            <a:cs typeface="Calibri" panose="020F0502020204030204" pitchFamily="34" charset="0"/>
                          </a:rPr>
                          <m:t>2</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1</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0.647∗1 +  0.651∗0</m:t>
                        </m:r>
                      </m:num>
                      <m:den>
                        <m:r>
                          <a:rPr lang="en-US" b="0" i="1" smtClean="0">
                            <a:solidFill>
                              <a:schemeClr val="tx1"/>
                            </a:solidFill>
                            <a:latin typeface="Cambria Math" panose="02040503050406030204" pitchFamily="18" charset="0"/>
                            <a:cs typeface="Calibri" panose="020F0502020204030204" pitchFamily="34" charset="0"/>
                          </a:rPr>
                          <m:t>0.647+0.651</m:t>
                        </m:r>
                      </m:den>
                    </m:f>
                    <m:r>
                      <a:rPr lang="en-US" b="0" i="1" smtClean="0">
                        <a:solidFill>
                          <a:schemeClr val="tx1"/>
                        </a:solidFill>
                        <a:latin typeface="Cambria Math" panose="02040503050406030204" pitchFamily="18" charset="0"/>
                        <a:cs typeface="Calibri" panose="020F0502020204030204" pitchFamily="34" charset="0"/>
                      </a:rPr>
                      <m:t>=0.498 </m:t>
                    </m:r>
                  </m:oMath>
                </a14:m>
                <a:r>
                  <a:rPr lang="en-US" dirty="0">
                    <a:solidFill>
                      <a:schemeClr val="tx1"/>
                    </a:solidFill>
                    <a:cs typeface="Calibri" panose="020F0502020204030204" pitchFamily="34" charset="0"/>
                  </a:rPr>
                  <a:t> </a:t>
                </a:r>
              </a:p>
              <a:p>
                <a:pPr marL="0" indent="0">
                  <a:buNone/>
                </a:pPr>
                <a:r>
                  <a:rPr lang="en-US" dirty="0">
                    <a:solidFill>
                      <a:schemeClr val="tx1"/>
                    </a:solidFill>
                    <a:latin typeface="Calibri" panose="020F0502020204030204" pitchFamily="34" charset="0"/>
                    <a:cs typeface="Calibri" panose="020F0502020204030204" pitchFamily="34" charset="0"/>
                  </a:rPr>
                  <a:t>         </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b="0" i="1" smtClean="0">
                            <a:solidFill>
                              <a:schemeClr val="tx1"/>
                            </a:solidFill>
                            <a:latin typeface="Cambria Math" panose="02040503050406030204" pitchFamily="18" charset="0"/>
                            <a:cs typeface="Calibri" panose="020F0502020204030204" pitchFamily="34" charset="0"/>
                          </a:rPr>
                          <m:t>2</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1</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0.454∗1 + 0.553∗0 </m:t>
                        </m:r>
                      </m:num>
                      <m:den>
                        <m:r>
                          <a:rPr lang="en-US" i="1">
                            <a:solidFill>
                              <a:schemeClr val="tx1"/>
                            </a:solidFill>
                            <a:latin typeface="Cambria Math" panose="02040503050406030204" pitchFamily="18" charset="0"/>
                            <a:cs typeface="Calibri" panose="020F0502020204030204" pitchFamily="34" charset="0"/>
                          </a:rPr>
                          <m:t>0.454 + 0.553</m:t>
                        </m:r>
                      </m:den>
                    </m:f>
                    <m:r>
                      <a:rPr lang="en-US" b="0" i="0" smtClean="0">
                        <a:solidFill>
                          <a:schemeClr val="tx1"/>
                        </a:solidFill>
                        <a:latin typeface="Cambria Math" panose="02040503050406030204" pitchFamily="18" charset="0"/>
                        <a:cs typeface="Calibri" panose="020F0502020204030204" pitchFamily="34" charset="0"/>
                      </a:rPr>
                      <m:t>=0.45</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𝑀</m:t>
                            </m:r>
                          </m:e>
                        </m:acc>
                      </m:e>
                      <m:sub>
                        <m:r>
                          <a:rPr lang="en-US" i="1">
                            <a:solidFill>
                              <a:schemeClr val="tx1"/>
                            </a:solidFill>
                            <a:latin typeface="Cambria Math" panose="02040503050406030204" pitchFamily="18" charset="0"/>
                            <a:cs typeface="Calibri" panose="020F0502020204030204" pitchFamily="34" charset="0"/>
                          </a:rPr>
                          <m:t>2,1</m:t>
                        </m:r>
                      </m:sub>
                    </m:sSub>
                    <m:r>
                      <a:rPr lang="en-US" b="0" i="1" smtClean="0">
                        <a:solidFill>
                          <a:schemeClr val="tx1"/>
                        </a:solidFill>
                        <a:latin typeface="Cambria Math" panose="02040503050406030204" pitchFamily="18" charset="0"/>
                        <a:cs typeface="Calibri" panose="020F0502020204030204" pitchFamily="34" charset="0"/>
                      </a:rPr>
                      <m:t>= </m:t>
                    </m:r>
                    <m:f>
                      <m:fPr>
                        <m:ctrlPr>
                          <a:rPr lang="en-US" b="0" i="1" smtClean="0">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0.498 +0.45</m:t>
                        </m:r>
                      </m:num>
                      <m:den>
                        <m:r>
                          <a:rPr lang="en-US" b="0" i="1" smtClean="0">
                            <a:solidFill>
                              <a:schemeClr val="tx1"/>
                            </a:solidFill>
                            <a:latin typeface="Cambria Math" panose="02040503050406030204" pitchFamily="18" charset="0"/>
                            <a:cs typeface="Calibri" panose="020F0502020204030204" pitchFamily="34" charset="0"/>
                          </a:rPr>
                          <m:t>2</m:t>
                        </m:r>
                      </m:den>
                    </m:f>
                    <m:r>
                      <a:rPr lang="en-US" b="0" i="1" smtClean="0">
                        <a:solidFill>
                          <a:schemeClr val="tx1"/>
                        </a:solidFill>
                        <a:latin typeface="Cambria Math" panose="02040503050406030204" pitchFamily="18" charset="0"/>
                        <a:cs typeface="Calibri" panose="020F0502020204030204" pitchFamily="34" charset="0"/>
                      </a:rPr>
                      <m:t>=0.474</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p>
              <a:p>
                <a:pPr marL="0" indent="0">
                  <a:buNone/>
                </a:pPr>
                <a:r>
                  <a:rPr lang="en-US" dirty="0">
                    <a:solidFill>
                      <a:schemeClr val="tx1"/>
                    </a:solidFill>
                    <a:latin typeface="Calibri" panose="020F0502020204030204" pitchFamily="34" charset="0"/>
                    <a:cs typeface="Calibri" panose="020F0502020204030204" pitchFamily="34" charset="0"/>
                  </a:rPr>
                  <a:t>          </a:t>
                </a: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7" name="Table 6">
            <a:extLst>
              <a:ext uri="{FF2B5EF4-FFF2-40B4-BE49-F238E27FC236}">
                <a16:creationId xmlns:a16="http://schemas.microsoft.com/office/drawing/2014/main" id="{86FAC690-E7BB-4BE9-9B95-A05ABEF07BE2}"/>
              </a:ext>
            </a:extLst>
          </p:cNvPr>
          <p:cNvGraphicFramePr>
            <a:graphicFrameLocks noGrp="1"/>
          </p:cNvGraphicFramePr>
          <p:nvPr>
            <p:extLst>
              <p:ext uri="{D42A27DB-BD31-4B8C-83A1-F6EECF244321}">
                <p14:modId xmlns:p14="http://schemas.microsoft.com/office/powerpoint/2010/main" val="1849934583"/>
              </p:ext>
            </p:extLst>
          </p:nvPr>
        </p:nvGraphicFramePr>
        <p:xfrm>
          <a:off x="7466012" y="599813"/>
          <a:ext cx="3834344" cy="1483360"/>
        </p:xfrm>
        <a:graphic>
          <a:graphicData uri="http://schemas.openxmlformats.org/drawingml/2006/table">
            <a:tbl>
              <a:tblPr firstRow="1" bandRow="1">
                <a:tableStyleId>{E8B1032C-EA38-4F05-BA0D-38AFFFC7BED3}</a:tableStyleId>
              </a:tblPr>
              <a:tblGrid>
                <a:gridCol w="958586">
                  <a:extLst>
                    <a:ext uri="{9D8B030D-6E8A-4147-A177-3AD203B41FA5}">
                      <a16:colId xmlns:a16="http://schemas.microsoft.com/office/drawing/2014/main" val="2975467101"/>
                    </a:ext>
                  </a:extLst>
                </a:gridCol>
                <a:gridCol w="958586">
                  <a:extLst>
                    <a:ext uri="{9D8B030D-6E8A-4147-A177-3AD203B41FA5}">
                      <a16:colId xmlns:a16="http://schemas.microsoft.com/office/drawing/2014/main" val="1256914312"/>
                    </a:ext>
                  </a:extLst>
                </a:gridCol>
                <a:gridCol w="958586">
                  <a:extLst>
                    <a:ext uri="{9D8B030D-6E8A-4147-A177-3AD203B41FA5}">
                      <a16:colId xmlns:a16="http://schemas.microsoft.com/office/drawing/2014/main" val="2642142898"/>
                    </a:ext>
                  </a:extLst>
                </a:gridCol>
                <a:gridCol w="958586">
                  <a:extLst>
                    <a:ext uri="{9D8B030D-6E8A-4147-A177-3AD203B41FA5}">
                      <a16:colId xmlns:a16="http://schemas.microsoft.com/office/drawing/2014/main" val="267025949"/>
                    </a:ext>
                  </a:extLst>
                </a:gridCol>
              </a:tblGrid>
              <a:tr h="370840">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370840">
                <a:tc>
                  <a:txBody>
                    <a:bodyPr/>
                    <a:lstStyle/>
                    <a:p>
                      <a:pPr algn="ctr"/>
                      <a:r>
                        <a:rPr lang="en-US" dirty="0"/>
                        <a:t>D1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732074981"/>
                  </a:ext>
                </a:extLst>
              </a:tr>
              <a:tr h="370840">
                <a:tc>
                  <a:txBody>
                    <a:bodyPr/>
                    <a:lstStyle/>
                    <a:p>
                      <a:pPr algn="ctr"/>
                      <a:r>
                        <a:rPr lang="en-US" dirty="0"/>
                        <a:t>D2</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807245811"/>
                  </a:ext>
                </a:extLst>
              </a:tr>
              <a:tr h="370840">
                <a:tc>
                  <a:txBody>
                    <a:bodyPr/>
                    <a:lstStyle/>
                    <a:p>
                      <a:pPr algn="ctr"/>
                      <a:r>
                        <a:rPr lang="en-US" dirty="0"/>
                        <a:t>D3</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861277465"/>
                  </a:ext>
                </a:extLst>
              </a:tr>
            </a:tbl>
          </a:graphicData>
        </a:graphic>
      </p:graphicFrame>
      <p:graphicFrame>
        <p:nvGraphicFramePr>
          <p:cNvPr id="8" name="Table 7">
            <a:extLst>
              <a:ext uri="{FF2B5EF4-FFF2-40B4-BE49-F238E27FC236}">
                <a16:creationId xmlns:a16="http://schemas.microsoft.com/office/drawing/2014/main" id="{3D268084-6769-4B35-B280-49BC15A7EDBA}"/>
              </a:ext>
            </a:extLst>
          </p:cNvPr>
          <p:cNvGraphicFramePr>
            <a:graphicFrameLocks noGrp="1"/>
          </p:cNvGraphicFramePr>
          <p:nvPr>
            <p:extLst>
              <p:ext uri="{D42A27DB-BD31-4B8C-83A1-F6EECF244321}">
                <p14:modId xmlns:p14="http://schemas.microsoft.com/office/powerpoint/2010/main" val="4039930969"/>
              </p:ext>
            </p:extLst>
          </p:nvPr>
        </p:nvGraphicFramePr>
        <p:xfrm>
          <a:off x="7812440" y="2499868"/>
          <a:ext cx="3141488" cy="1462532"/>
        </p:xfrm>
        <a:graphic>
          <a:graphicData uri="http://schemas.openxmlformats.org/drawingml/2006/table">
            <a:tbl>
              <a:tblPr firstRow="1" bandRow="1">
                <a:tableStyleId>{E8B1032C-EA38-4F05-BA0D-38AFFFC7BED3}</a:tableStyleId>
              </a:tblPr>
              <a:tblGrid>
                <a:gridCol w="785372">
                  <a:extLst>
                    <a:ext uri="{9D8B030D-6E8A-4147-A177-3AD203B41FA5}">
                      <a16:colId xmlns:a16="http://schemas.microsoft.com/office/drawing/2014/main" val="2975467101"/>
                    </a:ext>
                  </a:extLst>
                </a:gridCol>
                <a:gridCol w="785372">
                  <a:extLst>
                    <a:ext uri="{9D8B030D-6E8A-4147-A177-3AD203B41FA5}">
                      <a16:colId xmlns:a16="http://schemas.microsoft.com/office/drawing/2014/main" val="1256914312"/>
                    </a:ext>
                  </a:extLst>
                </a:gridCol>
                <a:gridCol w="785372">
                  <a:extLst>
                    <a:ext uri="{9D8B030D-6E8A-4147-A177-3AD203B41FA5}">
                      <a16:colId xmlns:a16="http://schemas.microsoft.com/office/drawing/2014/main" val="2642142898"/>
                    </a:ext>
                  </a:extLst>
                </a:gridCol>
                <a:gridCol w="785372">
                  <a:extLst>
                    <a:ext uri="{9D8B030D-6E8A-4147-A177-3AD203B41FA5}">
                      <a16:colId xmlns:a16="http://schemas.microsoft.com/office/drawing/2014/main" val="267025949"/>
                    </a:ext>
                  </a:extLst>
                </a:gridCol>
              </a:tblGrid>
              <a:tr h="330200">
                <a:tc>
                  <a:txBody>
                    <a:bodyPr/>
                    <a:lstStyle/>
                    <a:p>
                      <a:pPr algn="ctr"/>
                      <a:endParaRPr lang="en-US" dirty="0"/>
                    </a:p>
                  </a:txBody>
                  <a:tcPr/>
                </a:tc>
                <a:tc>
                  <a:txBody>
                    <a:bodyPr/>
                    <a:lstStyle/>
                    <a:p>
                      <a:pPr algn="ctr"/>
                      <a:r>
                        <a:rPr lang="en-US" dirty="0"/>
                        <a:t>D1</a:t>
                      </a:r>
                    </a:p>
                  </a:txBody>
                  <a:tcPr/>
                </a:tc>
                <a:tc>
                  <a:txBody>
                    <a:bodyPr/>
                    <a:lstStyle/>
                    <a:p>
                      <a:pPr algn="ctr"/>
                      <a:r>
                        <a:rPr lang="en-US" dirty="0"/>
                        <a:t>D2</a:t>
                      </a:r>
                    </a:p>
                  </a:txBody>
                  <a:tcPr/>
                </a:tc>
                <a:tc>
                  <a:txBody>
                    <a:bodyPr/>
                    <a:lstStyle/>
                    <a:p>
                      <a:pPr algn="ctr"/>
                      <a:r>
                        <a:rPr lang="en-US" dirty="0"/>
                        <a:t>D3</a:t>
                      </a:r>
                    </a:p>
                  </a:txBody>
                  <a:tcPr/>
                </a:tc>
                <a:extLst>
                  <a:ext uri="{0D108BD9-81ED-4DB2-BD59-A6C34878D82A}">
                    <a16:rowId xmlns:a16="http://schemas.microsoft.com/office/drawing/2014/main" val="1409194240"/>
                  </a:ext>
                </a:extLst>
              </a:tr>
              <a:tr h="330200">
                <a:tc>
                  <a:txBody>
                    <a:bodyPr/>
                    <a:lstStyle/>
                    <a:p>
                      <a:pPr algn="ctr"/>
                      <a:r>
                        <a:rPr lang="en-US" dirty="0"/>
                        <a:t>D1</a:t>
                      </a:r>
                    </a:p>
                  </a:txBody>
                  <a:tcPr/>
                </a:tc>
                <a:tc>
                  <a:txBody>
                    <a:bodyPr/>
                    <a:lstStyle/>
                    <a:p>
                      <a:pPr algn="ctr"/>
                      <a:r>
                        <a:rPr lang="en-US" dirty="0"/>
                        <a:t>1</a:t>
                      </a:r>
                    </a:p>
                  </a:txBody>
                  <a:tcPr/>
                </a:tc>
                <a:tc>
                  <a:txBody>
                    <a:bodyPr/>
                    <a:lstStyle/>
                    <a:p>
                      <a:pPr algn="ctr"/>
                      <a:r>
                        <a:rPr lang="en-US" dirty="0"/>
                        <a:t>0.647</a:t>
                      </a:r>
                    </a:p>
                  </a:txBody>
                  <a:tcPr/>
                </a:tc>
                <a:tc>
                  <a:txBody>
                    <a:bodyPr/>
                    <a:lstStyle/>
                    <a:p>
                      <a:pPr algn="ctr"/>
                      <a:r>
                        <a:rPr lang="en-US" dirty="0"/>
                        <a:t>0.539</a:t>
                      </a:r>
                    </a:p>
                  </a:txBody>
                  <a:tcPr/>
                </a:tc>
                <a:extLst>
                  <a:ext uri="{0D108BD9-81ED-4DB2-BD59-A6C34878D82A}">
                    <a16:rowId xmlns:a16="http://schemas.microsoft.com/office/drawing/2014/main" val="1732074981"/>
                  </a:ext>
                </a:extLst>
              </a:tr>
              <a:tr h="330200">
                <a:tc>
                  <a:txBody>
                    <a:bodyPr/>
                    <a:lstStyle/>
                    <a:p>
                      <a:pPr algn="ctr"/>
                      <a:r>
                        <a:rPr lang="en-US" dirty="0"/>
                        <a:t>D2</a:t>
                      </a:r>
                    </a:p>
                  </a:txBody>
                  <a:tcPr/>
                </a:tc>
                <a:tc>
                  <a:txBody>
                    <a:bodyPr/>
                    <a:lstStyle/>
                    <a:p>
                      <a:pPr algn="ctr"/>
                      <a:r>
                        <a:rPr lang="en-US" dirty="0"/>
                        <a:t>0.647</a:t>
                      </a:r>
                    </a:p>
                  </a:txBody>
                  <a:tcPr/>
                </a:tc>
                <a:tc>
                  <a:txBody>
                    <a:bodyPr/>
                    <a:lstStyle/>
                    <a:p>
                      <a:pPr algn="ctr"/>
                      <a:r>
                        <a:rPr lang="en-US" dirty="0"/>
                        <a:t>1</a:t>
                      </a:r>
                    </a:p>
                  </a:txBody>
                  <a:tcPr/>
                </a:tc>
                <a:tc>
                  <a:txBody>
                    <a:bodyPr/>
                    <a:lstStyle/>
                    <a:p>
                      <a:pPr algn="ctr"/>
                      <a:r>
                        <a:rPr lang="en-US" dirty="0"/>
                        <a:t>0.651</a:t>
                      </a:r>
                    </a:p>
                  </a:txBody>
                  <a:tcPr/>
                </a:tc>
                <a:extLst>
                  <a:ext uri="{0D108BD9-81ED-4DB2-BD59-A6C34878D82A}">
                    <a16:rowId xmlns:a16="http://schemas.microsoft.com/office/drawing/2014/main" val="3807245811"/>
                  </a:ext>
                </a:extLst>
              </a:tr>
              <a:tr h="330200">
                <a:tc>
                  <a:txBody>
                    <a:bodyPr/>
                    <a:lstStyle/>
                    <a:p>
                      <a:pPr algn="ctr"/>
                      <a:r>
                        <a:rPr lang="en-US" dirty="0"/>
                        <a:t>D3</a:t>
                      </a:r>
                    </a:p>
                  </a:txBody>
                  <a:tcPr/>
                </a:tc>
                <a:tc>
                  <a:txBody>
                    <a:bodyPr/>
                    <a:lstStyle/>
                    <a:p>
                      <a:pPr algn="ctr"/>
                      <a:r>
                        <a:rPr lang="en-US" dirty="0"/>
                        <a:t>0.539</a:t>
                      </a:r>
                    </a:p>
                  </a:txBody>
                  <a:tcPr/>
                </a:tc>
                <a:tc>
                  <a:txBody>
                    <a:bodyPr/>
                    <a:lstStyle/>
                    <a:p>
                      <a:pPr algn="ctr"/>
                      <a:r>
                        <a:rPr lang="en-US" dirty="0"/>
                        <a:t>0.651</a:t>
                      </a:r>
                    </a:p>
                  </a:txBody>
                  <a:tcPr/>
                </a:tc>
                <a:tc>
                  <a:txBody>
                    <a:bodyPr/>
                    <a:lstStyle/>
                    <a:p>
                      <a:pPr algn="ctr"/>
                      <a:r>
                        <a:rPr lang="en-US" dirty="0"/>
                        <a:t>1</a:t>
                      </a:r>
                    </a:p>
                  </a:txBody>
                  <a:tcPr/>
                </a:tc>
                <a:extLst>
                  <a:ext uri="{0D108BD9-81ED-4DB2-BD59-A6C34878D82A}">
                    <a16:rowId xmlns:a16="http://schemas.microsoft.com/office/drawing/2014/main" val="3861277465"/>
                  </a:ext>
                </a:extLst>
              </a:tr>
            </a:tbl>
          </a:graphicData>
        </a:graphic>
      </p:graphicFrame>
      <p:graphicFrame>
        <p:nvGraphicFramePr>
          <p:cNvPr id="10" name="Table 9">
            <a:extLst>
              <a:ext uri="{FF2B5EF4-FFF2-40B4-BE49-F238E27FC236}">
                <a16:creationId xmlns:a16="http://schemas.microsoft.com/office/drawing/2014/main" id="{5B0FED47-B362-420E-844C-E7166791CE49}"/>
              </a:ext>
            </a:extLst>
          </p:cNvPr>
          <p:cNvGraphicFramePr>
            <a:graphicFrameLocks noGrp="1"/>
          </p:cNvGraphicFramePr>
          <p:nvPr>
            <p:extLst>
              <p:ext uri="{D42A27DB-BD31-4B8C-83A1-F6EECF244321}">
                <p14:modId xmlns:p14="http://schemas.microsoft.com/office/powerpoint/2010/main" val="1119445305"/>
              </p:ext>
            </p:extLst>
          </p:nvPr>
        </p:nvGraphicFramePr>
        <p:xfrm>
          <a:off x="7847012" y="4379095"/>
          <a:ext cx="3141488" cy="1567972"/>
        </p:xfrm>
        <a:graphic>
          <a:graphicData uri="http://schemas.openxmlformats.org/drawingml/2006/table">
            <a:tbl>
              <a:tblPr firstRow="1" bandRow="1">
                <a:tableStyleId>{E8B1032C-EA38-4F05-BA0D-38AFFFC7BED3}</a:tableStyleId>
              </a:tblPr>
              <a:tblGrid>
                <a:gridCol w="674582">
                  <a:extLst>
                    <a:ext uri="{9D8B030D-6E8A-4147-A177-3AD203B41FA5}">
                      <a16:colId xmlns:a16="http://schemas.microsoft.com/office/drawing/2014/main" val="2975467101"/>
                    </a:ext>
                  </a:extLst>
                </a:gridCol>
                <a:gridCol w="822302">
                  <a:extLst>
                    <a:ext uri="{9D8B030D-6E8A-4147-A177-3AD203B41FA5}">
                      <a16:colId xmlns:a16="http://schemas.microsoft.com/office/drawing/2014/main" val="1256914312"/>
                    </a:ext>
                  </a:extLst>
                </a:gridCol>
                <a:gridCol w="822302">
                  <a:extLst>
                    <a:ext uri="{9D8B030D-6E8A-4147-A177-3AD203B41FA5}">
                      <a16:colId xmlns:a16="http://schemas.microsoft.com/office/drawing/2014/main" val="2642142898"/>
                    </a:ext>
                  </a:extLst>
                </a:gridCol>
                <a:gridCol w="822302">
                  <a:extLst>
                    <a:ext uri="{9D8B030D-6E8A-4147-A177-3AD203B41FA5}">
                      <a16:colId xmlns:a16="http://schemas.microsoft.com/office/drawing/2014/main" val="267025949"/>
                    </a:ext>
                  </a:extLst>
                </a:gridCol>
              </a:tblGrid>
              <a:tr h="312913">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418353">
                <a:tc>
                  <a:txBody>
                    <a:bodyPr/>
                    <a:lstStyle/>
                    <a:p>
                      <a:pPr algn="ctr"/>
                      <a:r>
                        <a:rPr lang="en-US" dirty="0"/>
                        <a:t>T1</a:t>
                      </a:r>
                    </a:p>
                  </a:txBody>
                  <a:tcPr/>
                </a:tc>
                <a:tc>
                  <a:txBody>
                    <a:bodyPr/>
                    <a:lstStyle/>
                    <a:p>
                      <a:pPr algn="ctr"/>
                      <a:r>
                        <a:rPr lang="en-US" dirty="0"/>
                        <a:t>1</a:t>
                      </a:r>
                    </a:p>
                  </a:txBody>
                  <a:tcPr/>
                </a:tc>
                <a:tc>
                  <a:txBody>
                    <a:bodyPr/>
                    <a:lstStyle/>
                    <a:p>
                      <a:pPr algn="ctr"/>
                      <a:r>
                        <a:rPr lang="en-US" dirty="0"/>
                        <a:t>0.454</a:t>
                      </a:r>
                    </a:p>
                  </a:txBody>
                  <a:tcPr/>
                </a:tc>
                <a:tc>
                  <a:txBody>
                    <a:bodyPr/>
                    <a:lstStyle/>
                    <a:p>
                      <a:pPr algn="ctr"/>
                      <a:r>
                        <a:rPr lang="en-US" dirty="0"/>
                        <a:t>0.553</a:t>
                      </a:r>
                    </a:p>
                  </a:txBody>
                  <a:tcPr/>
                </a:tc>
                <a:extLst>
                  <a:ext uri="{0D108BD9-81ED-4DB2-BD59-A6C34878D82A}">
                    <a16:rowId xmlns:a16="http://schemas.microsoft.com/office/drawing/2014/main" val="1732074981"/>
                  </a:ext>
                </a:extLst>
              </a:tr>
              <a:tr h="312913">
                <a:tc>
                  <a:txBody>
                    <a:bodyPr/>
                    <a:lstStyle/>
                    <a:p>
                      <a:pPr algn="ctr"/>
                      <a:r>
                        <a:rPr lang="en-US" dirty="0"/>
                        <a:t>T2</a:t>
                      </a:r>
                    </a:p>
                  </a:txBody>
                  <a:tcPr/>
                </a:tc>
                <a:tc>
                  <a:txBody>
                    <a:bodyPr/>
                    <a:lstStyle/>
                    <a:p>
                      <a:pPr algn="ctr"/>
                      <a:r>
                        <a:rPr lang="en-US" dirty="0"/>
                        <a:t>0.454</a:t>
                      </a:r>
                    </a:p>
                  </a:txBody>
                  <a:tcPr/>
                </a:tc>
                <a:tc>
                  <a:txBody>
                    <a:bodyPr/>
                    <a:lstStyle/>
                    <a:p>
                      <a:pPr algn="ctr"/>
                      <a:r>
                        <a:rPr lang="en-US" dirty="0"/>
                        <a:t>1</a:t>
                      </a:r>
                    </a:p>
                  </a:txBody>
                  <a:tcPr/>
                </a:tc>
                <a:tc>
                  <a:txBody>
                    <a:bodyPr/>
                    <a:lstStyle/>
                    <a:p>
                      <a:pPr algn="ctr"/>
                      <a:r>
                        <a:rPr lang="en-US" dirty="0"/>
                        <a:t>0.601</a:t>
                      </a:r>
                    </a:p>
                  </a:txBody>
                  <a:tcPr/>
                </a:tc>
                <a:extLst>
                  <a:ext uri="{0D108BD9-81ED-4DB2-BD59-A6C34878D82A}">
                    <a16:rowId xmlns:a16="http://schemas.microsoft.com/office/drawing/2014/main" val="3807245811"/>
                  </a:ext>
                </a:extLst>
              </a:tr>
              <a:tr h="418353">
                <a:tc>
                  <a:txBody>
                    <a:bodyPr/>
                    <a:lstStyle/>
                    <a:p>
                      <a:pPr algn="ctr"/>
                      <a:r>
                        <a:rPr lang="en-US" dirty="0"/>
                        <a:t>T3</a:t>
                      </a:r>
                    </a:p>
                  </a:txBody>
                  <a:tcPr/>
                </a:tc>
                <a:tc>
                  <a:txBody>
                    <a:bodyPr/>
                    <a:lstStyle/>
                    <a:p>
                      <a:pPr algn="ctr"/>
                      <a:r>
                        <a:rPr lang="en-US" dirty="0"/>
                        <a:t>0.553</a:t>
                      </a:r>
                    </a:p>
                  </a:txBody>
                  <a:tcPr/>
                </a:tc>
                <a:tc>
                  <a:txBody>
                    <a:bodyPr/>
                    <a:lstStyle/>
                    <a:p>
                      <a:pPr algn="ctr"/>
                      <a:r>
                        <a:rPr lang="en-US" dirty="0"/>
                        <a:t>0.601</a:t>
                      </a:r>
                    </a:p>
                  </a:txBody>
                  <a:tcPr/>
                </a:tc>
                <a:tc>
                  <a:txBody>
                    <a:bodyPr/>
                    <a:lstStyle/>
                    <a:p>
                      <a:pPr algn="ctr"/>
                      <a:r>
                        <a:rPr lang="en-US" dirty="0"/>
                        <a:t>1</a:t>
                      </a:r>
                    </a:p>
                  </a:txBody>
                  <a:tcPr/>
                </a:tc>
                <a:extLst>
                  <a:ext uri="{0D108BD9-81ED-4DB2-BD59-A6C34878D82A}">
                    <a16:rowId xmlns:a16="http://schemas.microsoft.com/office/drawing/2014/main" val="3861277465"/>
                  </a:ext>
                </a:extLst>
              </a:tr>
            </a:tbl>
          </a:graphicData>
        </a:graphic>
      </p:graphicFrame>
    </p:spTree>
    <p:extLst>
      <p:ext uri="{BB962C8B-B14F-4D97-AF65-F5344CB8AC3E}">
        <p14:creationId xmlns:p14="http://schemas.microsoft.com/office/powerpoint/2010/main" val="3254528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Improving the Weighted Profile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The accuracy of the Weighted Profile depends on the number of nearest neighbors and how good they are.</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It happens that a drug is very similar to another drug but it doesn’t interact with same targets which we consider a “Bad” nearest neighbor.</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Our goal in this project is to recalculate the Drug-Drug and Target-Target similarities based only on the interaction matrix. Which does make sense that two drugs are more similar when there are more common targets which both interact with (same in Target-Target similarities).       </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2048580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Jaccard Similarity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To calculate the similarities based on the interaction matrix we use the Jaccard Similarity which is defined as the following :</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sup>
                        <m:r>
                          <a:rPr lang="en-US" i="1">
                            <a:solidFill>
                              <a:schemeClr val="tx1"/>
                            </a:solidFill>
                            <a:latin typeface="Cambria Math" panose="02040503050406030204" pitchFamily="18" charset="0"/>
                            <a:cs typeface="Calibri" panose="020F0502020204030204" pitchFamily="34" charset="0"/>
                          </a:rPr>
                          <m:t>𝐽</m:t>
                        </m:r>
                      </m:sup>
                    </m:sSubSup>
                  </m:oMath>
                </a14:m>
                <a:r>
                  <a:rPr lang="en-US" dirty="0">
                    <a:solidFill>
                      <a:schemeClr val="tx1"/>
                    </a:solidFill>
                    <a:latin typeface="Calibri" panose="020F0502020204030204" pitchFamily="34" charset="0"/>
                    <a:cs typeface="Calibri" panose="020F0502020204030204" pitchFamily="34" charset="0"/>
                  </a:rPr>
                  <a:t>  is the Drug-Drug Jaccard similarity matrix and the element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represents the similarity between two drugs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oMath>
                </a14:m>
                <a:r>
                  <a:rPr lang="en-US" dirty="0">
                    <a:solidFill>
                      <a:schemeClr val="tx1"/>
                    </a:solidFill>
                    <a:latin typeface="Calibri" panose="020F0502020204030204" pitchFamily="34" charset="0"/>
                    <a:cs typeface="Calibri" panose="020F0502020204030204" pitchFamily="34" charset="0"/>
                  </a:rPr>
                  <a:t> 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US" b="0" i="1" smtClean="0">
                              <a:solidFill>
                                <a:schemeClr val="tx1"/>
                              </a:solidFill>
                              <a:latin typeface="Cambria Math" panose="02040503050406030204" pitchFamily="18" charset="0"/>
                              <a:cs typeface="Calibri" panose="020F0502020204030204" pitchFamily="34" charset="0"/>
                            </a:rPr>
                          </m:ctrlPr>
                        </m:sSubSupPr>
                        <m:e>
                          <m:r>
                            <a:rPr lang="en-US" b="0" i="1" smtClean="0">
                              <a:solidFill>
                                <a:schemeClr val="tx1"/>
                              </a:solidFill>
                              <a:latin typeface="Cambria Math" panose="02040503050406030204" pitchFamily="18" charset="0"/>
                              <a:cs typeface="Calibri" panose="020F0502020204030204" pitchFamily="34" charset="0"/>
                            </a:rPr>
                            <m:t>𝑆𝐷</m:t>
                          </m:r>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sub>
                        <m:sup>
                          <m:r>
                            <a:rPr lang="en-US" b="0" i="1" smtClean="0">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 </m:t>
                      </m:r>
                      <m:f>
                        <m:fPr>
                          <m:ctrlPr>
                            <a:rPr lang="en-US" b="0" i="1" smtClean="0">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m:t>
                          </m:r>
                          <m:sSub>
                            <m:sSubPr>
                              <m:ctrlPr>
                                <a:rPr lang="en-US" b="0"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𝑖</m:t>
                              </m:r>
                            </m:sub>
                          </m:s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m:t>
                          </m:r>
                        </m:num>
                        <m:den>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r>
                            <a:rPr lang="en-US"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den>
                      </m:f>
                      <m:r>
                        <a:rPr lang="en-US" b="0" i="1" smtClean="0">
                          <a:solidFill>
                            <a:schemeClr val="tx1"/>
                          </a:solidFill>
                          <a:latin typeface="Cambria Math" panose="02040503050406030204" pitchFamily="18" charset="0"/>
                          <a:cs typeface="Calibri" panose="020F0502020204030204" pitchFamily="34" charset="0"/>
                        </a:rPr>
                        <m:t> </m:t>
                      </m:r>
                    </m:oMath>
                  </m:oMathPara>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oMath>
                </a14:m>
                <a:r>
                  <a:rPr lang="en-US" dirty="0">
                    <a:solidFill>
                      <a:schemeClr val="tx1"/>
                    </a:solidFill>
                    <a:latin typeface="Calibri" panose="020F0502020204030204" pitchFamily="34" charset="0"/>
                    <a:cs typeface="Calibri" panose="020F0502020204030204" pitchFamily="34" charset="0"/>
                  </a:rPr>
                  <a:t>  is the number of targets where both drugs interact with.</a:t>
                </a:r>
              </a:p>
              <a:p>
                <a:pPr marL="0" indent="0">
                  <a:buNone/>
                </a:pP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oMath>
                </a14:m>
                <a:r>
                  <a:rPr lang="en-US" dirty="0">
                    <a:solidFill>
                      <a:schemeClr val="tx1"/>
                    </a:solidFill>
                    <a:latin typeface="Calibri" panose="020F0502020204030204" pitchFamily="34" charset="0"/>
                    <a:cs typeface="Calibri" panose="020F0502020204030204" pitchFamily="34" charset="0"/>
                  </a:rPr>
                  <a:t>  is the number of targets where one or both drugs interact with.</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1572936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Jaccard Similarity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14:m>
                  <m:oMath xmlns:m="http://schemas.openxmlformats.org/officeDocument/2006/math">
                    <m:sSubSup>
                      <m:sSubSupPr>
                        <m:ctrlPr>
                          <a:rPr lang="en-US" i="1" smtClean="0">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sup>
                        <m:r>
                          <a:rPr lang="en-US" i="1">
                            <a:solidFill>
                              <a:schemeClr val="tx1"/>
                            </a:solidFill>
                            <a:latin typeface="Cambria Math" panose="02040503050406030204" pitchFamily="18" charset="0"/>
                            <a:cs typeface="Calibri" panose="020F0502020204030204" pitchFamily="34" charset="0"/>
                          </a:rPr>
                          <m:t>𝐽</m:t>
                        </m:r>
                      </m:sup>
                    </m:sSubSup>
                  </m:oMath>
                </a14:m>
                <a:r>
                  <a:rPr lang="en-US" dirty="0">
                    <a:solidFill>
                      <a:schemeClr val="tx1"/>
                    </a:solidFill>
                    <a:latin typeface="Calibri" panose="020F0502020204030204" pitchFamily="34" charset="0"/>
                    <a:cs typeface="Calibri" panose="020F0502020204030204" pitchFamily="34" charset="0"/>
                  </a:rPr>
                  <a:t>  is the Target-Target Jaccard similarity matrix and the element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represents the similarity between two targets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oMath>
                </a14:m>
                <a:r>
                  <a:rPr lang="en-US" dirty="0">
                    <a:solidFill>
                      <a:schemeClr val="tx1"/>
                    </a:solidFill>
                    <a:latin typeface="Calibri" panose="020F0502020204030204" pitchFamily="34" charset="0"/>
                    <a:cs typeface="Calibri" panose="020F0502020204030204" pitchFamily="34" charset="0"/>
                  </a:rPr>
                  <a:t> 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US" b="0" i="1" smtClean="0">
                              <a:solidFill>
                                <a:schemeClr val="tx1"/>
                              </a:solidFill>
                              <a:latin typeface="Cambria Math" panose="02040503050406030204" pitchFamily="18" charset="0"/>
                              <a:cs typeface="Calibri" panose="020F0502020204030204" pitchFamily="34" charset="0"/>
                            </a:rPr>
                          </m:ctrlPr>
                        </m:sSubSupPr>
                        <m:e>
                          <m:r>
                            <a:rPr lang="en-US" b="0" i="1" smtClean="0">
                              <a:solidFill>
                                <a:schemeClr val="tx1"/>
                              </a:solidFill>
                              <a:latin typeface="Cambria Math" panose="02040503050406030204" pitchFamily="18" charset="0"/>
                              <a:cs typeface="Calibri" panose="020F0502020204030204" pitchFamily="34" charset="0"/>
                            </a:rPr>
                            <m:t>𝑆𝑇</m:t>
                          </m:r>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sub>
                        <m:sup>
                          <m:r>
                            <a:rPr lang="en-US" b="0" i="1" smtClean="0">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 </m:t>
                      </m:r>
                      <m:f>
                        <m:fPr>
                          <m:ctrlPr>
                            <a:rPr lang="en-US" b="0" i="1" smtClean="0">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m:t>
                          </m:r>
                          <m:sSub>
                            <m:sSubPr>
                              <m:ctrlPr>
                                <a:rPr lang="en-US" b="0"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𝑖</m:t>
                              </m:r>
                            </m:sub>
                          </m:s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m:t>
                          </m:r>
                        </m:num>
                        <m:den>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den>
                      </m:f>
                      <m:r>
                        <a:rPr lang="en-US" b="0" i="1" smtClean="0">
                          <a:solidFill>
                            <a:schemeClr val="tx1"/>
                          </a:solidFill>
                          <a:latin typeface="Cambria Math" panose="02040503050406030204" pitchFamily="18" charset="0"/>
                          <a:cs typeface="Calibri" panose="020F0502020204030204" pitchFamily="34" charset="0"/>
                        </a:rPr>
                        <m:t> </m:t>
                      </m:r>
                    </m:oMath>
                  </m:oMathPara>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m:t>
                    </m:r>
                    <m:sSub>
                      <m:sSubPr>
                        <m:ctrlPr>
                          <a:rPr lang="en-US"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oMath>
                </a14:m>
                <a:r>
                  <a:rPr lang="en-US" dirty="0">
                    <a:solidFill>
                      <a:schemeClr val="tx1"/>
                    </a:solidFill>
                    <a:latin typeface="Calibri" panose="020F0502020204030204" pitchFamily="34" charset="0"/>
                    <a:cs typeface="Calibri" panose="020F0502020204030204" pitchFamily="34" charset="0"/>
                  </a:rPr>
                  <a:t>  is the number of drugs where both targets interact with.</a:t>
                </a:r>
              </a:p>
              <a:p>
                <a:pPr marL="0" indent="0">
                  <a:buNone/>
                </a:pP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oMath>
                </a14:m>
                <a:r>
                  <a:rPr lang="en-US" dirty="0">
                    <a:solidFill>
                      <a:schemeClr val="tx1"/>
                    </a:solidFill>
                    <a:latin typeface="Calibri" panose="020F0502020204030204" pitchFamily="34" charset="0"/>
                    <a:cs typeface="Calibri" panose="020F0502020204030204" pitchFamily="34" charset="0"/>
                  </a:rPr>
                  <a:t>  is the number of drugs where one or both targets interact with.</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r="-186"/>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1704826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Jaccard Similarity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Example :</a:t>
                </a:r>
              </a:p>
              <a:p>
                <a:pPr marL="0" indent="0" algn="ctr">
                  <a:buNone/>
                </a:pPr>
                <a:endParaRPr lang="en-US" b="1" dirty="0">
                  <a:solidFill>
                    <a:schemeClr val="tx1"/>
                  </a:solidFill>
                  <a:latin typeface="Calibri" panose="020F0502020204030204" pitchFamily="34" charset="0"/>
                  <a:cs typeface="Calibri" panose="020F0502020204030204" pitchFamily="34"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𝐷</m:t>
                          </m:r>
                        </m:e>
                        <m:sub>
                          <m:r>
                            <a:rPr lang="en-US" b="0" i="1" smtClean="0">
                              <a:solidFill>
                                <a:schemeClr val="tx1"/>
                              </a:solidFill>
                              <a:latin typeface="Cambria Math" panose="02040503050406030204" pitchFamily="18" charset="0"/>
                              <a:cs typeface="Calibri" panose="020F0502020204030204" pitchFamily="34" charset="0"/>
                            </a:rPr>
                            <m:t>1</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2</m:t>
                          </m:r>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f>
                        <m:fPr>
                          <m:ctrlPr>
                            <a:rPr lang="en-US" i="1">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1</m:t>
                          </m:r>
                        </m:num>
                        <m:den>
                          <m:r>
                            <a:rPr lang="en-US" b="0" i="1" smtClean="0">
                              <a:solidFill>
                                <a:schemeClr val="tx1"/>
                              </a:solidFill>
                              <a:latin typeface="Cambria Math" panose="02040503050406030204" pitchFamily="18" charset="0"/>
                              <a:cs typeface="Calibri" panose="020F0502020204030204" pitchFamily="34" charset="0"/>
                            </a:rPr>
                            <m:t>3</m:t>
                          </m:r>
                        </m:den>
                      </m:f>
                      <m:r>
                        <a:rPr lang="en-US" b="0" i="1" smtClean="0">
                          <a:solidFill>
                            <a:schemeClr val="tx1"/>
                          </a:solidFill>
                          <a:latin typeface="Cambria Math" panose="02040503050406030204" pitchFamily="18" charset="0"/>
                          <a:cs typeface="Calibri" panose="020F0502020204030204" pitchFamily="34" charset="0"/>
                        </a:rPr>
                        <m:t>=0.33</m:t>
                      </m:r>
                    </m:oMath>
                  </m:oMathPara>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i="1" dirty="0">
                  <a:solidFill>
                    <a:schemeClr val="tx1"/>
                  </a:solidFill>
                  <a:latin typeface="Cambria Math" panose="02040503050406030204" pitchFamily="18" charset="0"/>
                  <a:cs typeface="Calibri" panose="020F0502020204030204" pitchFamily="34" charset="0"/>
                </a:endParaRPr>
              </a:p>
              <a:p>
                <a:pPr marL="0" indent="0">
                  <a:buNone/>
                </a:pPr>
                <a14:m>
                  <m:oMathPara xmlns:m="http://schemas.openxmlformats.org/officeDocument/2006/math">
                    <m:oMathParaPr>
                      <m:jc m:val="center"/>
                    </m:oMathParaPr>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1,</m:t>
                          </m:r>
                          <m:r>
                            <a:rPr lang="en-US" b="0" i="1" smtClean="0">
                              <a:solidFill>
                                <a:schemeClr val="tx1"/>
                              </a:solidFill>
                              <a:latin typeface="Cambria Math" panose="02040503050406030204" pitchFamily="18" charset="0"/>
                              <a:cs typeface="Calibri" panose="020F0502020204030204" pitchFamily="34" charset="0"/>
                            </a:rPr>
                            <m:t>3</m:t>
                          </m:r>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f>
                        <m:fPr>
                          <m:ctrlPr>
                            <a:rPr lang="en-US" i="1">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1</m:t>
                          </m:r>
                        </m:num>
                        <m:den>
                          <m:r>
                            <a:rPr lang="en-US" b="0" i="1" smtClean="0">
                              <a:solidFill>
                                <a:schemeClr val="tx1"/>
                              </a:solidFill>
                              <a:latin typeface="Cambria Math" panose="02040503050406030204" pitchFamily="18" charset="0"/>
                              <a:cs typeface="Calibri" panose="020F0502020204030204" pitchFamily="34" charset="0"/>
                            </a:rPr>
                            <m:t>2</m:t>
                          </m:r>
                        </m:den>
                      </m:f>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0.5</m:t>
                      </m:r>
                    </m:oMath>
                  </m:oMathPara>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78169636-63D3-4739-AC8B-D59D55620E32}"/>
              </a:ext>
            </a:extLst>
          </p:cNvPr>
          <p:cNvGraphicFramePr>
            <a:graphicFrameLocks noGrp="1"/>
          </p:cNvGraphicFramePr>
          <p:nvPr>
            <p:extLst>
              <p:ext uri="{D42A27DB-BD31-4B8C-83A1-F6EECF244321}">
                <p14:modId xmlns:p14="http://schemas.microsoft.com/office/powerpoint/2010/main" val="1910150948"/>
              </p:ext>
            </p:extLst>
          </p:nvPr>
        </p:nvGraphicFramePr>
        <p:xfrm>
          <a:off x="7466012" y="599813"/>
          <a:ext cx="3834344" cy="1483360"/>
        </p:xfrm>
        <a:graphic>
          <a:graphicData uri="http://schemas.openxmlformats.org/drawingml/2006/table">
            <a:tbl>
              <a:tblPr firstRow="1" bandRow="1">
                <a:tableStyleId>{E8B1032C-EA38-4F05-BA0D-38AFFFC7BED3}</a:tableStyleId>
              </a:tblPr>
              <a:tblGrid>
                <a:gridCol w="958586">
                  <a:extLst>
                    <a:ext uri="{9D8B030D-6E8A-4147-A177-3AD203B41FA5}">
                      <a16:colId xmlns:a16="http://schemas.microsoft.com/office/drawing/2014/main" val="2975467101"/>
                    </a:ext>
                  </a:extLst>
                </a:gridCol>
                <a:gridCol w="958586">
                  <a:extLst>
                    <a:ext uri="{9D8B030D-6E8A-4147-A177-3AD203B41FA5}">
                      <a16:colId xmlns:a16="http://schemas.microsoft.com/office/drawing/2014/main" val="1256914312"/>
                    </a:ext>
                  </a:extLst>
                </a:gridCol>
                <a:gridCol w="958586">
                  <a:extLst>
                    <a:ext uri="{9D8B030D-6E8A-4147-A177-3AD203B41FA5}">
                      <a16:colId xmlns:a16="http://schemas.microsoft.com/office/drawing/2014/main" val="2642142898"/>
                    </a:ext>
                  </a:extLst>
                </a:gridCol>
                <a:gridCol w="958586">
                  <a:extLst>
                    <a:ext uri="{9D8B030D-6E8A-4147-A177-3AD203B41FA5}">
                      <a16:colId xmlns:a16="http://schemas.microsoft.com/office/drawing/2014/main" val="267025949"/>
                    </a:ext>
                  </a:extLst>
                </a:gridCol>
              </a:tblGrid>
              <a:tr h="370840">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370840">
                <a:tc>
                  <a:txBody>
                    <a:bodyPr/>
                    <a:lstStyle/>
                    <a:p>
                      <a:pPr algn="ctr"/>
                      <a:r>
                        <a:rPr lang="en-US" dirty="0"/>
                        <a:t>D1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732074981"/>
                  </a:ext>
                </a:extLst>
              </a:tr>
              <a:tr h="370840">
                <a:tc>
                  <a:txBody>
                    <a:bodyPr/>
                    <a:lstStyle/>
                    <a:p>
                      <a:pPr algn="ctr"/>
                      <a:r>
                        <a:rPr lang="en-US" dirty="0"/>
                        <a:t>D2</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807245811"/>
                  </a:ext>
                </a:extLst>
              </a:tr>
              <a:tr h="370840">
                <a:tc>
                  <a:txBody>
                    <a:bodyPr/>
                    <a:lstStyle/>
                    <a:p>
                      <a:pPr algn="ctr"/>
                      <a:r>
                        <a:rPr lang="en-US" dirty="0"/>
                        <a:t>D3</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861277465"/>
                  </a:ext>
                </a:extLst>
              </a:tr>
            </a:tbl>
          </a:graphicData>
        </a:graphic>
      </p:graphicFrame>
    </p:spTree>
    <p:extLst>
      <p:ext uri="{BB962C8B-B14F-4D97-AF65-F5344CB8AC3E}">
        <p14:creationId xmlns:p14="http://schemas.microsoft.com/office/powerpoint/2010/main" val="3815052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Improved Weighted Profile</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Function </a:t>
                </a:r>
                <a:r>
                  <a:rPr lang="en-US" dirty="0" err="1">
                    <a:solidFill>
                      <a:schemeClr val="tx1"/>
                    </a:solidFill>
                    <a:latin typeface="Calibri" panose="020F0502020204030204" pitchFamily="34" charset="0"/>
                    <a:cs typeface="Calibri" panose="020F0502020204030204" pitchFamily="34" charset="0"/>
                  </a:rPr>
                  <a:t>ImprovedWeightedProfile</a:t>
                </a:r>
                <a:r>
                  <a:rPr lang="en-US" dirty="0">
                    <a:solidFill>
                      <a:schemeClr val="tx1"/>
                    </a:solidFill>
                    <a:latin typeface="Calibri" panose="020F0502020204030204" pitchFamily="34" charset="0"/>
                    <a:cs typeface="Calibri" panose="020F0502020204030204" pitchFamily="34" charset="0"/>
                  </a:rPr>
                  <a:t>(</a:t>
                </a:r>
                <a14:m>
                  <m:oMath xmlns:m="http://schemas.openxmlformats.org/officeDocument/2006/math">
                    <m:r>
                      <a:rPr lang="en-US" i="1" smtClean="0">
                        <a:solidFill>
                          <a:schemeClr val="tx1"/>
                        </a:solidFill>
                        <a:latin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cs typeface="Calibri" panose="020F0502020204030204" pitchFamily="34" charset="0"/>
                      </a:rPr>
                      <m:t>𝑀</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sup>
                        <m:r>
                          <a:rPr lang="en-US" i="1">
                            <a:solidFill>
                              <a:schemeClr val="tx1"/>
                            </a:solidFill>
                            <a:latin typeface="Cambria Math" panose="02040503050406030204" pitchFamily="18" charset="0"/>
                            <a:cs typeface="Calibri" panose="020F0502020204030204" pitchFamily="34" charset="0"/>
                          </a:rPr>
                          <m:t>𝐽</m:t>
                        </m:r>
                      </m:sup>
                    </m:sSubSup>
                  </m:oMath>
                </a14:m>
                <a:r>
                  <a:rPr lang="en-US" dirty="0">
                    <a:solidFill>
                      <a:schemeClr val="tx1"/>
                    </a:solidFill>
                    <a:latin typeface="Calibri" panose="020F0502020204030204" pitchFamily="34" charset="0"/>
                    <a:cs typeface="Calibri" panose="020F0502020204030204" pitchFamily="34" charset="0"/>
                  </a:rPr>
                  <a:t> := </a:t>
                </a:r>
                <a:r>
                  <a:rPr lang="en-US" dirty="0" err="1">
                    <a:solidFill>
                      <a:schemeClr val="tx1"/>
                    </a:solidFill>
                    <a:latin typeface="Calibri" panose="020F0502020204030204" pitchFamily="34" charset="0"/>
                    <a:cs typeface="Calibri" panose="020F0502020204030204" pitchFamily="34" charset="0"/>
                  </a:rPr>
                  <a:t>DrugDrugJaccardSimilarity</a:t>
                </a:r>
                <a:r>
                  <a:rPr lang="en-US" dirty="0">
                    <a:solidFill>
                      <a:schemeClr val="tx1"/>
                    </a:solidFill>
                    <a:latin typeface="Calibri" panose="020F0502020204030204" pitchFamily="34" charset="0"/>
                    <a:cs typeface="Calibri" panose="020F0502020204030204" pitchFamily="34" charset="0"/>
                  </a:rPr>
                  <a:t>(</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𝑀</m:t>
                    </m:r>
                  </m:oMath>
                </a14:m>
                <a:r>
                  <a:rPr lang="en-US" dirty="0">
                    <a:solidFill>
                      <a:schemeClr val="tx1"/>
                    </a:solidFill>
                    <a:latin typeface="Calibri" panose="020F0502020204030204" pitchFamily="34" charset="0"/>
                    <a:cs typeface="Calibri" panose="020F0502020204030204" pitchFamily="34" charset="0"/>
                  </a:rPr>
                  <a:t>) </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b="0" i="1" smtClean="0">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sup>
                        <m:r>
                          <a:rPr lang="en-US" i="1">
                            <a:solidFill>
                              <a:schemeClr val="tx1"/>
                            </a:solidFill>
                            <a:latin typeface="Cambria Math" panose="02040503050406030204" pitchFamily="18" charset="0"/>
                            <a:cs typeface="Calibri" panose="020F0502020204030204" pitchFamily="34" charset="0"/>
                          </a:rPr>
                          <m:t>𝐽</m:t>
                        </m:r>
                      </m:sup>
                    </m:sSubSup>
                  </m:oMath>
                </a14:m>
                <a:r>
                  <a:rPr lang="en-US" dirty="0">
                    <a:solidFill>
                      <a:schemeClr val="tx1"/>
                    </a:solidFill>
                    <a:latin typeface="Calibri" panose="020F0502020204030204" pitchFamily="34" charset="0"/>
                    <a:cs typeface="Calibri" panose="020F0502020204030204" pitchFamily="34" charset="0"/>
                  </a:rPr>
                  <a:t>  :=  </a:t>
                </a:r>
                <a:r>
                  <a:rPr lang="en-US" dirty="0" err="1">
                    <a:solidFill>
                      <a:schemeClr val="tx1"/>
                    </a:solidFill>
                    <a:latin typeface="Calibri" panose="020F0502020204030204" pitchFamily="34" charset="0"/>
                    <a:cs typeface="Calibri" panose="020F0502020204030204" pitchFamily="34" charset="0"/>
                  </a:rPr>
                  <a:t>TargetTargetJaccardSimilarity</a:t>
                </a:r>
                <a:r>
                  <a:rPr lang="en-US" dirty="0">
                    <a:solidFill>
                      <a:schemeClr val="tx1"/>
                    </a:solidFill>
                    <a:latin typeface="Calibri" panose="020F0502020204030204" pitchFamily="34" charset="0"/>
                    <a:cs typeface="Calibri" panose="020F0502020204030204" pitchFamily="34" charset="0"/>
                  </a:rPr>
                  <a:t>(</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𝑀</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cs typeface="Calibri" panose="020F0502020204030204" pitchFamily="34" charset="0"/>
                  </a:rPr>
                  <a:t>       </a:t>
                </a:r>
                <a14:m>
                  <m:oMath xmlns:m="http://schemas.openxmlformats.org/officeDocument/2006/math">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𝑀</m:t>
                        </m:r>
                      </m:e>
                    </m:acc>
                  </m:oMath>
                </a14:m>
                <a:r>
                  <a:rPr lang="en-US" dirty="0">
                    <a:solidFill>
                      <a:schemeClr val="tx1"/>
                    </a:solidFill>
                    <a:latin typeface="Calibri" panose="020F0502020204030204" pitchFamily="34" charset="0"/>
                    <a:cs typeface="Calibri" panose="020F0502020204030204" pitchFamily="34" charset="0"/>
                  </a:rPr>
                  <a:t> := WeightedProfile(</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𝑀</m:t>
                    </m:r>
                    <m:r>
                      <a:rPr lang="en-US" i="1">
                        <a:solidFill>
                          <a:schemeClr val="tx1"/>
                        </a:solidFill>
                        <a:latin typeface="Cambria Math" panose="02040503050406030204" pitchFamily="18" charset="0"/>
                        <a:cs typeface="Calibri" panose="020F0502020204030204" pitchFamily="34" charset="0"/>
                      </a:rPr>
                      <m:t>,</m:t>
                    </m:r>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m:t>
                    </m:r>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𝑆𝑇</m:t>
                        </m:r>
                      </m:e>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latin typeface="Calibri" panose="020F0502020204030204" pitchFamily="34" charset="0"/>
                    <a:cs typeface="Calibri" panose="020F0502020204030204" pitchFamily="34" charset="0"/>
                  </a:rPr>
                  <a:t>         return </a:t>
                </a:r>
                <a14:m>
                  <m:oMath xmlns:m="http://schemas.openxmlformats.org/officeDocument/2006/math">
                    <m:acc>
                      <m:accPr>
                        <m:chr m:val="̂"/>
                        <m:ctrlPr>
                          <a:rPr lang="en-US" i="1">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oMath>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End </a:t>
                </a:r>
                <a:r>
                  <a:rPr lang="en-US" dirty="0" err="1">
                    <a:solidFill>
                      <a:schemeClr val="tx1"/>
                    </a:solidFill>
                    <a:latin typeface="Calibri" panose="020F0502020204030204" pitchFamily="34" charset="0"/>
                    <a:cs typeface="Calibri" panose="020F0502020204030204" pitchFamily="34" charset="0"/>
                  </a:rPr>
                  <a:t>ImprovedWeightedProfile</a:t>
                </a: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419191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dirty="0">
                <a:latin typeface="Calibri" panose="020F0502020204030204" pitchFamily="34" charset="0"/>
                <a:cs typeface="Calibri" panose="020F0502020204030204" pitchFamily="34" charset="0"/>
              </a:rPr>
              <a:t>Team Members</a:t>
            </a:r>
          </a:p>
        </p:txBody>
      </p:sp>
      <p:sp>
        <p:nvSpPr>
          <p:cNvPr id="3" name="Content Placeholder 2">
            <a:extLst>
              <a:ext uri="{FF2B5EF4-FFF2-40B4-BE49-F238E27FC236}">
                <a16:creationId xmlns:a16="http://schemas.microsoft.com/office/drawing/2014/main" id="{A928E55E-0BD8-4976-B39D-48C0A8F8426A}"/>
              </a:ext>
            </a:extLst>
          </p:cNvPr>
          <p:cNvSpPr>
            <a:spLocks noGrp="1"/>
          </p:cNvSpPr>
          <p:nvPr>
            <p:ph idx="1"/>
          </p:nvPr>
        </p:nvSpPr>
        <p:spPr>
          <a:xfrm>
            <a:off x="887929" y="1488613"/>
            <a:ext cx="5206483" cy="1940387"/>
          </a:xfrm>
        </p:spPr>
        <p:txBody>
          <a:bodyPr>
            <a:normAutofit/>
          </a:bodyPr>
          <a:lstStyle/>
          <a:p>
            <a:r>
              <a:rPr lang="it-IT" dirty="0">
                <a:solidFill>
                  <a:schemeClr val="tx1"/>
                </a:solidFill>
                <a:latin typeface="Calibri" panose="020F0502020204030204" pitchFamily="34" charset="0"/>
                <a:cs typeface="Calibri" panose="020F0502020204030204" pitchFamily="34" charset="0"/>
              </a:rPr>
              <a:t>Abdullah Al Zoabi</a:t>
            </a:r>
          </a:p>
          <a:p>
            <a:pPr lvl="1"/>
            <a:r>
              <a:rPr lang="en-US" dirty="0">
                <a:solidFill>
                  <a:schemeClr val="tx1"/>
                </a:solidFill>
                <a:latin typeface="Calibri" panose="020F0502020204030204" pitchFamily="34" charset="0"/>
                <a:cs typeface="Calibri" panose="020F0502020204030204" pitchFamily="34" charset="0"/>
              </a:rPr>
              <a:t>MSc Student @ ELTE University </a:t>
            </a:r>
          </a:p>
          <a:p>
            <a:r>
              <a:rPr lang="en-US" dirty="0">
                <a:solidFill>
                  <a:schemeClr val="tx1"/>
                </a:solidFill>
                <a:latin typeface="Calibri" panose="020F0502020204030204" pitchFamily="34" charset="0"/>
                <a:cs typeface="Calibri" panose="020F0502020204030204" pitchFamily="34" charset="0"/>
              </a:rPr>
              <a:t>Li </a:t>
            </a:r>
            <a:r>
              <a:rPr lang="en-US" dirty="0" err="1">
                <a:solidFill>
                  <a:schemeClr val="tx1"/>
                </a:solidFill>
                <a:latin typeface="Calibri" panose="020F0502020204030204" pitchFamily="34" charset="0"/>
                <a:cs typeface="Calibri" panose="020F0502020204030204" pitchFamily="34" charset="0"/>
              </a:rPr>
              <a:t>Jianhao</a:t>
            </a:r>
            <a:endParaRPr lang="en-US" dirty="0">
              <a:solidFill>
                <a:schemeClr val="tx1"/>
              </a:solidFill>
              <a:latin typeface="Calibri" panose="020F0502020204030204" pitchFamily="34" charset="0"/>
              <a:cs typeface="Calibri" panose="020F0502020204030204" pitchFamily="34" charset="0"/>
            </a:endParaRPr>
          </a:p>
          <a:p>
            <a:pPr lvl="1"/>
            <a:r>
              <a:rPr lang="en-US" dirty="0">
                <a:solidFill>
                  <a:schemeClr val="tx1"/>
                </a:solidFill>
                <a:latin typeface="Calibri" panose="020F0502020204030204" pitchFamily="34" charset="0"/>
                <a:cs typeface="Calibri" panose="020F0502020204030204" pitchFamily="34" charset="0"/>
              </a:rPr>
              <a:t>MSc Student @ ELTE University </a:t>
            </a:r>
          </a:p>
          <a:p>
            <a:pPr lvl="1"/>
            <a:endParaRPr lang="en-US" dirty="0">
              <a:solidFill>
                <a:schemeClr val="tx1"/>
              </a:solidFill>
            </a:endParaRPr>
          </a:p>
          <a:p>
            <a:pPr marL="457063" lvl="1" indent="0">
              <a:buNone/>
            </a:pPr>
            <a:endParaRPr lang="en-US" dirty="0"/>
          </a:p>
        </p:txBody>
      </p:sp>
      <p:sp>
        <p:nvSpPr>
          <p:cNvPr id="5" name="Title 1">
            <a:extLst>
              <a:ext uri="{FF2B5EF4-FFF2-40B4-BE49-F238E27FC236}">
                <a16:creationId xmlns:a16="http://schemas.microsoft.com/office/drawing/2014/main" id="{D6CB6F62-01DD-432D-BA41-EE0A3D8F3004}"/>
              </a:ext>
            </a:extLst>
          </p:cNvPr>
          <p:cNvSpPr txBox="1">
            <a:spLocks/>
          </p:cNvSpPr>
          <p:nvPr/>
        </p:nvSpPr>
        <p:spPr>
          <a:xfrm>
            <a:off x="677158" y="3124200"/>
            <a:ext cx="8594429" cy="1320800"/>
          </a:xfrm>
          <a:prstGeom prst="rect">
            <a:avLst/>
          </a:prstGeom>
        </p:spPr>
        <p:txBody>
          <a:bodyPr vert="horz" lIns="91440" tIns="45720" rIns="91440" bIns="45720" rtlCol="0" anchor="t">
            <a:normAutofit/>
          </a:bodyPr>
          <a:lstStyle>
            <a:lvl1pPr algn="l" defTabSz="457063" rtl="0" eaLnBrk="1" latinLnBrk="0" hangingPunct="1">
              <a:spcBef>
                <a:spcPct val="0"/>
              </a:spcBef>
              <a:buNone/>
              <a:defRPr sz="3599"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Calibri" panose="020F0502020204030204" pitchFamily="34" charset="0"/>
                <a:cs typeface="Calibri" panose="020F0502020204030204" pitchFamily="34" charset="0"/>
              </a:rPr>
              <a:t>Supervisor</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887739" y="3962400"/>
            <a:ext cx="5206483" cy="797387"/>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it-IT" dirty="0">
                <a:solidFill>
                  <a:schemeClr val="tx1"/>
                </a:solidFill>
                <a:latin typeface="Calibri" panose="020F0502020204030204" pitchFamily="34" charset="0"/>
                <a:cs typeface="Calibri" panose="020F0502020204030204" pitchFamily="34" charset="0"/>
              </a:rPr>
              <a:t>Dr.</a:t>
            </a:r>
            <a:r>
              <a:rPr lang="en-US" dirty="0">
                <a:solidFill>
                  <a:schemeClr val="tx1"/>
                </a:solidFill>
                <a:latin typeface="Calibri" panose="020F0502020204030204" pitchFamily="34" charset="0"/>
                <a:cs typeface="Calibri" panose="020F0502020204030204" pitchFamily="34" charset="0"/>
              </a:rPr>
              <a:t> </a:t>
            </a:r>
            <a:r>
              <a:rPr lang="en-US" dirty="0" err="1">
                <a:solidFill>
                  <a:schemeClr val="tx1"/>
                </a:solidFill>
                <a:latin typeface="Calibri" panose="020F0502020204030204" pitchFamily="34" charset="0"/>
                <a:cs typeface="Calibri" panose="020F0502020204030204" pitchFamily="34" charset="0"/>
              </a:rPr>
              <a:t>Krisztian</a:t>
            </a:r>
            <a:r>
              <a:rPr lang="en-US" dirty="0">
                <a:solidFill>
                  <a:schemeClr val="tx1"/>
                </a:solidFill>
                <a:latin typeface="Calibri" panose="020F0502020204030204" pitchFamily="34" charset="0"/>
                <a:cs typeface="Calibri" panose="020F0502020204030204" pitchFamily="34" charset="0"/>
              </a:rPr>
              <a:t> </a:t>
            </a:r>
            <a:r>
              <a:rPr lang="en-US" dirty="0" err="1">
                <a:solidFill>
                  <a:schemeClr val="tx1"/>
                </a:solidFill>
                <a:latin typeface="Calibri" panose="020F0502020204030204" pitchFamily="34" charset="0"/>
                <a:cs typeface="Calibri" panose="020F0502020204030204" pitchFamily="34" charset="0"/>
              </a:rPr>
              <a:t>Buza</a:t>
            </a:r>
            <a:endParaRPr lang="en-US" dirty="0">
              <a:solidFill>
                <a:schemeClr val="tx1"/>
              </a:solidFill>
              <a:latin typeface="Calibri" panose="020F0502020204030204" pitchFamily="34" charset="0"/>
              <a:cs typeface="Calibri" panose="020F0502020204030204" pitchFamily="34" charset="0"/>
            </a:endParaRPr>
          </a:p>
          <a:p>
            <a:pPr lvl="1"/>
            <a:r>
              <a:rPr lang="en-US" dirty="0">
                <a:solidFill>
                  <a:schemeClr val="tx1"/>
                </a:solidFill>
                <a:latin typeface="Calibri" panose="020F0502020204030204" pitchFamily="34" charset="0"/>
                <a:cs typeface="Calibri" panose="020F0502020204030204" pitchFamily="34" charset="0"/>
              </a:rPr>
              <a:t>Assistant professor, T-Labs @ ELTE University</a:t>
            </a:r>
          </a:p>
          <a:p>
            <a:pPr marL="457063" lvl="1" indent="0">
              <a:buFont typeface="Wingdings 3" charset="2"/>
              <a:buNone/>
            </a:pPr>
            <a:endParaRPr lang="en-US" dirty="0"/>
          </a:p>
        </p:txBody>
      </p:sp>
    </p:spTree>
    <p:extLst>
      <p:ext uri="{BB962C8B-B14F-4D97-AF65-F5344CB8AC3E}">
        <p14:creationId xmlns:p14="http://schemas.microsoft.com/office/powerpoint/2010/main" val="3347619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Improved Weighted Profile (Cont.)</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219200"/>
                <a:ext cx="6553199" cy="5486400"/>
              </a:xfrm>
            </p:spPr>
            <p:txBody>
              <a:bodyPr>
                <a:normAutofit fontScale="92500" lnSpcReduction="20000"/>
              </a:bodyPr>
              <a:lstStyle/>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Function DrugDrugJaccardSimilarity(</a:t>
                </a:r>
                <a14:m>
                  <m:oMath xmlns:m="http://schemas.openxmlformats.org/officeDocument/2006/math">
                    <m:r>
                      <a:rPr lang="en-US" i="1" smtClean="0">
                        <a:solidFill>
                          <a:schemeClr val="tx1"/>
                        </a:solidFill>
                        <a:latin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cs typeface="Calibri" panose="020F0502020204030204" pitchFamily="34" charset="0"/>
                      </a:rPr>
                      <m:t>𝑀</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 Number of drugs</a:t>
                </a:r>
              </a:p>
              <a:p>
                <a:pPr marL="0" indent="0">
                  <a:buNone/>
                </a:pPr>
                <a:r>
                  <a:rPr lang="en-US" dirty="0">
                    <a:solidFill>
                      <a:schemeClr val="tx1"/>
                    </a:solidFill>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is a new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by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matrix</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 :=1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do</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𝑗</m:t>
                    </m:r>
                    <m:r>
                      <a:rPr lang="en-US" i="1" smtClean="0">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do</a:t>
                </a:r>
              </a:p>
              <a:p>
                <a:pPr marL="0" indent="0">
                  <a:buNone/>
                </a:pPr>
                <a:r>
                  <a:rPr lang="en-US" dirty="0">
                    <a:solidFill>
                      <a:schemeClr val="tx1"/>
                    </a:solidFill>
                    <a:latin typeface="Calibri" panose="020F0502020204030204" pitchFamily="34" charset="0"/>
                    <a:cs typeface="Calibri" panose="020F0502020204030204" pitchFamily="34" charset="0"/>
                  </a:rPr>
                  <a:t>                     if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oMath>
                </a14:m>
                <a:r>
                  <a:rPr lang="en-US" dirty="0">
                    <a:solidFill>
                      <a:schemeClr val="tx1"/>
                    </a:solidFill>
                    <a:latin typeface="Calibri" panose="020F0502020204030204" pitchFamily="34" charset="0"/>
                    <a:cs typeface="Calibri" panose="020F0502020204030204" pitchFamily="34" charset="0"/>
                  </a:rPr>
                  <a:t> then</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 ≔1</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else</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b="0" i="1" smtClean="0">
                            <a:solidFill>
                              <a:schemeClr val="tx1"/>
                            </a:solidFill>
                            <a:latin typeface="Cambria Math" panose="02040503050406030204" pitchFamily="18" charset="0"/>
                            <a:cs typeface="Calibri" panose="020F0502020204030204" pitchFamily="34" charset="0"/>
                          </a:rPr>
                          <m:t>𝑆𝑖𝑚</m:t>
                        </m:r>
                      </m:e>
                      <m:sub/>
                      <m:sup/>
                    </m:sSubSup>
                    <m:r>
                      <a:rPr lang="en-US" b="0" i="1" smtClean="0">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 </m:t>
                    </m:r>
                    <m:f>
                      <m:fPr>
                        <m:ctrlPr>
                          <a:rPr lang="en-US" i="1">
                            <a:solidFill>
                              <a:schemeClr val="tx1"/>
                            </a:solidFill>
                            <a:latin typeface="Cambria Math" panose="02040503050406030204" pitchFamily="18" charset="0"/>
                            <a:cs typeface="Calibri" panose="020F0502020204030204" pitchFamily="34" charset="0"/>
                          </a:rPr>
                        </m:ctrlPr>
                      </m:fPr>
                      <m:num>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num>
                      <m:den>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den>
                    </m:f>
                    <m:r>
                      <a:rPr lang="en-US" i="1">
                        <a:solidFill>
                          <a:schemeClr val="tx1"/>
                        </a:solidFill>
                        <a:latin typeface="Cambria Math" panose="02040503050406030204" pitchFamily="18" charset="0"/>
                        <a:cs typeface="Calibri" panose="020F0502020204030204" pitchFamily="34" charset="0"/>
                      </a:rPr>
                      <m:t> </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𝑆𝑖𝑚</m:t>
                    </m:r>
                  </m:oMath>
                </a14:m>
                <a:endParaRPr lang="en-US" b="0" i="1" dirty="0">
                  <a:solidFill>
                    <a:schemeClr val="tx1"/>
                  </a:solidFill>
                  <a:latin typeface="Cambria Math" panose="02040503050406030204" pitchFamily="18" charset="0"/>
                  <a:cs typeface="Calibri" panose="020F0502020204030204" pitchFamily="34" charset="0"/>
                </a:endParaRPr>
              </a:p>
              <a:p>
                <a:pPr marL="0" indent="0">
                  <a:buNone/>
                </a:pPr>
                <a:r>
                  <a:rPr lang="en-US" dirty="0">
                    <a:solidFill>
                      <a:schemeClr val="tx1"/>
                    </a:solidFill>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r>
                          <a:rPr lang="en-US" b="0" i="1" smtClean="0">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𝑖</m:t>
                        </m:r>
                      </m:sub>
                      <m:sup>
                        <m:r>
                          <a:rPr lang="en-US" i="1">
                            <a:solidFill>
                              <a:schemeClr val="tx1"/>
                            </a:solidFill>
                            <a:latin typeface="Cambria Math" panose="02040503050406030204" pitchFamily="18" charset="0"/>
                            <a:cs typeface="Calibri" panose="020F0502020204030204" pitchFamily="34" charset="0"/>
                          </a:rPr>
                          <m:t>𝐽</m:t>
                        </m:r>
                        <m:r>
                          <a:rPr lang="en-US" b="0" i="1" smtClean="0">
                            <a:solidFill>
                              <a:schemeClr val="tx1"/>
                            </a:solidFill>
                            <a:latin typeface="Cambria Math" panose="02040503050406030204" pitchFamily="18" charset="0"/>
                            <a:cs typeface="Calibri" panose="020F0502020204030204" pitchFamily="34" charset="0"/>
                          </a:rPr>
                          <m:t> </m:t>
                        </m:r>
                      </m:sup>
                    </m:sSubSup>
                    <m:r>
                      <a:rPr lang="en-US" b="0" i="1" smtClean="0">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𝑆𝑖𝑚</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cs typeface="Calibri" panose="020F0502020204030204" pitchFamily="34" charset="0"/>
                  </a:rPr>
                  <a:t>          return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sup>
                        <m:r>
                          <a:rPr lang="en-US" i="1">
                            <a:solidFill>
                              <a:schemeClr val="tx1"/>
                            </a:solidFill>
                            <a:latin typeface="Cambria Math" panose="02040503050406030204" pitchFamily="18" charset="0"/>
                            <a:cs typeface="Calibri" panose="020F0502020204030204" pitchFamily="34" charset="0"/>
                          </a:rPr>
                          <m:t>𝐽</m:t>
                        </m:r>
                      </m:sup>
                    </m:sSubSup>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End </a:t>
                </a:r>
                <a:r>
                  <a:rPr lang="en-US" dirty="0" err="1">
                    <a:solidFill>
                      <a:schemeClr val="tx1"/>
                    </a:solidFill>
                    <a:latin typeface="Calibri" panose="020F0502020204030204" pitchFamily="34" charset="0"/>
                    <a:cs typeface="Calibri" panose="020F0502020204030204" pitchFamily="34" charset="0"/>
                  </a:rPr>
                  <a:t>DrugDrugJaccardSimilarity</a:t>
                </a: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219200"/>
                <a:ext cx="6553199" cy="5486400"/>
              </a:xfrm>
              <a:blipFill>
                <a:blip r:embed="rId2"/>
                <a:stretch>
                  <a:fillRect l="-651" b="-22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826849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Improved Weighted Profile (Cont.)</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219200"/>
                <a:ext cx="6553199" cy="5486400"/>
              </a:xfrm>
            </p:spPr>
            <p:txBody>
              <a:bodyPr>
                <a:normAutofit fontScale="92500" lnSpcReduction="20000"/>
              </a:bodyPr>
              <a:lstStyle/>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Function </a:t>
                </a:r>
                <a:r>
                  <a:rPr lang="en-US" dirty="0" err="1">
                    <a:solidFill>
                      <a:schemeClr val="tx1"/>
                    </a:solidFill>
                    <a:latin typeface="Calibri" panose="020F0502020204030204" pitchFamily="34" charset="0"/>
                    <a:cs typeface="Calibri" panose="020F0502020204030204" pitchFamily="34" charset="0"/>
                  </a:rPr>
                  <a:t>TargetTargetJaccardSimilarity</a:t>
                </a:r>
                <a:r>
                  <a:rPr lang="en-US" dirty="0">
                    <a:solidFill>
                      <a:schemeClr val="tx1"/>
                    </a:solidFill>
                    <a:latin typeface="Calibri" panose="020F0502020204030204" pitchFamily="34" charset="0"/>
                    <a:cs typeface="Calibri" panose="020F0502020204030204" pitchFamily="34" charset="0"/>
                  </a:rPr>
                  <a:t>(</a:t>
                </a:r>
                <a14:m>
                  <m:oMath xmlns:m="http://schemas.openxmlformats.org/officeDocument/2006/math">
                    <m:r>
                      <a:rPr lang="en-US" i="1" smtClean="0">
                        <a:solidFill>
                          <a:schemeClr val="tx1"/>
                        </a:solidFill>
                        <a:latin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cs typeface="Calibri" panose="020F0502020204030204" pitchFamily="34" charset="0"/>
                      </a:rPr>
                      <m:t>𝑀</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 Number of targets</a:t>
                </a:r>
              </a:p>
              <a:p>
                <a:pPr marL="0" indent="0">
                  <a:buNone/>
                </a:pPr>
                <a:r>
                  <a:rPr lang="en-US" dirty="0">
                    <a:solidFill>
                      <a:schemeClr val="tx1"/>
                    </a:solidFill>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is a new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by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matrix</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 :=1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do</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𝑗</m:t>
                    </m:r>
                    <m:r>
                      <a:rPr lang="en-US" i="1" smtClean="0">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do</a:t>
                </a:r>
              </a:p>
              <a:p>
                <a:pPr marL="0" indent="0">
                  <a:buNone/>
                </a:pPr>
                <a:r>
                  <a:rPr lang="en-US" dirty="0">
                    <a:solidFill>
                      <a:schemeClr val="tx1"/>
                    </a:solidFill>
                    <a:latin typeface="Calibri" panose="020F0502020204030204" pitchFamily="34" charset="0"/>
                    <a:cs typeface="Calibri" panose="020F0502020204030204" pitchFamily="34" charset="0"/>
                  </a:rPr>
                  <a:t>                     if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oMath>
                </a14:m>
                <a:r>
                  <a:rPr lang="en-US" dirty="0">
                    <a:solidFill>
                      <a:schemeClr val="tx1"/>
                    </a:solidFill>
                    <a:latin typeface="Calibri" panose="020F0502020204030204" pitchFamily="34" charset="0"/>
                    <a:cs typeface="Calibri" panose="020F0502020204030204" pitchFamily="34" charset="0"/>
                  </a:rPr>
                  <a:t> then</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 ≔1</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else</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b="0" i="1" smtClean="0">
                            <a:solidFill>
                              <a:schemeClr val="tx1"/>
                            </a:solidFill>
                            <a:latin typeface="Cambria Math" panose="02040503050406030204" pitchFamily="18" charset="0"/>
                            <a:cs typeface="Calibri" panose="020F0502020204030204" pitchFamily="34" charset="0"/>
                          </a:rPr>
                          <m:t>𝑆𝑖𝑚</m:t>
                        </m:r>
                      </m:e>
                      <m:sub/>
                      <m:sup/>
                    </m:sSubSup>
                    <m:r>
                      <a:rPr lang="en-US" b="0" i="1" smtClean="0">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 </m:t>
                    </m:r>
                    <m:f>
                      <m:fPr>
                        <m:ctrlPr>
                          <a:rPr lang="en-US" i="1">
                            <a:solidFill>
                              <a:schemeClr val="tx1"/>
                            </a:solidFill>
                            <a:latin typeface="Cambria Math" panose="02040503050406030204" pitchFamily="18" charset="0"/>
                            <a:cs typeface="Calibri" panose="020F0502020204030204" pitchFamily="34" charset="0"/>
                          </a:rPr>
                        </m:ctrlPr>
                      </m:fPr>
                      <m:num>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num>
                      <m:den>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den>
                    </m:f>
                    <m:r>
                      <a:rPr lang="en-US" i="1">
                        <a:solidFill>
                          <a:schemeClr val="tx1"/>
                        </a:solidFill>
                        <a:latin typeface="Cambria Math" panose="02040503050406030204" pitchFamily="18" charset="0"/>
                        <a:cs typeface="Calibri" panose="020F0502020204030204" pitchFamily="34" charset="0"/>
                      </a:rPr>
                      <m:t> </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𝑆𝑖𝑚</m:t>
                    </m:r>
                  </m:oMath>
                </a14:m>
                <a:endParaRPr lang="en-US" b="0" i="1" dirty="0">
                  <a:solidFill>
                    <a:schemeClr val="tx1"/>
                  </a:solidFill>
                  <a:latin typeface="Cambria Math" panose="02040503050406030204" pitchFamily="18" charset="0"/>
                  <a:cs typeface="Calibri" panose="020F0502020204030204" pitchFamily="34" charset="0"/>
                </a:endParaRPr>
              </a:p>
              <a:p>
                <a:pPr marL="0" indent="0">
                  <a:buNone/>
                </a:pPr>
                <a:r>
                  <a:rPr lang="en-US" dirty="0">
                    <a:solidFill>
                      <a:schemeClr val="tx1"/>
                    </a:solidFill>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b="0" i="1" smtClean="0">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𝑖</m:t>
                        </m:r>
                      </m:sub>
                      <m:sup>
                        <m:r>
                          <a:rPr lang="en-US" i="1">
                            <a:solidFill>
                              <a:schemeClr val="tx1"/>
                            </a:solidFill>
                            <a:latin typeface="Cambria Math" panose="02040503050406030204" pitchFamily="18" charset="0"/>
                            <a:cs typeface="Calibri" panose="020F0502020204030204" pitchFamily="34" charset="0"/>
                          </a:rPr>
                          <m:t>𝐽</m:t>
                        </m:r>
                        <m:r>
                          <a:rPr lang="en-US" b="0" i="1" smtClean="0">
                            <a:solidFill>
                              <a:schemeClr val="tx1"/>
                            </a:solidFill>
                            <a:latin typeface="Cambria Math" panose="02040503050406030204" pitchFamily="18" charset="0"/>
                            <a:cs typeface="Calibri" panose="020F0502020204030204" pitchFamily="34" charset="0"/>
                          </a:rPr>
                          <m:t> </m:t>
                        </m:r>
                      </m:sup>
                    </m:sSubSup>
                    <m:r>
                      <a:rPr lang="en-US" b="0" i="1" smtClean="0">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𝑆𝑖𝑚</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cs typeface="Calibri" panose="020F0502020204030204" pitchFamily="34" charset="0"/>
                  </a:rPr>
                  <a:t>          return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sup>
                        <m:r>
                          <a:rPr lang="en-US" i="1">
                            <a:solidFill>
                              <a:schemeClr val="tx1"/>
                            </a:solidFill>
                            <a:latin typeface="Cambria Math" panose="02040503050406030204" pitchFamily="18" charset="0"/>
                            <a:cs typeface="Calibri" panose="020F0502020204030204" pitchFamily="34" charset="0"/>
                          </a:rPr>
                          <m:t>𝐽</m:t>
                        </m:r>
                      </m:sup>
                    </m:sSubSup>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End </a:t>
                </a:r>
                <a:r>
                  <a:rPr lang="en-US" dirty="0" err="1">
                    <a:solidFill>
                      <a:schemeClr val="tx1"/>
                    </a:solidFill>
                    <a:latin typeface="Calibri" panose="020F0502020204030204" pitchFamily="34" charset="0"/>
                    <a:cs typeface="Calibri" panose="020F0502020204030204" pitchFamily="34" charset="0"/>
                  </a:rPr>
                  <a:t>TargetTargetJaccardSimilarity</a:t>
                </a: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219200"/>
                <a:ext cx="6553199" cy="5486400"/>
              </a:xfrm>
              <a:blipFill>
                <a:blip r:embed="rId2"/>
                <a:stretch>
                  <a:fillRect l="-651" b="-22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434869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Experiment Sitting</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Datasets :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3656CD19-3C34-46C5-9A79-C6CD36DE6D77}"/>
              </a:ext>
            </a:extLst>
          </p:cNvPr>
          <p:cNvGraphicFramePr>
            <a:graphicFrameLocks noGrp="1"/>
          </p:cNvGraphicFramePr>
          <p:nvPr>
            <p:extLst>
              <p:ext uri="{D42A27DB-BD31-4B8C-83A1-F6EECF244321}">
                <p14:modId xmlns:p14="http://schemas.microsoft.com/office/powerpoint/2010/main" val="3488751820"/>
              </p:ext>
            </p:extLst>
          </p:nvPr>
        </p:nvGraphicFramePr>
        <p:xfrm>
          <a:off x="993571" y="2227494"/>
          <a:ext cx="8594428" cy="3241211"/>
        </p:xfrm>
        <a:graphic>
          <a:graphicData uri="http://schemas.openxmlformats.org/drawingml/2006/table">
            <a:tbl>
              <a:tblPr firstRow="1" bandRow="1">
                <a:tableStyleId>{E8B1032C-EA38-4F05-BA0D-38AFFFC7BED3}</a:tableStyleId>
              </a:tblPr>
              <a:tblGrid>
                <a:gridCol w="4091574">
                  <a:extLst>
                    <a:ext uri="{9D8B030D-6E8A-4147-A177-3AD203B41FA5}">
                      <a16:colId xmlns:a16="http://schemas.microsoft.com/office/drawing/2014/main" val="2975467101"/>
                    </a:ext>
                  </a:extLst>
                </a:gridCol>
                <a:gridCol w="1371600">
                  <a:extLst>
                    <a:ext uri="{9D8B030D-6E8A-4147-A177-3AD203B41FA5}">
                      <a16:colId xmlns:a16="http://schemas.microsoft.com/office/drawing/2014/main" val="1256914312"/>
                    </a:ext>
                  </a:extLst>
                </a:gridCol>
                <a:gridCol w="1600200">
                  <a:extLst>
                    <a:ext uri="{9D8B030D-6E8A-4147-A177-3AD203B41FA5}">
                      <a16:colId xmlns:a16="http://schemas.microsoft.com/office/drawing/2014/main" val="2642142898"/>
                    </a:ext>
                  </a:extLst>
                </a:gridCol>
                <a:gridCol w="1531054">
                  <a:extLst>
                    <a:ext uri="{9D8B030D-6E8A-4147-A177-3AD203B41FA5}">
                      <a16:colId xmlns:a16="http://schemas.microsoft.com/office/drawing/2014/main" val="267025949"/>
                    </a:ext>
                  </a:extLst>
                </a:gridCol>
              </a:tblGrid>
              <a:tr h="520277">
                <a:tc>
                  <a:txBody>
                    <a:bodyPr/>
                    <a:lstStyle/>
                    <a:p>
                      <a:pPr algn="ctr"/>
                      <a:r>
                        <a:rPr lang="en-US" dirty="0"/>
                        <a:t>Dataset Name</a:t>
                      </a:r>
                    </a:p>
                  </a:txBody>
                  <a:tcPr/>
                </a:tc>
                <a:tc>
                  <a:txBody>
                    <a:bodyPr/>
                    <a:lstStyle/>
                    <a:p>
                      <a:pPr algn="ctr"/>
                      <a:r>
                        <a:rPr lang="en-US" dirty="0"/>
                        <a:t>Num. of Targets </a:t>
                      </a:r>
                    </a:p>
                  </a:txBody>
                  <a:tcPr/>
                </a:tc>
                <a:tc>
                  <a:txBody>
                    <a:bodyPr/>
                    <a:lstStyle/>
                    <a:p>
                      <a:pPr algn="ctr"/>
                      <a:r>
                        <a:rPr lang="en-US" dirty="0"/>
                        <a:t>Num. of  Drugs</a:t>
                      </a:r>
                    </a:p>
                  </a:txBody>
                  <a:tcPr/>
                </a:tc>
                <a:tc>
                  <a:txBody>
                    <a:bodyPr/>
                    <a:lstStyle/>
                    <a:p>
                      <a:pPr algn="ctr"/>
                      <a:r>
                        <a:rPr lang="en-US" dirty="0"/>
                        <a:t>Num. of Interactions</a:t>
                      </a:r>
                    </a:p>
                  </a:txBody>
                  <a:tcPr/>
                </a:tc>
                <a:extLst>
                  <a:ext uri="{0D108BD9-81ED-4DB2-BD59-A6C34878D82A}">
                    <a16:rowId xmlns:a16="http://schemas.microsoft.com/office/drawing/2014/main" val="1409194240"/>
                  </a:ext>
                </a:extLst>
              </a:tr>
              <a:tr h="520277">
                <a:tc>
                  <a:txBody>
                    <a:bodyPr/>
                    <a:lstStyle/>
                    <a:p>
                      <a:pPr algn="ctr"/>
                      <a:r>
                        <a:rPr lang="en-US" sz="1799" b="0" i="0" u="none" strike="noStrike" kern="1200" baseline="0" dirty="0">
                          <a:solidFill>
                            <a:schemeClr val="tx1"/>
                          </a:solidFill>
                          <a:latin typeface="+mn-lt"/>
                          <a:ea typeface="+mn-ea"/>
                          <a:cs typeface="+mn-cs"/>
                        </a:rPr>
                        <a:t>Enzyme</a:t>
                      </a:r>
                      <a:endParaRPr lang="en-US" dirty="0"/>
                    </a:p>
                  </a:txBody>
                  <a:tcPr/>
                </a:tc>
                <a:tc>
                  <a:txBody>
                    <a:bodyPr/>
                    <a:lstStyle/>
                    <a:p>
                      <a:pPr algn="ctr"/>
                      <a:r>
                        <a:rPr lang="en-US" sz="1799" b="0" i="0" u="none" strike="noStrike" kern="1200" baseline="0" dirty="0">
                          <a:solidFill>
                            <a:schemeClr val="tx1"/>
                          </a:solidFill>
                          <a:latin typeface="+mn-lt"/>
                          <a:ea typeface="+mn-ea"/>
                          <a:cs typeface="+mn-cs"/>
                        </a:rPr>
                        <a:t>664</a:t>
                      </a:r>
                      <a:endParaRPr lang="en-US" dirty="0"/>
                    </a:p>
                  </a:txBody>
                  <a:tcPr/>
                </a:tc>
                <a:tc>
                  <a:txBody>
                    <a:bodyPr/>
                    <a:lstStyle/>
                    <a:p>
                      <a:pPr algn="ctr"/>
                      <a:r>
                        <a:rPr lang="en-US" sz="1799" b="0" i="0" u="none" strike="noStrike" kern="1200" baseline="0" dirty="0">
                          <a:solidFill>
                            <a:schemeClr val="tx1"/>
                          </a:solidFill>
                          <a:latin typeface="+mn-lt"/>
                          <a:ea typeface="+mn-ea"/>
                          <a:cs typeface="+mn-cs"/>
                        </a:rPr>
                        <a:t>445</a:t>
                      </a:r>
                      <a:endParaRPr lang="en-US" dirty="0"/>
                    </a:p>
                  </a:txBody>
                  <a:tcPr/>
                </a:tc>
                <a:tc>
                  <a:txBody>
                    <a:bodyPr/>
                    <a:lstStyle/>
                    <a:p>
                      <a:pPr algn="ctr"/>
                      <a:r>
                        <a:rPr lang="en-US" sz="1799" b="0" i="0" u="none" strike="noStrike" kern="1200" baseline="0" dirty="0">
                          <a:solidFill>
                            <a:schemeClr val="tx1"/>
                          </a:solidFill>
                          <a:latin typeface="+mn-lt"/>
                          <a:ea typeface="+mn-ea"/>
                          <a:cs typeface="+mn-cs"/>
                        </a:rPr>
                        <a:t>2926</a:t>
                      </a:r>
                      <a:endParaRPr lang="en-US" dirty="0"/>
                    </a:p>
                  </a:txBody>
                  <a:tcPr/>
                </a:tc>
                <a:extLst>
                  <a:ext uri="{0D108BD9-81ED-4DB2-BD59-A6C34878D82A}">
                    <a16:rowId xmlns:a16="http://schemas.microsoft.com/office/drawing/2014/main" val="1732074981"/>
                  </a:ext>
                </a:extLst>
              </a:tr>
              <a:tr h="520277">
                <a:tc>
                  <a:txBody>
                    <a:bodyPr/>
                    <a:lstStyle/>
                    <a:p>
                      <a:pPr algn="ctr"/>
                      <a:r>
                        <a:rPr lang="en-US" sz="1799" b="0" i="0" u="none" strike="noStrike" kern="1200" baseline="0" dirty="0">
                          <a:solidFill>
                            <a:schemeClr val="tx1"/>
                          </a:solidFill>
                          <a:latin typeface="+mn-lt"/>
                          <a:ea typeface="+mn-ea"/>
                          <a:cs typeface="+mn-cs"/>
                        </a:rPr>
                        <a:t>Ion Channels</a:t>
                      </a:r>
                      <a:endParaRPr lang="en-US" dirty="0"/>
                    </a:p>
                  </a:txBody>
                  <a:tcPr/>
                </a:tc>
                <a:tc>
                  <a:txBody>
                    <a:bodyPr/>
                    <a:lstStyle/>
                    <a:p>
                      <a:pPr algn="ctr"/>
                      <a:r>
                        <a:rPr lang="en-US" sz="1799" b="0" i="0" u="none" strike="noStrike" kern="1200" baseline="0" dirty="0">
                          <a:solidFill>
                            <a:schemeClr val="tx1"/>
                          </a:solidFill>
                          <a:latin typeface="+mn-lt"/>
                          <a:ea typeface="+mn-ea"/>
                          <a:cs typeface="+mn-cs"/>
                        </a:rPr>
                        <a:t>204</a:t>
                      </a:r>
                      <a:endParaRPr lang="en-US" dirty="0"/>
                    </a:p>
                  </a:txBody>
                  <a:tcPr/>
                </a:tc>
                <a:tc>
                  <a:txBody>
                    <a:bodyPr/>
                    <a:lstStyle/>
                    <a:p>
                      <a:pPr algn="ctr"/>
                      <a:r>
                        <a:rPr lang="en-US" sz="1799" b="0" i="0" u="none" strike="noStrike" kern="1200" baseline="0" dirty="0">
                          <a:solidFill>
                            <a:schemeClr val="tx1"/>
                          </a:solidFill>
                          <a:latin typeface="+mn-lt"/>
                          <a:ea typeface="+mn-ea"/>
                          <a:cs typeface="+mn-cs"/>
                        </a:rPr>
                        <a:t>210</a:t>
                      </a:r>
                      <a:endParaRPr lang="en-US" dirty="0"/>
                    </a:p>
                  </a:txBody>
                  <a:tcPr/>
                </a:tc>
                <a:tc>
                  <a:txBody>
                    <a:bodyPr/>
                    <a:lstStyle/>
                    <a:p>
                      <a:pPr algn="ctr"/>
                      <a:r>
                        <a:rPr lang="en-US" sz="1799" b="0" i="0" u="none" strike="noStrike" kern="1200" baseline="0" dirty="0">
                          <a:solidFill>
                            <a:schemeClr val="tx1"/>
                          </a:solidFill>
                          <a:latin typeface="+mn-lt"/>
                          <a:ea typeface="+mn-ea"/>
                          <a:cs typeface="+mn-cs"/>
                        </a:rPr>
                        <a:t>1476</a:t>
                      </a:r>
                      <a:endParaRPr lang="en-US" dirty="0"/>
                    </a:p>
                  </a:txBody>
                  <a:tcPr/>
                </a:tc>
                <a:extLst>
                  <a:ext uri="{0D108BD9-81ED-4DB2-BD59-A6C34878D82A}">
                    <a16:rowId xmlns:a16="http://schemas.microsoft.com/office/drawing/2014/main" val="2158644233"/>
                  </a:ext>
                </a:extLst>
              </a:tr>
              <a:tr h="520277">
                <a:tc>
                  <a:txBody>
                    <a:bodyPr/>
                    <a:lstStyle/>
                    <a:p>
                      <a:pPr algn="ctr"/>
                      <a:r>
                        <a:rPr lang="en-US" sz="1799" b="0" i="0" u="none" strike="noStrike" kern="1200" baseline="0" dirty="0">
                          <a:solidFill>
                            <a:schemeClr val="tx1"/>
                          </a:solidFill>
                          <a:latin typeface="+mn-lt"/>
                          <a:ea typeface="+mn-ea"/>
                          <a:cs typeface="+mn-cs"/>
                        </a:rPr>
                        <a:t>G-protein coupled receptors (GPCR)</a:t>
                      </a:r>
                      <a:endParaRPr lang="en-US" dirty="0"/>
                    </a:p>
                  </a:txBody>
                  <a:tcPr/>
                </a:tc>
                <a:tc>
                  <a:txBody>
                    <a:bodyPr/>
                    <a:lstStyle/>
                    <a:p>
                      <a:pPr algn="ctr"/>
                      <a:r>
                        <a:rPr lang="en-US" sz="1799" b="0" i="0" u="none" strike="noStrike" kern="1200" baseline="0" dirty="0">
                          <a:solidFill>
                            <a:schemeClr val="tx1"/>
                          </a:solidFill>
                          <a:latin typeface="+mn-lt"/>
                          <a:ea typeface="+mn-ea"/>
                          <a:cs typeface="+mn-cs"/>
                        </a:rPr>
                        <a:t>95</a:t>
                      </a:r>
                      <a:endParaRPr lang="en-US" dirty="0"/>
                    </a:p>
                  </a:txBody>
                  <a:tcPr/>
                </a:tc>
                <a:tc>
                  <a:txBody>
                    <a:bodyPr/>
                    <a:lstStyle/>
                    <a:p>
                      <a:pPr algn="ctr"/>
                      <a:r>
                        <a:rPr lang="en-US" sz="1799" b="0" i="0" u="none" strike="noStrike" kern="1200" baseline="0" dirty="0">
                          <a:solidFill>
                            <a:schemeClr val="tx1"/>
                          </a:solidFill>
                          <a:latin typeface="+mn-lt"/>
                          <a:ea typeface="+mn-ea"/>
                          <a:cs typeface="+mn-cs"/>
                        </a:rPr>
                        <a:t>223</a:t>
                      </a:r>
                      <a:endParaRPr lang="en-US" dirty="0"/>
                    </a:p>
                  </a:txBody>
                  <a:tcPr/>
                </a:tc>
                <a:tc>
                  <a:txBody>
                    <a:bodyPr/>
                    <a:lstStyle/>
                    <a:p>
                      <a:pPr algn="ctr"/>
                      <a:r>
                        <a:rPr lang="en-US" sz="1799" b="0" i="0" u="none" strike="noStrike" kern="1200" baseline="0" dirty="0">
                          <a:solidFill>
                            <a:schemeClr val="tx1"/>
                          </a:solidFill>
                          <a:latin typeface="+mn-lt"/>
                          <a:ea typeface="+mn-ea"/>
                          <a:cs typeface="+mn-cs"/>
                        </a:rPr>
                        <a:t>635</a:t>
                      </a:r>
                      <a:endParaRPr lang="en-US" dirty="0"/>
                    </a:p>
                  </a:txBody>
                  <a:tcPr/>
                </a:tc>
                <a:extLst>
                  <a:ext uri="{0D108BD9-81ED-4DB2-BD59-A6C34878D82A}">
                    <a16:rowId xmlns:a16="http://schemas.microsoft.com/office/drawing/2014/main" val="1315729617"/>
                  </a:ext>
                </a:extLst>
              </a:tr>
              <a:tr h="520277">
                <a:tc>
                  <a:txBody>
                    <a:bodyPr/>
                    <a:lstStyle/>
                    <a:p>
                      <a:pPr algn="ctr"/>
                      <a:r>
                        <a:rPr lang="en-US" sz="1799" b="0" i="0" u="none" strike="noStrike" kern="1200" baseline="0" dirty="0">
                          <a:solidFill>
                            <a:schemeClr val="tx1"/>
                          </a:solidFill>
                          <a:latin typeface="+mn-lt"/>
                          <a:ea typeface="+mn-ea"/>
                          <a:cs typeface="+mn-cs"/>
                        </a:rPr>
                        <a:t>Nuclear Receptors (NR)</a:t>
                      </a:r>
                      <a:endParaRPr lang="en-US" dirty="0"/>
                    </a:p>
                  </a:txBody>
                  <a:tcPr/>
                </a:tc>
                <a:tc>
                  <a:txBody>
                    <a:bodyPr/>
                    <a:lstStyle/>
                    <a:p>
                      <a:pPr algn="ctr"/>
                      <a:r>
                        <a:rPr lang="en-US" sz="1799" b="0" i="0" u="none" strike="noStrike" kern="1200" baseline="0" dirty="0">
                          <a:solidFill>
                            <a:schemeClr val="tx1"/>
                          </a:solidFill>
                          <a:latin typeface="+mn-lt"/>
                          <a:ea typeface="+mn-ea"/>
                          <a:cs typeface="+mn-cs"/>
                        </a:rPr>
                        <a:t>26</a:t>
                      </a:r>
                      <a:endParaRPr lang="en-US" dirty="0"/>
                    </a:p>
                  </a:txBody>
                  <a:tcPr/>
                </a:tc>
                <a:tc>
                  <a:txBody>
                    <a:bodyPr/>
                    <a:lstStyle/>
                    <a:p>
                      <a:pPr algn="ctr"/>
                      <a:r>
                        <a:rPr lang="en-US" sz="1799" b="0" i="0" u="none" strike="noStrike" kern="1200" baseline="0" dirty="0">
                          <a:solidFill>
                            <a:schemeClr val="tx1"/>
                          </a:solidFill>
                          <a:latin typeface="+mn-lt"/>
                          <a:ea typeface="+mn-ea"/>
                          <a:cs typeface="+mn-cs"/>
                        </a:rPr>
                        <a:t>54</a:t>
                      </a:r>
                      <a:endParaRPr lang="en-US" dirty="0"/>
                    </a:p>
                  </a:txBody>
                  <a:tcPr/>
                </a:tc>
                <a:tc>
                  <a:txBody>
                    <a:bodyPr/>
                    <a:lstStyle/>
                    <a:p>
                      <a:pPr algn="ctr"/>
                      <a:r>
                        <a:rPr lang="en-US" sz="1799" b="0" i="0" u="none" strike="noStrike" kern="1200" baseline="0" dirty="0">
                          <a:solidFill>
                            <a:schemeClr val="tx1"/>
                          </a:solidFill>
                          <a:latin typeface="+mn-lt"/>
                          <a:ea typeface="+mn-ea"/>
                          <a:cs typeface="+mn-cs"/>
                        </a:rPr>
                        <a:t>90</a:t>
                      </a:r>
                      <a:endParaRPr lang="en-US" dirty="0"/>
                    </a:p>
                  </a:txBody>
                  <a:tcPr/>
                </a:tc>
                <a:extLst>
                  <a:ext uri="{0D108BD9-81ED-4DB2-BD59-A6C34878D82A}">
                    <a16:rowId xmlns:a16="http://schemas.microsoft.com/office/drawing/2014/main" val="3807245811"/>
                  </a:ext>
                </a:extLst>
              </a:tr>
              <a:tr h="520277">
                <a:tc>
                  <a:txBody>
                    <a:bodyPr/>
                    <a:lstStyle/>
                    <a:p>
                      <a:pPr algn="ctr"/>
                      <a:r>
                        <a:rPr lang="en-US" sz="1799" b="0" i="0" u="none" strike="noStrike" kern="1200" baseline="0" dirty="0">
                          <a:solidFill>
                            <a:schemeClr val="tx1"/>
                          </a:solidFill>
                          <a:latin typeface="+mn-lt"/>
                          <a:ea typeface="+mn-ea"/>
                          <a:cs typeface="+mn-cs"/>
                        </a:rPr>
                        <a:t>Kinase</a:t>
                      </a:r>
                      <a:endParaRPr lang="en-US" dirty="0"/>
                    </a:p>
                  </a:txBody>
                  <a:tcPr/>
                </a:tc>
                <a:tc>
                  <a:txBody>
                    <a:bodyPr/>
                    <a:lstStyle/>
                    <a:p>
                      <a:pPr algn="ctr"/>
                      <a:r>
                        <a:rPr lang="en-US" sz="1799" b="0" i="0" u="none" strike="noStrike" kern="1200" baseline="0" dirty="0">
                          <a:solidFill>
                            <a:schemeClr val="tx1"/>
                          </a:solidFill>
                          <a:latin typeface="+mn-lt"/>
                          <a:ea typeface="+mn-ea"/>
                          <a:cs typeface="+mn-cs"/>
                        </a:rPr>
                        <a:t>442</a:t>
                      </a:r>
                      <a:endParaRPr lang="en-US" dirty="0"/>
                    </a:p>
                  </a:txBody>
                  <a:tcPr/>
                </a:tc>
                <a:tc>
                  <a:txBody>
                    <a:bodyPr/>
                    <a:lstStyle/>
                    <a:p>
                      <a:pPr algn="ctr"/>
                      <a:r>
                        <a:rPr lang="en-US" sz="1799" b="0" i="0" u="none" strike="noStrike" kern="1200" baseline="0" dirty="0">
                          <a:solidFill>
                            <a:schemeClr val="tx1"/>
                          </a:solidFill>
                          <a:latin typeface="+mn-lt"/>
                          <a:ea typeface="+mn-ea"/>
                          <a:cs typeface="+mn-cs"/>
                        </a:rPr>
                        <a:t>68</a:t>
                      </a:r>
                      <a:endParaRPr lang="en-US" dirty="0"/>
                    </a:p>
                  </a:txBody>
                  <a:tcPr/>
                </a:tc>
                <a:tc>
                  <a:txBody>
                    <a:bodyPr/>
                    <a:lstStyle/>
                    <a:p>
                      <a:pPr algn="ctr"/>
                      <a:r>
                        <a:rPr lang="en-US" sz="1799" b="0" i="0" u="none" strike="noStrike" kern="1200" baseline="0" dirty="0">
                          <a:solidFill>
                            <a:schemeClr val="tx1"/>
                          </a:solidFill>
                          <a:latin typeface="+mn-lt"/>
                          <a:ea typeface="+mn-ea"/>
                          <a:cs typeface="+mn-cs"/>
                        </a:rPr>
                        <a:t>1527</a:t>
                      </a:r>
                      <a:endParaRPr lang="en-US" dirty="0"/>
                    </a:p>
                  </a:txBody>
                  <a:tcPr/>
                </a:tc>
                <a:extLst>
                  <a:ext uri="{0D108BD9-81ED-4DB2-BD59-A6C34878D82A}">
                    <a16:rowId xmlns:a16="http://schemas.microsoft.com/office/drawing/2014/main" val="3861277465"/>
                  </a:ext>
                </a:extLst>
              </a:tr>
            </a:tbl>
          </a:graphicData>
        </a:graphic>
      </p:graphicFrame>
    </p:spTree>
    <p:extLst>
      <p:ext uri="{BB962C8B-B14F-4D97-AF65-F5344CB8AC3E}">
        <p14:creationId xmlns:p14="http://schemas.microsoft.com/office/powerpoint/2010/main" val="1795205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Experiment Sitting (Cont.)</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Evaluation :  </a:t>
            </a:r>
            <a:r>
              <a:rPr lang="en-US" dirty="0">
                <a:solidFill>
                  <a:schemeClr val="tx1"/>
                </a:solidFill>
                <a:latin typeface="Calibri" panose="020F0502020204030204" pitchFamily="34" charset="0"/>
                <a:cs typeface="Calibri" panose="020F0502020204030204" pitchFamily="34" charset="0"/>
              </a:rPr>
              <a:t>in our experiments we used leave-one-out cross-validation, i.e., in each round we leave exactly one interaction and try to predict it. </a:t>
            </a:r>
          </a:p>
          <a:p>
            <a:pPr marL="0" indent="0">
              <a:buNone/>
            </a:pPr>
            <a:r>
              <a:rPr lang="en-US" b="1" dirty="0">
                <a:solidFill>
                  <a:schemeClr val="tx1"/>
                </a:solidFill>
                <a:latin typeface="Calibri" panose="020F0502020204030204" pitchFamily="34" charset="0"/>
                <a:cs typeface="Calibri" panose="020F0502020204030204" pitchFamily="34" charset="0"/>
              </a:rPr>
              <a:t>Metrics :</a:t>
            </a:r>
            <a:r>
              <a:rPr lang="en-US" dirty="0">
                <a:solidFill>
                  <a:schemeClr val="tx1"/>
                </a:solidFill>
                <a:latin typeface="Calibri" panose="020F0502020204030204" pitchFamily="34" charset="0"/>
                <a:cs typeface="Calibri" panose="020F0502020204030204" pitchFamily="34" charset="0"/>
              </a:rPr>
              <a:t>  we used Area Under Receiver Operator Characteristic Curve (AUC) and Area Under Precision-Recall Curve (AUPR).</a:t>
            </a:r>
            <a:endParaRPr lang="en-US" b="1" dirty="0">
              <a:solidFill>
                <a:schemeClr val="tx1"/>
              </a:solidFill>
              <a:latin typeface="Calibri" panose="020F0502020204030204" pitchFamily="34" charset="0"/>
              <a:cs typeface="Calibri" panose="020F0502020204030204" pitchFamily="34" charset="0"/>
            </a:endParaRPr>
          </a:p>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2146905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Experiment Results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C98F83E0-B955-42B2-B093-FA3A3627C0AC}"/>
              </a:ext>
            </a:extLst>
          </p:cNvPr>
          <p:cNvGraphicFramePr>
            <a:graphicFrameLocks noGrp="1"/>
          </p:cNvGraphicFramePr>
          <p:nvPr>
            <p:extLst>
              <p:ext uri="{D42A27DB-BD31-4B8C-83A1-F6EECF244321}">
                <p14:modId xmlns:p14="http://schemas.microsoft.com/office/powerpoint/2010/main" val="660925190"/>
              </p:ext>
            </p:extLst>
          </p:nvPr>
        </p:nvGraphicFramePr>
        <p:xfrm>
          <a:off x="1598612" y="1600200"/>
          <a:ext cx="9372600" cy="4858641"/>
        </p:xfrm>
        <a:graphic>
          <a:graphicData uri="http://schemas.openxmlformats.org/drawingml/2006/table">
            <a:tbl>
              <a:tblPr firstRow="1" bandRow="1">
                <a:tableStyleId>{E8B1032C-EA38-4F05-BA0D-38AFFFC7BED3}</a:tableStyleId>
              </a:tblPr>
              <a:tblGrid>
                <a:gridCol w="552065">
                  <a:extLst>
                    <a:ext uri="{9D8B030D-6E8A-4147-A177-3AD203B41FA5}">
                      <a16:colId xmlns:a16="http://schemas.microsoft.com/office/drawing/2014/main" val="2975467101"/>
                    </a:ext>
                  </a:extLst>
                </a:gridCol>
                <a:gridCol w="1019368">
                  <a:extLst>
                    <a:ext uri="{9D8B030D-6E8A-4147-A177-3AD203B41FA5}">
                      <a16:colId xmlns:a16="http://schemas.microsoft.com/office/drawing/2014/main" val="1256914312"/>
                    </a:ext>
                  </a:extLst>
                </a:gridCol>
                <a:gridCol w="1019368">
                  <a:extLst>
                    <a:ext uri="{9D8B030D-6E8A-4147-A177-3AD203B41FA5}">
                      <a16:colId xmlns:a16="http://schemas.microsoft.com/office/drawing/2014/main" val="333415022"/>
                    </a:ext>
                  </a:extLst>
                </a:gridCol>
                <a:gridCol w="1066800">
                  <a:extLst>
                    <a:ext uri="{9D8B030D-6E8A-4147-A177-3AD203B41FA5}">
                      <a16:colId xmlns:a16="http://schemas.microsoft.com/office/drawing/2014/main" val="2642142898"/>
                    </a:ext>
                  </a:extLst>
                </a:gridCol>
                <a:gridCol w="1066800">
                  <a:extLst>
                    <a:ext uri="{9D8B030D-6E8A-4147-A177-3AD203B41FA5}">
                      <a16:colId xmlns:a16="http://schemas.microsoft.com/office/drawing/2014/main" val="1311354813"/>
                    </a:ext>
                  </a:extLst>
                </a:gridCol>
                <a:gridCol w="1066799">
                  <a:extLst>
                    <a:ext uri="{9D8B030D-6E8A-4147-A177-3AD203B41FA5}">
                      <a16:colId xmlns:a16="http://schemas.microsoft.com/office/drawing/2014/main" val="267025949"/>
                    </a:ext>
                  </a:extLst>
                </a:gridCol>
                <a:gridCol w="1143000">
                  <a:extLst>
                    <a:ext uri="{9D8B030D-6E8A-4147-A177-3AD203B41FA5}">
                      <a16:colId xmlns:a16="http://schemas.microsoft.com/office/drawing/2014/main" val="531061255"/>
                    </a:ext>
                  </a:extLst>
                </a:gridCol>
                <a:gridCol w="1143000">
                  <a:extLst>
                    <a:ext uri="{9D8B030D-6E8A-4147-A177-3AD203B41FA5}">
                      <a16:colId xmlns:a16="http://schemas.microsoft.com/office/drawing/2014/main" val="819021370"/>
                    </a:ext>
                  </a:extLst>
                </a:gridCol>
                <a:gridCol w="1295400">
                  <a:extLst>
                    <a:ext uri="{9D8B030D-6E8A-4147-A177-3AD203B41FA5}">
                      <a16:colId xmlns:a16="http://schemas.microsoft.com/office/drawing/2014/main" val="1891545078"/>
                    </a:ext>
                  </a:extLst>
                </a:gridCol>
              </a:tblGrid>
              <a:tr h="520277">
                <a:tc gridSpan="9">
                  <a:txBody>
                    <a:bodyPr/>
                    <a:lstStyle/>
                    <a:p>
                      <a:pPr algn="ctr"/>
                      <a:r>
                        <a:rPr lang="en-US" sz="2400" dirty="0"/>
                        <a:t>Kinas</a:t>
                      </a:r>
                    </a:p>
                    <a:p>
                      <a:pPr algn="ctr"/>
                      <a:endParaRPr lang="en-US" sz="2400" dirty="0"/>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sz="2400" dirty="0"/>
                    </a:p>
                  </a:txBody>
                  <a:tcPr/>
                </a:tc>
                <a:tc hMerge="1">
                  <a:txBody>
                    <a:bodyPr/>
                    <a:lstStyle/>
                    <a:p>
                      <a:endParaRPr lang="en-US"/>
                    </a:p>
                  </a:txBody>
                  <a:tcPr/>
                </a:tc>
                <a:extLst>
                  <a:ext uri="{0D108BD9-81ED-4DB2-BD59-A6C34878D82A}">
                    <a16:rowId xmlns:a16="http://schemas.microsoft.com/office/drawing/2014/main" val="1409194240"/>
                  </a:ext>
                </a:extLst>
              </a:tr>
              <a:tr h="520277">
                <a:tc>
                  <a:txBody>
                    <a:bodyPr/>
                    <a:lstStyle/>
                    <a:p>
                      <a:pPr algn="ctr"/>
                      <a:r>
                        <a:rPr lang="en-US" sz="1799" b="0" i="0" u="none" strike="noStrike" kern="1200" baseline="0" dirty="0">
                          <a:solidFill>
                            <a:schemeClr val="tx1"/>
                          </a:solidFill>
                          <a:latin typeface="+mn-lt"/>
                          <a:ea typeface="+mn-ea"/>
                          <a:cs typeface="+mn-cs"/>
                        </a:rPr>
                        <a:t>K</a:t>
                      </a:r>
                      <a:endParaRPr lang="en-US" dirty="0"/>
                    </a:p>
                  </a:txBody>
                  <a:tcPr/>
                </a:tc>
                <a:tc gridSpan="2">
                  <a:txBody>
                    <a:bodyPr/>
                    <a:lstStyle/>
                    <a:p>
                      <a:pPr algn="ctr"/>
                      <a:r>
                        <a:rPr lang="en-US" sz="1799" b="0" i="0" u="none" strike="noStrike" kern="1200" baseline="0" dirty="0">
                          <a:solidFill>
                            <a:schemeClr val="tx1"/>
                          </a:solidFill>
                          <a:latin typeface="+mn-lt"/>
                          <a:ea typeface="+mn-ea"/>
                          <a:cs typeface="+mn-cs"/>
                        </a:rPr>
                        <a:t>Simple WP</a:t>
                      </a:r>
                      <a:endParaRPr lang="en-US" dirty="0"/>
                    </a:p>
                  </a:txBody>
                  <a:tcPr/>
                </a:tc>
                <a:tc hMerge="1">
                  <a:txBody>
                    <a:bodyPr/>
                    <a:lstStyle/>
                    <a:p>
                      <a:endParaRPr lang="en-US"/>
                    </a:p>
                  </a:txBody>
                  <a:tcPr/>
                </a:tc>
                <a:tc gridSpan="2">
                  <a:txBody>
                    <a:bodyPr/>
                    <a:lstStyle/>
                    <a:p>
                      <a:pPr algn="ctr"/>
                      <a:r>
                        <a:rPr lang="en-US" dirty="0"/>
                        <a:t>Hubness – aware</a:t>
                      </a:r>
                    </a:p>
                  </a:txBody>
                  <a:tcPr/>
                </a:tc>
                <a:tc hMerge="1">
                  <a:txBody>
                    <a:bodyPr/>
                    <a:lstStyle/>
                    <a:p>
                      <a:endParaRPr lang="en-US"/>
                    </a:p>
                  </a:txBody>
                  <a:tcPr/>
                </a:tc>
                <a:tc gridSpan="2">
                  <a:txBody>
                    <a:bodyPr/>
                    <a:lstStyle/>
                    <a:p>
                      <a:pPr algn="ctr"/>
                      <a:r>
                        <a:rPr lang="en-US" sz="1799" b="0" i="0" u="none" strike="noStrike" kern="1200" baseline="0" dirty="0">
                          <a:solidFill>
                            <a:schemeClr val="tx1"/>
                          </a:solidFill>
                          <a:latin typeface="+mn-lt"/>
                          <a:ea typeface="+mn-ea"/>
                          <a:cs typeface="+mn-cs"/>
                        </a:rPr>
                        <a:t>Using Jaccard Similarity </a:t>
                      </a:r>
                      <a:endParaRPr lang="en-US" dirty="0"/>
                    </a:p>
                  </a:txBody>
                  <a:tcPr/>
                </a:tc>
                <a:tc hMerge="1">
                  <a:txBody>
                    <a:bodyPr/>
                    <a:lstStyle/>
                    <a:p>
                      <a:endParaRPr lang="en-US"/>
                    </a:p>
                  </a:txBody>
                  <a:tcPr/>
                </a:tc>
                <a:tc gridSpan="2">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sz="1799" b="0" i="0" u="none" strike="noStrike" kern="1200" baseline="0" dirty="0">
                          <a:solidFill>
                            <a:schemeClr val="tx1"/>
                          </a:solidFill>
                          <a:latin typeface="+mn-lt"/>
                          <a:ea typeface="+mn-ea"/>
                          <a:cs typeface="+mn-cs"/>
                        </a:rPr>
                        <a:t>Jaccard Similarity/ recalculating </a:t>
                      </a:r>
                      <a:endParaRPr lang="en-US" dirty="0"/>
                    </a:p>
                    <a:p>
                      <a:pPr algn="ctr"/>
                      <a:endParaRPr lang="en-US" dirty="0"/>
                    </a:p>
                  </a:txBody>
                  <a:tcPr/>
                </a:tc>
                <a:tc hMerge="1">
                  <a:txBody>
                    <a:bodyPr/>
                    <a:lstStyle/>
                    <a:p>
                      <a:endParaRPr lang="en-US"/>
                    </a:p>
                  </a:txBody>
                  <a:tcPr/>
                </a:tc>
                <a:extLst>
                  <a:ext uri="{0D108BD9-81ED-4DB2-BD59-A6C34878D82A}">
                    <a16:rowId xmlns:a16="http://schemas.microsoft.com/office/drawing/2014/main" val="1732074981"/>
                  </a:ext>
                </a:extLst>
              </a:tr>
              <a:tr h="520277">
                <a:tc>
                  <a:txBody>
                    <a:bodyPr/>
                    <a:lstStyle/>
                    <a:p>
                      <a:pPr algn="ctr"/>
                      <a:r>
                        <a:rPr lang="en-US" dirty="0"/>
                        <a:t>1</a:t>
                      </a:r>
                    </a:p>
                  </a:txBody>
                  <a:tcPr/>
                </a:tc>
                <a:tc>
                  <a:txBody>
                    <a:bodyPr/>
                    <a:lstStyle/>
                    <a:p>
                      <a:pPr algn="ctr"/>
                      <a:r>
                        <a:rPr lang="en-US" dirty="0"/>
                        <a:t>0.81189</a:t>
                      </a:r>
                    </a:p>
                  </a:txBody>
                  <a:tcPr/>
                </a:tc>
                <a:tc>
                  <a:txBody>
                    <a:bodyPr/>
                    <a:lstStyle/>
                    <a:p>
                      <a:pPr algn="ctr"/>
                      <a:r>
                        <a:rPr lang="en-US" dirty="0"/>
                        <a:t>0.52848</a:t>
                      </a:r>
                    </a:p>
                  </a:txBody>
                  <a:tcPr/>
                </a:tc>
                <a:tc>
                  <a:txBody>
                    <a:bodyPr/>
                    <a:lstStyle/>
                    <a:p>
                      <a:pPr algn="ctr"/>
                      <a:r>
                        <a:rPr lang="en-US" dirty="0"/>
                        <a:t>0.8118</a:t>
                      </a:r>
                    </a:p>
                  </a:txBody>
                  <a:tcPr/>
                </a:tc>
                <a:tc>
                  <a:txBody>
                    <a:bodyPr/>
                    <a:lstStyle/>
                    <a:p>
                      <a:pPr algn="ctr"/>
                      <a:r>
                        <a:rPr lang="en-US" dirty="0"/>
                        <a:t>0.5284</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158644233"/>
                  </a:ext>
                </a:extLst>
              </a:tr>
              <a:tr h="520277">
                <a:tc>
                  <a:txBody>
                    <a:bodyPr/>
                    <a:lstStyle/>
                    <a:p>
                      <a:pPr algn="ctr"/>
                      <a:r>
                        <a:rPr lang="en-US" sz="1799" b="0" i="0" u="none" strike="noStrike" kern="1200" baseline="0" dirty="0">
                          <a:solidFill>
                            <a:schemeClr val="tx1"/>
                          </a:solidFill>
                          <a:latin typeface="+mn-lt"/>
                          <a:ea typeface="+mn-ea"/>
                          <a:cs typeface="+mn-cs"/>
                        </a:rPr>
                        <a:t>2</a:t>
                      </a:r>
                      <a:endParaRPr lang="en-US" dirty="0"/>
                    </a:p>
                  </a:txBody>
                  <a:tcPr/>
                </a:tc>
                <a:tc>
                  <a:txBody>
                    <a:bodyPr/>
                    <a:lstStyle/>
                    <a:p>
                      <a:pPr algn="ctr"/>
                      <a:r>
                        <a:rPr lang="en-US" dirty="0"/>
                        <a:t>0.875</a:t>
                      </a:r>
                    </a:p>
                  </a:txBody>
                  <a:tcPr/>
                </a:tc>
                <a:tc>
                  <a:txBody>
                    <a:bodyPr/>
                    <a:lstStyle/>
                    <a:p>
                      <a:pPr algn="ctr"/>
                      <a:r>
                        <a:rPr lang="en-US" dirty="0"/>
                        <a:t>0.57</a:t>
                      </a:r>
                    </a:p>
                  </a:txBody>
                  <a:tcPr/>
                </a:tc>
                <a:tc>
                  <a:txBody>
                    <a:bodyPr/>
                    <a:lstStyle/>
                    <a:p>
                      <a:pPr algn="ctr"/>
                      <a:r>
                        <a:rPr lang="en-US" dirty="0"/>
                        <a:t>0.8822</a:t>
                      </a:r>
                    </a:p>
                  </a:txBody>
                  <a:tcPr/>
                </a:tc>
                <a:tc>
                  <a:txBody>
                    <a:bodyPr/>
                    <a:lstStyle/>
                    <a:p>
                      <a:pPr algn="ctr"/>
                      <a:r>
                        <a:rPr lang="en-US" dirty="0"/>
                        <a:t>0.6439</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315729617"/>
                  </a:ext>
                </a:extLst>
              </a:tr>
              <a:tr h="520277">
                <a:tc>
                  <a:txBody>
                    <a:bodyPr/>
                    <a:lstStyle/>
                    <a:p>
                      <a:pPr algn="ctr"/>
                      <a:r>
                        <a:rPr lang="en-US" sz="1799" b="0" i="0" u="none" strike="noStrike" kern="1200" baseline="0" dirty="0">
                          <a:solidFill>
                            <a:schemeClr val="tx1"/>
                          </a:solidFill>
                          <a:latin typeface="+mn-lt"/>
                          <a:ea typeface="+mn-ea"/>
                          <a:cs typeface="+mn-cs"/>
                        </a:rPr>
                        <a:t>3</a:t>
                      </a:r>
                      <a:endParaRPr lang="en-US" dirty="0"/>
                    </a:p>
                  </a:txBody>
                  <a:tcPr/>
                </a:tc>
                <a:tc>
                  <a:txBody>
                    <a:bodyPr/>
                    <a:lstStyle/>
                    <a:p>
                      <a:pPr algn="ctr"/>
                      <a:r>
                        <a:rPr lang="en-US" dirty="0"/>
                        <a:t> 0.9031</a:t>
                      </a:r>
                    </a:p>
                  </a:txBody>
                  <a:tcPr/>
                </a:tc>
                <a:tc>
                  <a:txBody>
                    <a:bodyPr/>
                    <a:lstStyle/>
                    <a:p>
                      <a:pPr algn="ctr"/>
                      <a:r>
                        <a:rPr lang="en-US" dirty="0"/>
                        <a:t>0.61388</a:t>
                      </a:r>
                    </a:p>
                  </a:txBody>
                  <a:tcPr/>
                </a:tc>
                <a:tc>
                  <a:txBody>
                    <a:bodyPr/>
                    <a:lstStyle/>
                    <a:p>
                      <a:pPr algn="ctr"/>
                      <a:r>
                        <a:rPr lang="en-US" dirty="0"/>
                        <a:t>0.9120</a:t>
                      </a:r>
                    </a:p>
                  </a:txBody>
                  <a:tcPr/>
                </a:tc>
                <a:tc>
                  <a:txBody>
                    <a:bodyPr/>
                    <a:lstStyle/>
                    <a:p>
                      <a:pPr algn="ctr"/>
                      <a:r>
                        <a:rPr lang="en-US" dirty="0"/>
                        <a:t>0.7109</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3807245811"/>
                  </a:ext>
                </a:extLst>
              </a:tr>
              <a:tr h="520277">
                <a:tc>
                  <a:txBody>
                    <a:bodyPr/>
                    <a:lstStyle/>
                    <a:p>
                      <a:pPr algn="ctr"/>
                      <a:r>
                        <a:rPr lang="en-US" sz="1799" b="0" i="0" u="none" strike="noStrike" kern="1200" baseline="0" dirty="0">
                          <a:solidFill>
                            <a:schemeClr val="tx1"/>
                          </a:solidFill>
                          <a:latin typeface="+mn-lt"/>
                          <a:ea typeface="+mn-ea"/>
                          <a:cs typeface="+mn-cs"/>
                        </a:rPr>
                        <a:t>4</a:t>
                      </a:r>
                      <a:endParaRPr lang="en-US" dirty="0"/>
                    </a:p>
                  </a:txBody>
                  <a:tcPr/>
                </a:tc>
                <a:tc>
                  <a:txBody>
                    <a:bodyPr/>
                    <a:lstStyle/>
                    <a:p>
                      <a:pPr algn="ctr"/>
                      <a:r>
                        <a:rPr lang="en-US" dirty="0"/>
                        <a:t>0.91468</a:t>
                      </a:r>
                    </a:p>
                  </a:txBody>
                  <a:tcPr/>
                </a:tc>
                <a:tc>
                  <a:txBody>
                    <a:bodyPr/>
                    <a:lstStyle/>
                    <a:p>
                      <a:pPr algn="ctr"/>
                      <a:r>
                        <a:rPr lang="en-US" dirty="0"/>
                        <a:t>0.6241</a:t>
                      </a:r>
                    </a:p>
                  </a:txBody>
                  <a:tcPr/>
                </a:tc>
                <a:tc>
                  <a:txBody>
                    <a:bodyPr/>
                    <a:lstStyle/>
                    <a:p>
                      <a:pPr algn="ctr"/>
                      <a:r>
                        <a:rPr lang="en-US" dirty="0"/>
                        <a:t>0.9249</a:t>
                      </a:r>
                    </a:p>
                  </a:txBody>
                  <a:tcPr/>
                </a:tc>
                <a:tc>
                  <a:txBody>
                    <a:bodyPr/>
                    <a:lstStyle/>
                    <a:p>
                      <a:pPr algn="ctr"/>
                      <a:r>
                        <a:rPr lang="en-US" dirty="0"/>
                        <a:t>0.7304</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3861277465"/>
                  </a:ext>
                </a:extLst>
              </a:tr>
              <a:tr h="520277">
                <a:tc>
                  <a:txBody>
                    <a:bodyPr/>
                    <a:lstStyle/>
                    <a:p>
                      <a:pPr algn="ctr"/>
                      <a:r>
                        <a:rPr lang="en-US" dirty="0"/>
                        <a:t>5</a:t>
                      </a:r>
                    </a:p>
                  </a:txBody>
                  <a:tcPr/>
                </a:tc>
                <a:tc>
                  <a:txBody>
                    <a:bodyPr/>
                    <a:lstStyle/>
                    <a:p>
                      <a:pPr algn="ctr"/>
                      <a:r>
                        <a:rPr lang="en-US" dirty="0"/>
                        <a:t> 0.9213</a:t>
                      </a:r>
                    </a:p>
                  </a:txBody>
                  <a:tcPr/>
                </a:tc>
                <a:tc>
                  <a:txBody>
                    <a:bodyPr/>
                    <a:lstStyle/>
                    <a:p>
                      <a:pPr algn="ctr"/>
                      <a:r>
                        <a:rPr lang="en-US" dirty="0"/>
                        <a:t>0.627</a:t>
                      </a:r>
                    </a:p>
                  </a:txBody>
                  <a:tcPr/>
                </a:tc>
                <a:tc>
                  <a:txBody>
                    <a:bodyPr/>
                    <a:lstStyle/>
                    <a:p>
                      <a:pPr algn="ctr"/>
                      <a:r>
                        <a:rPr lang="en-US" dirty="0"/>
                        <a:t>0.93113</a:t>
                      </a:r>
                    </a:p>
                  </a:txBody>
                  <a:tcPr/>
                </a:tc>
                <a:tc>
                  <a:txBody>
                    <a:bodyPr/>
                    <a:lstStyle/>
                    <a:p>
                      <a:pPr algn="ctr"/>
                      <a:r>
                        <a:rPr lang="en-US" dirty="0"/>
                        <a:t>0.7289</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731143259"/>
                  </a:ext>
                </a:extLst>
              </a:tr>
              <a:tr h="520277">
                <a:tc>
                  <a:txBody>
                    <a:bodyPr/>
                    <a:lstStyle/>
                    <a:p>
                      <a:pPr algn="ctr"/>
                      <a:r>
                        <a:rPr lang="en-US" dirty="0"/>
                        <a:t>6</a:t>
                      </a:r>
                    </a:p>
                  </a:txBody>
                  <a:tcPr/>
                </a:tc>
                <a:tc>
                  <a:txBody>
                    <a:bodyPr/>
                    <a:lstStyle/>
                    <a:p>
                      <a:pPr algn="ctr"/>
                      <a:r>
                        <a:rPr lang="en-US" dirty="0"/>
                        <a:t>0.9238</a:t>
                      </a:r>
                    </a:p>
                  </a:txBody>
                  <a:tcPr/>
                </a:tc>
                <a:tc>
                  <a:txBody>
                    <a:bodyPr/>
                    <a:lstStyle/>
                    <a:p>
                      <a:pPr algn="ctr"/>
                      <a:r>
                        <a:rPr lang="en-US" dirty="0"/>
                        <a:t>0.622</a:t>
                      </a:r>
                    </a:p>
                  </a:txBody>
                  <a:tcPr/>
                </a:tc>
                <a:tc>
                  <a:txBody>
                    <a:bodyPr/>
                    <a:lstStyle/>
                    <a:p>
                      <a:pPr algn="ctr"/>
                      <a:r>
                        <a:rPr lang="en-US" dirty="0"/>
                        <a:t>0.9320</a:t>
                      </a:r>
                    </a:p>
                  </a:txBody>
                  <a:tcPr/>
                </a:tc>
                <a:tc>
                  <a:txBody>
                    <a:bodyPr/>
                    <a:lstStyle/>
                    <a:p>
                      <a:pPr algn="ctr"/>
                      <a:r>
                        <a:rPr lang="en-US" dirty="0"/>
                        <a:t>0.703</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3198236972"/>
                  </a:ext>
                </a:extLst>
              </a:tr>
            </a:tbl>
          </a:graphicData>
        </a:graphic>
      </p:graphicFrame>
    </p:spTree>
    <p:extLst>
      <p:ext uri="{BB962C8B-B14F-4D97-AF65-F5344CB8AC3E}">
        <p14:creationId xmlns:p14="http://schemas.microsoft.com/office/powerpoint/2010/main" val="2524319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Experiment Results (Cont.)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C98F83E0-B955-42B2-B093-FA3A3627C0AC}"/>
              </a:ext>
            </a:extLst>
          </p:cNvPr>
          <p:cNvGraphicFramePr>
            <a:graphicFrameLocks noGrp="1"/>
          </p:cNvGraphicFramePr>
          <p:nvPr>
            <p:extLst>
              <p:ext uri="{D42A27DB-BD31-4B8C-83A1-F6EECF244321}">
                <p14:modId xmlns:p14="http://schemas.microsoft.com/office/powerpoint/2010/main" val="4097141932"/>
              </p:ext>
            </p:extLst>
          </p:nvPr>
        </p:nvGraphicFramePr>
        <p:xfrm>
          <a:off x="1598612" y="1600200"/>
          <a:ext cx="9372600" cy="4858641"/>
        </p:xfrm>
        <a:graphic>
          <a:graphicData uri="http://schemas.openxmlformats.org/drawingml/2006/table">
            <a:tbl>
              <a:tblPr firstRow="1" bandRow="1">
                <a:tableStyleId>{E8B1032C-EA38-4F05-BA0D-38AFFFC7BED3}</a:tableStyleId>
              </a:tblPr>
              <a:tblGrid>
                <a:gridCol w="552065">
                  <a:extLst>
                    <a:ext uri="{9D8B030D-6E8A-4147-A177-3AD203B41FA5}">
                      <a16:colId xmlns:a16="http://schemas.microsoft.com/office/drawing/2014/main" val="2975467101"/>
                    </a:ext>
                  </a:extLst>
                </a:gridCol>
                <a:gridCol w="1019368">
                  <a:extLst>
                    <a:ext uri="{9D8B030D-6E8A-4147-A177-3AD203B41FA5}">
                      <a16:colId xmlns:a16="http://schemas.microsoft.com/office/drawing/2014/main" val="1256914312"/>
                    </a:ext>
                  </a:extLst>
                </a:gridCol>
                <a:gridCol w="1019368">
                  <a:extLst>
                    <a:ext uri="{9D8B030D-6E8A-4147-A177-3AD203B41FA5}">
                      <a16:colId xmlns:a16="http://schemas.microsoft.com/office/drawing/2014/main" val="333415022"/>
                    </a:ext>
                  </a:extLst>
                </a:gridCol>
                <a:gridCol w="1066800">
                  <a:extLst>
                    <a:ext uri="{9D8B030D-6E8A-4147-A177-3AD203B41FA5}">
                      <a16:colId xmlns:a16="http://schemas.microsoft.com/office/drawing/2014/main" val="2642142898"/>
                    </a:ext>
                  </a:extLst>
                </a:gridCol>
                <a:gridCol w="1066800">
                  <a:extLst>
                    <a:ext uri="{9D8B030D-6E8A-4147-A177-3AD203B41FA5}">
                      <a16:colId xmlns:a16="http://schemas.microsoft.com/office/drawing/2014/main" val="1311354813"/>
                    </a:ext>
                  </a:extLst>
                </a:gridCol>
                <a:gridCol w="1066799">
                  <a:extLst>
                    <a:ext uri="{9D8B030D-6E8A-4147-A177-3AD203B41FA5}">
                      <a16:colId xmlns:a16="http://schemas.microsoft.com/office/drawing/2014/main" val="267025949"/>
                    </a:ext>
                  </a:extLst>
                </a:gridCol>
                <a:gridCol w="1143000">
                  <a:extLst>
                    <a:ext uri="{9D8B030D-6E8A-4147-A177-3AD203B41FA5}">
                      <a16:colId xmlns:a16="http://schemas.microsoft.com/office/drawing/2014/main" val="531061255"/>
                    </a:ext>
                  </a:extLst>
                </a:gridCol>
                <a:gridCol w="1143000">
                  <a:extLst>
                    <a:ext uri="{9D8B030D-6E8A-4147-A177-3AD203B41FA5}">
                      <a16:colId xmlns:a16="http://schemas.microsoft.com/office/drawing/2014/main" val="819021370"/>
                    </a:ext>
                  </a:extLst>
                </a:gridCol>
                <a:gridCol w="1295400">
                  <a:extLst>
                    <a:ext uri="{9D8B030D-6E8A-4147-A177-3AD203B41FA5}">
                      <a16:colId xmlns:a16="http://schemas.microsoft.com/office/drawing/2014/main" val="1891545078"/>
                    </a:ext>
                  </a:extLst>
                </a:gridCol>
              </a:tblGrid>
              <a:tr h="520277">
                <a:tc gridSpan="9">
                  <a:txBody>
                    <a:bodyPr/>
                    <a:lstStyle/>
                    <a:p>
                      <a:pPr algn="ctr"/>
                      <a:r>
                        <a:rPr lang="en-US" sz="2400" dirty="0"/>
                        <a:t>Nuclear Receptors (NR)</a:t>
                      </a:r>
                    </a:p>
                    <a:p>
                      <a:pPr algn="ctr"/>
                      <a:endParaRPr lang="en-US" sz="2400" dirty="0"/>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sz="2400" dirty="0"/>
                    </a:p>
                  </a:txBody>
                  <a:tcPr/>
                </a:tc>
                <a:tc hMerge="1">
                  <a:txBody>
                    <a:bodyPr/>
                    <a:lstStyle/>
                    <a:p>
                      <a:endParaRPr lang="en-US"/>
                    </a:p>
                  </a:txBody>
                  <a:tcPr/>
                </a:tc>
                <a:extLst>
                  <a:ext uri="{0D108BD9-81ED-4DB2-BD59-A6C34878D82A}">
                    <a16:rowId xmlns:a16="http://schemas.microsoft.com/office/drawing/2014/main" val="1409194240"/>
                  </a:ext>
                </a:extLst>
              </a:tr>
              <a:tr h="520277">
                <a:tc>
                  <a:txBody>
                    <a:bodyPr/>
                    <a:lstStyle/>
                    <a:p>
                      <a:pPr algn="ctr"/>
                      <a:r>
                        <a:rPr lang="en-US" sz="1799" b="0" i="0" u="none" strike="noStrike" kern="1200" baseline="0" dirty="0">
                          <a:solidFill>
                            <a:schemeClr val="tx1"/>
                          </a:solidFill>
                          <a:latin typeface="+mn-lt"/>
                          <a:ea typeface="+mn-ea"/>
                          <a:cs typeface="+mn-cs"/>
                        </a:rPr>
                        <a:t>K</a:t>
                      </a:r>
                      <a:endParaRPr lang="en-US" dirty="0"/>
                    </a:p>
                  </a:txBody>
                  <a:tcPr/>
                </a:tc>
                <a:tc gridSpan="2">
                  <a:txBody>
                    <a:bodyPr/>
                    <a:lstStyle/>
                    <a:p>
                      <a:pPr algn="ctr"/>
                      <a:r>
                        <a:rPr lang="en-US" sz="1799" b="0" i="0" u="none" strike="noStrike" kern="1200" baseline="0" dirty="0">
                          <a:solidFill>
                            <a:schemeClr val="tx1"/>
                          </a:solidFill>
                          <a:latin typeface="+mn-lt"/>
                          <a:ea typeface="+mn-ea"/>
                          <a:cs typeface="+mn-cs"/>
                        </a:rPr>
                        <a:t>Simple WP</a:t>
                      </a:r>
                      <a:endParaRPr lang="en-US" dirty="0"/>
                    </a:p>
                  </a:txBody>
                  <a:tcPr/>
                </a:tc>
                <a:tc hMerge="1">
                  <a:txBody>
                    <a:bodyPr/>
                    <a:lstStyle/>
                    <a:p>
                      <a:endParaRPr lang="en-US"/>
                    </a:p>
                  </a:txBody>
                  <a:tcPr/>
                </a:tc>
                <a:tc gridSpan="2">
                  <a:txBody>
                    <a:bodyPr/>
                    <a:lstStyle/>
                    <a:p>
                      <a:pPr algn="ctr"/>
                      <a:r>
                        <a:rPr lang="en-US" dirty="0"/>
                        <a:t>Hubness – aware</a:t>
                      </a:r>
                    </a:p>
                  </a:txBody>
                  <a:tcPr/>
                </a:tc>
                <a:tc hMerge="1">
                  <a:txBody>
                    <a:bodyPr/>
                    <a:lstStyle/>
                    <a:p>
                      <a:endParaRPr lang="en-US"/>
                    </a:p>
                  </a:txBody>
                  <a:tcPr/>
                </a:tc>
                <a:tc gridSpan="2">
                  <a:txBody>
                    <a:bodyPr/>
                    <a:lstStyle/>
                    <a:p>
                      <a:pPr algn="ctr"/>
                      <a:r>
                        <a:rPr lang="en-US" sz="1799" b="0" i="0" u="none" strike="noStrike" kern="1200" baseline="0" dirty="0">
                          <a:solidFill>
                            <a:schemeClr val="tx1"/>
                          </a:solidFill>
                          <a:latin typeface="+mn-lt"/>
                          <a:ea typeface="+mn-ea"/>
                          <a:cs typeface="+mn-cs"/>
                        </a:rPr>
                        <a:t>Using Jaccard Similarity </a:t>
                      </a:r>
                      <a:endParaRPr lang="en-US" dirty="0"/>
                    </a:p>
                  </a:txBody>
                  <a:tcPr/>
                </a:tc>
                <a:tc hMerge="1">
                  <a:txBody>
                    <a:bodyPr/>
                    <a:lstStyle/>
                    <a:p>
                      <a:endParaRPr lang="en-US"/>
                    </a:p>
                  </a:txBody>
                  <a:tcPr/>
                </a:tc>
                <a:tc gridSpan="2">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sz="1799" b="0" i="0" u="none" strike="noStrike" kern="1200" baseline="0" dirty="0">
                          <a:solidFill>
                            <a:schemeClr val="tx1"/>
                          </a:solidFill>
                          <a:latin typeface="+mn-lt"/>
                          <a:ea typeface="+mn-ea"/>
                          <a:cs typeface="+mn-cs"/>
                        </a:rPr>
                        <a:t>Jaccard Similarity/ recalculating </a:t>
                      </a:r>
                      <a:endParaRPr lang="en-US" dirty="0"/>
                    </a:p>
                    <a:p>
                      <a:pPr algn="ctr"/>
                      <a:endParaRPr lang="en-US" dirty="0"/>
                    </a:p>
                  </a:txBody>
                  <a:tcPr/>
                </a:tc>
                <a:tc hMerge="1">
                  <a:txBody>
                    <a:bodyPr/>
                    <a:lstStyle/>
                    <a:p>
                      <a:endParaRPr lang="en-US"/>
                    </a:p>
                  </a:txBody>
                  <a:tcPr/>
                </a:tc>
                <a:extLst>
                  <a:ext uri="{0D108BD9-81ED-4DB2-BD59-A6C34878D82A}">
                    <a16:rowId xmlns:a16="http://schemas.microsoft.com/office/drawing/2014/main" val="1732074981"/>
                  </a:ext>
                </a:extLst>
              </a:tr>
              <a:tr h="520277">
                <a:tc>
                  <a:txBody>
                    <a:bodyPr/>
                    <a:lstStyle/>
                    <a:p>
                      <a:pPr algn="ctr"/>
                      <a:r>
                        <a:rPr lang="en-US" dirty="0"/>
                        <a:t>1</a:t>
                      </a:r>
                    </a:p>
                  </a:txBody>
                  <a:tcPr/>
                </a:tc>
                <a:tc>
                  <a:txBody>
                    <a:bodyPr/>
                    <a:lstStyle/>
                    <a:p>
                      <a:pPr algn="ctr"/>
                      <a:r>
                        <a:rPr lang="en-US" dirty="0"/>
                        <a:t>0.8427</a:t>
                      </a:r>
                    </a:p>
                  </a:txBody>
                  <a:tcPr/>
                </a:tc>
                <a:tc>
                  <a:txBody>
                    <a:bodyPr/>
                    <a:lstStyle/>
                    <a:p>
                      <a:pPr algn="ctr"/>
                      <a:r>
                        <a:rPr lang="en-US" dirty="0"/>
                        <a:t>0.4850</a:t>
                      </a:r>
                    </a:p>
                  </a:txBody>
                  <a:tcPr/>
                </a:tc>
                <a:tc>
                  <a:txBody>
                    <a:bodyPr/>
                    <a:lstStyle/>
                    <a:p>
                      <a:pPr algn="ctr"/>
                      <a:r>
                        <a:rPr lang="en-US" dirty="0"/>
                        <a:t>0.84277</a:t>
                      </a:r>
                    </a:p>
                  </a:txBody>
                  <a:tcPr/>
                </a:tc>
                <a:tc>
                  <a:txBody>
                    <a:bodyPr/>
                    <a:lstStyle/>
                    <a:p>
                      <a:pPr algn="ctr"/>
                      <a:r>
                        <a:rPr lang="en-US" dirty="0"/>
                        <a:t>0.4850</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158644233"/>
                  </a:ext>
                </a:extLst>
              </a:tr>
              <a:tr h="520277">
                <a:tc>
                  <a:txBody>
                    <a:bodyPr/>
                    <a:lstStyle/>
                    <a:p>
                      <a:pPr algn="ctr"/>
                      <a:r>
                        <a:rPr lang="en-US" sz="1799" b="0" i="0" u="none" strike="noStrike" kern="1200" baseline="0" dirty="0">
                          <a:solidFill>
                            <a:schemeClr val="tx1"/>
                          </a:solidFill>
                          <a:latin typeface="+mn-lt"/>
                          <a:ea typeface="+mn-ea"/>
                          <a:cs typeface="+mn-cs"/>
                        </a:rPr>
                        <a:t>2</a:t>
                      </a:r>
                      <a:endParaRPr lang="en-US" dirty="0"/>
                    </a:p>
                  </a:txBody>
                  <a:tcPr/>
                </a:tc>
                <a:tc>
                  <a:txBody>
                    <a:bodyPr/>
                    <a:lstStyle/>
                    <a:p>
                      <a:pPr algn="ctr"/>
                      <a:r>
                        <a:rPr lang="en-US" dirty="0"/>
                        <a:t>0.8870</a:t>
                      </a:r>
                    </a:p>
                  </a:txBody>
                  <a:tcPr/>
                </a:tc>
                <a:tc>
                  <a:txBody>
                    <a:bodyPr/>
                    <a:lstStyle/>
                    <a:p>
                      <a:pPr algn="ctr"/>
                      <a:r>
                        <a:rPr lang="en-US" dirty="0"/>
                        <a:t>0.5539</a:t>
                      </a:r>
                    </a:p>
                  </a:txBody>
                  <a:tcPr/>
                </a:tc>
                <a:tc>
                  <a:txBody>
                    <a:bodyPr/>
                    <a:lstStyle/>
                    <a:p>
                      <a:pPr algn="ctr"/>
                      <a:r>
                        <a:rPr lang="en-US" dirty="0"/>
                        <a:t>0.9017</a:t>
                      </a:r>
                    </a:p>
                  </a:txBody>
                  <a:tcPr/>
                </a:tc>
                <a:tc>
                  <a:txBody>
                    <a:bodyPr/>
                    <a:lstStyle/>
                    <a:p>
                      <a:pPr algn="ctr"/>
                      <a:r>
                        <a:rPr lang="en-US" dirty="0"/>
                        <a:t> 0.71136</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315729617"/>
                  </a:ext>
                </a:extLst>
              </a:tr>
              <a:tr h="520277">
                <a:tc>
                  <a:txBody>
                    <a:bodyPr/>
                    <a:lstStyle/>
                    <a:p>
                      <a:pPr algn="ctr"/>
                      <a:r>
                        <a:rPr lang="en-US" sz="1799" b="0" i="0" u="none" strike="noStrike" kern="1200" baseline="0" dirty="0">
                          <a:solidFill>
                            <a:schemeClr val="tx1"/>
                          </a:solidFill>
                          <a:latin typeface="+mn-lt"/>
                          <a:ea typeface="+mn-ea"/>
                          <a:cs typeface="+mn-cs"/>
                        </a:rPr>
                        <a:t>3</a:t>
                      </a:r>
                      <a:endParaRPr lang="en-US" dirty="0"/>
                    </a:p>
                  </a:txBody>
                  <a:tcPr/>
                </a:tc>
                <a:tc>
                  <a:txBody>
                    <a:bodyPr/>
                    <a:lstStyle/>
                    <a:p>
                      <a:pPr algn="ctr"/>
                      <a:r>
                        <a:rPr lang="en-US" dirty="0"/>
                        <a:t>0.8873</a:t>
                      </a:r>
                    </a:p>
                  </a:txBody>
                  <a:tcPr/>
                </a:tc>
                <a:tc>
                  <a:txBody>
                    <a:bodyPr/>
                    <a:lstStyle/>
                    <a:p>
                      <a:pPr algn="ctr"/>
                      <a:r>
                        <a:rPr lang="en-US" dirty="0"/>
                        <a:t>0.5853</a:t>
                      </a:r>
                    </a:p>
                  </a:txBody>
                  <a:tcPr/>
                </a:tc>
                <a:tc>
                  <a:txBody>
                    <a:bodyPr/>
                    <a:lstStyle/>
                    <a:p>
                      <a:pPr algn="ctr"/>
                      <a:r>
                        <a:rPr lang="en-US" dirty="0"/>
                        <a:t>0.899</a:t>
                      </a:r>
                    </a:p>
                  </a:txBody>
                  <a:tcPr/>
                </a:tc>
                <a:tc>
                  <a:txBody>
                    <a:bodyPr/>
                    <a:lstStyle/>
                    <a:p>
                      <a:pPr algn="ctr"/>
                      <a:r>
                        <a:rPr lang="en-US" dirty="0"/>
                        <a:t>0.75633</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807245811"/>
                  </a:ext>
                </a:extLst>
              </a:tr>
              <a:tr h="520277">
                <a:tc>
                  <a:txBody>
                    <a:bodyPr/>
                    <a:lstStyle/>
                    <a:p>
                      <a:pPr algn="ctr"/>
                      <a:r>
                        <a:rPr lang="en-US" sz="1799" b="0" i="0" u="none" strike="noStrike" kern="1200" baseline="0" dirty="0">
                          <a:solidFill>
                            <a:schemeClr val="tx1"/>
                          </a:solidFill>
                          <a:latin typeface="+mn-lt"/>
                          <a:ea typeface="+mn-ea"/>
                          <a:cs typeface="+mn-cs"/>
                        </a:rPr>
                        <a:t>4</a:t>
                      </a:r>
                      <a:endParaRPr lang="en-US" dirty="0"/>
                    </a:p>
                  </a:txBody>
                  <a:tcPr/>
                </a:tc>
                <a:tc>
                  <a:txBody>
                    <a:bodyPr/>
                    <a:lstStyle/>
                    <a:p>
                      <a:pPr algn="ctr"/>
                      <a:r>
                        <a:rPr lang="en-US" dirty="0"/>
                        <a:t>0.89133</a:t>
                      </a:r>
                    </a:p>
                  </a:txBody>
                  <a:tcPr/>
                </a:tc>
                <a:tc>
                  <a:txBody>
                    <a:bodyPr/>
                    <a:lstStyle/>
                    <a:p>
                      <a:pPr algn="ctr"/>
                      <a:r>
                        <a:rPr lang="en-US" dirty="0"/>
                        <a:t>0.59299</a:t>
                      </a:r>
                    </a:p>
                  </a:txBody>
                  <a:tcPr/>
                </a:tc>
                <a:tc>
                  <a:txBody>
                    <a:bodyPr/>
                    <a:lstStyle/>
                    <a:p>
                      <a:pPr algn="ctr"/>
                      <a:r>
                        <a:rPr lang="en-US" dirty="0"/>
                        <a:t>0.90386</a:t>
                      </a:r>
                    </a:p>
                  </a:txBody>
                  <a:tcPr/>
                </a:tc>
                <a:tc>
                  <a:txBody>
                    <a:bodyPr/>
                    <a:lstStyle/>
                    <a:p>
                      <a:pPr algn="ctr"/>
                      <a:r>
                        <a:rPr lang="en-US" dirty="0"/>
                        <a:t>0.72924</a:t>
                      </a:r>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861277465"/>
                  </a:ext>
                </a:extLst>
              </a:tr>
              <a:tr h="520277">
                <a:tc>
                  <a:txBody>
                    <a:bodyPr/>
                    <a:lstStyle/>
                    <a:p>
                      <a:pPr algn="ctr"/>
                      <a:r>
                        <a:rPr lang="en-US" dirty="0"/>
                        <a:t>5</a:t>
                      </a:r>
                    </a:p>
                  </a:txBody>
                  <a:tcPr/>
                </a:tc>
                <a:tc>
                  <a:txBody>
                    <a:bodyPr/>
                    <a:lstStyle/>
                    <a:p>
                      <a:pPr algn="ctr"/>
                      <a:r>
                        <a:rPr lang="en-US" dirty="0"/>
                        <a:t>0.8867</a:t>
                      </a:r>
                    </a:p>
                  </a:txBody>
                  <a:tcPr/>
                </a:tc>
                <a:tc>
                  <a:txBody>
                    <a:bodyPr/>
                    <a:lstStyle/>
                    <a:p>
                      <a:pPr algn="ctr"/>
                      <a:r>
                        <a:rPr lang="en-US" dirty="0"/>
                        <a:t>0.604</a:t>
                      </a:r>
                    </a:p>
                  </a:txBody>
                  <a:tcPr/>
                </a:tc>
                <a:tc>
                  <a:txBody>
                    <a:bodyPr/>
                    <a:lstStyle/>
                    <a:p>
                      <a:pPr algn="ctr"/>
                      <a:r>
                        <a:rPr lang="en-US" dirty="0"/>
                        <a:t>0.9013</a:t>
                      </a:r>
                    </a:p>
                  </a:txBody>
                  <a:tcPr/>
                </a:tc>
                <a:tc>
                  <a:txBody>
                    <a:bodyPr/>
                    <a:lstStyle/>
                    <a:p>
                      <a:pPr algn="ctr"/>
                      <a:r>
                        <a:rPr lang="en-US" dirty="0"/>
                        <a:t>0.72679</a:t>
                      </a:r>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1731143259"/>
                  </a:ext>
                </a:extLst>
              </a:tr>
              <a:tr h="520277">
                <a:tc>
                  <a:txBody>
                    <a:bodyPr/>
                    <a:lstStyle/>
                    <a:p>
                      <a:pPr algn="ctr"/>
                      <a:r>
                        <a:rPr lang="en-US" dirty="0"/>
                        <a:t>6</a:t>
                      </a:r>
                    </a:p>
                  </a:txBody>
                  <a:tcPr/>
                </a:tc>
                <a:tc>
                  <a:txBody>
                    <a:bodyPr/>
                    <a:lstStyle/>
                    <a:p>
                      <a:pPr algn="ctr"/>
                      <a:r>
                        <a:rPr lang="en-US" dirty="0"/>
                        <a:t>0.88843</a:t>
                      </a:r>
                    </a:p>
                  </a:txBody>
                  <a:tcPr/>
                </a:tc>
                <a:tc>
                  <a:txBody>
                    <a:bodyPr/>
                    <a:lstStyle/>
                    <a:p>
                      <a:pPr algn="ctr"/>
                      <a:r>
                        <a:rPr lang="en-US" dirty="0"/>
                        <a:t>0.5876</a:t>
                      </a:r>
                    </a:p>
                  </a:txBody>
                  <a:tcPr/>
                </a:tc>
                <a:tc>
                  <a:txBody>
                    <a:bodyPr/>
                    <a:lstStyle/>
                    <a:p>
                      <a:pPr algn="ctr"/>
                      <a:r>
                        <a:rPr lang="en-US" dirty="0"/>
                        <a:t>0.90591</a:t>
                      </a:r>
                    </a:p>
                  </a:txBody>
                  <a:tcPr/>
                </a:tc>
                <a:tc>
                  <a:txBody>
                    <a:bodyPr/>
                    <a:lstStyle/>
                    <a:p>
                      <a:pPr algn="ctr"/>
                      <a:r>
                        <a:rPr lang="en-US" dirty="0"/>
                        <a:t>0.70949</a:t>
                      </a:r>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1467149037"/>
                  </a:ext>
                </a:extLst>
              </a:tr>
            </a:tbl>
          </a:graphicData>
        </a:graphic>
      </p:graphicFrame>
    </p:spTree>
    <p:extLst>
      <p:ext uri="{BB962C8B-B14F-4D97-AF65-F5344CB8AC3E}">
        <p14:creationId xmlns:p14="http://schemas.microsoft.com/office/powerpoint/2010/main" val="1770740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Experiment Results (Cont.)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C98F83E0-B955-42B2-B093-FA3A3627C0AC}"/>
              </a:ext>
            </a:extLst>
          </p:cNvPr>
          <p:cNvGraphicFramePr>
            <a:graphicFrameLocks noGrp="1"/>
          </p:cNvGraphicFramePr>
          <p:nvPr>
            <p:extLst>
              <p:ext uri="{D42A27DB-BD31-4B8C-83A1-F6EECF244321}">
                <p14:modId xmlns:p14="http://schemas.microsoft.com/office/powerpoint/2010/main" val="1452180193"/>
              </p:ext>
            </p:extLst>
          </p:nvPr>
        </p:nvGraphicFramePr>
        <p:xfrm>
          <a:off x="1598612" y="1600200"/>
          <a:ext cx="9372600" cy="4338364"/>
        </p:xfrm>
        <a:graphic>
          <a:graphicData uri="http://schemas.openxmlformats.org/drawingml/2006/table">
            <a:tbl>
              <a:tblPr firstRow="1" bandRow="1">
                <a:tableStyleId>{E8B1032C-EA38-4F05-BA0D-38AFFFC7BED3}</a:tableStyleId>
              </a:tblPr>
              <a:tblGrid>
                <a:gridCol w="552065">
                  <a:extLst>
                    <a:ext uri="{9D8B030D-6E8A-4147-A177-3AD203B41FA5}">
                      <a16:colId xmlns:a16="http://schemas.microsoft.com/office/drawing/2014/main" val="2975467101"/>
                    </a:ext>
                  </a:extLst>
                </a:gridCol>
                <a:gridCol w="1019368">
                  <a:extLst>
                    <a:ext uri="{9D8B030D-6E8A-4147-A177-3AD203B41FA5}">
                      <a16:colId xmlns:a16="http://schemas.microsoft.com/office/drawing/2014/main" val="1256914312"/>
                    </a:ext>
                  </a:extLst>
                </a:gridCol>
                <a:gridCol w="1019368">
                  <a:extLst>
                    <a:ext uri="{9D8B030D-6E8A-4147-A177-3AD203B41FA5}">
                      <a16:colId xmlns:a16="http://schemas.microsoft.com/office/drawing/2014/main" val="333415022"/>
                    </a:ext>
                  </a:extLst>
                </a:gridCol>
                <a:gridCol w="1066800">
                  <a:extLst>
                    <a:ext uri="{9D8B030D-6E8A-4147-A177-3AD203B41FA5}">
                      <a16:colId xmlns:a16="http://schemas.microsoft.com/office/drawing/2014/main" val="2642142898"/>
                    </a:ext>
                  </a:extLst>
                </a:gridCol>
                <a:gridCol w="1066800">
                  <a:extLst>
                    <a:ext uri="{9D8B030D-6E8A-4147-A177-3AD203B41FA5}">
                      <a16:colId xmlns:a16="http://schemas.microsoft.com/office/drawing/2014/main" val="1311354813"/>
                    </a:ext>
                  </a:extLst>
                </a:gridCol>
                <a:gridCol w="1066799">
                  <a:extLst>
                    <a:ext uri="{9D8B030D-6E8A-4147-A177-3AD203B41FA5}">
                      <a16:colId xmlns:a16="http://schemas.microsoft.com/office/drawing/2014/main" val="267025949"/>
                    </a:ext>
                  </a:extLst>
                </a:gridCol>
                <a:gridCol w="1143000">
                  <a:extLst>
                    <a:ext uri="{9D8B030D-6E8A-4147-A177-3AD203B41FA5}">
                      <a16:colId xmlns:a16="http://schemas.microsoft.com/office/drawing/2014/main" val="531061255"/>
                    </a:ext>
                  </a:extLst>
                </a:gridCol>
                <a:gridCol w="1143000">
                  <a:extLst>
                    <a:ext uri="{9D8B030D-6E8A-4147-A177-3AD203B41FA5}">
                      <a16:colId xmlns:a16="http://schemas.microsoft.com/office/drawing/2014/main" val="819021370"/>
                    </a:ext>
                  </a:extLst>
                </a:gridCol>
                <a:gridCol w="1295400">
                  <a:extLst>
                    <a:ext uri="{9D8B030D-6E8A-4147-A177-3AD203B41FA5}">
                      <a16:colId xmlns:a16="http://schemas.microsoft.com/office/drawing/2014/main" val="1891545078"/>
                    </a:ext>
                  </a:extLst>
                </a:gridCol>
              </a:tblGrid>
              <a:tr h="520277">
                <a:tc gridSpan="9">
                  <a:txBody>
                    <a:bodyPr/>
                    <a:lstStyle/>
                    <a:p>
                      <a:pPr algn="ctr"/>
                      <a:r>
                        <a:rPr lang="en-US" sz="2400" dirty="0"/>
                        <a:t>G-protein coupled receptors (GPCR)</a:t>
                      </a:r>
                    </a:p>
                    <a:p>
                      <a:pPr algn="ctr"/>
                      <a:endParaRPr lang="en-US" sz="2400" dirty="0"/>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sz="2400" dirty="0"/>
                    </a:p>
                  </a:txBody>
                  <a:tcPr/>
                </a:tc>
                <a:tc hMerge="1">
                  <a:txBody>
                    <a:bodyPr/>
                    <a:lstStyle/>
                    <a:p>
                      <a:endParaRPr lang="en-US"/>
                    </a:p>
                  </a:txBody>
                  <a:tcPr/>
                </a:tc>
                <a:extLst>
                  <a:ext uri="{0D108BD9-81ED-4DB2-BD59-A6C34878D82A}">
                    <a16:rowId xmlns:a16="http://schemas.microsoft.com/office/drawing/2014/main" val="1409194240"/>
                  </a:ext>
                </a:extLst>
              </a:tr>
              <a:tr h="520277">
                <a:tc>
                  <a:txBody>
                    <a:bodyPr/>
                    <a:lstStyle/>
                    <a:p>
                      <a:pPr algn="ctr"/>
                      <a:r>
                        <a:rPr lang="en-US" sz="1799" b="0" i="0" u="none" strike="noStrike" kern="1200" baseline="0" dirty="0">
                          <a:solidFill>
                            <a:schemeClr val="tx1"/>
                          </a:solidFill>
                          <a:latin typeface="+mn-lt"/>
                          <a:ea typeface="+mn-ea"/>
                          <a:cs typeface="+mn-cs"/>
                        </a:rPr>
                        <a:t>K</a:t>
                      </a:r>
                      <a:endParaRPr lang="en-US" dirty="0"/>
                    </a:p>
                  </a:txBody>
                  <a:tcPr/>
                </a:tc>
                <a:tc gridSpan="2">
                  <a:txBody>
                    <a:bodyPr/>
                    <a:lstStyle/>
                    <a:p>
                      <a:pPr algn="ctr"/>
                      <a:r>
                        <a:rPr lang="en-US" sz="1799" b="0" i="0" u="none" strike="noStrike" kern="1200" baseline="0" dirty="0">
                          <a:solidFill>
                            <a:schemeClr val="tx1"/>
                          </a:solidFill>
                          <a:latin typeface="+mn-lt"/>
                          <a:ea typeface="+mn-ea"/>
                          <a:cs typeface="+mn-cs"/>
                        </a:rPr>
                        <a:t>Simple WP</a:t>
                      </a:r>
                      <a:endParaRPr lang="en-US" dirty="0"/>
                    </a:p>
                  </a:txBody>
                  <a:tcPr/>
                </a:tc>
                <a:tc hMerge="1">
                  <a:txBody>
                    <a:bodyPr/>
                    <a:lstStyle/>
                    <a:p>
                      <a:endParaRPr lang="en-US"/>
                    </a:p>
                  </a:txBody>
                  <a:tcPr/>
                </a:tc>
                <a:tc gridSpan="2">
                  <a:txBody>
                    <a:bodyPr/>
                    <a:lstStyle/>
                    <a:p>
                      <a:pPr algn="ctr"/>
                      <a:r>
                        <a:rPr lang="en-US" dirty="0"/>
                        <a:t>Hubness – aware</a:t>
                      </a:r>
                    </a:p>
                  </a:txBody>
                  <a:tcPr/>
                </a:tc>
                <a:tc hMerge="1">
                  <a:txBody>
                    <a:bodyPr/>
                    <a:lstStyle/>
                    <a:p>
                      <a:endParaRPr lang="en-US"/>
                    </a:p>
                  </a:txBody>
                  <a:tcPr/>
                </a:tc>
                <a:tc gridSpan="2">
                  <a:txBody>
                    <a:bodyPr/>
                    <a:lstStyle/>
                    <a:p>
                      <a:pPr algn="ctr"/>
                      <a:r>
                        <a:rPr lang="en-US" sz="1799" b="0" i="0" u="none" strike="noStrike" kern="1200" baseline="0" dirty="0">
                          <a:solidFill>
                            <a:schemeClr val="tx1"/>
                          </a:solidFill>
                          <a:latin typeface="+mn-lt"/>
                          <a:ea typeface="+mn-ea"/>
                          <a:cs typeface="+mn-cs"/>
                        </a:rPr>
                        <a:t>Using Jaccard Similarity </a:t>
                      </a:r>
                      <a:endParaRPr lang="en-US" dirty="0"/>
                    </a:p>
                  </a:txBody>
                  <a:tcPr/>
                </a:tc>
                <a:tc hMerge="1">
                  <a:txBody>
                    <a:bodyPr/>
                    <a:lstStyle/>
                    <a:p>
                      <a:endParaRPr lang="en-US"/>
                    </a:p>
                  </a:txBody>
                  <a:tcPr/>
                </a:tc>
                <a:tc gridSpan="2">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sz="1799" b="0" i="0" u="none" strike="noStrike" kern="1200" baseline="0" dirty="0">
                          <a:solidFill>
                            <a:schemeClr val="tx1"/>
                          </a:solidFill>
                          <a:latin typeface="+mn-lt"/>
                          <a:ea typeface="+mn-ea"/>
                          <a:cs typeface="+mn-cs"/>
                        </a:rPr>
                        <a:t>Jaccard Similarity/ recalculating </a:t>
                      </a:r>
                      <a:endParaRPr lang="en-US" dirty="0"/>
                    </a:p>
                    <a:p>
                      <a:pPr algn="ctr"/>
                      <a:endParaRPr lang="en-US" dirty="0"/>
                    </a:p>
                  </a:txBody>
                  <a:tcPr/>
                </a:tc>
                <a:tc hMerge="1">
                  <a:txBody>
                    <a:bodyPr/>
                    <a:lstStyle/>
                    <a:p>
                      <a:endParaRPr lang="en-US"/>
                    </a:p>
                  </a:txBody>
                  <a:tcPr/>
                </a:tc>
                <a:extLst>
                  <a:ext uri="{0D108BD9-81ED-4DB2-BD59-A6C34878D82A}">
                    <a16:rowId xmlns:a16="http://schemas.microsoft.com/office/drawing/2014/main" val="1732074981"/>
                  </a:ext>
                </a:extLst>
              </a:tr>
              <a:tr h="520277">
                <a:tc>
                  <a:txBody>
                    <a:bodyPr/>
                    <a:lstStyle/>
                    <a:p>
                      <a:pPr algn="ctr"/>
                      <a:r>
                        <a:rPr lang="en-US" dirty="0"/>
                        <a:t>1</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158644233"/>
                  </a:ext>
                </a:extLst>
              </a:tr>
              <a:tr h="520277">
                <a:tc>
                  <a:txBody>
                    <a:bodyPr/>
                    <a:lstStyle/>
                    <a:p>
                      <a:pPr algn="ctr"/>
                      <a:r>
                        <a:rPr lang="en-US" sz="1799" b="0" i="0" u="none" strike="noStrike" kern="1200" baseline="0" dirty="0">
                          <a:solidFill>
                            <a:schemeClr val="tx1"/>
                          </a:solidFill>
                          <a:latin typeface="+mn-lt"/>
                          <a:ea typeface="+mn-ea"/>
                          <a:cs typeface="+mn-cs"/>
                        </a:rPr>
                        <a:t>2</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315729617"/>
                  </a:ext>
                </a:extLst>
              </a:tr>
              <a:tr h="520277">
                <a:tc>
                  <a:txBody>
                    <a:bodyPr/>
                    <a:lstStyle/>
                    <a:p>
                      <a:pPr algn="ctr"/>
                      <a:r>
                        <a:rPr lang="en-US" sz="1799" b="0" i="0" u="none" strike="noStrike" kern="1200" baseline="0" dirty="0">
                          <a:solidFill>
                            <a:schemeClr val="tx1"/>
                          </a:solidFill>
                          <a:latin typeface="+mn-lt"/>
                          <a:ea typeface="+mn-ea"/>
                          <a:cs typeface="+mn-cs"/>
                        </a:rPr>
                        <a:t>3</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807245811"/>
                  </a:ext>
                </a:extLst>
              </a:tr>
              <a:tr h="520277">
                <a:tc>
                  <a:txBody>
                    <a:bodyPr/>
                    <a:lstStyle/>
                    <a:p>
                      <a:pPr algn="ctr"/>
                      <a:r>
                        <a:rPr lang="en-US" sz="1799" b="0" i="0" u="none" strike="noStrike" kern="1200" baseline="0" dirty="0">
                          <a:solidFill>
                            <a:schemeClr val="tx1"/>
                          </a:solidFill>
                          <a:latin typeface="+mn-lt"/>
                          <a:ea typeface="+mn-ea"/>
                          <a:cs typeface="+mn-cs"/>
                        </a:rPr>
                        <a:t>4</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861277465"/>
                  </a:ext>
                </a:extLst>
              </a:tr>
              <a:tr h="520277">
                <a:tc>
                  <a:txBody>
                    <a:bodyPr/>
                    <a:lstStyle/>
                    <a:p>
                      <a:pPr algn="ctr"/>
                      <a:r>
                        <a:rPr lang="en-US" dirty="0"/>
                        <a:t>5</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1731143259"/>
                  </a:ext>
                </a:extLst>
              </a:tr>
            </a:tbl>
          </a:graphicData>
        </a:graphic>
      </p:graphicFrame>
    </p:spTree>
    <p:extLst>
      <p:ext uri="{BB962C8B-B14F-4D97-AF65-F5344CB8AC3E}">
        <p14:creationId xmlns:p14="http://schemas.microsoft.com/office/powerpoint/2010/main" val="1535402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7158" y="609600"/>
            <a:ext cx="8594429" cy="990600"/>
          </a:xfrm>
        </p:spPr>
        <p:txBody>
          <a:bodyPr anchor="t">
            <a:normAutofit/>
          </a:bodyPr>
          <a:lstStyle/>
          <a:p>
            <a:r>
              <a:rPr lang="en-US" sz="3600" dirty="0">
                <a:latin typeface="Calibri" panose="020F0502020204030204" pitchFamily="34" charset="0"/>
                <a:cs typeface="Calibri" panose="020F0502020204030204" pitchFamily="34" charset="0"/>
              </a:rPr>
              <a:t>References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2" y="1600200"/>
            <a:ext cx="8594429" cy="3880773"/>
          </a:xfrm>
        </p:spPr>
        <p:txBody>
          <a:bodyPr/>
          <a:lstStyle/>
          <a:p>
            <a:endParaRPr lang="en-US" dirty="0"/>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193752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6F37EA8-E346-44D3-9BCA-9003A76D1BAA}"/>
              </a:ext>
            </a:extLst>
          </p:cNvPr>
          <p:cNvSpPr/>
          <p:nvPr/>
        </p:nvSpPr>
        <p:spPr>
          <a:xfrm>
            <a:off x="2208212" y="2644170"/>
            <a:ext cx="7558498" cy="1569660"/>
          </a:xfrm>
          <a:prstGeom prst="rect">
            <a:avLst/>
          </a:prstGeom>
        </p:spPr>
        <p:txBody>
          <a:bodyPr wrap="square">
            <a:spAutoFit/>
          </a:bodyPr>
          <a:lstStyle/>
          <a:p>
            <a:r>
              <a:rPr lang="en-US" sz="9600" dirty="0">
                <a:solidFill>
                  <a:schemeClr val="accent1"/>
                </a:solidFill>
                <a:latin typeface="Blackadder ITC" panose="04020505051007020D02" pitchFamily="82" charset="0"/>
              </a:rPr>
              <a:t>Questions ?</a:t>
            </a:r>
            <a:endParaRPr lang="en-US" sz="9600" dirty="0">
              <a:solidFill>
                <a:schemeClr val="accent1"/>
              </a:solidFill>
            </a:endParaRPr>
          </a:p>
        </p:txBody>
      </p:sp>
    </p:spTree>
    <p:extLst>
      <p:ext uri="{BB962C8B-B14F-4D97-AF65-F5344CB8AC3E}">
        <p14:creationId xmlns:p14="http://schemas.microsoft.com/office/powerpoint/2010/main" val="1748486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6F37EA8-E346-44D3-9BCA-9003A76D1BAA}"/>
              </a:ext>
            </a:extLst>
          </p:cNvPr>
          <p:cNvSpPr/>
          <p:nvPr/>
        </p:nvSpPr>
        <p:spPr>
          <a:xfrm>
            <a:off x="2208212" y="2644170"/>
            <a:ext cx="7558498" cy="1569660"/>
          </a:xfrm>
          <a:prstGeom prst="rect">
            <a:avLst/>
          </a:prstGeom>
        </p:spPr>
        <p:txBody>
          <a:bodyPr wrap="square">
            <a:spAutoFit/>
          </a:bodyPr>
          <a:lstStyle/>
          <a:p>
            <a:r>
              <a:rPr lang="en-US" sz="9600" dirty="0">
                <a:solidFill>
                  <a:schemeClr val="accent1"/>
                </a:solidFill>
                <a:latin typeface="Blackadder ITC" panose="04020505051007020D02" pitchFamily="82" charset="0"/>
              </a:rPr>
              <a:t>Thank You </a:t>
            </a:r>
            <a:r>
              <a:rPr lang="en-US" sz="9600" dirty="0">
                <a:solidFill>
                  <a:schemeClr val="accent1"/>
                </a:solidFill>
                <a:latin typeface="Blackadder ITC" panose="04020505051007020D02" pitchFamily="82" charset="0"/>
                <a:sym typeface="Wingdings" panose="05000000000000000000" pitchFamily="2" charset="2"/>
              </a:rPr>
              <a:t></a:t>
            </a:r>
            <a:endParaRPr lang="en-US" sz="9600" dirty="0">
              <a:solidFill>
                <a:schemeClr val="accent1"/>
              </a:solidFill>
            </a:endParaRPr>
          </a:p>
        </p:txBody>
      </p:sp>
    </p:spTree>
    <p:extLst>
      <p:ext uri="{BB962C8B-B14F-4D97-AF65-F5344CB8AC3E}">
        <p14:creationId xmlns:p14="http://schemas.microsoft.com/office/powerpoint/2010/main" val="3239199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Introduction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5715000" cy="3880773"/>
          </a:xfrm>
        </p:spPr>
        <p:txBody>
          <a:bodyPr/>
          <a:lstStyle/>
          <a:p>
            <a:r>
              <a:rPr lang="en-US" dirty="0">
                <a:solidFill>
                  <a:schemeClr val="tx1"/>
                </a:solidFill>
                <a:latin typeface="Calibri" panose="020F0502020204030204" pitchFamily="34" charset="0"/>
                <a:cs typeface="Calibri" panose="020F0502020204030204" pitchFamily="34" charset="0"/>
              </a:rPr>
              <a:t>Drug-Target Interaction Prediction (DTI) is an important application of machine learning pharmaceutical industry, the importance is coming from the fact that we need to save the time and cost of the drugs development [1].</a:t>
            </a:r>
          </a:p>
          <a:p>
            <a:r>
              <a:rPr lang="en-US" dirty="0">
                <a:solidFill>
                  <a:schemeClr val="tx1"/>
                </a:solidFill>
                <a:latin typeface="Calibri" panose="020F0502020204030204" pitchFamily="34" charset="0"/>
                <a:cs typeface="Calibri" panose="020F0502020204030204" pitchFamily="34" charset="0"/>
              </a:rPr>
              <a:t>It takes in average 1.8 $ billions and 10 year to bring a new drug to the market [2].</a:t>
            </a:r>
          </a:p>
          <a:p>
            <a:r>
              <a:rPr lang="en-US" dirty="0">
                <a:solidFill>
                  <a:schemeClr val="tx1"/>
                </a:solidFill>
                <a:latin typeface="Calibri" panose="020F0502020204030204" pitchFamily="34" charset="0"/>
                <a:cs typeface="Calibri" panose="020F0502020204030204" pitchFamily="34" charset="0"/>
              </a:rPr>
              <a:t>Drug-Target Interaction Prediction (DTI) aims to repositioning the existed drugs, which means use the existed drugs to treat another disease targets.    </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1454269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Drug-Target Interaction Prediction (DTI)</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5029199" cy="3880773"/>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Suppose we have the an interaction matrix that represents the known interactions between the drugs and targets.</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Each known interaction is represented by “1”, while the unknown interactions are represented by “?”. </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DTI aims to predict if the unknown interactions “?” could be an interaction. </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3" name="Table 2">
            <a:extLst>
              <a:ext uri="{FF2B5EF4-FFF2-40B4-BE49-F238E27FC236}">
                <a16:creationId xmlns:a16="http://schemas.microsoft.com/office/drawing/2014/main" id="{104CDE42-0508-4643-A316-3E56F73CC787}"/>
              </a:ext>
            </a:extLst>
          </p:cNvPr>
          <p:cNvGraphicFramePr>
            <a:graphicFrameLocks noGrp="1"/>
          </p:cNvGraphicFramePr>
          <p:nvPr>
            <p:extLst>
              <p:ext uri="{D42A27DB-BD31-4B8C-83A1-F6EECF244321}">
                <p14:modId xmlns:p14="http://schemas.microsoft.com/office/powerpoint/2010/main" val="2361952682"/>
              </p:ext>
            </p:extLst>
          </p:nvPr>
        </p:nvGraphicFramePr>
        <p:xfrm>
          <a:off x="6153323" y="2590800"/>
          <a:ext cx="3834344" cy="1483360"/>
        </p:xfrm>
        <a:graphic>
          <a:graphicData uri="http://schemas.openxmlformats.org/drawingml/2006/table">
            <a:tbl>
              <a:tblPr firstRow="1" bandRow="1">
                <a:tableStyleId>{E8B1032C-EA38-4F05-BA0D-38AFFFC7BED3}</a:tableStyleId>
              </a:tblPr>
              <a:tblGrid>
                <a:gridCol w="958586">
                  <a:extLst>
                    <a:ext uri="{9D8B030D-6E8A-4147-A177-3AD203B41FA5}">
                      <a16:colId xmlns:a16="http://schemas.microsoft.com/office/drawing/2014/main" val="2975467101"/>
                    </a:ext>
                  </a:extLst>
                </a:gridCol>
                <a:gridCol w="958586">
                  <a:extLst>
                    <a:ext uri="{9D8B030D-6E8A-4147-A177-3AD203B41FA5}">
                      <a16:colId xmlns:a16="http://schemas.microsoft.com/office/drawing/2014/main" val="1256914312"/>
                    </a:ext>
                  </a:extLst>
                </a:gridCol>
                <a:gridCol w="958586">
                  <a:extLst>
                    <a:ext uri="{9D8B030D-6E8A-4147-A177-3AD203B41FA5}">
                      <a16:colId xmlns:a16="http://schemas.microsoft.com/office/drawing/2014/main" val="2642142898"/>
                    </a:ext>
                  </a:extLst>
                </a:gridCol>
                <a:gridCol w="958586">
                  <a:extLst>
                    <a:ext uri="{9D8B030D-6E8A-4147-A177-3AD203B41FA5}">
                      <a16:colId xmlns:a16="http://schemas.microsoft.com/office/drawing/2014/main" val="267025949"/>
                    </a:ext>
                  </a:extLst>
                </a:gridCol>
              </a:tblGrid>
              <a:tr h="370840">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370840">
                <a:tc>
                  <a:txBody>
                    <a:bodyPr/>
                    <a:lstStyle/>
                    <a:p>
                      <a:pPr algn="ctr"/>
                      <a:r>
                        <a:rPr lang="en-US" dirty="0"/>
                        <a:t>D1</a:t>
                      </a:r>
                    </a:p>
                  </a:txBody>
                  <a:tcPr/>
                </a:tc>
                <a:tc>
                  <a:txBody>
                    <a:bodyPr/>
                    <a:lstStyle/>
                    <a:p>
                      <a:pPr algn="ctr"/>
                      <a:r>
                        <a:rPr lang="en-US" dirty="0"/>
                        <a:t>1</a:t>
                      </a:r>
                    </a:p>
                  </a:txBody>
                  <a:tcPr/>
                </a:tc>
                <a:tc>
                  <a:txBody>
                    <a:bodyPr/>
                    <a:lstStyle/>
                    <a:p>
                      <a:pPr algn="ctr"/>
                      <a:r>
                        <a:rPr lang="en-US" dirty="0"/>
                        <a:t>?</a:t>
                      </a:r>
                    </a:p>
                  </a:txBody>
                  <a:tcPr/>
                </a:tc>
                <a:tc>
                  <a:txBody>
                    <a:bodyPr/>
                    <a:lstStyle/>
                    <a:p>
                      <a:pPr algn="ctr"/>
                      <a:r>
                        <a:rPr lang="en-US" dirty="0"/>
                        <a:t>1</a:t>
                      </a:r>
                    </a:p>
                  </a:txBody>
                  <a:tcPr/>
                </a:tc>
                <a:extLst>
                  <a:ext uri="{0D108BD9-81ED-4DB2-BD59-A6C34878D82A}">
                    <a16:rowId xmlns:a16="http://schemas.microsoft.com/office/drawing/2014/main" val="1732074981"/>
                  </a:ext>
                </a:extLst>
              </a:tr>
              <a:tr h="370840">
                <a:tc>
                  <a:txBody>
                    <a:bodyPr/>
                    <a:lstStyle/>
                    <a:p>
                      <a:pPr algn="ctr"/>
                      <a:r>
                        <a:rPr lang="en-US" dirty="0"/>
                        <a:t>D2</a:t>
                      </a:r>
                    </a:p>
                  </a:txBody>
                  <a:tcPr/>
                </a:tc>
                <a:tc>
                  <a:txBody>
                    <a:bodyPr/>
                    <a:lstStyle/>
                    <a:p>
                      <a:pPr algn="ctr"/>
                      <a:r>
                        <a:rPr lang="en-US" dirty="0"/>
                        <a:t>?</a:t>
                      </a:r>
                    </a:p>
                  </a:txBody>
                  <a:tcPr/>
                </a:tc>
                <a:tc>
                  <a:txBody>
                    <a:bodyPr/>
                    <a:lstStyle/>
                    <a:p>
                      <a:pPr algn="ctr"/>
                      <a:r>
                        <a:rPr lang="en-US" dirty="0"/>
                        <a:t>1</a:t>
                      </a:r>
                    </a:p>
                  </a:txBody>
                  <a:tcPr/>
                </a:tc>
                <a:tc>
                  <a:txBody>
                    <a:bodyPr/>
                    <a:lstStyle/>
                    <a:p>
                      <a:pPr algn="ctr"/>
                      <a:r>
                        <a:rPr lang="en-US" dirty="0"/>
                        <a:t>?</a:t>
                      </a:r>
                    </a:p>
                  </a:txBody>
                  <a:tcPr/>
                </a:tc>
                <a:extLst>
                  <a:ext uri="{0D108BD9-81ED-4DB2-BD59-A6C34878D82A}">
                    <a16:rowId xmlns:a16="http://schemas.microsoft.com/office/drawing/2014/main" val="3807245811"/>
                  </a:ext>
                </a:extLst>
              </a:tr>
              <a:tr h="370840">
                <a:tc>
                  <a:txBody>
                    <a:bodyPr/>
                    <a:lstStyle/>
                    <a:p>
                      <a:pPr algn="ctr"/>
                      <a:r>
                        <a:rPr lang="en-US" dirty="0"/>
                        <a:t>D3</a:t>
                      </a:r>
                    </a:p>
                  </a:txBody>
                  <a:tcPr/>
                </a:tc>
                <a:tc>
                  <a:txBody>
                    <a:bodyPr/>
                    <a:lstStyle/>
                    <a:p>
                      <a:pPr algn="ctr"/>
                      <a:r>
                        <a:rPr lang="en-US" dirty="0"/>
                        <a:t>?</a:t>
                      </a:r>
                    </a:p>
                  </a:txBody>
                  <a:tcPr/>
                </a:tc>
                <a:tc>
                  <a:txBody>
                    <a:bodyPr/>
                    <a:lstStyle/>
                    <a:p>
                      <a:pPr algn="ctr"/>
                      <a:r>
                        <a:rPr lang="en-US" dirty="0"/>
                        <a:t>1</a:t>
                      </a:r>
                    </a:p>
                  </a:txBody>
                  <a:tcPr/>
                </a:tc>
                <a:tc>
                  <a:txBody>
                    <a:bodyPr/>
                    <a:lstStyle/>
                    <a:p>
                      <a:pPr algn="ctr"/>
                      <a:r>
                        <a:rPr lang="en-US" dirty="0"/>
                        <a:t>?</a:t>
                      </a:r>
                    </a:p>
                  </a:txBody>
                  <a:tcPr/>
                </a:tc>
                <a:extLst>
                  <a:ext uri="{0D108BD9-81ED-4DB2-BD59-A6C34878D82A}">
                    <a16:rowId xmlns:a16="http://schemas.microsoft.com/office/drawing/2014/main" val="3861277465"/>
                  </a:ext>
                </a:extLst>
              </a:tr>
            </a:tbl>
          </a:graphicData>
        </a:graphic>
      </p:graphicFrame>
      <p:sp>
        <p:nvSpPr>
          <p:cNvPr id="7" name="Content Placeholder 8">
            <a:extLst>
              <a:ext uri="{FF2B5EF4-FFF2-40B4-BE49-F238E27FC236}">
                <a16:creationId xmlns:a16="http://schemas.microsoft.com/office/drawing/2014/main" id="{EE4A7914-F317-4C54-A694-0A9127CAF059}"/>
              </a:ext>
            </a:extLst>
          </p:cNvPr>
          <p:cNvSpPr txBox="1">
            <a:spLocks/>
          </p:cNvSpPr>
          <p:nvPr/>
        </p:nvSpPr>
        <p:spPr>
          <a:xfrm>
            <a:off x="7079894" y="4180840"/>
            <a:ext cx="1981201" cy="110744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Font typeface="Wingdings 3" charset="2"/>
              <a:buNone/>
            </a:pPr>
            <a:r>
              <a:rPr lang="en-US" dirty="0">
                <a:solidFill>
                  <a:schemeClr val="tx1"/>
                </a:solidFill>
                <a:latin typeface="Calibri" panose="020F0502020204030204" pitchFamily="34" charset="0"/>
                <a:cs typeface="Calibri" panose="020F0502020204030204" pitchFamily="34" charset="0"/>
              </a:rPr>
              <a:t>Interaction matrix for 3 drugs and 3 targets.</a:t>
            </a:r>
          </a:p>
        </p:txBody>
      </p:sp>
    </p:spTree>
    <p:extLst>
      <p:ext uri="{BB962C8B-B14F-4D97-AF65-F5344CB8AC3E}">
        <p14:creationId xmlns:p14="http://schemas.microsoft.com/office/powerpoint/2010/main" val="3381755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Input of DTI</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5029199" cy="3880773"/>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Besides the interactions matrix we have also the Drug-Drug and Target-Target similarity matrices which represent the similarity between each pair of drugs and each pair of targets respectively.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3" name="Table 2">
            <a:extLst>
              <a:ext uri="{FF2B5EF4-FFF2-40B4-BE49-F238E27FC236}">
                <a16:creationId xmlns:a16="http://schemas.microsoft.com/office/drawing/2014/main" id="{104CDE42-0508-4643-A316-3E56F73CC787}"/>
              </a:ext>
            </a:extLst>
          </p:cNvPr>
          <p:cNvGraphicFramePr>
            <a:graphicFrameLocks noGrp="1"/>
          </p:cNvGraphicFramePr>
          <p:nvPr>
            <p:extLst>
              <p:ext uri="{D42A27DB-BD31-4B8C-83A1-F6EECF244321}">
                <p14:modId xmlns:p14="http://schemas.microsoft.com/office/powerpoint/2010/main" val="2433484504"/>
              </p:ext>
            </p:extLst>
          </p:nvPr>
        </p:nvGraphicFramePr>
        <p:xfrm>
          <a:off x="1112750" y="2997200"/>
          <a:ext cx="3141488" cy="1462532"/>
        </p:xfrm>
        <a:graphic>
          <a:graphicData uri="http://schemas.openxmlformats.org/drawingml/2006/table">
            <a:tbl>
              <a:tblPr firstRow="1" bandRow="1">
                <a:tableStyleId>{E8B1032C-EA38-4F05-BA0D-38AFFFC7BED3}</a:tableStyleId>
              </a:tblPr>
              <a:tblGrid>
                <a:gridCol w="785372">
                  <a:extLst>
                    <a:ext uri="{9D8B030D-6E8A-4147-A177-3AD203B41FA5}">
                      <a16:colId xmlns:a16="http://schemas.microsoft.com/office/drawing/2014/main" val="2975467101"/>
                    </a:ext>
                  </a:extLst>
                </a:gridCol>
                <a:gridCol w="785372">
                  <a:extLst>
                    <a:ext uri="{9D8B030D-6E8A-4147-A177-3AD203B41FA5}">
                      <a16:colId xmlns:a16="http://schemas.microsoft.com/office/drawing/2014/main" val="1256914312"/>
                    </a:ext>
                  </a:extLst>
                </a:gridCol>
                <a:gridCol w="785372">
                  <a:extLst>
                    <a:ext uri="{9D8B030D-6E8A-4147-A177-3AD203B41FA5}">
                      <a16:colId xmlns:a16="http://schemas.microsoft.com/office/drawing/2014/main" val="2642142898"/>
                    </a:ext>
                  </a:extLst>
                </a:gridCol>
                <a:gridCol w="785372">
                  <a:extLst>
                    <a:ext uri="{9D8B030D-6E8A-4147-A177-3AD203B41FA5}">
                      <a16:colId xmlns:a16="http://schemas.microsoft.com/office/drawing/2014/main" val="267025949"/>
                    </a:ext>
                  </a:extLst>
                </a:gridCol>
              </a:tblGrid>
              <a:tr h="330200">
                <a:tc>
                  <a:txBody>
                    <a:bodyPr/>
                    <a:lstStyle/>
                    <a:p>
                      <a:pPr algn="ctr"/>
                      <a:endParaRPr lang="en-US" dirty="0"/>
                    </a:p>
                  </a:txBody>
                  <a:tcPr/>
                </a:tc>
                <a:tc>
                  <a:txBody>
                    <a:bodyPr/>
                    <a:lstStyle/>
                    <a:p>
                      <a:pPr algn="ctr"/>
                      <a:r>
                        <a:rPr lang="en-US" dirty="0"/>
                        <a:t>D1</a:t>
                      </a:r>
                    </a:p>
                  </a:txBody>
                  <a:tcPr/>
                </a:tc>
                <a:tc>
                  <a:txBody>
                    <a:bodyPr/>
                    <a:lstStyle/>
                    <a:p>
                      <a:pPr algn="ctr"/>
                      <a:r>
                        <a:rPr lang="en-US" dirty="0"/>
                        <a:t>D2</a:t>
                      </a:r>
                    </a:p>
                  </a:txBody>
                  <a:tcPr/>
                </a:tc>
                <a:tc>
                  <a:txBody>
                    <a:bodyPr/>
                    <a:lstStyle/>
                    <a:p>
                      <a:pPr algn="ctr"/>
                      <a:r>
                        <a:rPr lang="en-US" dirty="0"/>
                        <a:t>D3</a:t>
                      </a:r>
                    </a:p>
                  </a:txBody>
                  <a:tcPr/>
                </a:tc>
                <a:extLst>
                  <a:ext uri="{0D108BD9-81ED-4DB2-BD59-A6C34878D82A}">
                    <a16:rowId xmlns:a16="http://schemas.microsoft.com/office/drawing/2014/main" val="1409194240"/>
                  </a:ext>
                </a:extLst>
              </a:tr>
              <a:tr h="330200">
                <a:tc>
                  <a:txBody>
                    <a:bodyPr/>
                    <a:lstStyle/>
                    <a:p>
                      <a:pPr algn="ctr"/>
                      <a:r>
                        <a:rPr lang="en-US" dirty="0"/>
                        <a:t>D1</a:t>
                      </a:r>
                    </a:p>
                  </a:txBody>
                  <a:tcPr/>
                </a:tc>
                <a:tc>
                  <a:txBody>
                    <a:bodyPr/>
                    <a:lstStyle/>
                    <a:p>
                      <a:pPr algn="ctr"/>
                      <a:r>
                        <a:rPr lang="en-US" dirty="0"/>
                        <a:t>1</a:t>
                      </a:r>
                    </a:p>
                  </a:txBody>
                  <a:tcPr/>
                </a:tc>
                <a:tc>
                  <a:txBody>
                    <a:bodyPr/>
                    <a:lstStyle/>
                    <a:p>
                      <a:pPr algn="ctr"/>
                      <a:r>
                        <a:rPr lang="en-US" dirty="0"/>
                        <a:t>0.647</a:t>
                      </a:r>
                    </a:p>
                  </a:txBody>
                  <a:tcPr/>
                </a:tc>
                <a:tc>
                  <a:txBody>
                    <a:bodyPr/>
                    <a:lstStyle/>
                    <a:p>
                      <a:pPr algn="ctr"/>
                      <a:r>
                        <a:rPr lang="en-US" dirty="0"/>
                        <a:t>0.539</a:t>
                      </a:r>
                    </a:p>
                  </a:txBody>
                  <a:tcPr/>
                </a:tc>
                <a:extLst>
                  <a:ext uri="{0D108BD9-81ED-4DB2-BD59-A6C34878D82A}">
                    <a16:rowId xmlns:a16="http://schemas.microsoft.com/office/drawing/2014/main" val="1732074981"/>
                  </a:ext>
                </a:extLst>
              </a:tr>
              <a:tr h="330200">
                <a:tc>
                  <a:txBody>
                    <a:bodyPr/>
                    <a:lstStyle/>
                    <a:p>
                      <a:pPr algn="ctr"/>
                      <a:r>
                        <a:rPr lang="en-US" dirty="0"/>
                        <a:t>D2</a:t>
                      </a:r>
                    </a:p>
                  </a:txBody>
                  <a:tcPr/>
                </a:tc>
                <a:tc>
                  <a:txBody>
                    <a:bodyPr/>
                    <a:lstStyle/>
                    <a:p>
                      <a:pPr algn="ctr"/>
                      <a:r>
                        <a:rPr lang="en-US" dirty="0"/>
                        <a:t>0.647</a:t>
                      </a:r>
                    </a:p>
                  </a:txBody>
                  <a:tcPr/>
                </a:tc>
                <a:tc>
                  <a:txBody>
                    <a:bodyPr/>
                    <a:lstStyle/>
                    <a:p>
                      <a:pPr algn="ctr"/>
                      <a:r>
                        <a:rPr lang="en-US" dirty="0"/>
                        <a:t>1</a:t>
                      </a:r>
                    </a:p>
                  </a:txBody>
                  <a:tcPr/>
                </a:tc>
                <a:tc>
                  <a:txBody>
                    <a:bodyPr/>
                    <a:lstStyle/>
                    <a:p>
                      <a:pPr algn="ctr"/>
                      <a:r>
                        <a:rPr lang="en-US" dirty="0"/>
                        <a:t>0.651</a:t>
                      </a:r>
                    </a:p>
                  </a:txBody>
                  <a:tcPr/>
                </a:tc>
                <a:extLst>
                  <a:ext uri="{0D108BD9-81ED-4DB2-BD59-A6C34878D82A}">
                    <a16:rowId xmlns:a16="http://schemas.microsoft.com/office/drawing/2014/main" val="3807245811"/>
                  </a:ext>
                </a:extLst>
              </a:tr>
              <a:tr h="330200">
                <a:tc>
                  <a:txBody>
                    <a:bodyPr/>
                    <a:lstStyle/>
                    <a:p>
                      <a:pPr algn="ctr"/>
                      <a:r>
                        <a:rPr lang="en-US" dirty="0"/>
                        <a:t>D3</a:t>
                      </a:r>
                    </a:p>
                  </a:txBody>
                  <a:tcPr/>
                </a:tc>
                <a:tc>
                  <a:txBody>
                    <a:bodyPr/>
                    <a:lstStyle/>
                    <a:p>
                      <a:pPr algn="ctr"/>
                      <a:r>
                        <a:rPr lang="en-US" dirty="0"/>
                        <a:t>0.539</a:t>
                      </a:r>
                    </a:p>
                  </a:txBody>
                  <a:tcPr/>
                </a:tc>
                <a:tc>
                  <a:txBody>
                    <a:bodyPr/>
                    <a:lstStyle/>
                    <a:p>
                      <a:pPr algn="ctr"/>
                      <a:r>
                        <a:rPr lang="en-US" dirty="0"/>
                        <a:t>0.651</a:t>
                      </a:r>
                    </a:p>
                  </a:txBody>
                  <a:tcPr/>
                </a:tc>
                <a:tc>
                  <a:txBody>
                    <a:bodyPr/>
                    <a:lstStyle/>
                    <a:p>
                      <a:pPr algn="ctr"/>
                      <a:r>
                        <a:rPr lang="en-US" dirty="0"/>
                        <a:t>1</a:t>
                      </a:r>
                    </a:p>
                  </a:txBody>
                  <a:tcPr/>
                </a:tc>
                <a:extLst>
                  <a:ext uri="{0D108BD9-81ED-4DB2-BD59-A6C34878D82A}">
                    <a16:rowId xmlns:a16="http://schemas.microsoft.com/office/drawing/2014/main" val="3861277465"/>
                  </a:ext>
                </a:extLst>
              </a:tr>
            </a:tbl>
          </a:graphicData>
        </a:graphic>
      </p:graphicFrame>
      <p:sp>
        <p:nvSpPr>
          <p:cNvPr id="7" name="Content Placeholder 8">
            <a:extLst>
              <a:ext uri="{FF2B5EF4-FFF2-40B4-BE49-F238E27FC236}">
                <a16:creationId xmlns:a16="http://schemas.microsoft.com/office/drawing/2014/main" id="{EE4A7914-F317-4C54-A694-0A9127CAF059}"/>
              </a:ext>
            </a:extLst>
          </p:cNvPr>
          <p:cNvSpPr txBox="1">
            <a:spLocks/>
          </p:cNvSpPr>
          <p:nvPr/>
        </p:nvSpPr>
        <p:spPr>
          <a:xfrm>
            <a:off x="4606575" y="3352292"/>
            <a:ext cx="1981201" cy="110744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dirty="0">
                <a:solidFill>
                  <a:schemeClr val="tx1"/>
                </a:solidFill>
                <a:latin typeface="Calibri" panose="020F0502020204030204" pitchFamily="34" charset="0"/>
                <a:cs typeface="Calibri" panose="020F0502020204030204" pitchFamily="34" charset="0"/>
              </a:rPr>
              <a:t>Drug-Drug similarity matrix for 3 drugs.</a:t>
            </a:r>
          </a:p>
        </p:txBody>
      </p:sp>
      <p:graphicFrame>
        <p:nvGraphicFramePr>
          <p:cNvPr id="8" name="Table 7">
            <a:extLst>
              <a:ext uri="{FF2B5EF4-FFF2-40B4-BE49-F238E27FC236}">
                <a16:creationId xmlns:a16="http://schemas.microsoft.com/office/drawing/2014/main" id="{91D7E1F5-D970-4A5B-9E21-ACF77E200210}"/>
              </a:ext>
            </a:extLst>
          </p:cNvPr>
          <p:cNvGraphicFramePr>
            <a:graphicFrameLocks noGrp="1"/>
          </p:cNvGraphicFramePr>
          <p:nvPr>
            <p:extLst>
              <p:ext uri="{D42A27DB-BD31-4B8C-83A1-F6EECF244321}">
                <p14:modId xmlns:p14="http://schemas.microsoft.com/office/powerpoint/2010/main" val="465798350"/>
              </p:ext>
            </p:extLst>
          </p:nvPr>
        </p:nvGraphicFramePr>
        <p:xfrm>
          <a:off x="1112750" y="4903601"/>
          <a:ext cx="3141488" cy="1567972"/>
        </p:xfrm>
        <a:graphic>
          <a:graphicData uri="http://schemas.openxmlformats.org/drawingml/2006/table">
            <a:tbl>
              <a:tblPr firstRow="1" bandRow="1">
                <a:tableStyleId>{E8B1032C-EA38-4F05-BA0D-38AFFFC7BED3}</a:tableStyleId>
              </a:tblPr>
              <a:tblGrid>
                <a:gridCol w="674582">
                  <a:extLst>
                    <a:ext uri="{9D8B030D-6E8A-4147-A177-3AD203B41FA5}">
                      <a16:colId xmlns:a16="http://schemas.microsoft.com/office/drawing/2014/main" val="2975467101"/>
                    </a:ext>
                  </a:extLst>
                </a:gridCol>
                <a:gridCol w="822302">
                  <a:extLst>
                    <a:ext uri="{9D8B030D-6E8A-4147-A177-3AD203B41FA5}">
                      <a16:colId xmlns:a16="http://schemas.microsoft.com/office/drawing/2014/main" val="1256914312"/>
                    </a:ext>
                  </a:extLst>
                </a:gridCol>
                <a:gridCol w="822302">
                  <a:extLst>
                    <a:ext uri="{9D8B030D-6E8A-4147-A177-3AD203B41FA5}">
                      <a16:colId xmlns:a16="http://schemas.microsoft.com/office/drawing/2014/main" val="2642142898"/>
                    </a:ext>
                  </a:extLst>
                </a:gridCol>
                <a:gridCol w="822302">
                  <a:extLst>
                    <a:ext uri="{9D8B030D-6E8A-4147-A177-3AD203B41FA5}">
                      <a16:colId xmlns:a16="http://schemas.microsoft.com/office/drawing/2014/main" val="267025949"/>
                    </a:ext>
                  </a:extLst>
                </a:gridCol>
              </a:tblGrid>
              <a:tr h="312913">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418353">
                <a:tc>
                  <a:txBody>
                    <a:bodyPr/>
                    <a:lstStyle/>
                    <a:p>
                      <a:pPr algn="ctr"/>
                      <a:r>
                        <a:rPr lang="en-US" dirty="0"/>
                        <a:t>T1</a:t>
                      </a:r>
                    </a:p>
                  </a:txBody>
                  <a:tcPr/>
                </a:tc>
                <a:tc>
                  <a:txBody>
                    <a:bodyPr/>
                    <a:lstStyle/>
                    <a:p>
                      <a:pPr algn="ctr"/>
                      <a:r>
                        <a:rPr lang="en-US" dirty="0"/>
                        <a:t>1</a:t>
                      </a:r>
                    </a:p>
                  </a:txBody>
                  <a:tcPr/>
                </a:tc>
                <a:tc>
                  <a:txBody>
                    <a:bodyPr/>
                    <a:lstStyle/>
                    <a:p>
                      <a:pPr algn="ctr"/>
                      <a:r>
                        <a:rPr lang="en-US" dirty="0"/>
                        <a:t>0.454</a:t>
                      </a:r>
                    </a:p>
                  </a:txBody>
                  <a:tcPr/>
                </a:tc>
                <a:tc>
                  <a:txBody>
                    <a:bodyPr/>
                    <a:lstStyle/>
                    <a:p>
                      <a:pPr algn="ctr"/>
                      <a:r>
                        <a:rPr lang="en-US" dirty="0"/>
                        <a:t>0.553</a:t>
                      </a:r>
                    </a:p>
                  </a:txBody>
                  <a:tcPr/>
                </a:tc>
                <a:extLst>
                  <a:ext uri="{0D108BD9-81ED-4DB2-BD59-A6C34878D82A}">
                    <a16:rowId xmlns:a16="http://schemas.microsoft.com/office/drawing/2014/main" val="1732074981"/>
                  </a:ext>
                </a:extLst>
              </a:tr>
              <a:tr h="312913">
                <a:tc>
                  <a:txBody>
                    <a:bodyPr/>
                    <a:lstStyle/>
                    <a:p>
                      <a:pPr algn="ctr"/>
                      <a:r>
                        <a:rPr lang="en-US" dirty="0"/>
                        <a:t>T2</a:t>
                      </a:r>
                    </a:p>
                  </a:txBody>
                  <a:tcPr/>
                </a:tc>
                <a:tc>
                  <a:txBody>
                    <a:bodyPr/>
                    <a:lstStyle/>
                    <a:p>
                      <a:pPr algn="ctr"/>
                      <a:r>
                        <a:rPr lang="en-US" dirty="0"/>
                        <a:t>0.454</a:t>
                      </a:r>
                    </a:p>
                  </a:txBody>
                  <a:tcPr/>
                </a:tc>
                <a:tc>
                  <a:txBody>
                    <a:bodyPr/>
                    <a:lstStyle/>
                    <a:p>
                      <a:pPr algn="ctr"/>
                      <a:r>
                        <a:rPr lang="en-US" dirty="0"/>
                        <a:t>1</a:t>
                      </a:r>
                    </a:p>
                  </a:txBody>
                  <a:tcPr/>
                </a:tc>
                <a:tc>
                  <a:txBody>
                    <a:bodyPr/>
                    <a:lstStyle/>
                    <a:p>
                      <a:pPr algn="ctr"/>
                      <a:r>
                        <a:rPr lang="en-US" dirty="0"/>
                        <a:t>0.601</a:t>
                      </a:r>
                    </a:p>
                  </a:txBody>
                  <a:tcPr/>
                </a:tc>
                <a:extLst>
                  <a:ext uri="{0D108BD9-81ED-4DB2-BD59-A6C34878D82A}">
                    <a16:rowId xmlns:a16="http://schemas.microsoft.com/office/drawing/2014/main" val="3807245811"/>
                  </a:ext>
                </a:extLst>
              </a:tr>
              <a:tr h="418353">
                <a:tc>
                  <a:txBody>
                    <a:bodyPr/>
                    <a:lstStyle/>
                    <a:p>
                      <a:pPr algn="ctr"/>
                      <a:r>
                        <a:rPr lang="en-US" dirty="0"/>
                        <a:t>T3</a:t>
                      </a:r>
                    </a:p>
                  </a:txBody>
                  <a:tcPr/>
                </a:tc>
                <a:tc>
                  <a:txBody>
                    <a:bodyPr/>
                    <a:lstStyle/>
                    <a:p>
                      <a:pPr algn="ctr"/>
                      <a:r>
                        <a:rPr lang="en-US" dirty="0"/>
                        <a:t>0.553</a:t>
                      </a:r>
                    </a:p>
                  </a:txBody>
                  <a:tcPr/>
                </a:tc>
                <a:tc>
                  <a:txBody>
                    <a:bodyPr/>
                    <a:lstStyle/>
                    <a:p>
                      <a:pPr algn="ctr"/>
                      <a:r>
                        <a:rPr lang="en-US" dirty="0"/>
                        <a:t>0.601</a:t>
                      </a:r>
                    </a:p>
                  </a:txBody>
                  <a:tcPr/>
                </a:tc>
                <a:tc>
                  <a:txBody>
                    <a:bodyPr/>
                    <a:lstStyle/>
                    <a:p>
                      <a:pPr algn="ctr"/>
                      <a:r>
                        <a:rPr lang="en-US" dirty="0"/>
                        <a:t>1</a:t>
                      </a:r>
                    </a:p>
                  </a:txBody>
                  <a:tcPr/>
                </a:tc>
                <a:extLst>
                  <a:ext uri="{0D108BD9-81ED-4DB2-BD59-A6C34878D82A}">
                    <a16:rowId xmlns:a16="http://schemas.microsoft.com/office/drawing/2014/main" val="3861277465"/>
                  </a:ext>
                </a:extLst>
              </a:tr>
            </a:tbl>
          </a:graphicData>
        </a:graphic>
      </p:graphicFrame>
      <p:sp>
        <p:nvSpPr>
          <p:cNvPr id="10" name="Content Placeholder 8">
            <a:extLst>
              <a:ext uri="{FF2B5EF4-FFF2-40B4-BE49-F238E27FC236}">
                <a16:creationId xmlns:a16="http://schemas.microsoft.com/office/drawing/2014/main" id="{6E8944B3-AE46-43FE-BB44-B93B65B85373}"/>
              </a:ext>
            </a:extLst>
          </p:cNvPr>
          <p:cNvSpPr txBox="1">
            <a:spLocks/>
          </p:cNvSpPr>
          <p:nvPr/>
        </p:nvSpPr>
        <p:spPr>
          <a:xfrm>
            <a:off x="4606574" y="5202260"/>
            <a:ext cx="1981201" cy="110744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dirty="0">
                <a:solidFill>
                  <a:schemeClr val="tx1"/>
                </a:solidFill>
                <a:latin typeface="Calibri" panose="020F0502020204030204" pitchFamily="34" charset="0"/>
                <a:cs typeface="Calibri" panose="020F0502020204030204" pitchFamily="34" charset="0"/>
              </a:rPr>
              <a:t>Target-Target similarity matrix for 3 targets.</a:t>
            </a:r>
          </a:p>
        </p:txBody>
      </p:sp>
    </p:spTree>
    <p:extLst>
      <p:ext uri="{BB962C8B-B14F-4D97-AF65-F5344CB8AC3E}">
        <p14:creationId xmlns:p14="http://schemas.microsoft.com/office/powerpoint/2010/main" val="2004761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Objective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3880773"/>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There many machine learning techniques that have been used for predicting the unknown interactions for example support vector regression, network-based inference … but in this project we are interested in improving the </a:t>
            </a:r>
            <a:r>
              <a:rPr lang="en-US" b="1" dirty="0">
                <a:solidFill>
                  <a:schemeClr val="tx1"/>
                </a:solidFill>
                <a:latin typeface="Calibri" panose="020F0502020204030204" pitchFamily="34" charset="0"/>
                <a:cs typeface="Calibri" panose="020F0502020204030204" pitchFamily="34" charset="0"/>
              </a:rPr>
              <a:t>Weighted Profile </a:t>
            </a:r>
            <a:r>
              <a:rPr lang="en-US" dirty="0">
                <a:solidFill>
                  <a:schemeClr val="tx1"/>
                </a:solidFill>
                <a:latin typeface="Calibri" panose="020F0502020204030204" pitchFamily="34" charset="0"/>
                <a:cs typeface="Calibri" panose="020F0502020204030204" pitchFamily="34" charset="0"/>
              </a:rPr>
              <a:t>which is our goal in this project.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b="1" dirty="0">
                <a:solidFill>
                  <a:schemeClr val="tx1"/>
                </a:solidFill>
                <a:latin typeface="Calibri" panose="020F0502020204030204" pitchFamily="34" charset="0"/>
                <a:cs typeface="Calibri" panose="020F0502020204030204" pitchFamily="34" charset="0"/>
              </a:rPr>
              <a:t>Weighted Profile </a:t>
            </a:r>
            <a:r>
              <a:rPr lang="en-US" dirty="0">
                <a:solidFill>
                  <a:schemeClr val="tx1"/>
                </a:solidFill>
                <a:latin typeface="Calibri" panose="020F0502020204030204" pitchFamily="34" charset="0"/>
                <a:cs typeface="Calibri" panose="020F0502020204030204" pitchFamily="34" charset="0"/>
              </a:rPr>
              <a:t> is a kind of Nearest Neighbor classifier, which takes on account the similar drugs and similar targets and their interactions together.</a:t>
            </a:r>
          </a:p>
          <a:p>
            <a:pPr marL="0" indent="0">
              <a:buNone/>
            </a:pPr>
            <a:r>
              <a:rPr lang="en-US" dirty="0">
                <a:solidFill>
                  <a:schemeClr val="tx1"/>
                </a:solidFill>
                <a:latin typeface="Calibri" panose="020F0502020204030204" pitchFamily="34" charset="0"/>
                <a:cs typeface="Calibri" panose="020F0502020204030204" pitchFamily="34" charset="0"/>
              </a:rPr>
              <a:t>  </a:t>
            </a:r>
          </a:p>
          <a:p>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2772609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Problem Formulation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3880773"/>
              </a:xfrm>
            </p:spPr>
            <p:txBody>
              <a:bodyPr>
                <a:normAutofit/>
              </a:bodyPr>
              <a:lstStyle/>
              <a:p>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𝐷</m:t>
                    </m:r>
                  </m:oMath>
                </a14:m>
                <a:r>
                  <a:rPr lang="en-US" dirty="0">
                    <a:solidFill>
                      <a:schemeClr val="tx1"/>
                    </a:solidFill>
                    <a:latin typeface="Calibri" panose="020F0502020204030204" pitchFamily="34" charset="0"/>
                    <a:cs typeface="Calibri" panose="020F0502020204030204" pitchFamily="34" charset="0"/>
                  </a:rPr>
                  <a:t> is the set of drugs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𝐷</m:t>
                    </m:r>
                    <m:r>
                      <a:rPr lang="en-US" b="0" i="0" smtClean="0">
                        <a:solidFill>
                          <a:schemeClr val="tx1"/>
                        </a:solidFill>
                        <a:latin typeface="Cambria Math" panose="02040503050406030204" pitchFamily="18" charset="0"/>
                        <a:cs typeface="Calibri" panose="020F0502020204030204" pitchFamily="34" charset="0"/>
                      </a:rPr>
                      <m:t>={</m:t>
                    </m:r>
                    <m:sSub>
                      <m:sSubPr>
                        <m:ctrlPr>
                          <a:rPr lang="en-US" b="0"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1</m:t>
                        </m:r>
                      </m:sub>
                    </m:sSub>
                    <m:r>
                      <a:rPr lang="en-US" b="0" i="1" smtClean="0">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2</m:t>
                        </m:r>
                      </m:sub>
                    </m:sSub>
                    <m:r>
                      <a:rPr lang="en-US" b="0" i="1" smtClean="0">
                        <a:solidFill>
                          <a:schemeClr val="tx1"/>
                        </a:solidFill>
                        <a:latin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𝑛</m:t>
                        </m:r>
                      </m:sub>
                    </m:sSub>
                    <m:r>
                      <a:rPr lang="en-US" b="0" i="0" smtClean="0">
                        <a:solidFill>
                          <a:schemeClr val="tx1"/>
                        </a:solidFill>
                        <a:latin typeface="Cambria Math" panose="02040503050406030204" pitchFamily="18" charset="0"/>
                        <a:cs typeface="Calibri" panose="020F0502020204030204" pitchFamily="34" charset="0"/>
                      </a:rPr>
                      <m:t>}</m:t>
                    </m:r>
                  </m:oMath>
                </a14:m>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𝑇</m:t>
                    </m:r>
                  </m:oMath>
                </a14:m>
                <a:r>
                  <a:rPr lang="en-US" dirty="0">
                    <a:solidFill>
                      <a:schemeClr val="tx1"/>
                    </a:solidFill>
                    <a:latin typeface="Calibri" panose="020F0502020204030204" pitchFamily="34" charset="0"/>
                    <a:cs typeface="Calibri" panose="020F0502020204030204" pitchFamily="34" charset="0"/>
                  </a:rPr>
                  <a:t> is the set of Targets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𝑇</m:t>
                    </m:r>
                    <m:r>
                      <a:rPr lang="en-US">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1</m:t>
                        </m:r>
                      </m:sub>
                    </m:sSub>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2</m:t>
                        </m:r>
                      </m:sub>
                    </m:sSub>
                    <m:r>
                      <a:rPr lang="en-US" i="1">
                        <a:solidFill>
                          <a:schemeClr val="tx1"/>
                        </a:solidFill>
                        <a:latin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𝑚</m:t>
                        </m:r>
                      </m:sub>
                    </m:sSub>
                    <m:r>
                      <a:rPr lang="en-US">
                        <a:solidFill>
                          <a:schemeClr val="tx1"/>
                        </a:solidFill>
                        <a:latin typeface="Cambria Math" panose="02040503050406030204" pitchFamily="18" charset="0"/>
                        <a:cs typeface="Calibri" panose="020F0502020204030204" pitchFamily="34" charset="0"/>
                      </a:rPr>
                      <m:t>}</m:t>
                    </m:r>
                  </m:oMath>
                </a14:m>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𝑀</m:t>
                    </m:r>
                  </m:oMath>
                </a14:m>
                <a:r>
                  <a:rPr lang="en-US" dirty="0">
                    <a:solidFill>
                      <a:schemeClr val="tx1"/>
                    </a:solidFill>
                    <a:latin typeface="Calibri" panose="020F0502020204030204" pitchFamily="34" charset="0"/>
                    <a:cs typeface="Calibri" panose="020F0502020204030204" pitchFamily="34" charset="0"/>
                  </a:rPr>
                  <a:t> is the interaction matrix where the element </a:t>
                </a:r>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𝑀</m:t>
                        </m:r>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represents the interaction between the drug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𝑖</m:t>
                        </m:r>
                      </m:sub>
                    </m:sSub>
                  </m:oMath>
                </a14:m>
                <a:r>
                  <a:rPr lang="en-US" baseline="-25000" dirty="0">
                    <a:solidFill>
                      <a:schemeClr val="tx1"/>
                    </a:solidFill>
                    <a:latin typeface="Calibri" panose="020F0502020204030204" pitchFamily="34" charset="0"/>
                    <a:cs typeface="Calibri" panose="020F0502020204030204" pitchFamily="34" charset="0"/>
                  </a:rPr>
                  <a:t> </a:t>
                </a:r>
                <a:r>
                  <a:rPr lang="en-US" dirty="0">
                    <a:solidFill>
                      <a:schemeClr val="tx1"/>
                    </a:solidFill>
                    <a:latin typeface="Calibri" panose="020F0502020204030204" pitchFamily="34" charset="0"/>
                    <a:cs typeface="Calibri" panose="020F0502020204030204" pitchFamily="34" charset="0"/>
                  </a:rPr>
                  <a:t> and the target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a:t>
                </a:r>
              </a:p>
              <a:p>
                <a:pPr lvl="1"/>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𝑀</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=1</m:t>
                    </m:r>
                  </m:oMath>
                </a14:m>
                <a:r>
                  <a:rPr lang="en-US" dirty="0">
                    <a:solidFill>
                      <a:schemeClr val="tx1"/>
                    </a:solidFill>
                    <a:latin typeface="Calibri" panose="020F0502020204030204" pitchFamily="34" charset="0"/>
                    <a:cs typeface="Calibri" panose="020F0502020204030204" pitchFamily="34" charset="0"/>
                  </a:rPr>
                  <a:t> is a known interaction.</a:t>
                </a:r>
              </a:p>
              <a:p>
                <a:pPr lvl="1"/>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𝑀</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=0</m:t>
                    </m:r>
                  </m:oMath>
                </a14:m>
                <a:r>
                  <a:rPr lang="en-US" dirty="0">
                    <a:solidFill>
                      <a:schemeClr val="tx1"/>
                    </a:solidFill>
                    <a:latin typeface="Calibri" panose="020F0502020204030204" pitchFamily="34" charset="0"/>
                    <a:cs typeface="Calibri" panose="020F0502020204030204" pitchFamily="34" charset="0"/>
                  </a:rPr>
                  <a:t>  is unknown interaction.</a:t>
                </a:r>
              </a:p>
              <a:p>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𝑆𝐷</m:t>
                    </m:r>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is the Drug-Drug similarity matrix where the element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represents the similarity between two drugs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oMath>
                </a14:m>
                <a:r>
                  <a:rPr lang="en-US" baseline="-25000" dirty="0">
                    <a:solidFill>
                      <a:schemeClr val="tx1"/>
                    </a:solidFill>
                    <a:latin typeface="Calibri" panose="020F0502020204030204" pitchFamily="34" charset="0"/>
                    <a:cs typeface="Calibri" panose="020F0502020204030204" pitchFamily="34" charset="0"/>
                  </a:rPr>
                  <a:t> </a:t>
                </a:r>
                <a:r>
                  <a:rPr lang="en-US" dirty="0">
                    <a:solidFill>
                      <a:schemeClr val="tx1"/>
                    </a:solidFill>
                    <a:latin typeface="Calibri" panose="020F0502020204030204" pitchFamily="34" charset="0"/>
                    <a:cs typeface="Calibri" panose="020F0502020204030204" pitchFamily="34" charset="0"/>
                  </a:rPr>
                  <a:t>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a:t>
                </a:r>
              </a:p>
              <a:p>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oMath>
                </a14:m>
                <a:r>
                  <a:rPr lang="en-US" dirty="0">
                    <a:solidFill>
                      <a:schemeClr val="tx1"/>
                    </a:solidFill>
                    <a:latin typeface="Calibri" panose="020F0502020204030204" pitchFamily="34" charset="0"/>
                    <a:cs typeface="Calibri" panose="020F0502020204030204" pitchFamily="34" charset="0"/>
                  </a:rPr>
                  <a:t> is the Target-Target similarity matrix where the element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represents the similarity between two targets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oMath>
                </a14:m>
                <a:r>
                  <a:rPr lang="en-US" dirty="0">
                    <a:solidFill>
                      <a:schemeClr val="tx1"/>
                    </a:solidFill>
                    <a:latin typeface="Calibri" panose="020F0502020204030204" pitchFamily="34" charset="0"/>
                    <a:cs typeface="Calibri" panose="020F0502020204030204" pitchFamily="34" charset="0"/>
                  </a:rPr>
                  <a:t>.</a:t>
                </a:r>
              </a:p>
              <a:p>
                <a:endParaRPr lang="en-US" dirty="0">
                  <a:solidFill>
                    <a:schemeClr val="tx1"/>
                  </a:solidFill>
                  <a:latin typeface="Calibri" panose="020F0502020204030204" pitchFamily="34" charset="0"/>
                  <a:cs typeface="Calibri" panose="020F0502020204030204" pitchFamily="34" charset="0"/>
                </a:endParaRPr>
              </a:p>
              <a:p>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3880773"/>
              </a:xfrm>
              <a:blipFill>
                <a:blip r:embed="rId2"/>
                <a:stretch>
                  <a:fillRect l="-279" t="-47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830190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Problem Formulation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3880773"/>
              </a:xfrm>
            </p:spPr>
            <p:txBody>
              <a:bodyPr>
                <a:normAutofit/>
              </a:bodyPr>
              <a:lstStyle/>
              <a:p>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oMath>
                </a14:m>
                <a:r>
                  <a:rPr lang="en-US" dirty="0">
                    <a:solidFill>
                      <a:schemeClr val="tx1"/>
                    </a:solidFill>
                    <a:latin typeface="Calibri" panose="020F0502020204030204" pitchFamily="34" charset="0"/>
                    <a:cs typeface="Calibri" panose="020F0502020204030204" pitchFamily="34" charset="0"/>
                  </a:rPr>
                  <a:t> is the set of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 similar/nearest drugs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oMath>
                </a14:m>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oMath>
                </a14:m>
                <a:r>
                  <a:rPr lang="en-US" dirty="0">
                    <a:solidFill>
                      <a:schemeClr val="tx1"/>
                    </a:solidFill>
                    <a:latin typeface="Calibri" panose="020F0502020204030204" pitchFamily="34" charset="0"/>
                    <a:cs typeface="Calibri" panose="020F0502020204030204" pitchFamily="34" charset="0"/>
                  </a:rPr>
                  <a:t> is the set of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 similar/nearest Targets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oMath>
                </a14:m>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acc>
                      <m:accPr>
                        <m:chr m:val="̂"/>
                        <m:ctrlPr>
                          <a:rPr lang="en-US" i="1" smtClean="0">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oMath>
                </a14:m>
                <a:r>
                  <a:rPr lang="en-US" dirty="0">
                    <a:solidFill>
                      <a:schemeClr val="tx1"/>
                    </a:solidFill>
                    <a:latin typeface="Calibri" panose="020F0502020204030204" pitchFamily="34" charset="0"/>
                    <a:cs typeface="Calibri" panose="020F0502020204030204" pitchFamily="34" charset="0"/>
                  </a:rPr>
                  <a:t> is the predicted interaction matrix where the element </a:t>
                </a:r>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𝑀</m:t>
                            </m:r>
                          </m:e>
                        </m:acc>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represents the predicted interaction between the drug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𝑖</m:t>
                        </m:r>
                      </m:sub>
                    </m:sSub>
                  </m:oMath>
                </a14:m>
                <a:r>
                  <a:rPr lang="en-US" baseline="-25000" dirty="0">
                    <a:solidFill>
                      <a:schemeClr val="tx1"/>
                    </a:solidFill>
                    <a:latin typeface="Calibri" panose="020F0502020204030204" pitchFamily="34" charset="0"/>
                    <a:cs typeface="Calibri" panose="020F0502020204030204" pitchFamily="34" charset="0"/>
                  </a:rPr>
                  <a:t> </a:t>
                </a:r>
                <a:r>
                  <a:rPr lang="en-US" dirty="0">
                    <a:solidFill>
                      <a:schemeClr val="tx1"/>
                    </a:solidFill>
                    <a:latin typeface="Calibri" panose="020F0502020204030204" pitchFamily="34" charset="0"/>
                    <a:cs typeface="Calibri" panose="020F0502020204030204" pitchFamily="34" charset="0"/>
                  </a:rPr>
                  <a:t> and the target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a:t>
                </a:r>
              </a:p>
              <a:p>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𝐾</m:t>
                    </m:r>
                    <m:r>
                      <a:rPr lang="en-US" b="0" i="1" smtClean="0">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is the number of nearest neighbors</a:t>
                </a:r>
              </a:p>
              <a:p>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3880773"/>
              </a:xfrm>
              <a:blipFill>
                <a:blip r:embed="rId2"/>
                <a:stretch>
                  <a:fillRect l="-279" t="-47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947112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Weighted Profile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3880773"/>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Weighted Profile is a kind of Nearest Neighbor classifier, which depends on the similar drugs and similar targets in prediction.</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It consider that the similar drugs are likely to behave similarly in term of interactions with targets.</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Also it takes the same consideration regarding the targets, i.e., similar targets are likely to behave similarly in term of interactions with drugs.</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985271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1345039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The bookstacks present on most slides  make this a good choice for students, teachers, reading enthusiasts, and others in education. This presentation template contains multiple slide layouts in widescreen format (16x9) and includes a sample table and chart that you can easily  modify.</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2011-11-26T00:00:00+00:00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AssetExpire xmlns="4873beb7-5857-4685-be1f-d57550cc96cc">2029-05-12T07:00:00+00:00</AssetExpire>
    <DSATActionTaken xmlns="4873beb7-5857-4685-be1f-d57550cc96cc" xsi:nil="true"/>
    <CSXSubmissionMarket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TP102787939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694216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1B558C7-619B-49BE-9097-7FCBDADD4ECE}">
  <ds:schemaRefs>
    <ds:schemaRef ds:uri="http://schemas.microsoft.com/sharepoint/v3/contenttype/forms"/>
  </ds:schemaRefs>
</ds:datastoreItem>
</file>

<file path=customXml/itemProps2.xml><?xml version="1.0" encoding="utf-8"?>
<ds:datastoreItem xmlns:ds="http://schemas.openxmlformats.org/officeDocument/2006/customXml" ds:itemID="{F301D382-32B0-43EE-932C-28906AF37617}">
  <ds:schemaRefs>
    <ds:schemaRef ds:uri="http://schemas.microsoft.com/office/2006/metadata/properties"/>
    <ds:schemaRef ds:uri="http://schemas.microsoft.com/office/infopath/2007/PartnerControls"/>
    <ds:schemaRef ds:uri="http://purl.org/dc/terms/"/>
    <ds:schemaRef ds:uri="http://schemas.openxmlformats.org/package/2006/metadata/core-properties"/>
    <ds:schemaRef ds:uri="http://schemas.microsoft.com/office/2006/documentManagement/types"/>
    <ds:schemaRef ds:uri="http://purl.org/dc/elements/1.1/"/>
    <ds:schemaRef ds:uri="4873beb7-5857-4685-be1f-d57550cc96cc"/>
    <ds:schemaRef ds:uri="http://www.w3.org/XML/1998/namespace"/>
    <ds:schemaRef ds:uri="http://purl.org/dc/dcmitype/"/>
  </ds:schemaRefs>
</ds:datastoreItem>
</file>

<file path=customXml/itemProps3.xml><?xml version="1.0" encoding="utf-8"?>
<ds:datastoreItem xmlns:ds="http://schemas.openxmlformats.org/officeDocument/2006/customXml" ds:itemID="{BBB5C329-08A6-4E5E-AEF1-A97828C874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2938</TotalTime>
  <Words>1619</Words>
  <Application>Microsoft Office PowerPoint</Application>
  <PresentationFormat>Custom</PresentationFormat>
  <Paragraphs>395</Paragraphs>
  <Slides>29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Blackadder ITC</vt:lpstr>
      <vt:lpstr>Calibri</vt:lpstr>
      <vt:lpstr>Cambria Math</vt:lpstr>
      <vt:lpstr>Century Gothic</vt:lpstr>
      <vt:lpstr>Trebuchet MS</vt:lpstr>
      <vt:lpstr>Wingdings 3</vt:lpstr>
      <vt:lpstr>Facet</vt:lpstr>
      <vt:lpstr>Drug-Target Interaction Prediction using Enhanced Weighted Profile with Individualized Selection of the Number of Nearest Neighbors</vt:lpstr>
      <vt:lpstr>Team Members</vt:lpstr>
      <vt:lpstr>Introduction </vt:lpstr>
      <vt:lpstr>Drug-Target Interaction Prediction (DTI)</vt:lpstr>
      <vt:lpstr>Input of DTI</vt:lpstr>
      <vt:lpstr>Objective  </vt:lpstr>
      <vt:lpstr>Problem Formulation </vt:lpstr>
      <vt:lpstr>Problem Formulation (Cont.) </vt:lpstr>
      <vt:lpstr>Weighted Profile  </vt:lpstr>
      <vt:lpstr>Weighted Profile (Cont.) </vt:lpstr>
      <vt:lpstr>Weighted Profile (Cont.)  </vt:lpstr>
      <vt:lpstr>Weighted Profile (Cont.)  </vt:lpstr>
      <vt:lpstr>Weighted Profile (Cont.)  </vt:lpstr>
      <vt:lpstr>Weighted Profile (Cont.)  </vt:lpstr>
      <vt:lpstr>Improving the Weighted Profile  </vt:lpstr>
      <vt:lpstr>Jaccard Similarity  </vt:lpstr>
      <vt:lpstr>Jaccard Similarity (Cont.)  </vt:lpstr>
      <vt:lpstr>Jaccard Similarity (Cont.)  </vt:lpstr>
      <vt:lpstr>Improved Weighted Profile</vt:lpstr>
      <vt:lpstr>Improved Weighted Profile (Cont.)</vt:lpstr>
      <vt:lpstr>Improved Weighted Profile (Cont.)</vt:lpstr>
      <vt:lpstr>Experiment Sitting</vt:lpstr>
      <vt:lpstr>Experiment Sitting (Cont.)</vt:lpstr>
      <vt:lpstr>Experiment Results </vt:lpstr>
      <vt:lpstr>Experiment Results (Cont.) </vt:lpstr>
      <vt:lpstr>Experiment Results (Cont.) </vt:lpstr>
      <vt:lpstr>References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Memorize Helper</dc:title>
  <dc:creator>Hristina Gulabovska</dc:creator>
  <cp:lastModifiedBy>Abdullah Al Zoabi</cp:lastModifiedBy>
  <cp:revision>173</cp:revision>
  <dcterms:created xsi:type="dcterms:W3CDTF">2018-12-03T20:16:42Z</dcterms:created>
  <dcterms:modified xsi:type="dcterms:W3CDTF">2019-01-22T15:20:33Z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