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23"/>
  </p:notesMasterIdLst>
  <p:handoutMasterIdLst>
    <p:handoutMasterId r:id="rId24"/>
  </p:handoutMasterIdLst>
  <p:sldIdLst>
    <p:sldId id="264" r:id="rId5"/>
    <p:sldId id="281" r:id="rId6"/>
    <p:sldId id="290" r:id="rId7"/>
    <p:sldId id="295" r:id="rId8"/>
    <p:sldId id="297" r:id="rId9"/>
    <p:sldId id="300" r:id="rId10"/>
    <p:sldId id="299" r:id="rId11"/>
    <p:sldId id="305" r:id="rId12"/>
    <p:sldId id="301" r:id="rId13"/>
    <p:sldId id="306" r:id="rId14"/>
    <p:sldId id="302" r:id="rId15"/>
    <p:sldId id="303" r:id="rId16"/>
    <p:sldId id="304" r:id="rId17"/>
    <p:sldId id="307" r:id="rId18"/>
    <p:sldId id="308" r:id="rId19"/>
    <p:sldId id="294" r:id="rId20"/>
    <p:sldId id="289" r:id="rId21"/>
    <p:sldId id="292" r:id="rId2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howGuides="1">
      <p:cViewPr varScale="1">
        <p:scale>
          <a:sx n="114" d="100"/>
          <a:sy n="114" d="100"/>
        </p:scale>
        <p:origin x="474" y="114"/>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1/20/2019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1/20/2019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88825"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9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88576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568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36536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870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083722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72694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70931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30F4-0B4E-4E4B-BC36-C30CD13F4E17}" type="datetimeFigureOut">
              <a:rPr lang="en-US" smtClean="0"/>
              <a:t>1/20/2019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964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02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204D1-F9BD-4643-8480-6EA41EB484F1}"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5889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204D1-F9BD-4643-8480-6EA41EB484F1}" type="datetimeFigureOut">
              <a:rPr lang="en-US" smtClean="0"/>
              <a:t>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5195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D204D1-F9BD-4643-8480-6EA41EB484F1}" type="datetimeFigureOut">
              <a:rPr lang="en-US" smtClean="0"/>
              <a:t>1/20/2019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60827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1/20/2019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1778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411709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
        <p:nvSpPr>
          <p:cNvPr id="5" name="Date Placeholder 4"/>
          <p:cNvSpPr>
            <a:spLocks noGrp="1"/>
          </p:cNvSpPr>
          <p:nvPr>
            <p:ph type="dt" sz="half" idx="10"/>
          </p:nvPr>
        </p:nvSpPr>
        <p:spPr/>
        <p:txBody>
          <a:bodyPr/>
          <a:lstStyle/>
          <a:p>
            <a:fld id="{126BF754-515F-40B9-8D24-D54D5825B3D0}" type="datetimeFigureOut">
              <a:rPr lang="en-US" smtClean="0"/>
              <a:t>1/20/2019</a:t>
            </a:fld>
            <a:endParaRPr lang="en-US"/>
          </a:p>
        </p:txBody>
      </p:sp>
    </p:spTree>
    <p:extLst>
      <p:ext uri="{BB962C8B-B14F-4D97-AF65-F5344CB8AC3E}">
        <p14:creationId xmlns:p14="http://schemas.microsoft.com/office/powerpoint/2010/main" val="325385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D204D1-F9BD-4643-8480-6EA41EB484F1}" type="datetimeFigureOut">
              <a:rPr lang="en-US" smtClean="0"/>
              <a:pPr/>
              <a:t>1/20/2019</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1058932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675" y="2057400"/>
            <a:ext cx="7764913" cy="1243670"/>
          </a:xfrm>
        </p:spPr>
        <p:txBody>
          <a:bodyPr/>
          <a:lstStyle/>
          <a:p>
            <a:pPr algn="l"/>
            <a:r>
              <a:rPr lang="en-US" sz="2400" dirty="0">
                <a:latin typeface="Calibri" panose="020F0502020204030204" pitchFamily="34" charset="0"/>
                <a:cs typeface="Calibri" panose="020F0502020204030204" pitchFamily="34" charset="0"/>
              </a:rPr>
              <a:t>Drug-Target Interaction Prediction using Enhanced Weighted Profile with Individualized Selection of the Number of Nearest Neighbors</a:t>
            </a:r>
            <a:endParaRPr lang="en-US" sz="2400" dirty="0">
              <a:solidFill>
                <a:schemeClr val="tx2"/>
              </a:solidFill>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1B6D8635-E581-41E7-97DA-9357AF8ED0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divides the problem of an interaction prediction into two independent predictions and combines the results.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14" name="Picture 13">
            <a:extLst>
              <a:ext uri="{FF2B5EF4-FFF2-40B4-BE49-F238E27FC236}">
                <a16:creationId xmlns:a16="http://schemas.microsoft.com/office/drawing/2014/main" id="{ADB627D9-01E5-4F3C-9CCE-AEDDD488D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2683740"/>
            <a:ext cx="2295973" cy="2043893"/>
          </a:xfrm>
          <a:prstGeom prst="rect">
            <a:avLst/>
          </a:prstGeom>
        </p:spPr>
      </p:pic>
      <p:pic>
        <p:nvPicPr>
          <p:cNvPr id="16" name="Picture 15">
            <a:extLst>
              <a:ext uri="{FF2B5EF4-FFF2-40B4-BE49-F238E27FC236}">
                <a16:creationId xmlns:a16="http://schemas.microsoft.com/office/drawing/2014/main" id="{E35218FE-3495-4E8D-AD08-5F04D9212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213" y="2683740"/>
            <a:ext cx="2295144" cy="2122468"/>
          </a:xfrm>
          <a:prstGeom prst="rect">
            <a:avLst/>
          </a:prstGeom>
        </p:spPr>
      </p:pic>
      <p:sp>
        <p:nvSpPr>
          <p:cNvPr id="17" name="TextBox 16">
            <a:extLst>
              <a:ext uri="{FF2B5EF4-FFF2-40B4-BE49-F238E27FC236}">
                <a16:creationId xmlns:a16="http://schemas.microsoft.com/office/drawing/2014/main" id="{BC4983FF-4D78-471D-8C55-86DA48B9A975}"/>
              </a:ext>
            </a:extLst>
          </p:cNvPr>
          <p:cNvSpPr txBox="1"/>
          <p:nvPr/>
        </p:nvSpPr>
        <p:spPr>
          <a:xfrm>
            <a:off x="836612"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Drug-Drug similarities </a:t>
            </a:r>
          </a:p>
        </p:txBody>
      </p:sp>
      <p:sp>
        <p:nvSpPr>
          <p:cNvPr id="18" name="TextBox 17">
            <a:extLst>
              <a:ext uri="{FF2B5EF4-FFF2-40B4-BE49-F238E27FC236}">
                <a16:creationId xmlns:a16="http://schemas.microsoft.com/office/drawing/2014/main" id="{B457FD22-EABE-40EF-9AC4-C886F63714A9}"/>
              </a:ext>
            </a:extLst>
          </p:cNvPr>
          <p:cNvSpPr txBox="1"/>
          <p:nvPr/>
        </p:nvSpPr>
        <p:spPr>
          <a:xfrm>
            <a:off x="4032867"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Target-Target similarities </a:t>
            </a:r>
          </a:p>
        </p:txBody>
      </p:sp>
    </p:spTree>
    <p:extLst>
      <p:ext uri="{BB962C8B-B14F-4D97-AF65-F5344CB8AC3E}">
        <p14:creationId xmlns:p14="http://schemas.microsoft.com/office/powerpoint/2010/main" val="176526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For predicting the interaction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𝑚</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between the drug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and target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first we calculate the weighted average for the interactions of the k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weighted  by the Drug-Drug similarities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Then calculate the average based on the targets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final prediction is the average of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smtClean="0">
                          <a:solidFill>
                            <a:schemeClr val="tx1"/>
                          </a:solidFill>
                          <a:latin typeface="Cambria Math" panose="02040503050406030204" pitchFamily="18" charset="0"/>
                          <a:cs typeface="Calibri" panose="020F0502020204030204" pitchFamily="34" charset="0"/>
                        </a:rPr>
                        <m:t>=</m:t>
                      </m:r>
                      <m:f>
                        <m:fPr>
                          <m:ctrlPr>
                            <a:rPr lang="en-US"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b="0" i="1" smtClean="0">
                              <a:solidFill>
                                <a:schemeClr val="tx1"/>
                              </a:solidFill>
                              <a:latin typeface="Cambria Math" panose="02040503050406030204" pitchFamily="18" charset="0"/>
                              <a:cs typeface="Calibri" panose="020F0502020204030204" pitchFamily="34" charset="0"/>
                            </a:rPr>
                            <m:t>2</m:t>
                          </m:r>
                        </m:den>
                      </m:f>
                    </m:oMath>
                  </m:oMathPara>
                </a14:m>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258" r="-130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550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𝑆𝐷</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𝑆𝑇</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 </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6977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fontScale="92500" lnSpcReduction="10000"/>
              </a:bodyPr>
              <a:lstStyle/>
              <a:p>
                <a:pPr marL="0" indent="0">
                  <a:buNone/>
                </a:pPr>
                <a:r>
                  <a:rPr lang="en-US" dirty="0">
                    <a:solidFill>
                      <a:schemeClr val="tx1"/>
                    </a:solidFill>
                    <a:latin typeface="Calibri" panose="020F0502020204030204" pitchFamily="34" charset="0"/>
                    <a:cs typeface="Calibri" panose="020F0502020204030204" pitchFamily="34" charset="0"/>
                  </a:rPr>
                  <a:t>Function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𝑁</m:t>
                        </m:r>
                      </m:e>
                      <m:sub>
                        <m:r>
                          <a:rPr lang="en-US" b="0" i="1" smtClean="0">
                            <a:solidFill>
                              <a:schemeClr val="tx1"/>
                            </a:solidFill>
                            <a:latin typeface="Cambria Math" panose="02040503050406030204" pitchFamily="18" charset="0"/>
                            <a:cs typeface="Calibri" panose="020F0502020204030204" pitchFamily="34" charset="0"/>
                          </a:rPr>
                          <m:t>𝑘</m:t>
                        </m:r>
                      </m:sub>
                    </m:sSub>
                    <m:d>
                      <m:dPr>
                        <m:ctrlPr>
                          <a:rPr lang="en-US" b="0" i="1" smtClean="0">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Nearest-Target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Result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i="1">
                            <a:solidFill>
                              <a:schemeClr val="tx1"/>
                            </a:solidFill>
                            <a:latin typeface="Cambria Math" panose="02040503050406030204" pitchFamily="18" charset="0"/>
                            <a:cs typeface="Calibri" panose="020F0502020204030204" pitchFamily="34" charset="0"/>
                          </a:rPr>
                          <m:t>2</m:t>
                        </m:r>
                      </m:den>
                    </m:f>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return Result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PredictSingleEntry</a:t>
                </a: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651" t="-103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1021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  </a:t>
                </a:r>
                <a:r>
                  <a:rPr lang="en-US" dirty="0">
                    <a:solidFill>
                      <a:schemeClr val="tx1"/>
                    </a:solidFill>
                    <a:latin typeface="Calibri" panose="020F0502020204030204" pitchFamily="34" charset="0"/>
                    <a:cs typeface="Calibri" panose="020F0502020204030204" pitchFamily="34" charset="0"/>
                  </a:rPr>
                  <a:t>Calculate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r>
                      <a:rPr lang="en-US" b="0" i="1" smtClean="0">
                        <a:solidFill>
                          <a:schemeClr val="tx1"/>
                        </a:solidFill>
                        <a:latin typeface="Cambria Math" panose="02040503050406030204" pitchFamily="18" charset="0"/>
                        <a:cs typeface="Calibri" panose="020F0502020204030204" pitchFamily="34" charset="0"/>
                      </a:rPr>
                      <m:t>=2</m:t>
                    </m:r>
                  </m:oMath>
                </a14:m>
                <a:r>
                  <a:rPr lang="en-US" dirty="0">
                    <a:solidFill>
                      <a:schemeClr val="tx1"/>
                    </a:solidFill>
                    <a:latin typeface="Calibri" panose="020F0502020204030204" pitchFamily="34" charset="0"/>
                    <a:cs typeface="Calibri" panose="020F0502020204030204" pitchFamily="34" charset="0"/>
                  </a:rPr>
                  <a:t> </a:t>
                </a:r>
                <a:endParaRPr lang="en-US" b="1"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0.647∗1 +  0.651∗0</m:t>
                        </m:r>
                      </m:num>
                      <m:den>
                        <m:r>
                          <a:rPr lang="en-US" b="0" i="1" smtClean="0">
                            <a:solidFill>
                              <a:schemeClr val="tx1"/>
                            </a:solidFill>
                            <a:latin typeface="Cambria Math" panose="02040503050406030204" pitchFamily="18" charset="0"/>
                            <a:cs typeface="Calibri" panose="020F0502020204030204" pitchFamily="34" charset="0"/>
                          </a:rPr>
                          <m:t>0.647+0.651</m:t>
                        </m:r>
                      </m:den>
                    </m:f>
                    <m:r>
                      <a:rPr lang="en-US" b="0" i="1" smtClean="0">
                        <a:solidFill>
                          <a:schemeClr val="tx1"/>
                        </a:solidFill>
                        <a:latin typeface="Cambria Math" panose="02040503050406030204" pitchFamily="18" charset="0"/>
                        <a:cs typeface="Calibri" panose="020F0502020204030204" pitchFamily="34" charset="0"/>
                      </a:rPr>
                      <m:t>=0.498 </m:t>
                    </m:r>
                  </m:oMath>
                </a14:m>
                <a:r>
                  <a:rPr lang="en-US" dirty="0">
                    <a:solidFill>
                      <a:schemeClr val="tx1"/>
                    </a:solidFill>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0.454∗1 + 0.553∗0 </m:t>
                        </m:r>
                      </m:num>
                      <m:den>
                        <m:r>
                          <a:rPr lang="en-US" i="1">
                            <a:solidFill>
                              <a:schemeClr val="tx1"/>
                            </a:solidFill>
                            <a:latin typeface="Cambria Math" panose="02040503050406030204" pitchFamily="18" charset="0"/>
                            <a:cs typeface="Calibri" panose="020F0502020204030204" pitchFamily="34" charset="0"/>
                          </a:rPr>
                          <m:t>0.454 + 0.553</m:t>
                        </m:r>
                      </m:den>
                    </m:f>
                    <m:r>
                      <a:rPr lang="en-US" b="0" i="0" smtClean="0">
                        <a:solidFill>
                          <a:schemeClr val="tx1"/>
                        </a:solidFill>
                        <a:latin typeface="Cambria Math" panose="02040503050406030204" pitchFamily="18" charset="0"/>
                        <a:cs typeface="Calibri" panose="020F0502020204030204" pitchFamily="34" charset="0"/>
                      </a:rPr>
                      <m:t>=0.45</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0.498 +0.45</m:t>
                        </m:r>
                      </m:num>
                      <m:den>
                        <m:r>
                          <a:rPr lang="en-US" b="0" i="1" smtClean="0">
                            <a:solidFill>
                              <a:schemeClr val="tx1"/>
                            </a:solidFill>
                            <a:latin typeface="Cambria Math" panose="02040503050406030204" pitchFamily="18" charset="0"/>
                            <a:cs typeface="Calibri" panose="020F0502020204030204" pitchFamily="34" charset="0"/>
                          </a:rPr>
                          <m:t>2</m:t>
                        </m:r>
                      </m:den>
                    </m:f>
                    <m:r>
                      <a:rPr lang="en-US" b="0" i="1" smtClean="0">
                        <a:solidFill>
                          <a:schemeClr val="tx1"/>
                        </a:solidFill>
                        <a:latin typeface="Cambria Math" panose="02040503050406030204" pitchFamily="18" charset="0"/>
                        <a:cs typeface="Calibri" panose="020F0502020204030204" pitchFamily="34" charset="0"/>
                      </a:rPr>
                      <m:t>=0.474</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7" name="Table 6">
            <a:extLst>
              <a:ext uri="{FF2B5EF4-FFF2-40B4-BE49-F238E27FC236}">
                <a16:creationId xmlns:a16="http://schemas.microsoft.com/office/drawing/2014/main" id="{86FAC690-E7BB-4BE9-9B95-A05ABEF07BE2}"/>
              </a:ext>
            </a:extLst>
          </p:cNvPr>
          <p:cNvGraphicFramePr>
            <a:graphicFrameLocks noGrp="1"/>
          </p:cNvGraphicFramePr>
          <p:nvPr>
            <p:extLst>
              <p:ext uri="{D42A27DB-BD31-4B8C-83A1-F6EECF244321}">
                <p14:modId xmlns:p14="http://schemas.microsoft.com/office/powerpoint/2010/main" val="1849934583"/>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8" name="Table 7">
            <a:extLst>
              <a:ext uri="{FF2B5EF4-FFF2-40B4-BE49-F238E27FC236}">
                <a16:creationId xmlns:a16="http://schemas.microsoft.com/office/drawing/2014/main" id="{3D268084-6769-4B35-B280-49BC15A7EDBA}"/>
              </a:ext>
            </a:extLst>
          </p:cNvPr>
          <p:cNvGraphicFramePr>
            <a:graphicFrameLocks noGrp="1"/>
          </p:cNvGraphicFramePr>
          <p:nvPr>
            <p:extLst>
              <p:ext uri="{D42A27DB-BD31-4B8C-83A1-F6EECF244321}">
                <p14:modId xmlns:p14="http://schemas.microsoft.com/office/powerpoint/2010/main" val="4039930969"/>
              </p:ext>
            </p:extLst>
          </p:nvPr>
        </p:nvGraphicFramePr>
        <p:xfrm>
          <a:off x="7812440" y="2499868"/>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graphicFrame>
        <p:nvGraphicFramePr>
          <p:cNvPr id="10" name="Table 9">
            <a:extLst>
              <a:ext uri="{FF2B5EF4-FFF2-40B4-BE49-F238E27FC236}">
                <a16:creationId xmlns:a16="http://schemas.microsoft.com/office/drawing/2014/main" id="{5B0FED47-B362-420E-844C-E7166791CE49}"/>
              </a:ext>
            </a:extLst>
          </p:cNvPr>
          <p:cNvGraphicFramePr>
            <a:graphicFrameLocks noGrp="1"/>
          </p:cNvGraphicFramePr>
          <p:nvPr>
            <p:extLst>
              <p:ext uri="{D42A27DB-BD31-4B8C-83A1-F6EECF244321}">
                <p14:modId xmlns:p14="http://schemas.microsoft.com/office/powerpoint/2010/main" val="1119445305"/>
              </p:ext>
            </p:extLst>
          </p:nvPr>
        </p:nvGraphicFramePr>
        <p:xfrm>
          <a:off x="7847012" y="4379095"/>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25452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Improving the 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04858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References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endParaRPr lang="en-US" dirty="0"/>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19375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Questions ?</a:t>
            </a:r>
            <a:endParaRPr lang="en-US" sz="9600" dirty="0">
              <a:solidFill>
                <a:schemeClr val="accent1"/>
              </a:solidFill>
            </a:endParaRPr>
          </a:p>
        </p:txBody>
      </p:sp>
    </p:spTree>
    <p:extLst>
      <p:ext uri="{BB962C8B-B14F-4D97-AF65-F5344CB8AC3E}">
        <p14:creationId xmlns:p14="http://schemas.microsoft.com/office/powerpoint/2010/main" val="174848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Thank You </a:t>
            </a:r>
            <a:r>
              <a:rPr lang="en-US" sz="9600" dirty="0">
                <a:solidFill>
                  <a:schemeClr val="accent1"/>
                </a:solidFill>
                <a:latin typeface="Blackadder ITC" panose="04020505051007020D02" pitchFamily="82" charset="0"/>
                <a:sym typeface="Wingdings" panose="05000000000000000000" pitchFamily="2" charset="2"/>
              </a:rPr>
              <a:t></a:t>
            </a:r>
            <a:endParaRPr lang="en-US" sz="9600" dirty="0">
              <a:solidFill>
                <a:schemeClr val="accent1"/>
              </a:solidFill>
            </a:endParaRPr>
          </a:p>
        </p:txBody>
      </p:sp>
    </p:spTree>
    <p:extLst>
      <p:ext uri="{BB962C8B-B14F-4D97-AF65-F5344CB8AC3E}">
        <p14:creationId xmlns:p14="http://schemas.microsoft.com/office/powerpoint/2010/main" val="323919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dirty="0">
                <a:latin typeface="Calibri" panose="020F0502020204030204" pitchFamily="34" charset="0"/>
                <a:cs typeface="Calibri" panose="020F0502020204030204" pitchFamily="34" charset="0"/>
              </a:rPr>
              <a:t>Team Members</a:t>
            </a:r>
          </a:p>
        </p:txBody>
      </p:sp>
      <p:sp>
        <p:nvSpPr>
          <p:cNvPr id="3" name="Content Placeholder 2">
            <a:extLst>
              <a:ext uri="{FF2B5EF4-FFF2-40B4-BE49-F238E27FC236}">
                <a16:creationId xmlns:a16="http://schemas.microsoft.com/office/drawing/2014/main" id="{A928E55E-0BD8-4976-B39D-48C0A8F8426A}"/>
              </a:ext>
            </a:extLst>
          </p:cNvPr>
          <p:cNvSpPr>
            <a:spLocks noGrp="1"/>
          </p:cNvSpPr>
          <p:nvPr>
            <p:ph idx="1"/>
          </p:nvPr>
        </p:nvSpPr>
        <p:spPr>
          <a:xfrm>
            <a:off x="887929" y="1488613"/>
            <a:ext cx="5206483" cy="1940387"/>
          </a:xfrm>
        </p:spPr>
        <p:txBody>
          <a:bodyPr>
            <a:normAutofit/>
          </a:bodyPr>
          <a:lstStyle/>
          <a:p>
            <a:r>
              <a:rPr lang="it-IT" dirty="0">
                <a:solidFill>
                  <a:schemeClr val="tx1"/>
                </a:solidFill>
                <a:latin typeface="Calibri" panose="020F0502020204030204" pitchFamily="34" charset="0"/>
                <a:cs typeface="Calibri" panose="020F0502020204030204" pitchFamily="34" charset="0"/>
              </a:rPr>
              <a:t>Abdullah Al Zoabi</a:t>
            </a:r>
          </a:p>
          <a:p>
            <a:pPr lvl="1"/>
            <a:r>
              <a:rPr lang="en-US" dirty="0">
                <a:solidFill>
                  <a:schemeClr val="tx1"/>
                </a:solidFill>
                <a:latin typeface="Calibri" panose="020F0502020204030204" pitchFamily="34" charset="0"/>
                <a:cs typeface="Calibri" panose="020F0502020204030204" pitchFamily="34" charset="0"/>
              </a:rPr>
              <a:t>MSc Student @ ELTE University </a:t>
            </a:r>
          </a:p>
          <a:p>
            <a:r>
              <a:rPr lang="en-US" dirty="0">
                <a:solidFill>
                  <a:schemeClr val="tx1"/>
                </a:solidFill>
                <a:latin typeface="Calibri" panose="020F0502020204030204" pitchFamily="34" charset="0"/>
                <a:cs typeface="Calibri" panose="020F0502020204030204" pitchFamily="34" charset="0"/>
              </a:rPr>
              <a:t>Li </a:t>
            </a:r>
            <a:r>
              <a:rPr lang="en-US" dirty="0" err="1">
                <a:solidFill>
                  <a:schemeClr val="tx1"/>
                </a:solidFill>
                <a:latin typeface="Calibri" panose="020F0502020204030204" pitchFamily="34" charset="0"/>
                <a:cs typeface="Calibri" panose="020F0502020204030204" pitchFamily="34" charset="0"/>
              </a:rPr>
              <a:t>Jianhao</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MSc Student @ ELTE University </a:t>
            </a:r>
          </a:p>
          <a:p>
            <a:pPr lvl="1"/>
            <a:endParaRPr lang="en-US" dirty="0">
              <a:solidFill>
                <a:schemeClr val="tx1"/>
              </a:solidFill>
            </a:endParaRPr>
          </a:p>
          <a:p>
            <a:pPr marL="457063" lvl="1" indent="0">
              <a:buNone/>
            </a:pPr>
            <a:endParaRPr lang="en-US" dirty="0"/>
          </a:p>
        </p:txBody>
      </p:sp>
      <p:sp>
        <p:nvSpPr>
          <p:cNvPr id="5" name="Title 1">
            <a:extLst>
              <a:ext uri="{FF2B5EF4-FFF2-40B4-BE49-F238E27FC236}">
                <a16:creationId xmlns:a16="http://schemas.microsoft.com/office/drawing/2014/main" id="{D6CB6F62-01DD-432D-BA41-EE0A3D8F3004}"/>
              </a:ext>
            </a:extLst>
          </p:cNvPr>
          <p:cNvSpPr txBox="1">
            <a:spLocks/>
          </p:cNvSpPr>
          <p:nvPr/>
        </p:nvSpPr>
        <p:spPr>
          <a:xfrm>
            <a:off x="677158" y="3124200"/>
            <a:ext cx="8594429" cy="1320800"/>
          </a:xfrm>
          <a:prstGeom prst="rect">
            <a:avLst/>
          </a:prstGeom>
        </p:spPr>
        <p:txBody>
          <a:bodyPr vert="horz" lIns="91440" tIns="45720" rIns="91440" bIns="45720" rtlCol="0" anchor="t">
            <a:normAutofit/>
          </a:bodyPr>
          <a:lst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alibri" panose="020F0502020204030204" pitchFamily="34" charset="0"/>
                <a:cs typeface="Calibri" panose="020F0502020204030204" pitchFamily="34" charset="0"/>
              </a:rPr>
              <a:t>Supervisor</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887739" y="3962400"/>
            <a:ext cx="5206483" cy="797387"/>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solidFill>
                  <a:schemeClr val="tx1"/>
                </a:solidFill>
                <a:latin typeface="Calibri" panose="020F0502020204030204" pitchFamily="34" charset="0"/>
                <a:cs typeface="Calibri" panose="020F0502020204030204" pitchFamily="34" charset="0"/>
              </a:rPr>
              <a:t>Dr.</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Krisztian</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Buza</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Assistant professor, T-Labs @ ELTE University</a:t>
            </a:r>
          </a:p>
          <a:p>
            <a:pPr marL="457063" lvl="1" indent="0">
              <a:buFont typeface="Wingdings 3" charset="2"/>
              <a:buNone/>
            </a:pPr>
            <a:endParaRPr lang="en-US" dirty="0"/>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Introduction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715000" cy="3880773"/>
          </a:xfrm>
        </p:spPr>
        <p:txBody>
          <a:bodyPr/>
          <a:lstStyle/>
          <a:p>
            <a:r>
              <a:rPr lang="en-US" dirty="0">
                <a:solidFill>
                  <a:schemeClr val="tx1"/>
                </a:solidFill>
                <a:latin typeface="Calibri" panose="020F0502020204030204" pitchFamily="34" charset="0"/>
                <a:cs typeface="Calibri" panose="020F0502020204030204" pitchFamily="34" charset="0"/>
              </a:rPr>
              <a:t>Drug-Target Interaction Prediction (DTI) is an important application of machine learning pharmaceutical industry, the importance is coming from the fact that we need to save the time and cost of the drugs development [1].</a:t>
            </a:r>
          </a:p>
          <a:p>
            <a:r>
              <a:rPr lang="en-US" dirty="0">
                <a:solidFill>
                  <a:schemeClr val="tx1"/>
                </a:solidFill>
                <a:latin typeface="Calibri" panose="020F0502020204030204" pitchFamily="34" charset="0"/>
                <a:cs typeface="Calibri" panose="020F0502020204030204" pitchFamily="34" charset="0"/>
              </a:rPr>
              <a:t>It takes in average 1.8 $ billions and 10 year to bring a new drug to the market [2].</a:t>
            </a:r>
          </a:p>
          <a:p>
            <a:r>
              <a:rPr lang="en-US" dirty="0">
                <a:solidFill>
                  <a:schemeClr val="tx1"/>
                </a:solidFill>
                <a:latin typeface="Calibri" panose="020F0502020204030204" pitchFamily="34" charset="0"/>
                <a:cs typeface="Calibri" panose="020F0502020204030204" pitchFamily="34" charset="0"/>
              </a:rPr>
              <a:t>Drug-Target Interaction Prediction (DTI) aims to repositioning the existed drugs, which means use the existed drugs to treat another disease targets.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45426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Drug-Target Interaction Prediction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Suppose we have the an interaction matrix that represents the known interactions between the drugs and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Each known interaction is represented by “1”, while the unknown interactions are represented by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DTI aims to predict if the unknown interactions “?” could be an interaction.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361952682"/>
              </p:ext>
            </p:extLst>
          </p:nvPr>
        </p:nvGraphicFramePr>
        <p:xfrm>
          <a:off x="6153323" y="25908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7079894" y="418084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dirty="0">
                <a:solidFill>
                  <a:schemeClr val="tx1"/>
                </a:solidFill>
                <a:latin typeface="Calibri" panose="020F0502020204030204" pitchFamily="34" charset="0"/>
                <a:cs typeface="Calibri" panose="020F0502020204030204" pitchFamily="34" charset="0"/>
              </a:rPr>
              <a:t>Interaction matrix for 3 drugs and 3 targets.</a:t>
            </a:r>
          </a:p>
        </p:txBody>
      </p:sp>
    </p:spTree>
    <p:extLst>
      <p:ext uri="{BB962C8B-B14F-4D97-AF65-F5344CB8AC3E}">
        <p14:creationId xmlns:p14="http://schemas.microsoft.com/office/powerpoint/2010/main" val="338175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Input of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Besides the interactions matrix we have also the Drug-Drug and Target-Target similarity matrices which represent the similarity between each pair of drugs and each pair of targets respectively.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433484504"/>
              </p:ext>
            </p:extLst>
          </p:nvPr>
        </p:nvGraphicFramePr>
        <p:xfrm>
          <a:off x="1112750" y="2997200"/>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4606575" y="3352292"/>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Drug-Drug similarity matrix for 3 drugs.</a:t>
            </a:r>
          </a:p>
        </p:txBody>
      </p:sp>
      <p:graphicFrame>
        <p:nvGraphicFramePr>
          <p:cNvPr id="8" name="Table 7">
            <a:extLst>
              <a:ext uri="{FF2B5EF4-FFF2-40B4-BE49-F238E27FC236}">
                <a16:creationId xmlns:a16="http://schemas.microsoft.com/office/drawing/2014/main" id="{91D7E1F5-D970-4A5B-9E21-ACF77E200210}"/>
              </a:ext>
            </a:extLst>
          </p:cNvPr>
          <p:cNvGraphicFramePr>
            <a:graphicFrameLocks noGrp="1"/>
          </p:cNvGraphicFramePr>
          <p:nvPr>
            <p:extLst>
              <p:ext uri="{D42A27DB-BD31-4B8C-83A1-F6EECF244321}">
                <p14:modId xmlns:p14="http://schemas.microsoft.com/office/powerpoint/2010/main" val="465798350"/>
              </p:ext>
            </p:extLst>
          </p:nvPr>
        </p:nvGraphicFramePr>
        <p:xfrm>
          <a:off x="1112750" y="4903601"/>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10" name="Content Placeholder 8">
            <a:extLst>
              <a:ext uri="{FF2B5EF4-FFF2-40B4-BE49-F238E27FC236}">
                <a16:creationId xmlns:a16="http://schemas.microsoft.com/office/drawing/2014/main" id="{6E8944B3-AE46-43FE-BB44-B93B65B85373}"/>
              </a:ext>
            </a:extLst>
          </p:cNvPr>
          <p:cNvSpPr txBox="1">
            <a:spLocks/>
          </p:cNvSpPr>
          <p:nvPr/>
        </p:nvSpPr>
        <p:spPr>
          <a:xfrm>
            <a:off x="4606574" y="520226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Target-Target similarity matrix for 3 targets.</a:t>
            </a:r>
          </a:p>
        </p:txBody>
      </p:sp>
    </p:spTree>
    <p:extLst>
      <p:ext uri="{BB962C8B-B14F-4D97-AF65-F5344CB8AC3E}">
        <p14:creationId xmlns:p14="http://schemas.microsoft.com/office/powerpoint/2010/main" val="200476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Objective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There many machine learning techniques that have been used for predicting the unknown interactions for example support vector regression, network-based inference … but in this project we are interested in improving the </a:t>
            </a: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which is our goal in this project.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 is a kind of Nearest Neighbor classifier, which takes on account the similar drugs and similar targets and their interactions together.</a:t>
            </a:r>
          </a:p>
          <a:p>
            <a:pPr marL="0" indent="0">
              <a:buNone/>
            </a:pPr>
            <a:r>
              <a:rPr lang="en-US" dirty="0">
                <a:solidFill>
                  <a:schemeClr val="tx1"/>
                </a:solidFill>
                <a:latin typeface="Calibri" panose="020F0502020204030204" pitchFamily="34" charset="0"/>
                <a:cs typeface="Calibri" panose="020F0502020204030204" pitchFamily="34" charset="0"/>
              </a:rPr>
              <a:t>  </a:t>
            </a:r>
          </a:p>
          <a:p>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77260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𝐷</m:t>
                    </m:r>
                  </m:oMath>
                </a14:m>
                <a:r>
                  <a:rPr lang="en-US" dirty="0">
                    <a:solidFill>
                      <a:schemeClr val="tx1"/>
                    </a:solidFill>
                    <a:latin typeface="Calibri" panose="020F0502020204030204" pitchFamily="34" charset="0"/>
                    <a:cs typeface="Calibri" panose="020F0502020204030204" pitchFamily="34" charset="0"/>
                  </a:rPr>
                  <a:t> is the set of drugs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𝐷</m:t>
                    </m:r>
                    <m:r>
                      <a:rPr lang="en-US" b="0" i="0"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𝑛</m:t>
                        </m:r>
                      </m:sub>
                    </m:sSub>
                    <m:r>
                      <a:rPr lang="en-US" b="0" i="0" smtClean="0">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set of Targets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r>
                      <a:rPr lang="en-US">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2</m:t>
                        </m:r>
                      </m:sub>
                    </m:sSub>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𝑚</m:t>
                        </m:r>
                      </m:sub>
                    </m:sSub>
                    <m:r>
                      <a:rPr lang="en-US">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is the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=1</m:t>
                    </m:r>
                  </m:oMath>
                </a14:m>
                <a:r>
                  <a:rPr lang="en-US" dirty="0">
                    <a:solidFill>
                      <a:schemeClr val="tx1"/>
                    </a:solidFill>
                    <a:latin typeface="Calibri" panose="020F0502020204030204" pitchFamily="34" charset="0"/>
                    <a:cs typeface="Calibri" panose="020F0502020204030204" pitchFamily="34" charset="0"/>
                  </a:rPr>
                  <a:t> is a known interaction.</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=0</m:t>
                    </m:r>
                  </m:oMath>
                </a14:m>
                <a:r>
                  <a:rPr lang="en-US" dirty="0">
                    <a:solidFill>
                      <a:schemeClr val="tx1"/>
                    </a:solidFill>
                    <a:latin typeface="Calibri" panose="020F0502020204030204" pitchFamily="34" charset="0"/>
                    <a:cs typeface="Calibri" panose="020F0502020204030204" pitchFamily="34" charset="0"/>
                  </a:rPr>
                  <a:t>  is unknown interaction.</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Drug-Drug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Target-Target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a:t>
                </a:r>
              </a:p>
              <a:p>
                <a:endParaRPr lang="en-US"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3019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drugs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Targets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is the predicted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predicted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number of nearest neighbors</a:t>
                </a:r>
              </a:p>
              <a:p>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4711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is a kind of Nearest Neighbor classifier, which depends on the similar drugs and similar targets in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consider that the similar drugs are likely to behave similarly in term of interactions with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Also it takes the same consideration regarding the targets, i.e., similar targets are likely to behave similarly in term of interactions with drugs.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852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4873beb7-5857-4685-be1f-d57550cc96cc"/>
    <ds:schemaRef ds:uri="http://www.w3.org/XML/1998/namespace"/>
    <ds:schemaRef ds:uri="http://purl.org/dc/dcmitype/"/>
  </ds:schemaRefs>
</ds:datastoreItem>
</file>

<file path=customXml/itemProps2.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3.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2290</TotalTime>
  <Words>928</Words>
  <Application>Microsoft Office PowerPoint</Application>
  <PresentationFormat>Custom</PresentationFormat>
  <Paragraphs>191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Blackadder ITC</vt:lpstr>
      <vt:lpstr>Calibri</vt:lpstr>
      <vt:lpstr>Cambria Math</vt:lpstr>
      <vt:lpstr>Century Gothic</vt:lpstr>
      <vt:lpstr>Trebuchet MS</vt:lpstr>
      <vt:lpstr>Wingdings 3</vt:lpstr>
      <vt:lpstr>Facet</vt:lpstr>
      <vt:lpstr>Drug-Target Interaction Prediction using Enhanced Weighted Profile with Individualized Selection of the Number of Nearest Neighbors</vt:lpstr>
      <vt:lpstr>Team Members</vt:lpstr>
      <vt:lpstr>Introduction </vt:lpstr>
      <vt:lpstr>Drug-Target Interaction Prediction (DTI)</vt:lpstr>
      <vt:lpstr>Input of DTI</vt:lpstr>
      <vt:lpstr>Objective  </vt:lpstr>
      <vt:lpstr>Problem Formulation </vt:lpstr>
      <vt:lpstr>Problem Formulation (Cont.) </vt:lpstr>
      <vt:lpstr>Weighted Profile  </vt:lpstr>
      <vt:lpstr>Weighted Profile (Cont.) </vt:lpstr>
      <vt:lpstr>Weighted Profile (Cont.)  </vt:lpstr>
      <vt:lpstr>Weighted Profile (Cont.)  </vt:lpstr>
      <vt:lpstr>Weighted Profile (Cont.)  </vt:lpstr>
      <vt:lpstr>Weighted Profile (Cont.)  </vt:lpstr>
      <vt:lpstr>Improving the Weighted Profile  </vt:lpstr>
      <vt:lpstr>References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Memorize Helper</dc:title>
  <dc:creator>Hristina Gulabovska</dc:creator>
  <cp:lastModifiedBy>Abdullah Al Zoabi</cp:lastModifiedBy>
  <cp:revision>95</cp:revision>
  <dcterms:created xsi:type="dcterms:W3CDTF">2018-12-03T20:16:42Z</dcterms:created>
  <dcterms:modified xsi:type="dcterms:W3CDTF">2019-01-21T15:40:15Z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