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63"/>
  </p:notesMasterIdLst>
  <p:handoutMasterIdLst>
    <p:handoutMasterId r:id="rId64"/>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23" r:id="rId19"/>
    <p:sldId id="322" r:id="rId20"/>
    <p:sldId id="324" r:id="rId21"/>
    <p:sldId id="325" r:id="rId22"/>
    <p:sldId id="326" r:id="rId23"/>
    <p:sldId id="327" r:id="rId24"/>
    <p:sldId id="328" r:id="rId25"/>
    <p:sldId id="315" r:id="rId26"/>
    <p:sldId id="316" r:id="rId27"/>
    <p:sldId id="341" r:id="rId28"/>
    <p:sldId id="342" r:id="rId29"/>
    <p:sldId id="329" r:id="rId30"/>
    <p:sldId id="330" r:id="rId31"/>
    <p:sldId id="331" r:id="rId32"/>
    <p:sldId id="332" r:id="rId33"/>
    <p:sldId id="333" r:id="rId34"/>
    <p:sldId id="348" r:id="rId35"/>
    <p:sldId id="309" r:id="rId36"/>
    <p:sldId id="334" r:id="rId37"/>
    <p:sldId id="310" r:id="rId38"/>
    <p:sldId id="311" r:id="rId39"/>
    <p:sldId id="312" r:id="rId40"/>
    <p:sldId id="313" r:id="rId41"/>
    <p:sldId id="314" r:id="rId42"/>
    <p:sldId id="337" r:id="rId43"/>
    <p:sldId id="338" r:id="rId44"/>
    <p:sldId id="339" r:id="rId45"/>
    <p:sldId id="340" r:id="rId46"/>
    <p:sldId id="294" r:id="rId47"/>
    <p:sldId id="349" r:id="rId48"/>
    <p:sldId id="344" r:id="rId49"/>
    <p:sldId id="345" r:id="rId50"/>
    <p:sldId id="346" r:id="rId51"/>
    <p:sldId id="347" r:id="rId52"/>
    <p:sldId id="350" r:id="rId53"/>
    <p:sldId id="343" r:id="rId54"/>
    <p:sldId id="336" r:id="rId55"/>
    <p:sldId id="289" r:id="rId56"/>
    <p:sldId id="292" r:id="rId57"/>
    <p:sldId id="321" r:id="rId58"/>
    <p:sldId id="319" r:id="rId59"/>
    <p:sldId id="320" r:id="rId60"/>
    <p:sldId id="318" r:id="rId61"/>
    <p:sldId id="317" r:id="rId6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04" d="100"/>
          <a:sy n="104" d="100"/>
        </p:scale>
        <p:origin x="144" y="32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0.72609999999999997</c:v>
                </c:pt>
                <c:pt idx="1">
                  <c:v>0.82230000000000003</c:v>
                </c:pt>
                <c:pt idx="2">
                  <c:v>0.85229999999999995</c:v>
                </c:pt>
                <c:pt idx="3">
                  <c:v>0.86529999999999996</c:v>
                </c:pt>
                <c:pt idx="4">
                  <c:v>0.86887999999999999</c:v>
                </c:pt>
                <c:pt idx="5">
                  <c:v>0.86970000000000003</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0.72609999999999997</c:v>
                </c:pt>
                <c:pt idx="1">
                  <c:v>0.87917999999999996</c:v>
                </c:pt>
                <c:pt idx="2">
                  <c:v>0.87917999999999996</c:v>
                </c:pt>
                <c:pt idx="3">
                  <c:v>0.87918200000000002</c:v>
                </c:pt>
                <c:pt idx="4">
                  <c:v>0.87917999999999996</c:v>
                </c:pt>
                <c:pt idx="5">
                  <c:v>0.87918269999999998</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0.95198000000000005</c:v>
                </c:pt>
                <c:pt idx="1">
                  <c:v>0.96799999999999997</c:v>
                </c:pt>
                <c:pt idx="2">
                  <c:v>0.97840000000000005</c:v>
                </c:pt>
                <c:pt idx="3">
                  <c:v>0.98</c:v>
                </c:pt>
                <c:pt idx="4">
                  <c:v>0.98219999999999996</c:v>
                </c:pt>
                <c:pt idx="5">
                  <c:v>0.98363999999999996</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0.83791000000000004</c:v>
                </c:pt>
                <c:pt idx="1">
                  <c:v>0.86185999999999996</c:v>
                </c:pt>
                <c:pt idx="2">
                  <c:v>0.87327999999999995</c:v>
                </c:pt>
                <c:pt idx="3">
                  <c:v>0.87026999999999999</c:v>
                </c:pt>
                <c:pt idx="4">
                  <c:v>0.86617999999999995</c:v>
                </c:pt>
                <c:pt idx="5">
                  <c:v>0.86499999999999999</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0.96348999999999996</c:v>
                </c:pt>
                <c:pt idx="1">
                  <c:v>0.97975999999999996</c:v>
                </c:pt>
                <c:pt idx="2">
                  <c:v>0.97955999999999999</c:v>
                </c:pt>
                <c:pt idx="3">
                  <c:v>0.97916999999999998</c:v>
                </c:pt>
                <c:pt idx="4">
                  <c:v>0.97736000000000001</c:v>
                </c:pt>
                <c:pt idx="5">
                  <c:v>0.97724999999999995</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0.86997000000000002</c:v>
                </c:pt>
                <c:pt idx="1">
                  <c:v>0.93</c:v>
                </c:pt>
                <c:pt idx="2">
                  <c:v>0.93532000000000004</c:v>
                </c:pt>
                <c:pt idx="3">
                  <c:v>0.93482799999999999</c:v>
                </c:pt>
                <c:pt idx="4">
                  <c:v>0.8911</c:v>
                </c:pt>
                <c:pt idx="5">
                  <c:v>0.88859999999999995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0.96701999999999999</c:v>
                </c:pt>
                <c:pt idx="1">
                  <c:v>0.97738999999999998</c:v>
                </c:pt>
                <c:pt idx="2">
                  <c:v>0.98253999999999997</c:v>
                </c:pt>
                <c:pt idx="3">
                  <c:v>0.98468</c:v>
                </c:pt>
                <c:pt idx="4">
                  <c:v>0.98533999999999999</c:v>
                </c:pt>
                <c:pt idx="5">
                  <c:v>0.98594999999999999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0.903976</c:v>
                </c:pt>
                <c:pt idx="1">
                  <c:v>0.91474</c:v>
                </c:pt>
                <c:pt idx="2">
                  <c:v>0.91286999999999996</c:v>
                </c:pt>
                <c:pt idx="3">
                  <c:v>0.91127000000000002</c:v>
                </c:pt>
                <c:pt idx="4">
                  <c:v>0.9</c:v>
                </c:pt>
                <c:pt idx="5">
                  <c:v>0.90190000000000003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0.98446</c:v>
                </c:pt>
                <c:pt idx="1">
                  <c:v>0.98848999999999998</c:v>
                </c:pt>
                <c:pt idx="2">
                  <c:v>0.99099999999999999</c:v>
                </c:pt>
                <c:pt idx="3">
                  <c:v>0.99180000000000001</c:v>
                </c:pt>
                <c:pt idx="4">
                  <c:v>0.99219999999999997</c:v>
                </c:pt>
                <c:pt idx="5">
                  <c:v>0.99299999999999999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0.96111999999999997</c:v>
                </c:pt>
                <c:pt idx="1">
                  <c:v>0.97160000000000002</c:v>
                </c:pt>
                <c:pt idx="2">
                  <c:v>0.97084999999999999</c:v>
                </c:pt>
                <c:pt idx="3">
                  <c:v>0.96855000000000002</c:v>
                </c:pt>
                <c:pt idx="4">
                  <c:v>0.965387</c:v>
                </c:pt>
                <c:pt idx="5">
                  <c:v>0.96281000000000005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0.81859999999999999</c:v>
                </c:pt>
                <c:pt idx="1">
                  <c:v>0.85361900000000002</c:v>
                </c:pt>
                <c:pt idx="2">
                  <c:v>0.87</c:v>
                </c:pt>
                <c:pt idx="3">
                  <c:v>0.88080000000000003</c:v>
                </c:pt>
                <c:pt idx="4">
                  <c:v>0.88861000000000001</c:v>
                </c:pt>
                <c:pt idx="5">
                  <c:v>0.89200000000000002</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0.6522</c:v>
                </c:pt>
                <c:pt idx="1">
                  <c:v>0.65800000000000003</c:v>
                </c:pt>
                <c:pt idx="2">
                  <c:v>0.65500000000000003</c:v>
                </c:pt>
                <c:pt idx="3">
                  <c:v>0.64090000000000003</c:v>
                </c:pt>
                <c:pt idx="4">
                  <c:v>0.63780999999999999</c:v>
                </c:pt>
                <c:pt idx="5">
                  <c:v>0.63500000000000001</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0.67762999999999995</c:v>
                </c:pt>
                <c:pt idx="1">
                  <c:v>0.70254000000000005</c:v>
                </c:pt>
                <c:pt idx="2">
                  <c:v>0.69330000000000003</c:v>
                </c:pt>
                <c:pt idx="3">
                  <c:v>0.68110000000000004</c:v>
                </c:pt>
                <c:pt idx="4">
                  <c:v>0.68230000000000002</c:v>
                </c:pt>
                <c:pt idx="5">
                  <c:v>0.68169000000000002</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0.48970000000000002</c:v>
                </c:pt>
                <c:pt idx="1">
                  <c:v>0.46132000000000001</c:v>
                </c:pt>
                <c:pt idx="2">
                  <c:v>0.4299</c:v>
                </c:pt>
                <c:pt idx="3">
                  <c:v>0.40266999999999997</c:v>
                </c:pt>
                <c:pt idx="4">
                  <c:v>0.40949999999999998</c:v>
                </c:pt>
                <c:pt idx="5">
                  <c:v>0.41053099999999998</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0.81897200000000003</c:v>
                </c:pt>
                <c:pt idx="1">
                  <c:v>0.83875</c:v>
                </c:pt>
                <c:pt idx="2">
                  <c:v>0.85350000000000004</c:v>
                </c:pt>
                <c:pt idx="3">
                  <c:v>0.85421999999999998</c:v>
                </c:pt>
                <c:pt idx="4">
                  <c:v>0.85738999999999999</c:v>
                </c:pt>
                <c:pt idx="5">
                  <c:v>0.85587999999999997</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0.71652499999999997</c:v>
                </c:pt>
                <c:pt idx="1">
                  <c:v>0.69799999999999995</c:v>
                </c:pt>
                <c:pt idx="2">
                  <c:v>0.68469999999999998</c:v>
                </c:pt>
                <c:pt idx="3">
                  <c:v>0.67290000000000005</c:v>
                </c:pt>
                <c:pt idx="4">
                  <c:v>0.66368000000000005</c:v>
                </c:pt>
                <c:pt idx="5">
                  <c:v>0.64787300000000003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0.92481100000000005</c:v>
                </c:pt>
                <c:pt idx="1">
                  <c:v>0.93650999999999995</c:v>
                </c:pt>
                <c:pt idx="2">
                  <c:v>0.942106</c:v>
                </c:pt>
                <c:pt idx="3">
                  <c:v>0.94263399999999997</c:v>
                </c:pt>
                <c:pt idx="4">
                  <c:v>0.94210000000000005</c:v>
                </c:pt>
                <c:pt idx="5">
                  <c:v>0.94262000000000001</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0.89134999999999998</c:v>
                </c:pt>
                <c:pt idx="1">
                  <c:v>0.90263499999999997</c:v>
                </c:pt>
                <c:pt idx="2">
                  <c:v>0.89737900000000004</c:v>
                </c:pt>
                <c:pt idx="3">
                  <c:v>0.88980000000000004</c:v>
                </c:pt>
                <c:pt idx="4">
                  <c:v>0.88341999999999998</c:v>
                </c:pt>
                <c:pt idx="5">
                  <c:v>0.87765700000000002</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0.92959999999999998</c:v>
                </c:pt>
                <c:pt idx="1">
                  <c:v>0.94520000000000004</c:v>
                </c:pt>
                <c:pt idx="2">
                  <c:v>0.9496</c:v>
                </c:pt>
                <c:pt idx="3">
                  <c:v>0.95331999999999995</c:v>
                </c:pt>
                <c:pt idx="4">
                  <c:v>0.95482999999999996</c:v>
                </c:pt>
                <c:pt idx="5">
                  <c:v>0.95699999999999996</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0.92959999999999998</c:v>
                </c:pt>
                <c:pt idx="1">
                  <c:v>0.94996000000000003</c:v>
                </c:pt>
                <c:pt idx="2">
                  <c:v>0.94996000000000003</c:v>
                </c:pt>
                <c:pt idx="3">
                  <c:v>0.94996499999999995</c:v>
                </c:pt>
                <c:pt idx="4">
                  <c:v>0.94996499999999995</c:v>
                </c:pt>
                <c:pt idx="5">
                  <c:v>0.94996499999999995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1/23/2019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1/23/2019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1/23/2019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by using the </a:t>
            </a:r>
            <a:r>
              <a:rPr lang="en-US" b="1" dirty="0">
                <a:solidFill>
                  <a:schemeClr val="tx1"/>
                </a:solidFill>
                <a:latin typeface="Calibri" panose="020F0502020204030204" pitchFamily="34" charset="0"/>
                <a:cs typeface="Calibri" panose="020F0502020204030204" pitchFamily="34" charset="0"/>
              </a:rPr>
              <a:t>Hubness-aware Weighting</a:t>
            </a: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6496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Suppose as a simple example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are very similar to each others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interact with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while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doesn’t, however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will appear as a nears neighbor for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Now the interactions are not weighted due to the similarity only but we consider how good or bad these interactions are.</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99100466-141C-431E-8566-E15F995E2DF2}"/>
              </a:ext>
            </a:extLst>
          </p:cNvPr>
          <p:cNvGraphicFramePr>
            <a:graphicFrameLocks noGrp="1"/>
          </p:cNvGraphicFramePr>
          <p:nvPr>
            <p:extLst>
              <p:ext uri="{D42A27DB-BD31-4B8C-83A1-F6EECF244321}">
                <p14:modId xmlns:p14="http://schemas.microsoft.com/office/powerpoint/2010/main" val="1479710992"/>
              </p:ext>
            </p:extLst>
          </p:nvPr>
        </p:nvGraphicFramePr>
        <p:xfrm>
          <a:off x="7847012"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9B5EF08F-6C72-4779-A28D-23ABCC77E70E}"/>
              </a:ext>
            </a:extLst>
          </p:cNvPr>
          <p:cNvGraphicFramePr>
            <a:graphicFrameLocks noGrp="1"/>
          </p:cNvGraphicFramePr>
          <p:nvPr>
            <p:extLst>
              <p:ext uri="{D42A27DB-BD31-4B8C-83A1-F6EECF244321}">
                <p14:modId xmlns:p14="http://schemas.microsoft.com/office/powerpoint/2010/main" val="94002654"/>
              </p:ext>
            </p:extLst>
          </p:nvPr>
        </p:nvGraphicFramePr>
        <p:xfrm>
          <a:off x="8193440" y="3879559"/>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0.8</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0.8</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40047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Hubness is coming from “hub”, in nearest neighbor classification we call the instance that appears as nearest neighbor for large number of other instances “hub”.</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hub is bad if it appears as nearest neighbor to instance from different class, the good hub is the opposite.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Bad hubs lead to misclassification, so the weighting aims to reduce the effect of these hubs by giving it a low weight.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796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𝐵𝑁</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drug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target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oMath>
                </a14:m>
                <a:endParaRPr lang="en-US" b="0"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drugs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targets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82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𝑊𝐷</m:t>
                    </m:r>
                  </m:oMath>
                </a14:m>
                <a:r>
                  <a:rPr lang="en-US" b="0" dirty="0">
                    <a:solidFill>
                      <a:schemeClr val="tx1"/>
                    </a:solidFill>
                    <a:latin typeface="Calibri" panose="020F0502020204030204" pitchFamily="34" charset="0"/>
                    <a:cs typeface="Calibri" panose="020F0502020204030204" pitchFamily="34" charset="0"/>
                  </a:rPr>
                  <a:t> is the matrix of the drugs weights where the element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𝑊𝐷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 is the weight of the drug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0" dirty="0">
                    <a:solidFill>
                      <a:schemeClr val="tx1"/>
                    </a:solidFill>
                    <a:latin typeface="Calibri" panose="020F0502020204030204" pitchFamily="34" charset="0"/>
                    <a:cs typeface="Calibri" panose="020F0502020204030204" pitchFamily="34" charset="0"/>
                  </a:rPr>
                  <a:t>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matrix of the targets weights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is the weight of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574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Calculating the weights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sSup>
                      <m:sSupPr>
                        <m:ctrlPr>
                          <a:rPr lang="en-US" b="0" i="1" smtClean="0">
                            <a:solidFill>
                              <a:schemeClr val="tx1"/>
                            </a:solidFill>
                            <a:latin typeface="Cambria Math" panose="02040503050406030204" pitchFamily="18" charset="0"/>
                            <a:cs typeface="Calibri" panose="020F0502020204030204" pitchFamily="34" charset="0"/>
                          </a:rPr>
                        </m:ctrlPr>
                      </m:sSupPr>
                      <m:e>
                        <m:r>
                          <a:rPr lang="en-US" b="0" i="1" smtClean="0">
                            <a:solidFill>
                              <a:schemeClr val="tx1"/>
                            </a:solidFill>
                            <a:latin typeface="Cambria Math" panose="02040503050406030204" pitchFamily="18" charset="0"/>
                            <a:cs typeface="Calibri" panose="020F0502020204030204" pitchFamily="34" charset="0"/>
                          </a:rPr>
                          <m:t>𝑒</m:t>
                        </m:r>
                      </m:e>
                      <m: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e>
                            </m:d>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den>
                        </m:f>
                      </m:sup>
                    </m:sSup>
                  </m:oMath>
                </a14:m>
                <a:r>
                  <a:rPr lang="en-US" b="0" dirty="0">
                    <a:solidFill>
                      <a:schemeClr val="tx1"/>
                    </a:solidFill>
                    <a:latin typeface="Calibri" panose="020F0502020204030204" pitchFamily="34" charset="0"/>
                    <a:cs typeface="Calibri" panose="020F0502020204030204" pitchFamily="34" charset="0"/>
                  </a:rPr>
                  <a:t> </a:t>
                </a:r>
              </a:p>
              <a:p>
                <a:pPr marL="0" indent="0" algn="ctr">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 </m:t>
                      </m:r>
                      <m:sSup>
                        <m:sSupPr>
                          <m:ctrlPr>
                            <a:rPr lang="en-US" i="1">
                              <a:solidFill>
                                <a:schemeClr val="tx1"/>
                              </a:solidFill>
                              <a:latin typeface="Cambria Math" panose="02040503050406030204" pitchFamily="18" charset="0"/>
                              <a:cs typeface="Calibri" panose="020F0502020204030204" pitchFamily="34" charset="0"/>
                            </a:rPr>
                          </m:ctrlPr>
                        </m:sSupPr>
                        <m:e>
                          <m:r>
                            <a:rPr lang="en-US" i="1">
                              <a:solidFill>
                                <a:schemeClr val="tx1"/>
                              </a:solidFill>
                              <a:latin typeface="Cambria Math" panose="02040503050406030204" pitchFamily="18" charset="0"/>
                              <a:cs typeface="Calibri" panose="020F0502020204030204" pitchFamily="34" charset="0"/>
                            </a:rPr>
                            <m:t>𝑒</m:t>
                          </m:r>
                        </m:e>
                        <m: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e>
                              </m:d>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den>
                          </m:f>
                        </m:sup>
                      </m:sSup>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946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Update  weighted profile: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r>
                  <a:rPr lang="en-US" sz="1800"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1800" i="1">
                            <a:solidFill>
                              <a:schemeClr val="tx1"/>
                            </a:solidFill>
                            <a:latin typeface="Cambria Math" panose="02040503050406030204" pitchFamily="18" charset="0"/>
                            <a:cs typeface="Calibri" panose="020F0502020204030204" pitchFamily="34" charset="0"/>
                          </a:rPr>
                        </m:ctrlPr>
                      </m:sSubPr>
                      <m:e>
                        <m:acc>
                          <m:accPr>
                            <m:chr m:val="̂"/>
                            <m:ctrlPr>
                              <a:rPr lang="en-US" sz="1800" i="1">
                                <a:solidFill>
                                  <a:schemeClr val="tx1"/>
                                </a:solidFill>
                                <a:latin typeface="Cambria Math" panose="02040503050406030204" pitchFamily="18" charset="0"/>
                                <a:cs typeface="Calibri" panose="020F0502020204030204" pitchFamily="34" charset="0"/>
                              </a:rPr>
                            </m:ctrlPr>
                          </m:accPr>
                          <m:e>
                            <m:r>
                              <a:rPr lang="en-US" sz="1800" i="1">
                                <a:solidFill>
                                  <a:schemeClr val="tx1"/>
                                </a:solidFill>
                                <a:latin typeface="Cambria Math" panose="02040503050406030204" pitchFamily="18" charset="0"/>
                                <a:cs typeface="Calibri" panose="020F0502020204030204" pitchFamily="34" charset="0"/>
                              </a:rPr>
                              <m:t>𝑦</m:t>
                            </m:r>
                          </m:e>
                        </m:acc>
                        <m:r>
                          <a:rPr lang="en-US" sz="1800" i="1">
                            <a:solidFill>
                              <a:schemeClr val="tx1"/>
                            </a:solidFill>
                            <a:latin typeface="Cambria Math" panose="02040503050406030204" pitchFamily="18" charset="0"/>
                            <a:cs typeface="Calibri" panose="020F0502020204030204" pitchFamily="34" charset="0"/>
                          </a:rPr>
                          <m:t>′</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oMath>
                </a14:m>
                <a:r>
                  <a:rPr lang="en-US" sz="1800" dirty="0">
                    <a:solidFill>
                      <a:schemeClr val="tx1"/>
                    </a:solidFill>
                    <a:cs typeface="Calibri" panose="020F0502020204030204" pitchFamily="34" charset="0"/>
                  </a:rPr>
                  <a:t> = </a:t>
                </a:r>
                <a14:m>
                  <m:oMath xmlns:m="http://schemas.openxmlformats.org/officeDocument/2006/math">
                    <m:f>
                      <m:fPr>
                        <m:ctrlPr>
                          <a:rPr lang="en-US" sz="1800" i="1">
                            <a:solidFill>
                              <a:schemeClr val="tx1"/>
                            </a:solidFill>
                            <a:latin typeface="Cambria Math" panose="02040503050406030204" pitchFamily="18" charset="0"/>
                            <a:cs typeface="Calibri" panose="020F0502020204030204" pitchFamily="34" charset="0"/>
                          </a:rPr>
                        </m:ctrlPr>
                      </m:fPr>
                      <m:num>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𝑀</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a:rPr lang="en-US" sz="1800" b="0" i="1" smtClean="0">
                                <a:solidFill>
                                  <a:schemeClr val="tx1"/>
                                </a:solidFill>
                                <a:latin typeface="Cambria Math" panose="02040503050406030204" pitchFamily="18" charset="0"/>
                                <a:cs typeface="Calibri" panose="020F0502020204030204" pitchFamily="34" charset="0"/>
                              </a:rPr>
                              <m:t> </m:t>
                            </m:r>
                            <m:sSub>
                              <m:sSubPr>
                                <m:ctrlPr>
                                  <a:rPr lang="en-US" sz="1800" b="0" i="1" smtClean="0">
                                    <a:solidFill>
                                      <a:schemeClr val="tx1"/>
                                    </a:solidFill>
                                    <a:latin typeface="Cambria Math" panose="02040503050406030204" pitchFamily="18" charset="0"/>
                                    <a:cs typeface="Calibri" panose="020F0502020204030204" pitchFamily="34" charset="0"/>
                                  </a:rPr>
                                </m:ctrlPr>
                              </m:sSubPr>
                              <m:e>
                                <m:r>
                                  <a:rPr lang="en-US" sz="1800" b="0" i="1" smtClean="0">
                                    <a:solidFill>
                                      <a:schemeClr val="tx1"/>
                                    </a:solidFill>
                                    <a:latin typeface="Cambria Math" panose="02040503050406030204" pitchFamily="18" charset="0"/>
                                    <a:cs typeface="Calibri" panose="020F0502020204030204" pitchFamily="34" charset="0"/>
                                  </a:rPr>
                                  <m:t>𝑊𝐷</m:t>
                                </m:r>
                              </m:e>
                              <m:sub>
                                <m:r>
                                  <a:rPr lang="en-US" sz="1800" b="0" i="1" smtClean="0">
                                    <a:solidFill>
                                      <a:schemeClr val="tx1"/>
                                    </a:solidFill>
                                    <a:latin typeface="Cambria Math" panose="02040503050406030204" pitchFamily="18" charset="0"/>
                                    <a:cs typeface="Calibri" panose="020F0502020204030204" pitchFamily="34" charset="0"/>
                                  </a:rPr>
                                  <m:t>𝑥</m:t>
                                </m:r>
                                <m:r>
                                  <a:rPr lang="en-US" sz="1800" b="0" i="1" smtClean="0">
                                    <a:solidFill>
                                      <a:schemeClr val="tx1"/>
                                    </a:solidFill>
                                    <a:latin typeface="Cambria Math" panose="02040503050406030204" pitchFamily="18" charset="0"/>
                                    <a:cs typeface="Calibri" panose="020F0502020204030204" pitchFamily="34" charset="0"/>
                                  </a:rPr>
                                  <m:t>,</m:t>
                                </m:r>
                                <m:r>
                                  <a:rPr lang="en-US" sz="1800" b="0" i="1" smtClean="0">
                                    <a:solidFill>
                                      <a:schemeClr val="tx1"/>
                                    </a:solidFill>
                                    <a:latin typeface="Cambria Math" panose="02040503050406030204" pitchFamily="18" charset="0"/>
                                    <a:cs typeface="Calibri" panose="020F0502020204030204" pitchFamily="34" charset="0"/>
                                  </a:rPr>
                                  <m:t>𝑗</m:t>
                                </m:r>
                              </m:sub>
                            </m:sSub>
                          </m:e>
                        </m:nary>
                      </m:num>
                      <m:den>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e>
                        </m:nary>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𝑊𝐷</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den>
                    </m:f>
                  </m:oMath>
                </a14:m>
                <a:endParaRPr lang="en-US" sz="180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m:rPr>
                          <m:nor/>
                        </m:rPr>
                        <a:rPr lang="en-US" dirty="0">
                          <a:solidFill>
                            <a:schemeClr val="tx1"/>
                          </a:solidFill>
                          <a:cs typeface="Calibri" panose="020F0502020204030204" pitchFamily="34" charset="0"/>
                        </a:rPr>
                        <m:t> = </m:t>
                      </m:r>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den>
                      </m:f>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058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Confusion Matrix</a:t>
            </a: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8" name="图片 7" descr="æ··æ·ç©éµ">
            <a:extLst>
              <a:ext uri="{FF2B5EF4-FFF2-40B4-BE49-F238E27FC236}">
                <a16:creationId xmlns:a16="http://schemas.microsoft.com/office/drawing/2014/main" id="{3FE636F5-DD59-4D68-B488-95FB3776164C}"/>
              </a:ext>
            </a:extLst>
          </p:cNvPr>
          <p:cNvPicPr/>
          <p:nvPr/>
        </p:nvPicPr>
        <p:blipFill rotWithShape="1">
          <a:blip r:embed="rId2" cstate="print">
            <a:extLst>
              <a:ext uri="{28A0092B-C50C-407E-A947-70E740481C1C}">
                <a14:useLocalDpi xmlns:a14="http://schemas.microsoft.com/office/drawing/2010/main" val="0"/>
              </a:ext>
            </a:extLst>
          </a:blip>
          <a:srcRect b="13462"/>
          <a:stretch/>
        </p:blipFill>
        <p:spPr bwMode="auto">
          <a:xfrm>
            <a:off x="637470" y="2209800"/>
            <a:ext cx="8504942" cy="3429000"/>
          </a:xfrm>
          <a:prstGeom prst="rect">
            <a:avLst/>
          </a:prstGeom>
          <a:noFill/>
          <a:ln>
            <a:noFill/>
          </a:ln>
        </p:spPr>
      </p:pic>
    </p:spTree>
    <p:extLst>
      <p:ext uri="{BB962C8B-B14F-4D97-AF65-F5344CB8AC3E}">
        <p14:creationId xmlns:p14="http://schemas.microsoft.com/office/powerpoint/2010/main" val="18039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ROC curve: Y, true positive rate. X, </a:t>
            </a:r>
            <a:r>
              <a:rPr lang="en-US" altLang="zh-CN" dirty="0"/>
              <a:t>false positive rate.</a:t>
            </a:r>
          </a:p>
          <a:p>
            <a:pPr marL="0" indent="0">
              <a:buNone/>
            </a:pPr>
            <a:r>
              <a:rPr lang="en-US" dirty="0">
                <a:solidFill>
                  <a:schemeClr val="tx1"/>
                </a:solidFill>
                <a:latin typeface="Calibri" panose="020F0502020204030204" pitchFamily="34" charset="0"/>
                <a:cs typeface="Calibri" panose="020F0502020204030204" pitchFamily="34" charset="0"/>
              </a:rPr>
              <a:t>Convex to the upper left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PR curve: Y, precision. X, recall.</a:t>
            </a:r>
          </a:p>
          <a:p>
            <a:pPr marL="0" indent="0">
              <a:buNone/>
            </a:pPr>
            <a:r>
              <a:rPr lang="en-US" altLang="zh-CN" dirty="0">
                <a:solidFill>
                  <a:schemeClr val="tx1"/>
                </a:solidFill>
                <a:latin typeface="Calibri" panose="020F0502020204030204" pitchFamily="34" charset="0"/>
                <a:cs typeface="Calibri" panose="020F0502020204030204" pitchFamily="34" charset="0"/>
              </a:rPr>
              <a:t>Convex to the upper right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How to get each point: let each predicted score be the threshold, then we calculate X and Y value.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altLang="zh-CN" dirty="0"/>
              <a:t> AUC (area under the curve)</a:t>
            </a:r>
          </a:p>
          <a:p>
            <a:pPr marL="0" indent="0">
              <a:buNone/>
            </a:pPr>
            <a:r>
              <a:rPr lang="en-US" altLang="zh-CN" dirty="0">
                <a:solidFill>
                  <a:schemeClr val="tx1"/>
                </a:solidFill>
                <a:latin typeface="Calibri" panose="020F0502020204030204" pitchFamily="34" charset="0"/>
                <a:cs typeface="Calibri" panose="020F0502020204030204" pitchFamily="34" charset="0"/>
              </a:rPr>
              <a:t>The curve can be ROC or PR.</a:t>
            </a:r>
          </a:p>
          <a:p>
            <a:pPr marL="0" indent="0">
              <a:buNone/>
            </a:pPr>
            <a:r>
              <a:rPr lang="en-US" altLang="zh-CN" dirty="0">
                <a:solidFill>
                  <a:schemeClr val="tx1"/>
                </a:solidFill>
                <a:latin typeface="Calibri" panose="020F0502020204030204" pitchFamily="34" charset="0"/>
                <a:cs typeface="Calibri" panose="020F0502020204030204" pitchFamily="34" charset="0"/>
              </a:rPr>
              <a:t>The value close to 1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81068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0869534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581287408"/>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4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7693177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1393105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5652747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258921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60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85645972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6510626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12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Enzyme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7105069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919635146"/>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0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latin typeface="Calibri" panose="020F0502020204030204" pitchFamily="34" charset="0"/>
                    <a:cs typeface="Calibri" panose="020F0502020204030204" pitchFamily="34" charset="0"/>
                  </a:rPr>
                  <a:t>The accuracy of both of simple weighted profile and the improved weighted profile by Hubness-aware weighting is function in the number of nearest neighbors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latin typeface="Calibri" panose="020F0502020204030204" pitchFamily="34" charset="0"/>
                    <a:cs typeface="Calibri" panose="020F0502020204030204" pitchFamily="34" charset="0"/>
                  </a:rPr>
                  <a:t>. Where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rPr>
                  <a:t> </a:t>
                </a:r>
                <a:r>
                  <a:rPr lang="en-US" dirty="0">
                    <a:solidFill>
                      <a:schemeClr val="tx1"/>
                    </a:solidFill>
                    <a:latin typeface="Calibri" panose="020F0502020204030204" pitchFamily="34" charset="0"/>
                    <a:cs typeface="Calibri" panose="020F0502020204030204" pitchFamily="34" charset="0"/>
                  </a:rPr>
                  <a:t>is a hyper-parameter.</a:t>
                </a:r>
              </a:p>
              <a:p>
                <a:r>
                  <a:rPr lang="en-US" dirty="0">
                    <a:solidFill>
                      <a:schemeClr val="tx1"/>
                    </a:solidFill>
                    <a:latin typeface="Calibri" panose="020F0502020204030204" pitchFamily="34" charset="0"/>
                    <a:cs typeface="Calibri" panose="020F0502020204030204" pitchFamily="34" charset="0"/>
                  </a:rPr>
                  <a:t>The improving of the weighted profile by Hubness-aware weighting  showed a better results in 4 of 5 datasets.</a:t>
                </a:r>
              </a:p>
            </p:txBody>
          </p:sp>
        </mc:Choice>
        <mc:Fallback>
          <p:sp>
            <p:nvSpPr>
              <p:cNvPr id="6" name="Content Placeholder 2">
                <a:extLst>
                  <a:ext uri="{FF2B5EF4-FFF2-40B4-BE49-F238E27FC236}">
                    <a16:creationId xmlns:a16="http://schemas.microsoft.com/office/drawing/2014/main" id="{109EE1EC-0CF3-44EA-8406-9B48EE9C5C3D}"/>
                  </a:ext>
                </a:extLst>
              </p:cNvPr>
              <p:cNvSpPr txBox="1">
                <a:spLocks noRot="1" noChangeAspect="1" noMove="1" noResize="1" noEditPoints="1" noAdjustHandles="1" noChangeArrowheads="1" noChangeShapeType="1" noTextEdit="1"/>
              </p:cNvSpPr>
              <p:nvPr/>
            </p:nvSpPr>
            <p:spPr>
              <a:xfrm>
                <a:off x="677158" y="1676400"/>
                <a:ext cx="9227254" cy="4343400"/>
              </a:xfrm>
              <a:prstGeom prst="rect">
                <a:avLst/>
              </a:prstGeom>
              <a:blipFill>
                <a:blip r:embed="rId2"/>
                <a:stretch>
                  <a:fillRect l="-132" t="-421"/>
                </a:stretch>
              </a:blipFill>
            </p:spPr>
            <p:txBody>
              <a:bodyPr/>
              <a:lstStyle/>
              <a:p>
                <a:r>
                  <a:rPr lang="en-US">
                    <a:noFill/>
                  </a:rPr>
                  <a:t> </a:t>
                </a:r>
              </a:p>
            </p:txBody>
          </p:sp>
        </mc:Fallback>
      </mc:AlternateContent>
    </p:spTree>
    <p:extLst>
      <p:ext uri="{BB962C8B-B14F-4D97-AF65-F5344CB8AC3E}">
        <p14:creationId xmlns:p14="http://schemas.microsoft.com/office/powerpoint/2010/main" val="302314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Similarity Based Improvement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problem of bad hubs occurs when we have two drugs which are very similar but don’t interact with the same target (same for the similar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In this method we recalculate the similarities based on the interaction matrix only, i.e., two drugs are more similar when both interact with more common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Thus, in this method the Drug-Drug and Target-Target similarity matrices are not needed as input.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26302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94486718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5128418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1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19957076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5130731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6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3112062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715666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82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46567069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86483472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8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Improving the WP by Jaccard similarity showed a significant better results in all datasets.</a:t>
            </a:r>
          </a:p>
          <a:p>
            <a:r>
              <a:rPr lang="en-US" dirty="0">
                <a:solidFill>
                  <a:schemeClr val="tx1"/>
                </a:solidFill>
                <a:latin typeface="Calibri" panose="020F0502020204030204" pitchFamily="34" charset="0"/>
                <a:cs typeface="Calibri" panose="020F0502020204030204" pitchFamily="34" charset="0"/>
              </a:rPr>
              <a:t>This results maybe a little bit optimistic, because we make a prediction for an interaction which has been used in the similarity calculation.</a:t>
            </a:r>
          </a:p>
          <a:p>
            <a:r>
              <a:rPr lang="en-US" dirty="0">
                <a:solidFill>
                  <a:schemeClr val="tx1"/>
                </a:solidFill>
                <a:latin typeface="Calibri" panose="020F0502020204030204" pitchFamily="34" charset="0"/>
                <a:cs typeface="Calibri" panose="020F0502020204030204" pitchFamily="34" charset="0"/>
              </a:rPr>
              <a:t>Try to make another experiments with excluding these interactions.</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Recalculating 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2</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m:t>
                      </m:r>
                      <m:r>
                        <a:rPr lang="en-US" b="0" i="1" smtClean="0">
                          <a:solidFill>
                            <a:schemeClr val="tx1"/>
                          </a:solidFill>
                          <a:latin typeface="Cambria Math" panose="02040503050406030204" pitchFamily="18" charset="0"/>
                          <a:cs typeface="Calibri" panose="020F0502020204030204" pitchFamily="34" charset="0"/>
                        </a:rPr>
                        <m:t>66</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If the prediction is for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1,1</m:t>
                        </m:r>
                      </m:sub>
                    </m:sSub>
                  </m:oMath>
                </a14:m>
                <a:r>
                  <a:rPr lang="en-US" dirty="0">
                    <a:solidFill>
                      <a:schemeClr val="tx1"/>
                    </a:solidFill>
                    <a:latin typeface="Calibri" panose="020F0502020204030204" pitchFamily="34" charset="0"/>
                    <a:cs typeface="Calibri" panose="020F0502020204030204" pitchFamily="34" charset="0"/>
                  </a:rPr>
                  <a:t> then this interaction is excluded to recalculate the similarity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i="1">
                              <a:solidFill>
                                <a:schemeClr val="tx1"/>
                              </a:solidFill>
                              <a:latin typeface="Cambria Math" panose="02040503050406030204" pitchFamily="18" charset="0"/>
                              <a:cs typeface="Calibri" panose="020F0502020204030204" pitchFamily="34" charset="0"/>
                            </a:rPr>
                            <m:t>3</m:t>
                          </m:r>
                        </m:den>
                      </m:f>
                      <m:r>
                        <a:rPr lang="en-US" i="1">
                          <a:solidFill>
                            <a:schemeClr val="tx1"/>
                          </a:solidFill>
                          <a:latin typeface="Cambria Math" panose="02040503050406030204" pitchFamily="18" charset="0"/>
                          <a:cs typeface="Calibri" panose="020F0502020204030204" pitchFamily="34" charset="0"/>
                        </a:rPr>
                        <m:t>=0.</m:t>
                      </m:r>
                      <m:r>
                        <a:rPr lang="en-US" b="0" i="1" smtClean="0">
                          <a:solidFill>
                            <a:schemeClr val="tx1"/>
                          </a:solidFill>
                          <a:latin typeface="Cambria Math" panose="02040503050406030204" pitchFamily="18" charset="0"/>
                          <a:cs typeface="Calibri" panose="020F0502020204030204" pitchFamily="34" charset="0"/>
                        </a:rPr>
                        <m:t>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Exclude an interaction in each round of the leave-one-out cross-validation. </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843430246"/>
              </p:ext>
            </p:extLst>
          </p:nvPr>
        </p:nvGraphicFramePr>
        <p:xfrm>
          <a:off x="7594068"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EAFE3E6C-0A2A-4B93-822A-EC1485A28E4B}"/>
              </a:ext>
            </a:extLst>
          </p:cNvPr>
          <p:cNvGraphicFramePr>
            <a:graphicFrameLocks noGrp="1"/>
          </p:cNvGraphicFramePr>
          <p:nvPr>
            <p:extLst>
              <p:ext uri="{D42A27DB-BD31-4B8C-83A1-F6EECF244321}">
                <p14:modId xmlns:p14="http://schemas.microsoft.com/office/powerpoint/2010/main" val="980885078"/>
              </p:ext>
            </p:extLst>
          </p:nvPr>
        </p:nvGraphicFramePr>
        <p:xfrm>
          <a:off x="7594068" y="369824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244886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042807820"/>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19986938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82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484047330"/>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2835402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465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06510976"/>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83172690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975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278643666"/>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88233008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242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Recalculating the Jaccard similarity was not the solution, it made results worse then the simple one.</a:t>
            </a:r>
          </a:p>
          <a:p>
            <a:r>
              <a:rPr lang="en-US" dirty="0">
                <a:solidFill>
                  <a:schemeClr val="tx1"/>
                </a:solidFill>
                <a:latin typeface="Calibri" panose="020F0502020204030204" pitchFamily="34" charset="0"/>
                <a:cs typeface="Calibri" panose="020F0502020204030204" pitchFamily="34" charset="0"/>
              </a:rPr>
              <a:t>The interaction matrix is very sparse, thus excluding an interaction will lose a significant information.</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15485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Implementation</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Python 3.7.</a:t>
            </a:r>
          </a:p>
          <a:p>
            <a:r>
              <a:rPr lang="en-US" dirty="0">
                <a:solidFill>
                  <a:schemeClr val="tx1"/>
                </a:solidFill>
                <a:latin typeface="Calibri" panose="020F0502020204030204" pitchFamily="34" charset="0"/>
                <a:cs typeface="Calibri" panose="020F0502020204030204" pitchFamily="34" charset="0"/>
              </a:rPr>
              <a:t>Speared module for each algorithm.</a:t>
            </a:r>
          </a:p>
          <a:p>
            <a:r>
              <a:rPr lang="en-US">
                <a:solidFill>
                  <a:schemeClr val="tx1"/>
                </a:solidFill>
                <a:latin typeface="Calibri" panose="020F0502020204030204" pitchFamily="34" charset="0"/>
                <a:cs typeface="Calibri" panose="020F0502020204030204" pitchFamily="34" charset="0"/>
              </a:rPr>
              <a:t>Git :  </a:t>
            </a: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92410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307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19329089"/>
              </p:ext>
            </p:extLst>
          </p:nvPr>
        </p:nvGraphicFramePr>
        <p:xfrm>
          <a:off x="1598612" y="1295426"/>
          <a:ext cx="9203440" cy="5217288"/>
        </p:xfrm>
        <a:graphic>
          <a:graphicData uri="http://schemas.openxmlformats.org/drawingml/2006/table">
            <a:tbl>
              <a:tblPr firstRow="1" bandRow="1">
                <a:tableStyleId>{E8B1032C-EA38-4F05-BA0D-38AFFFC7BED3}</a:tableStyleId>
              </a:tblPr>
              <a:tblGrid>
                <a:gridCol w="38290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r>
                        <a:rPr lang="en-US" dirty="0"/>
                        <a:t>0.9499650</a:t>
                      </a:r>
                    </a:p>
                  </a:txBody>
                  <a:tcPr/>
                </a:tc>
                <a:tc>
                  <a:txBody>
                    <a:bodyPr/>
                    <a:lstStyle/>
                    <a:p>
                      <a:pPr algn="ctr"/>
                      <a:r>
                        <a:rPr lang="en-US" dirty="0"/>
                        <a:t>0.879182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r>
                        <a:rPr lang="en-US" dirty="0"/>
                        <a:t>0.949965</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dirty="0"/>
                        <a:t>0.8697</a:t>
                      </a:r>
                    </a:p>
                  </a:txBody>
                  <a:tcPr/>
                </a:tc>
                <a:tc>
                  <a:txBody>
                    <a:bodyPr/>
                    <a:lstStyle/>
                    <a:p>
                      <a:pPr algn="ctr"/>
                      <a:r>
                        <a:rPr lang="en-US" dirty="0"/>
                        <a:t>0.949965</a:t>
                      </a:r>
                    </a:p>
                  </a:txBody>
                  <a:tcPr/>
                </a:tc>
                <a:tc>
                  <a:txBody>
                    <a:bodyPr/>
                    <a:lstStyle/>
                    <a:p>
                      <a:pPr algn="ctr"/>
                      <a:r>
                        <a:rPr lang="en-US" dirty="0"/>
                        <a:t>0.8791827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94279082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0.96702</a:t>
                      </a:r>
                    </a:p>
                  </a:txBody>
                  <a:tcPr/>
                </a:tc>
                <a:tc>
                  <a:txBody>
                    <a:bodyPr/>
                    <a:lstStyle/>
                    <a:p>
                      <a:pPr algn="ctr"/>
                      <a:r>
                        <a:rPr lang="en-US" dirty="0"/>
                        <a:t>0.903976</a:t>
                      </a:r>
                    </a:p>
                  </a:txBody>
                  <a:tcPr/>
                </a:tc>
                <a:tc>
                  <a:txBody>
                    <a:bodyPr/>
                    <a:lstStyle/>
                    <a:p>
                      <a:pPr algn="ctr"/>
                      <a:r>
                        <a:rPr lang="en-US" dirty="0"/>
                        <a:t>0.818972</a:t>
                      </a:r>
                    </a:p>
                  </a:txBody>
                  <a:tcPr/>
                </a:tc>
                <a:tc>
                  <a:txBody>
                    <a:bodyPr/>
                    <a:lstStyle/>
                    <a:p>
                      <a:pPr algn="ctr"/>
                      <a:r>
                        <a:rPr lang="en-US" dirty="0"/>
                        <a:t>0.716525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r>
                        <a:rPr lang="en-US" dirty="0"/>
                        <a:t>0.97739</a:t>
                      </a:r>
                    </a:p>
                  </a:txBody>
                  <a:tcPr/>
                </a:tc>
                <a:tc>
                  <a:txBody>
                    <a:bodyPr/>
                    <a:lstStyle/>
                    <a:p>
                      <a:pPr algn="ctr"/>
                      <a:r>
                        <a:rPr lang="en-US" dirty="0"/>
                        <a:t>0.91474</a:t>
                      </a:r>
                    </a:p>
                  </a:txBody>
                  <a:tcPr/>
                </a:tc>
                <a:tc>
                  <a:txBody>
                    <a:bodyPr/>
                    <a:lstStyle/>
                    <a:p>
                      <a:pPr algn="ctr"/>
                      <a:r>
                        <a:rPr lang="en-US" dirty="0"/>
                        <a:t>0.83875</a:t>
                      </a:r>
                    </a:p>
                  </a:txBody>
                  <a:tcPr/>
                </a:tc>
                <a:tc>
                  <a:txBody>
                    <a:bodyPr/>
                    <a:lstStyle/>
                    <a:p>
                      <a:pPr algn="ctr"/>
                      <a:r>
                        <a:rPr lang="en-US" dirty="0"/>
                        <a:t>0.6980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r>
                        <a:rPr lang="en-US" dirty="0"/>
                        <a:t>0.98254</a:t>
                      </a:r>
                    </a:p>
                  </a:txBody>
                  <a:tcPr/>
                </a:tc>
                <a:tc>
                  <a:txBody>
                    <a:bodyPr/>
                    <a:lstStyle/>
                    <a:p>
                      <a:pPr algn="ctr"/>
                      <a:r>
                        <a:rPr lang="en-US" dirty="0"/>
                        <a:t>0.91287</a:t>
                      </a:r>
                    </a:p>
                  </a:txBody>
                  <a:tcPr/>
                </a:tc>
                <a:tc>
                  <a:txBody>
                    <a:bodyPr/>
                    <a:lstStyle/>
                    <a:p>
                      <a:pPr algn="ctr"/>
                      <a:r>
                        <a:rPr lang="en-US" dirty="0"/>
                        <a:t>0.8535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0.6847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r>
                        <a:rPr lang="en-US" dirty="0"/>
                        <a:t>0.98468</a:t>
                      </a:r>
                    </a:p>
                  </a:txBody>
                  <a:tcPr/>
                </a:tc>
                <a:tc>
                  <a:txBody>
                    <a:bodyPr/>
                    <a:lstStyle/>
                    <a:p>
                      <a:pPr algn="ctr"/>
                      <a:r>
                        <a:rPr lang="en-US" dirty="0"/>
                        <a:t>0.91127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0.85422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0.6729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r>
                        <a:rPr lang="en-US" dirty="0"/>
                        <a:t>0.98534</a:t>
                      </a:r>
                    </a:p>
                  </a:txBody>
                  <a:tcPr/>
                </a:tc>
                <a:tc>
                  <a:txBody>
                    <a:bodyPr/>
                    <a:lstStyle/>
                    <a:p>
                      <a:pPr algn="ctr"/>
                      <a:r>
                        <a:rPr lang="en-US" dirty="0"/>
                        <a:t>0.90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0.85739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0.66368</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r>
                        <a:rPr lang="en-US" dirty="0"/>
                        <a:t>0.98595</a:t>
                      </a:r>
                    </a:p>
                  </a:txBody>
                  <a:tcPr/>
                </a:tc>
                <a:tc>
                  <a:txBody>
                    <a:bodyPr/>
                    <a:lstStyle/>
                    <a:p>
                      <a:pPr algn="ctr"/>
                      <a:r>
                        <a:rPr lang="en-US" dirty="0"/>
                        <a:t>0.9019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0.85588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0.647873</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847582266"/>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0.98446</a:t>
                      </a:r>
                    </a:p>
                  </a:txBody>
                  <a:tcPr/>
                </a:tc>
                <a:tc>
                  <a:txBody>
                    <a:bodyPr/>
                    <a:lstStyle/>
                    <a:p>
                      <a:pPr algn="ctr"/>
                      <a:r>
                        <a:rPr lang="en-US" dirty="0"/>
                        <a:t>0.96112</a:t>
                      </a:r>
                    </a:p>
                  </a:txBody>
                  <a:tcPr/>
                </a:tc>
                <a:tc>
                  <a:txBody>
                    <a:bodyPr/>
                    <a:lstStyle/>
                    <a:p>
                      <a:pPr algn="ctr"/>
                      <a:r>
                        <a:rPr lang="en-US" dirty="0"/>
                        <a:t>0.924811</a:t>
                      </a:r>
                    </a:p>
                  </a:txBody>
                  <a:tcPr/>
                </a:tc>
                <a:tc>
                  <a:txBody>
                    <a:bodyPr/>
                    <a:lstStyle/>
                    <a:p>
                      <a:pPr algn="ctr"/>
                      <a:r>
                        <a:rPr lang="en-US" dirty="0"/>
                        <a:t>0.89135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r>
                        <a:rPr lang="en-US" dirty="0"/>
                        <a:t>0.98849</a:t>
                      </a:r>
                    </a:p>
                  </a:txBody>
                  <a:tcPr/>
                </a:tc>
                <a:tc>
                  <a:txBody>
                    <a:bodyPr/>
                    <a:lstStyle/>
                    <a:p>
                      <a:pPr algn="ctr"/>
                      <a:r>
                        <a:rPr lang="en-US" dirty="0"/>
                        <a:t>0.97160</a:t>
                      </a:r>
                    </a:p>
                  </a:txBody>
                  <a:tcPr/>
                </a:tc>
                <a:tc>
                  <a:txBody>
                    <a:bodyPr/>
                    <a:lstStyle/>
                    <a:p>
                      <a:pPr algn="ctr"/>
                      <a:r>
                        <a:rPr lang="en-US" dirty="0"/>
                        <a:t>0.93651</a:t>
                      </a:r>
                    </a:p>
                  </a:txBody>
                  <a:tcPr/>
                </a:tc>
                <a:tc>
                  <a:txBody>
                    <a:bodyPr/>
                    <a:lstStyle/>
                    <a:p>
                      <a:pPr algn="ctr"/>
                      <a:r>
                        <a:rPr lang="en-US" dirty="0"/>
                        <a:t>0.902635</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r>
                        <a:rPr lang="en-US" dirty="0"/>
                        <a:t>0.991</a:t>
                      </a:r>
                    </a:p>
                  </a:txBody>
                  <a:tcPr/>
                </a:tc>
                <a:tc>
                  <a:txBody>
                    <a:bodyPr/>
                    <a:lstStyle/>
                    <a:p>
                      <a:pPr algn="ctr"/>
                      <a:r>
                        <a:rPr lang="en-US" dirty="0"/>
                        <a:t>0.97085</a:t>
                      </a:r>
                    </a:p>
                  </a:txBody>
                  <a:tcPr/>
                </a:tc>
                <a:tc>
                  <a:txBody>
                    <a:bodyPr/>
                    <a:lstStyle/>
                    <a:p>
                      <a:pPr algn="ctr"/>
                      <a:r>
                        <a:rPr lang="en-US" dirty="0"/>
                        <a:t>0.942106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0.897379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r>
                        <a:rPr lang="en-US" dirty="0"/>
                        <a:t>0.9918</a:t>
                      </a:r>
                    </a:p>
                  </a:txBody>
                  <a:tcPr/>
                </a:tc>
                <a:tc>
                  <a:txBody>
                    <a:bodyPr/>
                    <a:lstStyle/>
                    <a:p>
                      <a:pPr algn="ctr"/>
                      <a:r>
                        <a:rPr lang="en-US" dirty="0"/>
                        <a:t>0.96855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0.942634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0.8898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r>
                        <a:rPr lang="en-US" dirty="0"/>
                        <a:t>0.9922</a:t>
                      </a:r>
                    </a:p>
                  </a:txBody>
                  <a:tcPr/>
                </a:tc>
                <a:tc>
                  <a:txBody>
                    <a:bodyPr/>
                    <a:lstStyle/>
                    <a:p>
                      <a:pPr algn="ctr"/>
                      <a:r>
                        <a:rPr lang="en-US" dirty="0"/>
                        <a:t>0.965387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0.94210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0.88342</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r>
                        <a:rPr lang="en-US" dirty="0"/>
                        <a:t>0.993</a:t>
                      </a:r>
                    </a:p>
                  </a:txBody>
                  <a:tcPr/>
                </a:tc>
                <a:tc>
                  <a:txBody>
                    <a:bodyPr/>
                    <a:lstStyle/>
                    <a:p>
                      <a:pPr algn="ctr"/>
                      <a:r>
                        <a:rPr lang="en-US" dirty="0"/>
                        <a:t>0.96281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0.877657</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197124879"/>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r>
                        <a:rPr lang="en-US" dirty="0"/>
                        <a:t>0.96349</a:t>
                      </a:r>
                    </a:p>
                  </a:txBody>
                  <a:tcPr/>
                </a:tc>
                <a:tc>
                  <a:txBody>
                    <a:bodyPr/>
                    <a:lstStyle/>
                    <a:p>
                      <a:pPr algn="ctr"/>
                      <a:r>
                        <a:rPr lang="en-US" dirty="0"/>
                        <a:t>0.86997</a:t>
                      </a:r>
                    </a:p>
                  </a:txBody>
                  <a:tcPr/>
                </a:tc>
                <a:tc>
                  <a:txBody>
                    <a:bodyPr/>
                    <a:lstStyle/>
                    <a:p>
                      <a:pPr algn="ctr"/>
                      <a:r>
                        <a:rPr lang="en-US" dirty="0"/>
                        <a:t>0.67763</a:t>
                      </a:r>
                    </a:p>
                  </a:txBody>
                  <a:tcPr/>
                </a:tc>
                <a:tc>
                  <a:txBody>
                    <a:bodyPr/>
                    <a:lstStyle/>
                    <a:p>
                      <a:pPr algn="ctr"/>
                      <a:r>
                        <a:rPr lang="en-US" dirty="0"/>
                        <a:t>0.4897</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r>
                        <a:rPr lang="en-US" dirty="0"/>
                        <a:t>0.97976</a:t>
                      </a:r>
                    </a:p>
                  </a:txBody>
                  <a:tcPr/>
                </a:tc>
                <a:tc>
                  <a:txBody>
                    <a:bodyPr/>
                    <a:lstStyle/>
                    <a:p>
                      <a:pPr algn="ctr"/>
                      <a:r>
                        <a:rPr lang="en-US" dirty="0"/>
                        <a:t> 0.93</a:t>
                      </a:r>
                    </a:p>
                  </a:txBody>
                  <a:tcPr/>
                </a:tc>
                <a:tc>
                  <a:txBody>
                    <a:bodyPr/>
                    <a:lstStyle/>
                    <a:p>
                      <a:pPr algn="ctr"/>
                      <a:r>
                        <a:rPr lang="en-US" dirty="0"/>
                        <a:t>0.70254</a:t>
                      </a:r>
                    </a:p>
                  </a:txBody>
                  <a:tcPr/>
                </a:tc>
                <a:tc>
                  <a:txBody>
                    <a:bodyPr/>
                    <a:lstStyle/>
                    <a:p>
                      <a:pPr algn="ctr"/>
                      <a:r>
                        <a:rPr lang="en-US" dirty="0"/>
                        <a:t>0.46132</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r>
                        <a:rPr lang="en-US" dirty="0"/>
                        <a:t>0.97956</a:t>
                      </a:r>
                    </a:p>
                  </a:txBody>
                  <a:tcPr/>
                </a:tc>
                <a:tc>
                  <a:txBody>
                    <a:bodyPr/>
                    <a:lstStyle/>
                    <a:p>
                      <a:pPr algn="ctr"/>
                      <a:r>
                        <a:rPr lang="en-US" dirty="0"/>
                        <a:t>0.93532</a:t>
                      </a:r>
                    </a:p>
                  </a:txBody>
                  <a:tcPr/>
                </a:tc>
                <a:tc>
                  <a:txBody>
                    <a:bodyPr/>
                    <a:lstStyle/>
                    <a:p>
                      <a:pPr algn="ctr"/>
                      <a:r>
                        <a:rPr lang="en-US" dirty="0"/>
                        <a:t>0.69330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0.4299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r>
                        <a:rPr lang="en-US" dirty="0"/>
                        <a:t>0.97917</a:t>
                      </a:r>
                    </a:p>
                  </a:txBody>
                  <a:tcPr/>
                </a:tc>
                <a:tc>
                  <a:txBody>
                    <a:bodyPr/>
                    <a:lstStyle/>
                    <a:p>
                      <a:pPr algn="ctr"/>
                      <a:r>
                        <a:rPr lang="en-US" dirty="0"/>
                        <a:t>0.934828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0.40267</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r>
                        <a:rPr lang="en-US" dirty="0"/>
                        <a:t>0.97736</a:t>
                      </a:r>
                    </a:p>
                  </a:txBody>
                  <a:tcPr/>
                </a:tc>
                <a:tc>
                  <a:txBody>
                    <a:bodyPr/>
                    <a:lstStyle/>
                    <a:p>
                      <a:pPr algn="ctr"/>
                      <a:r>
                        <a:rPr lang="en-US" dirty="0"/>
                        <a:t>0.8911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0.6823</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0.4095</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r>
                        <a:rPr lang="en-US" dirty="0"/>
                        <a:t>0.97725</a:t>
                      </a:r>
                    </a:p>
                  </a:txBody>
                  <a:tcPr/>
                </a:tc>
                <a:tc>
                  <a:txBody>
                    <a:bodyPr/>
                    <a:lstStyle/>
                    <a:p>
                      <a:pPr algn="ctr"/>
                      <a:r>
                        <a:rPr lang="en-US" dirty="0"/>
                        <a:t>0.8886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0.68169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0.410531</a:t>
                      </a:r>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589006035"/>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r>
                        <a:rPr lang="en-US" dirty="0"/>
                        <a:t>0.95198</a:t>
                      </a:r>
                    </a:p>
                  </a:txBody>
                  <a:tcPr/>
                </a:tc>
                <a:tc>
                  <a:txBody>
                    <a:bodyPr/>
                    <a:lstStyle/>
                    <a:p>
                      <a:pPr algn="ctr"/>
                      <a:r>
                        <a:rPr lang="en-US" dirty="0"/>
                        <a:t>0.83791</a:t>
                      </a:r>
                    </a:p>
                  </a:txBody>
                  <a:tcPr/>
                </a:tc>
                <a:tc>
                  <a:txBody>
                    <a:bodyPr/>
                    <a:lstStyle/>
                    <a:p>
                      <a:pPr algn="ctr"/>
                      <a:r>
                        <a:rPr lang="en-US" dirty="0"/>
                        <a:t>0.8186</a:t>
                      </a:r>
                    </a:p>
                  </a:txBody>
                  <a:tcPr/>
                </a:tc>
                <a:tc>
                  <a:txBody>
                    <a:bodyPr/>
                    <a:lstStyle/>
                    <a:p>
                      <a:pPr algn="ctr"/>
                      <a:r>
                        <a:rPr lang="en-US" dirty="0"/>
                        <a:t>0.6522</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r>
                        <a:rPr lang="en-US" dirty="0"/>
                        <a:t>0.968</a:t>
                      </a:r>
                    </a:p>
                  </a:txBody>
                  <a:tcPr/>
                </a:tc>
                <a:tc>
                  <a:txBody>
                    <a:bodyPr/>
                    <a:lstStyle/>
                    <a:p>
                      <a:pPr algn="ctr"/>
                      <a:r>
                        <a:rPr lang="en-US" dirty="0"/>
                        <a:t>0.86186</a:t>
                      </a:r>
                    </a:p>
                  </a:txBody>
                  <a:tcPr/>
                </a:tc>
                <a:tc>
                  <a:txBody>
                    <a:bodyPr/>
                    <a:lstStyle/>
                    <a:p>
                      <a:pPr algn="ctr"/>
                      <a:r>
                        <a:rPr lang="en-US" dirty="0"/>
                        <a:t>0.853619</a:t>
                      </a:r>
                    </a:p>
                  </a:txBody>
                  <a:tcPr/>
                </a:tc>
                <a:tc>
                  <a:txBody>
                    <a:bodyPr/>
                    <a:lstStyle/>
                    <a:p>
                      <a:pPr algn="ctr"/>
                      <a:r>
                        <a:rPr lang="en-US" dirty="0"/>
                        <a:t>0.6580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r>
                        <a:rPr lang="en-US" dirty="0"/>
                        <a:t>0.9784</a:t>
                      </a:r>
                    </a:p>
                  </a:txBody>
                  <a:tcPr/>
                </a:tc>
                <a:tc>
                  <a:txBody>
                    <a:bodyPr/>
                    <a:lstStyle/>
                    <a:p>
                      <a:pPr algn="ctr"/>
                      <a:r>
                        <a:rPr lang="en-US" dirty="0"/>
                        <a:t>0.87328</a:t>
                      </a:r>
                    </a:p>
                  </a:txBody>
                  <a:tcPr/>
                </a:tc>
                <a:tc>
                  <a:txBody>
                    <a:bodyPr/>
                    <a:lstStyle/>
                    <a:p>
                      <a:pPr algn="ctr"/>
                      <a:r>
                        <a:rPr lang="en-US" dirty="0"/>
                        <a:t>0.870</a:t>
                      </a:r>
                    </a:p>
                  </a:txBody>
                  <a:tcPr/>
                </a:tc>
                <a:tc>
                  <a:txBody>
                    <a:bodyPr/>
                    <a:lstStyle/>
                    <a:p>
                      <a:pPr algn="ctr"/>
                      <a:r>
                        <a:rPr lang="en-US" dirty="0"/>
                        <a:t>0.655</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r>
                        <a:rPr lang="en-US" dirty="0"/>
                        <a:t>0.98</a:t>
                      </a:r>
                    </a:p>
                  </a:txBody>
                  <a:tcPr/>
                </a:tc>
                <a:tc>
                  <a:txBody>
                    <a:bodyPr/>
                    <a:lstStyle/>
                    <a:p>
                      <a:pPr algn="ctr"/>
                      <a:r>
                        <a:rPr lang="en-US" dirty="0"/>
                        <a:t>0.87027</a:t>
                      </a:r>
                    </a:p>
                  </a:txBody>
                  <a:tcPr/>
                </a:tc>
                <a:tc>
                  <a:txBody>
                    <a:bodyPr/>
                    <a:lstStyle/>
                    <a:p>
                      <a:pPr algn="ctr"/>
                      <a:r>
                        <a:rPr lang="en-US" dirty="0"/>
                        <a:t>0.8808</a:t>
                      </a:r>
                    </a:p>
                  </a:txBody>
                  <a:tcPr/>
                </a:tc>
                <a:tc>
                  <a:txBody>
                    <a:bodyPr/>
                    <a:lstStyle/>
                    <a:p>
                      <a:pPr algn="ctr"/>
                      <a:r>
                        <a:rPr lang="en-US" dirty="0"/>
                        <a:t>0.6409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r>
                        <a:rPr lang="en-US" dirty="0"/>
                        <a:t>0.9822</a:t>
                      </a:r>
                    </a:p>
                  </a:txBody>
                  <a:tcPr/>
                </a:tc>
                <a:tc>
                  <a:txBody>
                    <a:bodyPr/>
                    <a:lstStyle/>
                    <a:p>
                      <a:pPr algn="ctr"/>
                      <a:r>
                        <a:rPr lang="en-US" dirty="0"/>
                        <a:t>0.86618</a:t>
                      </a:r>
                    </a:p>
                  </a:txBody>
                  <a:tcPr/>
                </a:tc>
                <a:tc>
                  <a:txBody>
                    <a:bodyPr/>
                    <a:lstStyle/>
                    <a:p>
                      <a:pPr algn="ctr"/>
                      <a:r>
                        <a:rPr lang="en-US" dirty="0"/>
                        <a:t> 0.88861</a:t>
                      </a:r>
                    </a:p>
                  </a:txBody>
                  <a:tcPr/>
                </a:tc>
                <a:tc>
                  <a:txBody>
                    <a:bodyPr/>
                    <a:lstStyle/>
                    <a:p>
                      <a:pPr algn="ctr"/>
                      <a:r>
                        <a:rPr lang="en-US" dirty="0"/>
                        <a:t>0.63781</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r>
                        <a:rPr lang="en-US" dirty="0"/>
                        <a:t>0.98364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0.865</a:t>
                      </a:r>
                    </a:p>
                  </a:txBody>
                  <a:tcPr/>
                </a:tc>
                <a:tc>
                  <a:txBody>
                    <a:bodyPr/>
                    <a:lstStyle/>
                    <a:p>
                      <a:pPr algn="ctr"/>
                      <a:r>
                        <a:rPr lang="en-US" dirty="0"/>
                        <a:t>0.892</a:t>
                      </a:r>
                    </a:p>
                  </a:txBody>
                  <a:tcPr/>
                </a:tc>
                <a:tc>
                  <a:txBody>
                    <a:bodyPr/>
                    <a:lstStyle/>
                    <a:p>
                      <a:pPr algn="ctr"/>
                      <a:r>
                        <a:rPr lang="en-US" dirty="0"/>
                        <a:t>0.635</a:t>
                      </a:r>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3708</TotalTime>
  <Words>2714</Words>
  <Application>Microsoft Office PowerPoint</Application>
  <PresentationFormat>Custom</PresentationFormat>
  <Paragraphs>789</Paragraphs>
  <Slides>58</Slides>
  <Notes>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Hubness-aware Weighting  </vt:lpstr>
      <vt:lpstr>Hubness-aware Weighting (Cont.)  </vt:lpstr>
      <vt:lpstr>Hubness-aware Weighting (Cont.)  </vt:lpstr>
      <vt:lpstr>Hubness-aware Weighting (Cont.)  </vt:lpstr>
      <vt:lpstr>Hubness-aware Weighting (Cont.)  </vt:lpstr>
      <vt:lpstr>Hubness-aware Weighting (Cont.)  </vt:lpstr>
      <vt:lpstr>Experiment Sitting</vt:lpstr>
      <vt:lpstr>Experiment Sitting (Cont.)</vt:lpstr>
      <vt:lpstr>ROC curve and PR curve</vt:lpstr>
      <vt:lpstr>ROC curve and PR curve (Cont.) </vt:lpstr>
      <vt:lpstr>Simple WP Vs. Improved WP - Kinas</vt:lpstr>
      <vt:lpstr>Simple WP Vs. Improved WP - NR</vt:lpstr>
      <vt:lpstr>Simple WP Vs. Improved WP - GPCR</vt:lpstr>
      <vt:lpstr>Simple WP Vs. Improved WP – Ion Channels</vt:lpstr>
      <vt:lpstr>Simple WP Vs. Improved WP – Enzyme</vt:lpstr>
      <vt:lpstr>Conclusion </vt:lpstr>
      <vt:lpstr>Similarity Based Improvement </vt:lpstr>
      <vt:lpstr>Jaccard Similarity  </vt:lpstr>
      <vt:lpstr>Jaccard Similarity (Cont.)  </vt:lpstr>
      <vt:lpstr>Jaccard Similarity (Cont.)  </vt:lpstr>
      <vt:lpstr>Improved Weighted Profile</vt:lpstr>
      <vt:lpstr>Improved Weighted Profile (Cont.)</vt:lpstr>
      <vt:lpstr>Improved Weighted Profile (Cont.)</vt:lpstr>
      <vt:lpstr>Simple WP Vs. Improved WP - Kinas</vt:lpstr>
      <vt:lpstr>Simple WP Vs. Improved WP - NR</vt:lpstr>
      <vt:lpstr>Simple WP Vs. Improved WP - GPCR</vt:lpstr>
      <vt:lpstr>Simple WP Vs. Improved WP – Ion Channels</vt:lpstr>
      <vt:lpstr>Conclusion   </vt:lpstr>
      <vt:lpstr>Recalculating Jaccard Similarity  </vt:lpstr>
      <vt:lpstr>Simple WP Vs. Improved WP - Kinas</vt:lpstr>
      <vt:lpstr>Simple WP Vs. Improved WP - NR</vt:lpstr>
      <vt:lpstr>Simple WP Vs. Improved WP - GPCR</vt:lpstr>
      <vt:lpstr>Simple WP Vs. Improved WP – Ion Channels</vt:lpstr>
      <vt:lpstr>Conclusion   </vt:lpstr>
      <vt:lpstr>Implementation</vt:lpstr>
      <vt:lpstr>References </vt:lpstr>
      <vt:lpstr>PowerPoint Presentation</vt:lpstr>
      <vt:lpstr>PowerPoint Presentation</vt:lpstr>
      <vt:lpstr>Experiment Results (Cont.) </vt:lpstr>
      <vt:lpstr>Experiment Results (Cont.) </vt:lpstr>
      <vt:lpstr>Experiment Results (Cont.) </vt:lpstr>
      <vt:lpstr>Experiment Results (Cont.) </vt:lpstr>
      <vt:lpstr>Experiment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258</cp:revision>
  <dcterms:created xsi:type="dcterms:W3CDTF">2018-12-03T20:16:42Z</dcterms:created>
  <dcterms:modified xsi:type="dcterms:W3CDTF">2019-01-23T15:35:29Z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