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34"/>
  </p:notesMasterIdLst>
  <p:handoutMasterIdLst>
    <p:handoutMasterId r:id="rId35"/>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294" r:id="rId31"/>
    <p:sldId id="289" r:id="rId32"/>
    <p:sldId id="292" r:id="rId33"/>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114" d="100"/>
          <a:sy n="114" d="100"/>
        </p:scale>
        <p:origin x="474" y="114"/>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1/20/2019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1/20/2019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1/20/2019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1/20/2019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1/20/2019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83740"/>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13" y="2683740"/>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Drug-Drug similarities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Target-Target similarities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to recalculate the Drug-Drug and Target-Target similarities based only on the interaction matrix. Which does make sense that two drugs are more similar when there are more common targets which both interact with (same in Target-Target similarities).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4858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3783073064"/>
              </p:ext>
            </p:extLst>
          </p:nvPr>
        </p:nvGraphicFramePr>
        <p:xfrm>
          <a:off x="1598612" y="1600200"/>
          <a:ext cx="9372600" cy="4338364"/>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0.84159</a:t>
                      </a:r>
                    </a:p>
                  </a:txBody>
                  <a:tcPr/>
                </a:tc>
                <a:tc>
                  <a:txBody>
                    <a:bodyPr/>
                    <a:lstStyle/>
                    <a:p>
                      <a:pPr algn="ctr"/>
                      <a:r>
                        <a:rPr lang="en-US" dirty="0"/>
                        <a:t>0.51517</a:t>
                      </a:r>
                    </a:p>
                  </a:txBody>
                  <a:tcPr/>
                </a:tc>
                <a:tc>
                  <a:txBody>
                    <a:bodyPr/>
                    <a:lstStyle/>
                    <a:p>
                      <a:pPr algn="ctr"/>
                      <a:r>
                        <a:rPr lang="en-US" dirty="0"/>
                        <a:t>0.84159</a:t>
                      </a:r>
                    </a:p>
                  </a:txBody>
                  <a:tcPr/>
                </a:tc>
                <a:tc>
                  <a:txBody>
                    <a:bodyPr/>
                    <a:lstStyle/>
                    <a:p>
                      <a:pPr algn="ctr"/>
                      <a:r>
                        <a:rPr lang="en-US" dirty="0"/>
                        <a:t>0.51517</a:t>
                      </a:r>
                    </a:p>
                  </a:txBody>
                  <a:tcPr/>
                </a:tc>
                <a:tc>
                  <a:txBody>
                    <a:bodyPr/>
                    <a:lstStyle/>
                    <a:p>
                      <a:pPr algn="ctr"/>
                      <a:r>
                        <a:rPr lang="en-US" dirty="0"/>
                        <a:t>0.9074</a:t>
                      </a:r>
                    </a:p>
                  </a:txBody>
                  <a:tcPr/>
                </a:tc>
                <a:tc>
                  <a:txBody>
                    <a:bodyPr/>
                    <a:lstStyle/>
                    <a:p>
                      <a:pPr algn="ctr"/>
                      <a:r>
                        <a:rPr lang="en-US" dirty="0"/>
                        <a:t>0.84523</a:t>
                      </a:r>
                    </a:p>
                  </a:txBody>
                  <a:tcPr/>
                </a:tc>
                <a:tc>
                  <a:txBody>
                    <a:bodyPr/>
                    <a:lstStyle/>
                    <a:p>
                      <a:pPr algn="ctr"/>
                      <a:r>
                        <a:rPr lang="en-US" dirty="0"/>
                        <a:t>0.5887</a:t>
                      </a:r>
                    </a:p>
                  </a:txBody>
                  <a:tcPr/>
                </a:tc>
                <a:tc>
                  <a:txBody>
                    <a:bodyPr/>
                    <a:lstStyle/>
                    <a:p>
                      <a:pPr algn="ctr"/>
                      <a:r>
                        <a:rPr lang="en-US" dirty="0"/>
                        <a:t>0.37381</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0.8958</a:t>
                      </a:r>
                    </a:p>
                  </a:txBody>
                  <a:tcPr/>
                </a:tc>
                <a:tc>
                  <a:txBody>
                    <a:bodyPr/>
                    <a:lstStyle/>
                    <a:p>
                      <a:pPr algn="ctr"/>
                      <a:r>
                        <a:rPr lang="en-US" dirty="0"/>
                        <a:t>0.71723</a:t>
                      </a:r>
                    </a:p>
                  </a:txBody>
                  <a:tcPr/>
                </a:tc>
                <a:tc>
                  <a:txBody>
                    <a:bodyPr/>
                    <a:lstStyle/>
                    <a:p>
                      <a:pPr algn="ctr"/>
                      <a:r>
                        <a:rPr lang="en-US" dirty="0"/>
                        <a:t>0.89284</a:t>
                      </a:r>
                    </a:p>
                  </a:txBody>
                  <a:tcPr/>
                </a:tc>
                <a:tc>
                  <a:txBody>
                    <a:bodyPr/>
                    <a:lstStyle/>
                    <a:p>
                      <a:pPr algn="ctr"/>
                      <a:r>
                        <a:rPr lang="en-US" dirty="0"/>
                        <a:t>0.70593</a:t>
                      </a:r>
                    </a:p>
                  </a:txBody>
                  <a:tcPr/>
                </a:tc>
                <a:tc>
                  <a:txBody>
                    <a:bodyPr/>
                    <a:lstStyle/>
                    <a:p>
                      <a:pPr algn="ctr"/>
                      <a:r>
                        <a:rPr lang="en-US" dirty="0"/>
                        <a:t>0.95285</a:t>
                      </a:r>
                    </a:p>
                  </a:txBody>
                  <a:tcPr/>
                </a:tc>
                <a:tc>
                  <a:txBody>
                    <a:bodyPr/>
                    <a:lstStyle/>
                    <a:p>
                      <a:pPr algn="ctr"/>
                      <a:r>
                        <a:rPr lang="en-US" dirty="0"/>
                        <a:t>0.915</a:t>
                      </a:r>
                    </a:p>
                  </a:txBody>
                  <a:tcPr/>
                </a:tc>
                <a:tc>
                  <a:txBody>
                    <a:bodyPr/>
                    <a:lstStyle/>
                    <a:p>
                      <a:pPr algn="ctr"/>
                      <a:r>
                        <a:rPr lang="en-US" dirty="0"/>
                        <a:t>0.62539</a:t>
                      </a:r>
                    </a:p>
                  </a:txBody>
                  <a:tcPr/>
                </a:tc>
                <a:tc>
                  <a:txBody>
                    <a:bodyPr/>
                    <a:lstStyle/>
                    <a:p>
                      <a:pPr algn="ctr"/>
                      <a:r>
                        <a:rPr lang="en-US" dirty="0"/>
                        <a:t>0.26056</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0.8958</a:t>
                      </a:r>
                    </a:p>
                  </a:txBody>
                  <a:tcPr/>
                </a:tc>
                <a:tc>
                  <a:txBody>
                    <a:bodyPr/>
                    <a:lstStyle/>
                    <a:p>
                      <a:pPr algn="ctr"/>
                      <a:r>
                        <a:rPr lang="en-US" dirty="0"/>
                        <a:t>0.65672</a:t>
                      </a:r>
                    </a:p>
                  </a:txBody>
                  <a:tcPr/>
                </a:tc>
                <a:tc>
                  <a:txBody>
                    <a:bodyPr/>
                    <a:lstStyle/>
                    <a:p>
                      <a:pPr algn="ctr"/>
                      <a:r>
                        <a:rPr lang="en-US" dirty="0"/>
                        <a:t>0.88124</a:t>
                      </a:r>
                    </a:p>
                  </a:txBody>
                  <a:tcPr/>
                </a:tc>
                <a:tc>
                  <a:txBody>
                    <a:bodyPr/>
                    <a:lstStyle/>
                    <a:p>
                      <a:pPr algn="ctr"/>
                      <a:r>
                        <a:rPr lang="en-US" dirty="0"/>
                        <a:t>0.48684</a:t>
                      </a:r>
                    </a:p>
                  </a:txBody>
                  <a:tcPr/>
                </a:tc>
                <a:tc>
                  <a:txBody>
                    <a:bodyPr/>
                    <a:lstStyle/>
                    <a:p>
                      <a:pPr algn="ctr"/>
                      <a:r>
                        <a:rPr lang="en-US" dirty="0"/>
                        <a:t>0.9955</a:t>
                      </a:r>
                    </a:p>
                  </a:txBody>
                  <a:tcPr/>
                </a:tc>
                <a:tc>
                  <a:txBody>
                    <a:bodyPr/>
                    <a:lstStyle/>
                    <a:p>
                      <a:pPr algn="ctr"/>
                      <a:r>
                        <a:rPr lang="en-US" dirty="0"/>
                        <a:t>0.8909</a:t>
                      </a:r>
                    </a:p>
                  </a:txBody>
                  <a:tcPr/>
                </a:tc>
                <a:tc>
                  <a:txBody>
                    <a:bodyPr/>
                    <a:lstStyle/>
                    <a:p>
                      <a:pPr algn="ctr"/>
                      <a:r>
                        <a:rPr lang="en-US" dirty="0"/>
                        <a:t>0.71145</a:t>
                      </a:r>
                    </a:p>
                  </a:txBody>
                  <a:tcPr/>
                </a:tc>
                <a:tc>
                  <a:txBody>
                    <a:bodyPr/>
                    <a:lstStyle/>
                    <a:p>
                      <a:pPr algn="ctr"/>
                      <a:r>
                        <a:rPr lang="en-US" dirty="0"/>
                        <a:t>0.38557</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0.89242</a:t>
                      </a:r>
                    </a:p>
                  </a:txBody>
                  <a:tcPr/>
                </a:tc>
                <a:tc>
                  <a:txBody>
                    <a:bodyPr/>
                    <a:lstStyle/>
                    <a:p>
                      <a:pPr algn="ctr"/>
                      <a:r>
                        <a:rPr lang="en-US" dirty="0"/>
                        <a:t>0.66938</a:t>
                      </a:r>
                    </a:p>
                  </a:txBody>
                  <a:tcPr/>
                </a:tc>
                <a:tc>
                  <a:txBody>
                    <a:bodyPr/>
                    <a:lstStyle/>
                    <a:p>
                      <a:pPr algn="ctr"/>
                      <a:r>
                        <a:rPr lang="en-US" dirty="0"/>
                        <a:t>0.86606</a:t>
                      </a:r>
                    </a:p>
                  </a:txBody>
                  <a:tcPr/>
                </a:tc>
                <a:tc>
                  <a:txBody>
                    <a:bodyPr/>
                    <a:lstStyle/>
                    <a:p>
                      <a:pPr algn="ctr"/>
                      <a:r>
                        <a:rPr lang="en-US" dirty="0"/>
                        <a:t>0.47067</a:t>
                      </a:r>
                    </a:p>
                  </a:txBody>
                  <a:tcPr/>
                </a:tc>
                <a:tc>
                  <a:txBody>
                    <a:bodyPr/>
                    <a:lstStyle/>
                    <a:p>
                      <a:pPr algn="ctr"/>
                      <a:r>
                        <a:rPr lang="en-US" dirty="0"/>
                        <a:t>0.99810</a:t>
                      </a:r>
                    </a:p>
                  </a:txBody>
                  <a:tcPr/>
                </a:tc>
                <a:tc>
                  <a:txBody>
                    <a:bodyPr/>
                    <a:lstStyle/>
                    <a:p>
                      <a:pPr algn="ctr"/>
                      <a:r>
                        <a:rPr lang="en-US" dirty="0"/>
                        <a:t>0.94367</a:t>
                      </a:r>
                    </a:p>
                  </a:txBody>
                  <a:tcPr/>
                </a:tc>
                <a:tc>
                  <a:txBody>
                    <a:bodyPr/>
                    <a:lstStyle/>
                    <a:p>
                      <a:pPr algn="ctr"/>
                      <a:r>
                        <a:rPr lang="en-US" dirty="0"/>
                        <a:t>0.6802</a:t>
                      </a:r>
                    </a:p>
                  </a:txBody>
                  <a:tcPr/>
                </a:tc>
                <a:tc>
                  <a:txBody>
                    <a:bodyPr/>
                    <a:lstStyle/>
                    <a:p>
                      <a:pPr algn="ctr"/>
                      <a:r>
                        <a:rPr lang="en-US" dirty="0"/>
                        <a:t>0.3338</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0.87892</a:t>
                      </a:r>
                    </a:p>
                  </a:txBody>
                  <a:tcPr/>
                </a:tc>
                <a:tc>
                  <a:txBody>
                    <a:bodyPr/>
                    <a:lstStyle/>
                    <a:p>
                      <a:pPr algn="ctr"/>
                      <a:r>
                        <a:rPr lang="en-US" dirty="0"/>
                        <a:t>0.39681</a:t>
                      </a:r>
                    </a:p>
                  </a:txBody>
                  <a:tcPr/>
                </a:tc>
                <a:tc>
                  <a:txBody>
                    <a:bodyPr/>
                    <a:lstStyle/>
                    <a:p>
                      <a:pPr algn="ctr"/>
                      <a:r>
                        <a:rPr lang="en-US" dirty="0"/>
                        <a:t>0.85467</a:t>
                      </a:r>
                    </a:p>
                  </a:txBody>
                  <a:tcPr/>
                </a:tc>
                <a:tc>
                  <a:txBody>
                    <a:bodyPr/>
                    <a:lstStyle/>
                    <a:p>
                      <a:pPr algn="ctr"/>
                      <a:r>
                        <a:rPr lang="en-US" dirty="0"/>
                        <a:t>0.44456</a:t>
                      </a:r>
                    </a:p>
                  </a:txBody>
                  <a:tcPr/>
                </a:tc>
                <a:tc>
                  <a:txBody>
                    <a:bodyPr/>
                    <a:lstStyle/>
                    <a:p>
                      <a:pPr algn="ctr"/>
                      <a:r>
                        <a:rPr lang="en-US" dirty="0"/>
                        <a:t>0.99683</a:t>
                      </a:r>
                    </a:p>
                  </a:txBody>
                  <a:tcPr/>
                </a:tc>
                <a:tc>
                  <a:txBody>
                    <a:bodyPr/>
                    <a:lstStyle/>
                    <a:p>
                      <a:pPr algn="ctr"/>
                      <a:r>
                        <a:rPr lang="en-US" dirty="0"/>
                        <a:t>0.9296</a:t>
                      </a:r>
                    </a:p>
                  </a:txBody>
                  <a:tcPr/>
                </a:tc>
                <a:tc>
                  <a:txBody>
                    <a:bodyPr/>
                    <a:lstStyle/>
                    <a:p>
                      <a:pPr algn="ctr"/>
                      <a:r>
                        <a:rPr lang="en-US" dirty="0"/>
                        <a:t>0.64986</a:t>
                      </a:r>
                    </a:p>
                  </a:txBody>
                  <a:tcPr/>
                </a:tc>
                <a:tc>
                  <a:txBody>
                    <a:bodyPr/>
                    <a:lstStyle/>
                    <a:p>
                      <a:pPr algn="ctr"/>
                      <a:r>
                        <a:rPr lang="en-US" dirty="0"/>
                        <a:t>0.32351</a:t>
                      </a:r>
                    </a:p>
                  </a:txBody>
                  <a:tcPr/>
                </a:tc>
                <a:extLst>
                  <a:ext uri="{0D108BD9-81ED-4DB2-BD59-A6C34878D82A}">
                    <a16:rowId xmlns:a16="http://schemas.microsoft.com/office/drawing/2014/main" val="1731143259"/>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977580403"/>
              </p:ext>
            </p:extLst>
          </p:nvPr>
        </p:nvGraphicFramePr>
        <p:xfrm>
          <a:off x="1598612" y="1600200"/>
          <a:ext cx="9372600" cy="4338364"/>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Nuclear Receptors (NR)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0.46</a:t>
                      </a:r>
                    </a:p>
                  </a:txBody>
                  <a:tcPr/>
                </a:tc>
                <a:tc>
                  <a:txBody>
                    <a:bodyPr/>
                    <a:lstStyle/>
                    <a:p>
                      <a:pPr algn="ctr"/>
                      <a:r>
                        <a:rPr lang="en-US" dirty="0"/>
                        <a:t>0.01923</a:t>
                      </a:r>
                    </a:p>
                  </a:txBody>
                  <a:tcPr/>
                </a:tc>
                <a:tc>
                  <a:txBody>
                    <a:bodyPr/>
                    <a:lstStyle/>
                    <a:p>
                      <a:pPr algn="ctr"/>
                      <a:r>
                        <a:rPr lang="en-US" dirty="0"/>
                        <a:t>0.46</a:t>
                      </a:r>
                    </a:p>
                  </a:txBody>
                  <a:tcPr/>
                </a:tc>
                <a:tc>
                  <a:txBody>
                    <a:bodyPr/>
                    <a:lstStyle/>
                    <a:p>
                      <a:pPr algn="ctr"/>
                      <a:r>
                        <a:rPr lang="en-US" dirty="0"/>
                        <a:t>0.01923</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 0.5</a:t>
                      </a:r>
                    </a:p>
                  </a:txBody>
                  <a:tcPr/>
                </a:tc>
                <a:tc>
                  <a:txBody>
                    <a:bodyPr/>
                    <a:lstStyle/>
                    <a:p>
                      <a:pPr algn="ctr"/>
                      <a:r>
                        <a:rPr lang="en-US" dirty="0"/>
                        <a:t>0.51923</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0.42</a:t>
                      </a:r>
                    </a:p>
                  </a:txBody>
                  <a:tcPr/>
                </a:tc>
                <a:tc>
                  <a:txBody>
                    <a:bodyPr/>
                    <a:lstStyle/>
                    <a:p>
                      <a:pPr algn="ctr"/>
                      <a:r>
                        <a:rPr lang="en-US" dirty="0"/>
                        <a:t>0.01923</a:t>
                      </a:r>
                    </a:p>
                  </a:txBody>
                  <a:tcPr/>
                </a:tc>
                <a:tc>
                  <a:txBody>
                    <a:bodyPr/>
                    <a:lstStyle/>
                    <a:p>
                      <a:pPr algn="ctr"/>
                      <a:r>
                        <a:rPr lang="en-US" dirty="0"/>
                        <a:t>0.42</a:t>
                      </a:r>
                    </a:p>
                  </a:txBody>
                  <a:tcPr/>
                </a:tc>
                <a:tc>
                  <a:txBody>
                    <a:bodyPr/>
                    <a:lstStyle/>
                    <a:p>
                      <a:pPr algn="ctr"/>
                      <a:r>
                        <a:rPr lang="en-US" dirty="0"/>
                        <a:t>0.01923</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0.5</a:t>
                      </a:r>
                    </a:p>
                  </a:txBody>
                  <a:tcPr/>
                </a:tc>
                <a:tc>
                  <a:txBody>
                    <a:bodyPr/>
                    <a:lstStyle/>
                    <a:p>
                      <a:pPr algn="ctr"/>
                      <a:r>
                        <a:rPr lang="en-US" dirty="0"/>
                        <a:t>0.51923</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0.4</a:t>
                      </a:r>
                    </a:p>
                  </a:txBody>
                  <a:tcPr/>
                </a:tc>
                <a:tc>
                  <a:txBody>
                    <a:bodyPr/>
                    <a:lstStyle/>
                    <a:p>
                      <a:pPr algn="ctr"/>
                      <a:r>
                        <a:rPr lang="en-US" dirty="0"/>
                        <a:t>0.0192</a:t>
                      </a:r>
                    </a:p>
                  </a:txBody>
                  <a:tcPr/>
                </a:tc>
                <a:tc>
                  <a:txBody>
                    <a:bodyPr/>
                    <a:lstStyle/>
                    <a:p>
                      <a:pPr algn="ctr"/>
                      <a:r>
                        <a:rPr lang="en-US" dirty="0"/>
                        <a:t>0.4</a:t>
                      </a:r>
                    </a:p>
                  </a:txBody>
                  <a:tcPr/>
                </a:tc>
                <a:tc>
                  <a:txBody>
                    <a:bodyPr/>
                    <a:lstStyle/>
                    <a:p>
                      <a:pPr algn="ctr"/>
                      <a:r>
                        <a:rPr lang="en-US" dirty="0"/>
                        <a:t>0.01923</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0.5</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0.51923</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0.36</a:t>
                      </a:r>
                    </a:p>
                  </a:txBody>
                  <a:tcPr/>
                </a:tc>
                <a:tc>
                  <a:txBody>
                    <a:bodyPr/>
                    <a:lstStyle/>
                    <a:p>
                      <a:pPr algn="ctr"/>
                      <a:r>
                        <a:rPr lang="en-US" dirty="0"/>
                        <a:t>0.01923</a:t>
                      </a:r>
                    </a:p>
                  </a:txBody>
                  <a:tcPr/>
                </a:tc>
                <a:tc>
                  <a:txBody>
                    <a:bodyPr/>
                    <a:lstStyle/>
                    <a:p>
                      <a:pPr algn="ctr"/>
                      <a:r>
                        <a:rPr lang="en-US" dirty="0"/>
                        <a:t>0.36</a:t>
                      </a:r>
                    </a:p>
                  </a:txBody>
                  <a:tcPr/>
                </a:tc>
                <a:tc>
                  <a:txBody>
                    <a:bodyPr/>
                    <a:lstStyle/>
                    <a:p>
                      <a:pPr algn="ctr"/>
                      <a:r>
                        <a:rPr lang="en-US" dirty="0"/>
                        <a:t>0.01923</a:t>
                      </a:r>
                    </a:p>
                  </a:txBody>
                  <a:tcPr/>
                </a:tc>
                <a:tc>
                  <a:txBody>
                    <a:bodyPr/>
                    <a:lstStyle/>
                    <a:p>
                      <a:pPr algn="ctr"/>
                      <a:r>
                        <a:rPr lang="en-US" dirty="0"/>
                        <a:t>1</a:t>
                      </a:r>
                    </a:p>
                  </a:txBody>
                  <a:tcPr/>
                </a:tc>
                <a:tc>
                  <a:txBody>
                    <a:bodyPr/>
                    <a:lstStyle/>
                    <a:p>
                      <a:pPr algn="ctr"/>
                      <a:r>
                        <a:rPr lang="en-US" dirty="0"/>
                        <a:t>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0.5</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0.51923</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0.36</a:t>
                      </a:r>
                    </a:p>
                  </a:txBody>
                  <a:tcPr/>
                </a:tc>
                <a:tc>
                  <a:txBody>
                    <a:bodyPr/>
                    <a:lstStyle/>
                    <a:p>
                      <a:pPr algn="ctr"/>
                      <a:r>
                        <a:rPr lang="en-US" dirty="0"/>
                        <a:t>0.01923</a:t>
                      </a:r>
                    </a:p>
                  </a:txBody>
                  <a:tcPr/>
                </a:tc>
                <a:tc>
                  <a:txBody>
                    <a:bodyPr/>
                    <a:lstStyle/>
                    <a:p>
                      <a:pPr algn="ctr"/>
                      <a:r>
                        <a:rPr lang="en-US" dirty="0"/>
                        <a:t>0.36</a:t>
                      </a:r>
                    </a:p>
                  </a:txBody>
                  <a:tcPr/>
                </a:tc>
                <a:tc>
                  <a:txBody>
                    <a:bodyPr/>
                    <a:lstStyle/>
                    <a:p>
                      <a:pPr algn="ctr"/>
                      <a:r>
                        <a:rPr lang="en-US" dirty="0"/>
                        <a:t>0.01923</a:t>
                      </a:r>
                    </a:p>
                  </a:txBody>
                  <a:tcPr/>
                </a:tc>
                <a:tc>
                  <a:txBody>
                    <a:bodyPr/>
                    <a:lstStyle/>
                    <a:p>
                      <a:pPr algn="ctr"/>
                      <a:r>
                        <a:rPr lang="en-US" dirty="0"/>
                        <a:t>1</a:t>
                      </a:r>
                    </a:p>
                  </a:txBody>
                  <a:tcPr/>
                </a:tc>
                <a:tc>
                  <a:txBody>
                    <a:bodyPr/>
                    <a:lstStyle/>
                    <a:p>
                      <a:pPr algn="ctr"/>
                      <a:r>
                        <a:rPr lang="en-US" dirty="0"/>
                        <a:t>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0.5</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0.51923</a:t>
                      </a:r>
                    </a:p>
                  </a:txBody>
                  <a:tcPr/>
                </a:tc>
                <a:extLst>
                  <a:ext uri="{0D108BD9-81ED-4DB2-BD59-A6C34878D82A}">
                    <a16:rowId xmlns:a16="http://schemas.microsoft.com/office/drawing/2014/main" val="1731143259"/>
                  </a:ext>
                </a:extLst>
              </a:tr>
            </a:tbl>
          </a:graphicData>
        </a:graphic>
      </p:graphicFrame>
    </p:spTree>
    <p:extLst>
      <p:ext uri="{BB962C8B-B14F-4D97-AF65-F5344CB8AC3E}">
        <p14:creationId xmlns:p14="http://schemas.microsoft.com/office/powerpoint/2010/main" val="177074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1566306023"/>
              </p:ext>
            </p:extLst>
          </p:nvPr>
        </p:nvGraphicFramePr>
        <p:xfrm>
          <a:off x="1598612" y="1600200"/>
          <a:ext cx="9372600" cy="4338364"/>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G-protein coupled receptors (GPCR)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0.49468</a:t>
                      </a:r>
                    </a:p>
                  </a:txBody>
                  <a:tcPr/>
                </a:tc>
                <a:tc>
                  <a:txBody>
                    <a:bodyPr/>
                    <a:lstStyle/>
                    <a:p>
                      <a:pPr algn="ctr"/>
                      <a:r>
                        <a:rPr lang="en-US" dirty="0"/>
                        <a:t>0.00526</a:t>
                      </a:r>
                    </a:p>
                  </a:txBody>
                  <a:tcPr/>
                </a:tc>
                <a:tc>
                  <a:txBody>
                    <a:bodyPr/>
                    <a:lstStyle/>
                    <a:p>
                      <a:pPr algn="ctr"/>
                      <a:r>
                        <a:rPr lang="en-US" dirty="0"/>
                        <a:t>0.4946</a:t>
                      </a:r>
                    </a:p>
                  </a:txBody>
                  <a:tcPr/>
                </a:tc>
                <a:tc>
                  <a:txBody>
                    <a:bodyPr/>
                    <a:lstStyle/>
                    <a:p>
                      <a:pPr algn="ctr"/>
                      <a:r>
                        <a:rPr lang="en-US" dirty="0"/>
                        <a:t>0.00526</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0.48404</a:t>
                      </a:r>
                    </a:p>
                  </a:txBody>
                  <a:tcPr/>
                </a:tc>
                <a:tc>
                  <a:txBody>
                    <a:bodyPr/>
                    <a:lstStyle/>
                    <a:p>
                      <a:pPr algn="ctr"/>
                      <a:r>
                        <a:rPr lang="en-US" dirty="0"/>
                        <a:t>0.00526</a:t>
                      </a:r>
                    </a:p>
                  </a:txBody>
                  <a:tcPr/>
                </a:tc>
                <a:tc>
                  <a:txBody>
                    <a:bodyPr/>
                    <a:lstStyle/>
                    <a:p>
                      <a:pPr algn="ctr"/>
                      <a:r>
                        <a:rPr lang="en-US" dirty="0"/>
                        <a:t>0.4840</a:t>
                      </a:r>
                    </a:p>
                  </a:txBody>
                  <a:tcPr/>
                </a:tc>
                <a:tc>
                  <a:txBody>
                    <a:bodyPr/>
                    <a:lstStyle/>
                    <a:p>
                      <a:pPr algn="ctr"/>
                      <a:r>
                        <a:rPr lang="en-US" dirty="0"/>
                        <a:t>0.00526</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0.47872</a:t>
                      </a:r>
                    </a:p>
                  </a:txBody>
                  <a:tcPr/>
                </a:tc>
                <a:tc>
                  <a:txBody>
                    <a:bodyPr/>
                    <a:lstStyle/>
                    <a:p>
                      <a:pPr algn="ctr"/>
                      <a:r>
                        <a:rPr lang="en-US" dirty="0"/>
                        <a:t>0.00526</a:t>
                      </a:r>
                    </a:p>
                  </a:txBody>
                  <a:tcPr/>
                </a:tc>
                <a:tc>
                  <a:txBody>
                    <a:bodyPr/>
                    <a:lstStyle/>
                    <a:p>
                      <a:pPr algn="ctr"/>
                      <a:r>
                        <a:rPr lang="en-US" dirty="0"/>
                        <a:t>0.47872</a:t>
                      </a:r>
                    </a:p>
                  </a:txBody>
                  <a:tcPr/>
                </a:tc>
                <a:tc>
                  <a:txBody>
                    <a:bodyPr/>
                    <a:lstStyle/>
                    <a:p>
                      <a:pPr algn="ctr"/>
                      <a:r>
                        <a:rPr lang="en-US" dirty="0"/>
                        <a:t>0.00526</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0.47340</a:t>
                      </a:r>
                    </a:p>
                  </a:txBody>
                  <a:tcPr/>
                </a:tc>
                <a:tc>
                  <a:txBody>
                    <a:bodyPr/>
                    <a:lstStyle/>
                    <a:p>
                      <a:pPr algn="ctr"/>
                      <a:r>
                        <a:rPr lang="en-US" dirty="0"/>
                        <a:t>0.00526</a:t>
                      </a:r>
                    </a:p>
                  </a:txBody>
                  <a:tcPr/>
                </a:tc>
                <a:tc>
                  <a:txBody>
                    <a:bodyPr/>
                    <a:lstStyle/>
                    <a:p>
                      <a:pPr algn="ctr"/>
                      <a:r>
                        <a:rPr lang="en-US" dirty="0"/>
                        <a:t>0.47340</a:t>
                      </a:r>
                    </a:p>
                  </a:txBody>
                  <a:tcPr/>
                </a:tc>
                <a:tc>
                  <a:txBody>
                    <a:bodyPr/>
                    <a:lstStyle/>
                    <a:p>
                      <a:pPr algn="ctr"/>
                      <a:r>
                        <a:rPr lang="en-US" dirty="0"/>
                        <a:t>0.00526</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0.46808</a:t>
                      </a:r>
                    </a:p>
                  </a:txBody>
                  <a:tcPr/>
                </a:tc>
                <a:tc>
                  <a:txBody>
                    <a:bodyPr/>
                    <a:lstStyle/>
                    <a:p>
                      <a:pPr algn="ctr"/>
                      <a:r>
                        <a:rPr lang="en-US" dirty="0"/>
                        <a:t>0.00526</a:t>
                      </a:r>
                    </a:p>
                  </a:txBody>
                  <a:tcPr/>
                </a:tc>
                <a:tc>
                  <a:txBody>
                    <a:bodyPr/>
                    <a:lstStyle/>
                    <a:p>
                      <a:pPr algn="ctr"/>
                      <a:r>
                        <a:rPr lang="en-US" dirty="0"/>
                        <a:t>0.46808</a:t>
                      </a:r>
                    </a:p>
                  </a:txBody>
                  <a:tcPr/>
                </a:tc>
                <a:tc>
                  <a:txBody>
                    <a:bodyPr/>
                    <a:lstStyle/>
                    <a:p>
                      <a:pPr algn="ctr"/>
                      <a:r>
                        <a:rPr lang="en-US" dirty="0"/>
                        <a:t>0.00526</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bl>
          </a:graphicData>
        </a:graphic>
      </p:graphicFrame>
    </p:spTree>
    <p:extLst>
      <p:ext uri="{BB962C8B-B14F-4D97-AF65-F5344CB8AC3E}">
        <p14:creationId xmlns:p14="http://schemas.microsoft.com/office/powerpoint/2010/main" val="15354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2777</TotalTime>
  <Words>1667</Words>
  <Application>Microsoft Office PowerPoint</Application>
  <PresentationFormat>Custom</PresentationFormat>
  <Paragraphs>445</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vt:lpstr>
      <vt:lpstr>Problem Formulation (Cont.) </vt:lpstr>
      <vt:lpstr>Weighted Profile  </vt:lpstr>
      <vt:lpstr>Weighted Profile (Cont.) </vt:lpstr>
      <vt:lpstr>Weighted Profile (Cont.)  </vt:lpstr>
      <vt:lpstr>Weighted Profile (Cont.)  </vt:lpstr>
      <vt:lpstr>Weighted Profile (Cont.)  </vt:lpstr>
      <vt:lpstr>Weighted Profile (Cont.)  </vt:lpstr>
      <vt:lpstr>Improving the Weighted Profile  </vt:lpstr>
      <vt:lpstr>Jaccard Similarity  </vt:lpstr>
      <vt:lpstr>Jaccard Similarity (Cont.)  </vt:lpstr>
      <vt:lpstr>Jaccard Similarity (Cont.)  </vt:lpstr>
      <vt:lpstr>Improved Weighted Profile</vt:lpstr>
      <vt:lpstr>Improved Weighted Profile (Cont.)</vt:lpstr>
      <vt:lpstr>Improved Weighted Profile (Cont.)</vt:lpstr>
      <vt:lpstr>Experiment Sitting</vt:lpstr>
      <vt:lpstr>Experiment Sitting (Cont.)</vt:lpstr>
      <vt:lpstr>Experiment Results </vt:lpstr>
      <vt:lpstr>Experiment Results (Cont.) </vt:lpstr>
      <vt:lpstr>Experiment Results (Cont.) </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Abdullah Al Zoabi</cp:lastModifiedBy>
  <cp:revision>156</cp:revision>
  <dcterms:created xsi:type="dcterms:W3CDTF">2018-12-03T20:16:42Z</dcterms:created>
  <dcterms:modified xsi:type="dcterms:W3CDTF">2019-01-21T23:47:10Z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