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61"/>
  </p:notesMasterIdLst>
  <p:handoutMasterIdLst>
    <p:handoutMasterId r:id="rId62"/>
  </p:handoutMasterIdLst>
  <p:sldIdLst>
    <p:sldId id="264" r:id="rId5"/>
    <p:sldId id="281" r:id="rId6"/>
    <p:sldId id="290" r:id="rId7"/>
    <p:sldId id="295" r:id="rId8"/>
    <p:sldId id="297" r:id="rId9"/>
    <p:sldId id="300" r:id="rId10"/>
    <p:sldId id="299" r:id="rId11"/>
    <p:sldId id="305" r:id="rId12"/>
    <p:sldId id="301" r:id="rId13"/>
    <p:sldId id="306" r:id="rId14"/>
    <p:sldId id="302" r:id="rId15"/>
    <p:sldId id="303" r:id="rId16"/>
    <p:sldId id="304" r:id="rId17"/>
    <p:sldId id="307" r:id="rId18"/>
    <p:sldId id="323" r:id="rId19"/>
    <p:sldId id="322" r:id="rId20"/>
    <p:sldId id="324" r:id="rId21"/>
    <p:sldId id="325" r:id="rId22"/>
    <p:sldId id="326" r:id="rId23"/>
    <p:sldId id="327" r:id="rId24"/>
    <p:sldId id="328" r:id="rId25"/>
    <p:sldId id="315" r:id="rId26"/>
    <p:sldId id="316" r:id="rId27"/>
    <p:sldId id="341" r:id="rId28"/>
    <p:sldId id="342" r:id="rId29"/>
    <p:sldId id="329" r:id="rId30"/>
    <p:sldId id="330" r:id="rId31"/>
    <p:sldId id="331" r:id="rId32"/>
    <p:sldId id="332" r:id="rId33"/>
    <p:sldId id="333" r:id="rId34"/>
    <p:sldId id="348" r:id="rId35"/>
    <p:sldId id="309" r:id="rId36"/>
    <p:sldId id="334" r:id="rId37"/>
    <p:sldId id="310" r:id="rId38"/>
    <p:sldId id="311" r:id="rId39"/>
    <p:sldId id="312" r:id="rId40"/>
    <p:sldId id="313" r:id="rId41"/>
    <p:sldId id="314" r:id="rId42"/>
    <p:sldId id="337" r:id="rId43"/>
    <p:sldId id="338" r:id="rId44"/>
    <p:sldId id="339" r:id="rId45"/>
    <p:sldId id="340" r:id="rId46"/>
    <p:sldId id="294" r:id="rId47"/>
    <p:sldId id="344" r:id="rId48"/>
    <p:sldId id="345" r:id="rId49"/>
    <p:sldId id="346" r:id="rId50"/>
    <p:sldId id="347" r:id="rId51"/>
    <p:sldId id="317" r:id="rId52"/>
    <p:sldId id="318" r:id="rId53"/>
    <p:sldId id="319" r:id="rId54"/>
    <p:sldId id="320" r:id="rId55"/>
    <p:sldId id="321" r:id="rId56"/>
    <p:sldId id="343" r:id="rId57"/>
    <p:sldId id="336" r:id="rId58"/>
    <p:sldId id="289" r:id="rId59"/>
    <p:sldId id="292" r:id="rId60"/>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80" autoAdjust="0"/>
  </p:normalViewPr>
  <p:slideViewPr>
    <p:cSldViewPr showGuides="1">
      <p:cViewPr varScale="1">
        <p:scale>
          <a:sx n="104" d="100"/>
          <a:sy n="104" d="100"/>
        </p:scale>
        <p:origin x="144" y="324"/>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0.81189</c:v>
                </c:pt>
                <c:pt idx="1">
                  <c:v>0.875</c:v>
                </c:pt>
                <c:pt idx="2">
                  <c:v>0.90310000000000001</c:v>
                </c:pt>
                <c:pt idx="3">
                  <c:v>0.91468000000000005</c:v>
                </c:pt>
                <c:pt idx="4">
                  <c:v>0.92130000000000001</c:v>
                </c:pt>
                <c:pt idx="5">
                  <c:v>0.92379999999999995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0.81179999999999997</c:v>
                </c:pt>
                <c:pt idx="1">
                  <c:v>0.88219999999999998</c:v>
                </c:pt>
                <c:pt idx="2">
                  <c:v>0.91200000000000003</c:v>
                </c:pt>
                <c:pt idx="3">
                  <c:v>0.92490000000000006</c:v>
                </c:pt>
                <c:pt idx="4">
                  <c:v>0.93113000000000001</c:v>
                </c:pt>
                <c:pt idx="5">
                  <c:v>0.93200000000000005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0.72609999999999997</c:v>
                </c:pt>
                <c:pt idx="1">
                  <c:v>0.82230000000000003</c:v>
                </c:pt>
                <c:pt idx="2">
                  <c:v>0.85229999999999995</c:v>
                </c:pt>
                <c:pt idx="3">
                  <c:v>0.86529999999999996</c:v>
                </c:pt>
                <c:pt idx="4">
                  <c:v>0.86887999999999999</c:v>
                </c:pt>
                <c:pt idx="5">
                  <c:v>0.86970000000000003</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0.72609999999999997</c:v>
                </c:pt>
                <c:pt idx="1">
                  <c:v>0.87917999999999996</c:v>
                </c:pt>
                <c:pt idx="2">
                  <c:v>0.87917999999999996</c:v>
                </c:pt>
                <c:pt idx="3">
                  <c:v>0.87918200000000002</c:v>
                </c:pt>
                <c:pt idx="4">
                  <c:v>0.87917999999999996</c:v>
                </c:pt>
                <c:pt idx="5">
                  <c:v>0.87918269999999998</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0.81189</c:v>
                </c:pt>
                <c:pt idx="1">
                  <c:v>0.875</c:v>
                </c:pt>
                <c:pt idx="2">
                  <c:v>0.90310000000000001</c:v>
                </c:pt>
                <c:pt idx="3">
                  <c:v>0.91468000000000005</c:v>
                </c:pt>
                <c:pt idx="4">
                  <c:v>0.92130000000000001</c:v>
                </c:pt>
                <c:pt idx="5">
                  <c:v>0.92379999999999995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0.81179999999999997</c:v>
                </c:pt>
                <c:pt idx="1">
                  <c:v>0.88219999999999998</c:v>
                </c:pt>
                <c:pt idx="2">
                  <c:v>0.91200000000000003</c:v>
                </c:pt>
                <c:pt idx="3">
                  <c:v>0.92490000000000006</c:v>
                </c:pt>
                <c:pt idx="4">
                  <c:v>0.93113000000000001</c:v>
                </c:pt>
                <c:pt idx="5">
                  <c:v>0.93200000000000005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0.95198000000000005</c:v>
                </c:pt>
                <c:pt idx="1">
                  <c:v>0.96799999999999997</c:v>
                </c:pt>
                <c:pt idx="2">
                  <c:v>0.97840000000000005</c:v>
                </c:pt>
                <c:pt idx="3">
                  <c:v>0.98</c:v>
                </c:pt>
                <c:pt idx="4">
                  <c:v>0.98219999999999996</c:v>
                </c:pt>
                <c:pt idx="5">
                  <c:v>0.98363999999999996</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0.52847999999999995</c:v>
                </c:pt>
                <c:pt idx="1">
                  <c:v>0.56999999999999995</c:v>
                </c:pt>
                <c:pt idx="2">
                  <c:v>0.61387999999999998</c:v>
                </c:pt>
                <c:pt idx="3">
                  <c:v>0.62409999999999999</c:v>
                </c:pt>
                <c:pt idx="4">
                  <c:v>0.627</c:v>
                </c:pt>
                <c:pt idx="5">
                  <c:v>0.622</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0.52839999999999998</c:v>
                </c:pt>
                <c:pt idx="1">
                  <c:v>0.64390000000000003</c:v>
                </c:pt>
                <c:pt idx="2">
                  <c:v>0.71089999999999998</c:v>
                </c:pt>
                <c:pt idx="3">
                  <c:v>0.73040000000000005</c:v>
                </c:pt>
                <c:pt idx="4">
                  <c:v>0.72889999999999999</c:v>
                </c:pt>
                <c:pt idx="5">
                  <c:v>0.70299999999999996</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0.83791000000000004</c:v>
                </c:pt>
                <c:pt idx="1">
                  <c:v>0.86185999999999996</c:v>
                </c:pt>
                <c:pt idx="2">
                  <c:v>0.87327999999999995</c:v>
                </c:pt>
                <c:pt idx="3">
                  <c:v>0.87026999999999999</c:v>
                </c:pt>
                <c:pt idx="4">
                  <c:v>0.86617999999999995</c:v>
                </c:pt>
                <c:pt idx="5">
                  <c:v>0.86499999999999999</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0.8427</c:v>
                </c:pt>
                <c:pt idx="1">
                  <c:v>0.88700000000000001</c:v>
                </c:pt>
                <c:pt idx="2">
                  <c:v>0.88729999999999998</c:v>
                </c:pt>
                <c:pt idx="3">
                  <c:v>0.89132999999999996</c:v>
                </c:pt>
                <c:pt idx="4">
                  <c:v>0.88670000000000004</c:v>
                </c:pt>
                <c:pt idx="5">
                  <c:v>0.88843000000000005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0.84277000000000002</c:v>
                </c:pt>
                <c:pt idx="1">
                  <c:v>0.90169999999999995</c:v>
                </c:pt>
                <c:pt idx="2">
                  <c:v>0.89900000000000002</c:v>
                </c:pt>
                <c:pt idx="3">
                  <c:v>0.90386</c:v>
                </c:pt>
                <c:pt idx="4">
                  <c:v>0.90129999999999999</c:v>
                </c:pt>
                <c:pt idx="5">
                  <c:v>0.90590999999999999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0.96348999999999996</c:v>
                </c:pt>
                <c:pt idx="1">
                  <c:v>0.97975999999999996</c:v>
                </c:pt>
                <c:pt idx="2">
                  <c:v>0.97955999999999999</c:v>
                </c:pt>
                <c:pt idx="3">
                  <c:v>0.97916999999999998</c:v>
                </c:pt>
                <c:pt idx="4">
                  <c:v>0.97736000000000001</c:v>
                </c:pt>
                <c:pt idx="5">
                  <c:v>0.97724999999999995</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0.48499999999999999</c:v>
                </c:pt>
                <c:pt idx="1">
                  <c:v>0.55389999999999995</c:v>
                </c:pt>
                <c:pt idx="2">
                  <c:v>0.58530000000000004</c:v>
                </c:pt>
                <c:pt idx="3">
                  <c:v>0.59299000000000002</c:v>
                </c:pt>
                <c:pt idx="4">
                  <c:v>0.60399999999999998</c:v>
                </c:pt>
                <c:pt idx="5">
                  <c:v>0.58760000000000001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0.48499999999999999</c:v>
                </c:pt>
                <c:pt idx="1">
                  <c:v>0.71135999999999999</c:v>
                </c:pt>
                <c:pt idx="2">
                  <c:v>0.75632999999999995</c:v>
                </c:pt>
                <c:pt idx="3">
                  <c:v>0.72924</c:v>
                </c:pt>
                <c:pt idx="4">
                  <c:v>0.72679000000000005</c:v>
                </c:pt>
                <c:pt idx="5">
                  <c:v>0.70948999999999995</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0.86997000000000002</c:v>
                </c:pt>
                <c:pt idx="1">
                  <c:v>0.93</c:v>
                </c:pt>
                <c:pt idx="2">
                  <c:v>0.93532000000000004</c:v>
                </c:pt>
                <c:pt idx="3">
                  <c:v>0.93482799999999999</c:v>
                </c:pt>
                <c:pt idx="4">
                  <c:v>0.8911</c:v>
                </c:pt>
                <c:pt idx="5">
                  <c:v>0.88859999999999995</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0.88160000000000005</c:v>
                </c:pt>
                <c:pt idx="1">
                  <c:v>0.92276999999999998</c:v>
                </c:pt>
                <c:pt idx="2">
                  <c:v>0.9335</c:v>
                </c:pt>
                <c:pt idx="3">
                  <c:v>0.94079999999999997</c:v>
                </c:pt>
                <c:pt idx="4">
                  <c:v>0.94355</c:v>
                </c:pt>
                <c:pt idx="5">
                  <c:v>0.94369999999999998</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0.88160000000000005</c:v>
                </c:pt>
                <c:pt idx="1">
                  <c:v>0.92693000000000003</c:v>
                </c:pt>
                <c:pt idx="2">
                  <c:v>0.93830000000000002</c:v>
                </c:pt>
                <c:pt idx="3">
                  <c:v>0.94699999999999995</c:v>
                </c:pt>
                <c:pt idx="4">
                  <c:v>0.94933999999999996</c:v>
                </c:pt>
                <c:pt idx="5">
                  <c:v>0.9476</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0.96701999999999999</c:v>
                </c:pt>
                <c:pt idx="1">
                  <c:v>0.97738999999999998</c:v>
                </c:pt>
                <c:pt idx="2">
                  <c:v>0.98253999999999997</c:v>
                </c:pt>
                <c:pt idx="3">
                  <c:v>0.98468</c:v>
                </c:pt>
                <c:pt idx="4">
                  <c:v>0.98533999999999999</c:v>
                </c:pt>
                <c:pt idx="5">
                  <c:v>0.98594999999999999</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0.57462000000000002</c:v>
                </c:pt>
                <c:pt idx="1">
                  <c:v>0.62661</c:v>
                </c:pt>
                <c:pt idx="2">
                  <c:v>0.64722999999999997</c:v>
                </c:pt>
                <c:pt idx="3">
                  <c:v>0.64329999999999998</c:v>
                </c:pt>
                <c:pt idx="4">
                  <c:v>0.64459999999999995</c:v>
                </c:pt>
                <c:pt idx="5">
                  <c:v>0.6431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0.57462000000000002</c:v>
                </c:pt>
                <c:pt idx="1">
                  <c:v>0.71489999999999998</c:v>
                </c:pt>
                <c:pt idx="2">
                  <c:v>0.76607000000000003</c:v>
                </c:pt>
                <c:pt idx="3">
                  <c:v>0.77639999999999998</c:v>
                </c:pt>
                <c:pt idx="4">
                  <c:v>0.77170000000000005</c:v>
                </c:pt>
                <c:pt idx="5">
                  <c:v>0.74539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0.903976</c:v>
                </c:pt>
                <c:pt idx="1">
                  <c:v>0.91474</c:v>
                </c:pt>
                <c:pt idx="2">
                  <c:v>0.91286999999999996</c:v>
                </c:pt>
                <c:pt idx="3">
                  <c:v>0.91127000000000002</c:v>
                </c:pt>
                <c:pt idx="4">
                  <c:v>0.9</c:v>
                </c:pt>
                <c:pt idx="5">
                  <c:v>0.90190000000000003</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0.91691</c:v>
                </c:pt>
                <c:pt idx="1">
                  <c:v>0.95320000000000005</c:v>
                </c:pt>
                <c:pt idx="2">
                  <c:v>0.96660000000000001</c:v>
                </c:pt>
                <c:pt idx="3">
                  <c:v>0.97099999999999997</c:v>
                </c:pt>
                <c:pt idx="4">
                  <c:v>0.97360000000000002</c:v>
                </c:pt>
                <c:pt idx="5">
                  <c:v>0.97379000000000004</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0.91691</c:v>
                </c:pt>
                <c:pt idx="1">
                  <c:v>0.95650000000000002</c:v>
                </c:pt>
                <c:pt idx="2">
                  <c:v>0.97033000000000003</c:v>
                </c:pt>
                <c:pt idx="3">
                  <c:v>0.97399999999999998</c:v>
                </c:pt>
                <c:pt idx="4">
                  <c:v>0.97619999999999996</c:v>
                </c:pt>
                <c:pt idx="5">
                  <c:v>0.97589999999999999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0.98446</c:v>
                </c:pt>
                <c:pt idx="1">
                  <c:v>0.98848999999999998</c:v>
                </c:pt>
                <c:pt idx="2">
                  <c:v>0.99099999999999999</c:v>
                </c:pt>
                <c:pt idx="3">
                  <c:v>0.99180000000000001</c:v>
                </c:pt>
                <c:pt idx="4">
                  <c:v>0.99219999999999997</c:v>
                </c:pt>
                <c:pt idx="5">
                  <c:v>0.99299999999999999</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0.69194</c:v>
                </c:pt>
                <c:pt idx="1">
                  <c:v>0.77939999999999998</c:v>
                </c:pt>
                <c:pt idx="2">
                  <c:v>0.81676000000000004</c:v>
                </c:pt>
                <c:pt idx="3">
                  <c:v>0.82947000000000004</c:v>
                </c:pt>
                <c:pt idx="4">
                  <c:v>0.83733999999999997</c:v>
                </c:pt>
                <c:pt idx="5">
                  <c:v>0.83560000000000001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0.69194</c:v>
                </c:pt>
                <c:pt idx="1">
                  <c:v>0.83440000000000003</c:v>
                </c:pt>
                <c:pt idx="2">
                  <c:v>0.876</c:v>
                </c:pt>
                <c:pt idx="3">
                  <c:v>0.87970000000000004</c:v>
                </c:pt>
                <c:pt idx="4">
                  <c:v>0.87719999999999998</c:v>
                </c:pt>
                <c:pt idx="5">
                  <c:v>0.88009999999999999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0.96111999999999997</c:v>
                </c:pt>
                <c:pt idx="1">
                  <c:v>0.97160000000000002</c:v>
                </c:pt>
                <c:pt idx="2">
                  <c:v>0.97084999999999999</c:v>
                </c:pt>
                <c:pt idx="3">
                  <c:v>0.96855000000000002</c:v>
                </c:pt>
                <c:pt idx="4">
                  <c:v>0.965387</c:v>
                </c:pt>
                <c:pt idx="5">
                  <c:v>0.96281000000000005</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0.81189</c:v>
                </c:pt>
                <c:pt idx="1">
                  <c:v>0.875</c:v>
                </c:pt>
                <c:pt idx="2">
                  <c:v>0.90310000000000001</c:v>
                </c:pt>
                <c:pt idx="3">
                  <c:v>0.91468000000000005</c:v>
                </c:pt>
                <c:pt idx="4">
                  <c:v>0.92130000000000001</c:v>
                </c:pt>
                <c:pt idx="5">
                  <c:v>0.92379999999999995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0.81179999999999997</c:v>
                </c:pt>
                <c:pt idx="1">
                  <c:v>0.88219999999999998</c:v>
                </c:pt>
                <c:pt idx="2">
                  <c:v>0.91200000000000003</c:v>
                </c:pt>
                <c:pt idx="3">
                  <c:v>0.92490000000000006</c:v>
                </c:pt>
                <c:pt idx="4">
                  <c:v>0.93113000000000001</c:v>
                </c:pt>
                <c:pt idx="5">
                  <c:v>0.93200000000000005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0.81859999999999999</c:v>
                </c:pt>
                <c:pt idx="1">
                  <c:v>0.85361900000000002</c:v>
                </c:pt>
                <c:pt idx="2">
                  <c:v>0.87</c:v>
                </c:pt>
                <c:pt idx="3">
                  <c:v>0.88080000000000003</c:v>
                </c:pt>
                <c:pt idx="4">
                  <c:v>0.88861000000000001</c:v>
                </c:pt>
                <c:pt idx="5">
                  <c:v>0.89200000000000002</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0.52847999999999995</c:v>
                </c:pt>
                <c:pt idx="1">
                  <c:v>0.56999999999999995</c:v>
                </c:pt>
                <c:pt idx="2">
                  <c:v>0.61387999999999998</c:v>
                </c:pt>
                <c:pt idx="3">
                  <c:v>0.62409999999999999</c:v>
                </c:pt>
                <c:pt idx="4">
                  <c:v>0.627</c:v>
                </c:pt>
                <c:pt idx="5">
                  <c:v>0.622</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0.52839999999999998</c:v>
                </c:pt>
                <c:pt idx="1">
                  <c:v>0.64390000000000003</c:v>
                </c:pt>
                <c:pt idx="2">
                  <c:v>0.71089999999999998</c:v>
                </c:pt>
                <c:pt idx="3">
                  <c:v>0.73040000000000005</c:v>
                </c:pt>
                <c:pt idx="4">
                  <c:v>0.72889999999999999</c:v>
                </c:pt>
                <c:pt idx="5">
                  <c:v>0.70299999999999996</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0.52847999999999995</c:v>
                </c:pt>
                <c:pt idx="1">
                  <c:v>0.56999999999999995</c:v>
                </c:pt>
                <c:pt idx="2">
                  <c:v>0.61387999999999998</c:v>
                </c:pt>
                <c:pt idx="3">
                  <c:v>0.62409999999999999</c:v>
                </c:pt>
                <c:pt idx="4">
                  <c:v>0.627</c:v>
                </c:pt>
                <c:pt idx="5">
                  <c:v>0.622</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0.52839999999999998</c:v>
                </c:pt>
                <c:pt idx="1">
                  <c:v>0.64390000000000003</c:v>
                </c:pt>
                <c:pt idx="2">
                  <c:v>0.71089999999999998</c:v>
                </c:pt>
                <c:pt idx="3">
                  <c:v>0.73040000000000005</c:v>
                </c:pt>
                <c:pt idx="4">
                  <c:v>0.72889999999999999</c:v>
                </c:pt>
                <c:pt idx="5">
                  <c:v>0.70299999999999996</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0.6522</c:v>
                </c:pt>
                <c:pt idx="1">
                  <c:v>0.65800000000000003</c:v>
                </c:pt>
                <c:pt idx="2">
                  <c:v>0.65500000000000003</c:v>
                </c:pt>
                <c:pt idx="3">
                  <c:v>0.64090000000000003</c:v>
                </c:pt>
                <c:pt idx="4">
                  <c:v>0.63780999999999999</c:v>
                </c:pt>
                <c:pt idx="5">
                  <c:v>0.63500000000000001</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0.8427</c:v>
                </c:pt>
                <c:pt idx="1">
                  <c:v>0.88700000000000001</c:v>
                </c:pt>
                <c:pt idx="2">
                  <c:v>0.88729999999999998</c:v>
                </c:pt>
                <c:pt idx="3">
                  <c:v>0.89132999999999996</c:v>
                </c:pt>
                <c:pt idx="4">
                  <c:v>0.88670000000000004</c:v>
                </c:pt>
                <c:pt idx="5">
                  <c:v>0.88843000000000005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0.84277000000000002</c:v>
                </c:pt>
                <c:pt idx="1">
                  <c:v>0.90169999999999995</c:v>
                </c:pt>
                <c:pt idx="2">
                  <c:v>0.89900000000000002</c:v>
                </c:pt>
                <c:pt idx="3">
                  <c:v>0.90386</c:v>
                </c:pt>
                <c:pt idx="4">
                  <c:v>0.90129999999999999</c:v>
                </c:pt>
                <c:pt idx="5">
                  <c:v>0.90590999999999999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0.67762999999999995</c:v>
                </c:pt>
                <c:pt idx="1">
                  <c:v>0.70254000000000005</c:v>
                </c:pt>
                <c:pt idx="2">
                  <c:v>0.69330000000000003</c:v>
                </c:pt>
                <c:pt idx="3">
                  <c:v>0.68110000000000004</c:v>
                </c:pt>
                <c:pt idx="4">
                  <c:v>0.68230000000000002</c:v>
                </c:pt>
                <c:pt idx="5">
                  <c:v>0.68169000000000002</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0.48499999999999999</c:v>
                </c:pt>
                <c:pt idx="1">
                  <c:v>0.55389999999999995</c:v>
                </c:pt>
                <c:pt idx="2">
                  <c:v>0.58530000000000004</c:v>
                </c:pt>
                <c:pt idx="3">
                  <c:v>0.59299000000000002</c:v>
                </c:pt>
                <c:pt idx="4">
                  <c:v>0.60399999999999998</c:v>
                </c:pt>
                <c:pt idx="5">
                  <c:v>0.58760000000000001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0.48499999999999999</c:v>
                </c:pt>
                <c:pt idx="1">
                  <c:v>0.71135999999999999</c:v>
                </c:pt>
                <c:pt idx="2">
                  <c:v>0.75632999999999995</c:v>
                </c:pt>
                <c:pt idx="3">
                  <c:v>0.72924</c:v>
                </c:pt>
                <c:pt idx="4">
                  <c:v>0.72679000000000005</c:v>
                </c:pt>
                <c:pt idx="5">
                  <c:v>0.70948999999999995</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0.48970000000000002</c:v>
                </c:pt>
                <c:pt idx="1">
                  <c:v>0.46132000000000001</c:v>
                </c:pt>
                <c:pt idx="2">
                  <c:v>0.4299</c:v>
                </c:pt>
                <c:pt idx="3">
                  <c:v>0.40266999999999997</c:v>
                </c:pt>
                <c:pt idx="4">
                  <c:v>0.40949999999999998</c:v>
                </c:pt>
                <c:pt idx="5">
                  <c:v>0.41053099999999998</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0.88160000000000005</c:v>
                </c:pt>
                <c:pt idx="1">
                  <c:v>0.92276999999999998</c:v>
                </c:pt>
                <c:pt idx="2">
                  <c:v>0.9335</c:v>
                </c:pt>
                <c:pt idx="3">
                  <c:v>0.94079999999999997</c:v>
                </c:pt>
                <c:pt idx="4">
                  <c:v>0.94355</c:v>
                </c:pt>
                <c:pt idx="5">
                  <c:v>0.94369999999999998</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0.88160000000000005</c:v>
                </c:pt>
                <c:pt idx="1">
                  <c:v>0.92693000000000003</c:v>
                </c:pt>
                <c:pt idx="2">
                  <c:v>0.93830000000000002</c:v>
                </c:pt>
                <c:pt idx="3">
                  <c:v>0.94699999999999995</c:v>
                </c:pt>
                <c:pt idx="4">
                  <c:v>0.94933999999999996</c:v>
                </c:pt>
                <c:pt idx="5">
                  <c:v>0.9476</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0.81897200000000003</c:v>
                </c:pt>
                <c:pt idx="1">
                  <c:v>0.83875</c:v>
                </c:pt>
                <c:pt idx="2">
                  <c:v>0.85350000000000004</c:v>
                </c:pt>
                <c:pt idx="3">
                  <c:v>0.85421999999999998</c:v>
                </c:pt>
                <c:pt idx="4">
                  <c:v>0.85738999999999999</c:v>
                </c:pt>
                <c:pt idx="5">
                  <c:v>0.85587999999999997</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0.57462000000000002</c:v>
                </c:pt>
                <c:pt idx="1">
                  <c:v>0.62661</c:v>
                </c:pt>
                <c:pt idx="2">
                  <c:v>0.64722999999999997</c:v>
                </c:pt>
                <c:pt idx="3">
                  <c:v>0.64329999999999998</c:v>
                </c:pt>
                <c:pt idx="4">
                  <c:v>0.64459999999999995</c:v>
                </c:pt>
                <c:pt idx="5">
                  <c:v>0.6431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0.57462000000000002</c:v>
                </c:pt>
                <c:pt idx="1">
                  <c:v>0.71489999999999998</c:v>
                </c:pt>
                <c:pt idx="2">
                  <c:v>0.76607000000000003</c:v>
                </c:pt>
                <c:pt idx="3">
                  <c:v>0.77639999999999998</c:v>
                </c:pt>
                <c:pt idx="4">
                  <c:v>0.77170000000000005</c:v>
                </c:pt>
                <c:pt idx="5">
                  <c:v>0.74539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0.71652499999999997</c:v>
                </c:pt>
                <c:pt idx="1">
                  <c:v>0.69799999999999995</c:v>
                </c:pt>
                <c:pt idx="2">
                  <c:v>0.68469999999999998</c:v>
                </c:pt>
                <c:pt idx="3">
                  <c:v>0.67290000000000005</c:v>
                </c:pt>
                <c:pt idx="4">
                  <c:v>0.66368000000000005</c:v>
                </c:pt>
                <c:pt idx="5">
                  <c:v>0.64787300000000003</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0.91691</c:v>
                </c:pt>
                <c:pt idx="1">
                  <c:v>0.95320000000000005</c:v>
                </c:pt>
                <c:pt idx="2">
                  <c:v>0.96660000000000001</c:v>
                </c:pt>
                <c:pt idx="3">
                  <c:v>0.97099999999999997</c:v>
                </c:pt>
                <c:pt idx="4">
                  <c:v>0.97360000000000002</c:v>
                </c:pt>
                <c:pt idx="5">
                  <c:v>0.97379000000000004</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0.91691</c:v>
                </c:pt>
                <c:pt idx="1">
                  <c:v>0.95650000000000002</c:v>
                </c:pt>
                <c:pt idx="2">
                  <c:v>0.97033000000000003</c:v>
                </c:pt>
                <c:pt idx="3">
                  <c:v>0.97399999999999998</c:v>
                </c:pt>
                <c:pt idx="4">
                  <c:v>0.97619999999999996</c:v>
                </c:pt>
                <c:pt idx="5">
                  <c:v>0.97589999999999999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0.98446</c:v>
                </c:pt>
                <c:pt idx="1">
                  <c:v>0.98848999999999998</c:v>
                </c:pt>
                <c:pt idx="2">
                  <c:v>0.99099999999999999</c:v>
                </c:pt>
                <c:pt idx="3">
                  <c:v>0.99180000000000001</c:v>
                </c:pt>
                <c:pt idx="4">
                  <c:v>0.99219999999999997</c:v>
                </c:pt>
                <c:pt idx="5">
                  <c:v>0.99299999999999999</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0.69194</c:v>
                </c:pt>
                <c:pt idx="1">
                  <c:v>0.77939999999999998</c:v>
                </c:pt>
                <c:pt idx="2">
                  <c:v>0.81676000000000004</c:v>
                </c:pt>
                <c:pt idx="3">
                  <c:v>0.82947000000000004</c:v>
                </c:pt>
                <c:pt idx="4">
                  <c:v>0.83733999999999997</c:v>
                </c:pt>
                <c:pt idx="5">
                  <c:v>0.83560000000000001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0.69194</c:v>
                </c:pt>
                <c:pt idx="1">
                  <c:v>0.83440000000000003</c:v>
                </c:pt>
                <c:pt idx="2">
                  <c:v>0.876</c:v>
                </c:pt>
                <c:pt idx="3">
                  <c:v>0.87970000000000004</c:v>
                </c:pt>
                <c:pt idx="4">
                  <c:v>0.87719999999999998</c:v>
                </c:pt>
                <c:pt idx="5">
                  <c:v>0.88009999999999999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0.96111999999999997</c:v>
                </c:pt>
                <c:pt idx="1">
                  <c:v>0.97160000000000002</c:v>
                </c:pt>
                <c:pt idx="2">
                  <c:v>0.97084999999999999</c:v>
                </c:pt>
                <c:pt idx="3">
                  <c:v>0.96855000000000002</c:v>
                </c:pt>
                <c:pt idx="4">
                  <c:v>0.965387</c:v>
                </c:pt>
                <c:pt idx="5">
                  <c:v>0.96281000000000005</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0.8427</c:v>
                </c:pt>
                <c:pt idx="1">
                  <c:v>0.88700000000000001</c:v>
                </c:pt>
                <c:pt idx="2">
                  <c:v>0.88729999999999998</c:v>
                </c:pt>
                <c:pt idx="3">
                  <c:v>0.89132999999999996</c:v>
                </c:pt>
                <c:pt idx="4">
                  <c:v>0.88670000000000004</c:v>
                </c:pt>
                <c:pt idx="5">
                  <c:v>0.88843000000000005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0.84277000000000002</c:v>
                </c:pt>
                <c:pt idx="1">
                  <c:v>0.90169999999999995</c:v>
                </c:pt>
                <c:pt idx="2">
                  <c:v>0.89900000000000002</c:v>
                </c:pt>
                <c:pt idx="3">
                  <c:v>0.90386</c:v>
                </c:pt>
                <c:pt idx="4">
                  <c:v>0.90129999999999999</c:v>
                </c:pt>
                <c:pt idx="5">
                  <c:v>0.90590999999999999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0.48499999999999999</c:v>
                </c:pt>
                <c:pt idx="1">
                  <c:v>0.55389999999999995</c:v>
                </c:pt>
                <c:pt idx="2">
                  <c:v>0.58530000000000004</c:v>
                </c:pt>
                <c:pt idx="3">
                  <c:v>0.59299000000000002</c:v>
                </c:pt>
                <c:pt idx="4">
                  <c:v>0.60399999999999998</c:v>
                </c:pt>
                <c:pt idx="5">
                  <c:v>0.58760000000000001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0.48499999999999999</c:v>
                </c:pt>
                <c:pt idx="1">
                  <c:v>0.71135999999999999</c:v>
                </c:pt>
                <c:pt idx="2">
                  <c:v>0.75632999999999995</c:v>
                </c:pt>
                <c:pt idx="3">
                  <c:v>0.72924</c:v>
                </c:pt>
                <c:pt idx="4">
                  <c:v>0.72679000000000005</c:v>
                </c:pt>
                <c:pt idx="5">
                  <c:v>0.70948999999999995</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0.88160000000000005</c:v>
                </c:pt>
                <c:pt idx="1">
                  <c:v>0.92276999999999998</c:v>
                </c:pt>
                <c:pt idx="2">
                  <c:v>0.9335</c:v>
                </c:pt>
                <c:pt idx="3">
                  <c:v>0.94079999999999997</c:v>
                </c:pt>
                <c:pt idx="4">
                  <c:v>0.94355</c:v>
                </c:pt>
                <c:pt idx="5">
                  <c:v>0.94369999999999998</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0.88160000000000005</c:v>
                </c:pt>
                <c:pt idx="1">
                  <c:v>0.92693000000000003</c:v>
                </c:pt>
                <c:pt idx="2">
                  <c:v>0.93830000000000002</c:v>
                </c:pt>
                <c:pt idx="3">
                  <c:v>0.94699999999999995</c:v>
                </c:pt>
                <c:pt idx="4">
                  <c:v>0.94933999999999996</c:v>
                </c:pt>
                <c:pt idx="5">
                  <c:v>0.9476</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0.57462000000000002</c:v>
                </c:pt>
                <c:pt idx="1">
                  <c:v>0.62661</c:v>
                </c:pt>
                <c:pt idx="2">
                  <c:v>0.64722999999999997</c:v>
                </c:pt>
                <c:pt idx="3">
                  <c:v>0.64329999999999998</c:v>
                </c:pt>
                <c:pt idx="4">
                  <c:v>0.64459999999999995</c:v>
                </c:pt>
                <c:pt idx="5">
                  <c:v>0.6431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0.57462000000000002</c:v>
                </c:pt>
                <c:pt idx="1">
                  <c:v>0.71489999999999998</c:v>
                </c:pt>
                <c:pt idx="2">
                  <c:v>0.76607000000000003</c:v>
                </c:pt>
                <c:pt idx="3">
                  <c:v>0.77639999999999998</c:v>
                </c:pt>
                <c:pt idx="4">
                  <c:v>0.77170000000000005</c:v>
                </c:pt>
                <c:pt idx="5">
                  <c:v>0.74539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0.91691</c:v>
                </c:pt>
                <c:pt idx="1">
                  <c:v>0.95320000000000005</c:v>
                </c:pt>
                <c:pt idx="2">
                  <c:v>0.96660000000000001</c:v>
                </c:pt>
                <c:pt idx="3">
                  <c:v>0.97099999999999997</c:v>
                </c:pt>
                <c:pt idx="4">
                  <c:v>0.97360000000000002</c:v>
                </c:pt>
                <c:pt idx="5">
                  <c:v>0.97379000000000004</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0.91691</c:v>
                </c:pt>
                <c:pt idx="1">
                  <c:v>0.95650000000000002</c:v>
                </c:pt>
                <c:pt idx="2">
                  <c:v>0.97033000000000003</c:v>
                </c:pt>
                <c:pt idx="3">
                  <c:v>0.97399999999999998</c:v>
                </c:pt>
                <c:pt idx="4">
                  <c:v>0.97619999999999996</c:v>
                </c:pt>
                <c:pt idx="5">
                  <c:v>0.97589999999999999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0.69194</c:v>
                </c:pt>
                <c:pt idx="1">
                  <c:v>0.77939999999999998</c:v>
                </c:pt>
                <c:pt idx="2">
                  <c:v>0.81676000000000004</c:v>
                </c:pt>
                <c:pt idx="3">
                  <c:v>0.82947000000000004</c:v>
                </c:pt>
                <c:pt idx="4">
                  <c:v>0.83733999999999997</c:v>
                </c:pt>
                <c:pt idx="5">
                  <c:v>0.83560000000000001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0.69194</c:v>
                </c:pt>
                <c:pt idx="1">
                  <c:v>0.83440000000000003</c:v>
                </c:pt>
                <c:pt idx="2">
                  <c:v>0.876</c:v>
                </c:pt>
                <c:pt idx="3">
                  <c:v>0.87970000000000004</c:v>
                </c:pt>
                <c:pt idx="4">
                  <c:v>0.87719999999999998</c:v>
                </c:pt>
                <c:pt idx="5">
                  <c:v>0.88009999999999999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0.92959999999999998</c:v>
                </c:pt>
                <c:pt idx="1">
                  <c:v>0.94520000000000004</c:v>
                </c:pt>
                <c:pt idx="2">
                  <c:v>0.9496</c:v>
                </c:pt>
                <c:pt idx="3">
                  <c:v>0.95331999999999995</c:v>
                </c:pt>
                <c:pt idx="4">
                  <c:v>0.95482999999999996</c:v>
                </c:pt>
                <c:pt idx="5">
                  <c:v>0.95699999999999996</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0.92959999999999998</c:v>
                </c:pt>
                <c:pt idx="1">
                  <c:v>0.94996000000000003</c:v>
                </c:pt>
                <c:pt idx="2">
                  <c:v>0.94996000000000003</c:v>
                </c:pt>
                <c:pt idx="3">
                  <c:v>0.94996499999999995</c:v>
                </c:pt>
                <c:pt idx="4">
                  <c:v>0.94996499999999995</c:v>
                </c:pt>
                <c:pt idx="5">
                  <c:v>0.94996499999999995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1/23/2019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1/23/2019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88825"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9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88576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568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36536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870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083722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72694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70931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30F4-0B4E-4E4B-BC36-C30CD13F4E17}" type="datetimeFigureOut">
              <a:rPr lang="en-US" smtClean="0"/>
              <a:t>1/23/2019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964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02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204D1-F9BD-4643-8480-6EA41EB484F1}"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5889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204D1-F9BD-4643-8480-6EA41EB484F1}"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5195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D204D1-F9BD-4643-8480-6EA41EB484F1}"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60827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1778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411709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
        <p:nvSpPr>
          <p:cNvPr id="5" name="Date Placeholder 4"/>
          <p:cNvSpPr>
            <a:spLocks noGrp="1"/>
          </p:cNvSpPr>
          <p:nvPr>
            <p:ph type="dt" sz="half" idx="10"/>
          </p:nvPr>
        </p:nvSpPr>
        <p:spPr/>
        <p:txBody>
          <a:bodyPr/>
          <a:lstStyle/>
          <a:p>
            <a:fld id="{126BF754-515F-40B9-8D24-D54D5825B3D0}" type="datetimeFigureOut">
              <a:rPr lang="en-US" smtClean="0"/>
              <a:t>1/23/2019</a:t>
            </a:fld>
            <a:endParaRPr lang="en-US"/>
          </a:p>
        </p:txBody>
      </p:sp>
    </p:spTree>
    <p:extLst>
      <p:ext uri="{BB962C8B-B14F-4D97-AF65-F5344CB8AC3E}">
        <p14:creationId xmlns:p14="http://schemas.microsoft.com/office/powerpoint/2010/main" val="325385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D204D1-F9BD-4643-8480-6EA41EB484F1}" type="datetimeFigureOut">
              <a:rPr lang="en-US" smtClean="0"/>
              <a:pPr/>
              <a:t>1/23/2019</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1058932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675" y="2057400"/>
            <a:ext cx="7764913" cy="1243670"/>
          </a:xfrm>
        </p:spPr>
        <p:txBody>
          <a:bodyPr/>
          <a:lstStyle/>
          <a:p>
            <a:pPr algn="l"/>
            <a:r>
              <a:rPr lang="en-US" sz="2400" dirty="0">
                <a:latin typeface="Calibri" panose="020F0502020204030204" pitchFamily="34" charset="0"/>
                <a:cs typeface="Calibri" panose="020F0502020204030204" pitchFamily="34" charset="0"/>
              </a:rPr>
              <a:t>Drug-Target Interaction Prediction using Enhanced Weighted Profile with Individualized Selection of the Number of Nearest Neighbors</a:t>
            </a:r>
            <a:endParaRPr lang="en-US" sz="2400" dirty="0">
              <a:solidFill>
                <a:schemeClr val="tx2"/>
              </a:solidFill>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1B6D8635-E581-41E7-97DA-9357AF8ED0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divides the problem of an interaction prediction into two independent predictions and combines the results.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14" name="Picture 13">
            <a:extLst>
              <a:ext uri="{FF2B5EF4-FFF2-40B4-BE49-F238E27FC236}">
                <a16:creationId xmlns:a16="http://schemas.microsoft.com/office/drawing/2014/main" id="{ADB627D9-01E5-4F3C-9CCE-AEDDD488D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2683740"/>
            <a:ext cx="2295973" cy="2043893"/>
          </a:xfrm>
          <a:prstGeom prst="rect">
            <a:avLst/>
          </a:prstGeom>
        </p:spPr>
      </p:pic>
      <p:pic>
        <p:nvPicPr>
          <p:cNvPr id="16" name="Picture 15">
            <a:extLst>
              <a:ext uri="{FF2B5EF4-FFF2-40B4-BE49-F238E27FC236}">
                <a16:creationId xmlns:a16="http://schemas.microsoft.com/office/drawing/2014/main" id="{E35218FE-3495-4E8D-AD08-5F04D9212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213" y="2683740"/>
            <a:ext cx="2295144" cy="2122468"/>
          </a:xfrm>
          <a:prstGeom prst="rect">
            <a:avLst/>
          </a:prstGeom>
        </p:spPr>
      </p:pic>
      <p:sp>
        <p:nvSpPr>
          <p:cNvPr id="17" name="TextBox 16">
            <a:extLst>
              <a:ext uri="{FF2B5EF4-FFF2-40B4-BE49-F238E27FC236}">
                <a16:creationId xmlns:a16="http://schemas.microsoft.com/office/drawing/2014/main" id="{BC4983FF-4D78-471D-8C55-86DA48B9A975}"/>
              </a:ext>
            </a:extLst>
          </p:cNvPr>
          <p:cNvSpPr txBox="1"/>
          <p:nvPr/>
        </p:nvSpPr>
        <p:spPr>
          <a:xfrm>
            <a:off x="836612"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Drug-Drug similarities </a:t>
            </a:r>
          </a:p>
        </p:txBody>
      </p:sp>
      <p:sp>
        <p:nvSpPr>
          <p:cNvPr id="18" name="TextBox 17">
            <a:extLst>
              <a:ext uri="{FF2B5EF4-FFF2-40B4-BE49-F238E27FC236}">
                <a16:creationId xmlns:a16="http://schemas.microsoft.com/office/drawing/2014/main" id="{B457FD22-EABE-40EF-9AC4-C886F63714A9}"/>
              </a:ext>
            </a:extLst>
          </p:cNvPr>
          <p:cNvSpPr txBox="1"/>
          <p:nvPr/>
        </p:nvSpPr>
        <p:spPr>
          <a:xfrm>
            <a:off x="4032867"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Target-Target similarities </a:t>
            </a:r>
          </a:p>
        </p:txBody>
      </p:sp>
    </p:spTree>
    <p:extLst>
      <p:ext uri="{BB962C8B-B14F-4D97-AF65-F5344CB8AC3E}">
        <p14:creationId xmlns:p14="http://schemas.microsoft.com/office/powerpoint/2010/main" val="176526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For predicting the interaction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𝑚</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between the drug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and target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first we calculate the weighted average for the interactions of the k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weighted  by the Drug-Drug similarities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Then calculate the average based on the targets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final prediction is the average of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smtClean="0">
                          <a:solidFill>
                            <a:schemeClr val="tx1"/>
                          </a:solidFill>
                          <a:latin typeface="Cambria Math" panose="02040503050406030204" pitchFamily="18" charset="0"/>
                          <a:cs typeface="Calibri" panose="020F0502020204030204" pitchFamily="34" charset="0"/>
                        </a:rPr>
                        <m:t>=</m:t>
                      </m:r>
                      <m:f>
                        <m:fPr>
                          <m:ctrlPr>
                            <a:rPr lang="en-US"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b="0" i="1" smtClean="0">
                              <a:solidFill>
                                <a:schemeClr val="tx1"/>
                              </a:solidFill>
                              <a:latin typeface="Cambria Math" panose="02040503050406030204" pitchFamily="18" charset="0"/>
                              <a:cs typeface="Calibri" panose="020F0502020204030204" pitchFamily="34" charset="0"/>
                            </a:rPr>
                            <m:t>2</m:t>
                          </m:r>
                        </m:den>
                      </m:f>
                    </m:oMath>
                  </m:oMathPara>
                </a14:m>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258" r="-130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550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𝑆𝐷</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𝑆𝑇</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 </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6977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fontScale="92500" lnSpcReduction="10000"/>
              </a:bodyPr>
              <a:lstStyle/>
              <a:p>
                <a:pPr marL="0" indent="0">
                  <a:buNone/>
                </a:pPr>
                <a:r>
                  <a:rPr lang="en-US" dirty="0">
                    <a:solidFill>
                      <a:schemeClr val="tx1"/>
                    </a:solidFill>
                    <a:latin typeface="Calibri" panose="020F0502020204030204" pitchFamily="34" charset="0"/>
                    <a:cs typeface="Calibri" panose="020F0502020204030204" pitchFamily="34" charset="0"/>
                  </a:rPr>
                  <a:t>Function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𝑁</m:t>
                        </m:r>
                      </m:e>
                      <m:sub>
                        <m:r>
                          <a:rPr lang="en-US" b="0" i="1" smtClean="0">
                            <a:solidFill>
                              <a:schemeClr val="tx1"/>
                            </a:solidFill>
                            <a:latin typeface="Cambria Math" panose="02040503050406030204" pitchFamily="18" charset="0"/>
                            <a:cs typeface="Calibri" panose="020F0502020204030204" pitchFamily="34" charset="0"/>
                          </a:rPr>
                          <m:t>𝑘</m:t>
                        </m:r>
                      </m:sub>
                    </m:sSub>
                    <m:d>
                      <m:dPr>
                        <m:ctrlPr>
                          <a:rPr lang="en-US" b="0" i="1" smtClean="0">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Nearest-Target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Result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i="1">
                            <a:solidFill>
                              <a:schemeClr val="tx1"/>
                            </a:solidFill>
                            <a:latin typeface="Cambria Math" panose="02040503050406030204" pitchFamily="18" charset="0"/>
                            <a:cs typeface="Calibri" panose="020F0502020204030204" pitchFamily="34" charset="0"/>
                          </a:rPr>
                          <m:t>2</m:t>
                        </m:r>
                      </m:den>
                    </m:f>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return Result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PredictSingleEntry</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651" t="-103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1021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  </a:t>
                </a:r>
                <a:r>
                  <a:rPr lang="en-US" dirty="0">
                    <a:solidFill>
                      <a:schemeClr val="tx1"/>
                    </a:solidFill>
                    <a:latin typeface="Calibri" panose="020F0502020204030204" pitchFamily="34" charset="0"/>
                    <a:cs typeface="Calibri" panose="020F0502020204030204" pitchFamily="34" charset="0"/>
                  </a:rPr>
                  <a:t>Calculate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r>
                      <a:rPr lang="en-US" b="0" i="1" smtClean="0">
                        <a:solidFill>
                          <a:schemeClr val="tx1"/>
                        </a:solidFill>
                        <a:latin typeface="Cambria Math" panose="02040503050406030204" pitchFamily="18" charset="0"/>
                        <a:cs typeface="Calibri" panose="020F0502020204030204" pitchFamily="34" charset="0"/>
                      </a:rPr>
                      <m:t>=2</m:t>
                    </m:r>
                  </m:oMath>
                </a14:m>
                <a:r>
                  <a:rPr lang="en-US" dirty="0">
                    <a:solidFill>
                      <a:schemeClr val="tx1"/>
                    </a:solidFill>
                    <a:latin typeface="Calibri" panose="020F0502020204030204" pitchFamily="34" charset="0"/>
                    <a:cs typeface="Calibri" panose="020F0502020204030204" pitchFamily="34" charset="0"/>
                  </a:rPr>
                  <a:t> </a:t>
                </a:r>
                <a:endParaRPr lang="en-US" b="1"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0.647∗1 +  0.651∗0</m:t>
                        </m:r>
                      </m:num>
                      <m:den>
                        <m:r>
                          <a:rPr lang="en-US" b="0" i="1" smtClean="0">
                            <a:solidFill>
                              <a:schemeClr val="tx1"/>
                            </a:solidFill>
                            <a:latin typeface="Cambria Math" panose="02040503050406030204" pitchFamily="18" charset="0"/>
                            <a:cs typeface="Calibri" panose="020F0502020204030204" pitchFamily="34" charset="0"/>
                          </a:rPr>
                          <m:t>0.647+0.651</m:t>
                        </m:r>
                      </m:den>
                    </m:f>
                    <m:r>
                      <a:rPr lang="en-US" b="0" i="1" smtClean="0">
                        <a:solidFill>
                          <a:schemeClr val="tx1"/>
                        </a:solidFill>
                        <a:latin typeface="Cambria Math" panose="02040503050406030204" pitchFamily="18" charset="0"/>
                        <a:cs typeface="Calibri" panose="020F0502020204030204" pitchFamily="34" charset="0"/>
                      </a:rPr>
                      <m:t>=0.498 </m:t>
                    </m:r>
                  </m:oMath>
                </a14:m>
                <a:r>
                  <a:rPr lang="en-US" dirty="0">
                    <a:solidFill>
                      <a:schemeClr val="tx1"/>
                    </a:solidFill>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0.454∗1 + 0.553∗0 </m:t>
                        </m:r>
                      </m:num>
                      <m:den>
                        <m:r>
                          <a:rPr lang="en-US" i="1">
                            <a:solidFill>
                              <a:schemeClr val="tx1"/>
                            </a:solidFill>
                            <a:latin typeface="Cambria Math" panose="02040503050406030204" pitchFamily="18" charset="0"/>
                            <a:cs typeface="Calibri" panose="020F0502020204030204" pitchFamily="34" charset="0"/>
                          </a:rPr>
                          <m:t>0.454 + 0.553</m:t>
                        </m:r>
                      </m:den>
                    </m:f>
                    <m:r>
                      <a:rPr lang="en-US" b="0" i="0" smtClean="0">
                        <a:solidFill>
                          <a:schemeClr val="tx1"/>
                        </a:solidFill>
                        <a:latin typeface="Cambria Math" panose="02040503050406030204" pitchFamily="18" charset="0"/>
                        <a:cs typeface="Calibri" panose="020F0502020204030204" pitchFamily="34" charset="0"/>
                      </a:rPr>
                      <m:t>=0.45</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2,1</m:t>
                        </m:r>
                      </m:sub>
                    </m:sSub>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0.498 +0.45</m:t>
                        </m:r>
                      </m:num>
                      <m:den>
                        <m:r>
                          <a:rPr lang="en-US" b="0" i="1" smtClean="0">
                            <a:solidFill>
                              <a:schemeClr val="tx1"/>
                            </a:solidFill>
                            <a:latin typeface="Cambria Math" panose="02040503050406030204" pitchFamily="18" charset="0"/>
                            <a:cs typeface="Calibri" panose="020F0502020204030204" pitchFamily="34" charset="0"/>
                          </a:rPr>
                          <m:t>2</m:t>
                        </m:r>
                      </m:den>
                    </m:f>
                    <m:r>
                      <a:rPr lang="en-US" b="0" i="1" smtClean="0">
                        <a:solidFill>
                          <a:schemeClr val="tx1"/>
                        </a:solidFill>
                        <a:latin typeface="Cambria Math" panose="02040503050406030204" pitchFamily="18" charset="0"/>
                        <a:cs typeface="Calibri" panose="020F0502020204030204" pitchFamily="34" charset="0"/>
                      </a:rPr>
                      <m:t>=0.474</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7" name="Table 6">
            <a:extLst>
              <a:ext uri="{FF2B5EF4-FFF2-40B4-BE49-F238E27FC236}">
                <a16:creationId xmlns:a16="http://schemas.microsoft.com/office/drawing/2014/main" id="{86FAC690-E7BB-4BE9-9B95-A05ABEF07BE2}"/>
              </a:ext>
            </a:extLst>
          </p:cNvPr>
          <p:cNvGraphicFramePr>
            <a:graphicFrameLocks noGrp="1"/>
          </p:cNvGraphicFramePr>
          <p:nvPr>
            <p:extLst>
              <p:ext uri="{D42A27DB-BD31-4B8C-83A1-F6EECF244321}">
                <p14:modId xmlns:p14="http://schemas.microsoft.com/office/powerpoint/2010/main" val="1849934583"/>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8" name="Table 7">
            <a:extLst>
              <a:ext uri="{FF2B5EF4-FFF2-40B4-BE49-F238E27FC236}">
                <a16:creationId xmlns:a16="http://schemas.microsoft.com/office/drawing/2014/main" id="{3D268084-6769-4B35-B280-49BC15A7EDBA}"/>
              </a:ext>
            </a:extLst>
          </p:cNvPr>
          <p:cNvGraphicFramePr>
            <a:graphicFrameLocks noGrp="1"/>
          </p:cNvGraphicFramePr>
          <p:nvPr>
            <p:extLst>
              <p:ext uri="{D42A27DB-BD31-4B8C-83A1-F6EECF244321}">
                <p14:modId xmlns:p14="http://schemas.microsoft.com/office/powerpoint/2010/main" val="4039930969"/>
              </p:ext>
            </p:extLst>
          </p:nvPr>
        </p:nvGraphicFramePr>
        <p:xfrm>
          <a:off x="7812440" y="2499868"/>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graphicFrame>
        <p:nvGraphicFramePr>
          <p:cNvPr id="10" name="Table 9">
            <a:extLst>
              <a:ext uri="{FF2B5EF4-FFF2-40B4-BE49-F238E27FC236}">
                <a16:creationId xmlns:a16="http://schemas.microsoft.com/office/drawing/2014/main" id="{5B0FED47-B362-420E-844C-E7166791CE49}"/>
              </a:ext>
            </a:extLst>
          </p:cNvPr>
          <p:cNvGraphicFramePr>
            <a:graphicFrameLocks noGrp="1"/>
          </p:cNvGraphicFramePr>
          <p:nvPr>
            <p:extLst>
              <p:ext uri="{D42A27DB-BD31-4B8C-83A1-F6EECF244321}">
                <p14:modId xmlns:p14="http://schemas.microsoft.com/office/powerpoint/2010/main" val="1119445305"/>
              </p:ext>
            </p:extLst>
          </p:nvPr>
        </p:nvGraphicFramePr>
        <p:xfrm>
          <a:off x="7847012" y="4379095"/>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25452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Improving the 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accuracy of the Weighted Profile depends on the number of nearest neighbors and how good they are.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happens that a drug is very similar to another drug but it doesn’t interact with same targets which we consider a “Bad” nearest neighbor, these neighbors effect the accuracy of the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Our goal in this project is reduce the effect of the bad neighbors by using the </a:t>
            </a:r>
            <a:r>
              <a:rPr lang="en-US" b="1" dirty="0">
                <a:solidFill>
                  <a:schemeClr val="tx1"/>
                </a:solidFill>
                <a:latin typeface="Calibri" panose="020F0502020204030204" pitchFamily="34" charset="0"/>
                <a:cs typeface="Calibri" panose="020F0502020204030204" pitchFamily="34" charset="0"/>
              </a:rPr>
              <a:t>Hubness-aware Weighting</a:t>
            </a:r>
            <a:r>
              <a:rPr lang="en-US" dirty="0">
                <a:solidFill>
                  <a:schemeClr val="tx1"/>
                </a:solidFill>
                <a:latin typeface="Calibri" panose="020F0502020204030204" pitchFamily="34" charset="0"/>
                <a:cs typeface="Calibri" panose="020F0502020204030204" pitchFamily="34" charset="0"/>
              </a:rPr>
              <a:t>.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64960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Suppose as a simple example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 are very similar to each others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interact with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while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 doesn’t, however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will appear as a nears neighbor for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Now the interactions are not weighted due to the similarity only but we consider how good or bad these interactions are.</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r="-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99100466-141C-431E-8566-E15F995E2DF2}"/>
              </a:ext>
            </a:extLst>
          </p:cNvPr>
          <p:cNvGraphicFramePr>
            <a:graphicFrameLocks noGrp="1"/>
          </p:cNvGraphicFramePr>
          <p:nvPr>
            <p:extLst>
              <p:ext uri="{D42A27DB-BD31-4B8C-83A1-F6EECF244321}">
                <p14:modId xmlns:p14="http://schemas.microsoft.com/office/powerpoint/2010/main" val="1479710992"/>
              </p:ext>
            </p:extLst>
          </p:nvPr>
        </p:nvGraphicFramePr>
        <p:xfrm>
          <a:off x="7847012" y="16002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7" name="Table 6">
            <a:extLst>
              <a:ext uri="{FF2B5EF4-FFF2-40B4-BE49-F238E27FC236}">
                <a16:creationId xmlns:a16="http://schemas.microsoft.com/office/drawing/2014/main" id="{9B5EF08F-6C72-4779-A28D-23ABCC77E70E}"/>
              </a:ext>
            </a:extLst>
          </p:cNvPr>
          <p:cNvGraphicFramePr>
            <a:graphicFrameLocks noGrp="1"/>
          </p:cNvGraphicFramePr>
          <p:nvPr>
            <p:extLst>
              <p:ext uri="{D42A27DB-BD31-4B8C-83A1-F6EECF244321}">
                <p14:modId xmlns:p14="http://schemas.microsoft.com/office/powerpoint/2010/main" val="94002654"/>
              </p:ext>
            </p:extLst>
          </p:nvPr>
        </p:nvGraphicFramePr>
        <p:xfrm>
          <a:off x="8193440" y="3879559"/>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0.8</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0.8</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40047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Hubness is coming from “hub”, in nearest neighbor classification we call the instance that appears as nearest neighbor for large number of other instances “hub”.</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hub is bad if it appears as nearest neighbor to instance from different class, the good hub is the opposite.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Bad hubs lead to misclassification, so the weighting aims to reduce the effect of these hubs by giving it a low weight.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279690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Definitions :</a:t>
                </a: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𝐵𝑁</m:t>
                        </m:r>
                      </m:e>
                      <m:sub>
                        <m:r>
                          <a:rPr lang="en-US" b="0" i="1" smtClean="0">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times where the drug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appears as bad hub in respect to the target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oMath>
                </a14:m>
                <a:endParaRPr lang="en-US" b="0"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times where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appears as bad hub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are the mean and standard deviation of the bad occurrence of the drugs in respect to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are the mean and standard deviation of the bad occurrence of the targets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r="-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8218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Definitions :</a:t>
                </a: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𝑊𝐷</m:t>
                    </m:r>
                  </m:oMath>
                </a14:m>
                <a:r>
                  <a:rPr lang="en-US" b="0" dirty="0">
                    <a:solidFill>
                      <a:schemeClr val="tx1"/>
                    </a:solidFill>
                    <a:latin typeface="Calibri" panose="020F0502020204030204" pitchFamily="34" charset="0"/>
                    <a:cs typeface="Calibri" panose="020F0502020204030204" pitchFamily="34" charset="0"/>
                  </a:rPr>
                  <a:t> is the matrix of the drugs weights where the element </a:t>
                </a:r>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𝑊𝐷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b="0" dirty="0">
                    <a:solidFill>
                      <a:schemeClr val="tx1"/>
                    </a:solidFill>
                    <a:latin typeface="Calibri" panose="020F0502020204030204" pitchFamily="34" charset="0"/>
                    <a:cs typeface="Calibri" panose="020F0502020204030204" pitchFamily="34" charset="0"/>
                  </a:rPr>
                  <a:t> is the weight of the drug </a:t>
                </a:r>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0" dirty="0">
                    <a:solidFill>
                      <a:schemeClr val="tx1"/>
                    </a:solidFill>
                    <a:latin typeface="Calibri" panose="020F0502020204030204" pitchFamily="34" charset="0"/>
                    <a:cs typeface="Calibri" panose="020F0502020204030204" pitchFamily="34" charset="0"/>
                  </a:rPr>
                  <a:t> in respect to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b="0"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matrix of the targets weights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is the weight of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endParaRPr lang="en-US" b="0"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5744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dirty="0">
                <a:latin typeface="Calibri" panose="020F0502020204030204" pitchFamily="34" charset="0"/>
                <a:cs typeface="Calibri" panose="020F0502020204030204" pitchFamily="34" charset="0"/>
              </a:rPr>
              <a:t>Team Members</a:t>
            </a:r>
          </a:p>
        </p:txBody>
      </p:sp>
      <p:sp>
        <p:nvSpPr>
          <p:cNvPr id="3" name="Content Placeholder 2">
            <a:extLst>
              <a:ext uri="{FF2B5EF4-FFF2-40B4-BE49-F238E27FC236}">
                <a16:creationId xmlns:a16="http://schemas.microsoft.com/office/drawing/2014/main" id="{A928E55E-0BD8-4976-B39D-48C0A8F8426A}"/>
              </a:ext>
            </a:extLst>
          </p:cNvPr>
          <p:cNvSpPr>
            <a:spLocks noGrp="1"/>
          </p:cNvSpPr>
          <p:nvPr>
            <p:ph idx="1"/>
          </p:nvPr>
        </p:nvSpPr>
        <p:spPr>
          <a:xfrm>
            <a:off x="887929" y="1488613"/>
            <a:ext cx="5206483" cy="1940387"/>
          </a:xfrm>
        </p:spPr>
        <p:txBody>
          <a:bodyPr>
            <a:normAutofit/>
          </a:bodyPr>
          <a:lstStyle/>
          <a:p>
            <a:r>
              <a:rPr lang="it-IT" dirty="0">
                <a:solidFill>
                  <a:schemeClr val="tx1"/>
                </a:solidFill>
                <a:latin typeface="Calibri" panose="020F0502020204030204" pitchFamily="34" charset="0"/>
                <a:cs typeface="Calibri" panose="020F0502020204030204" pitchFamily="34" charset="0"/>
              </a:rPr>
              <a:t>Abdullah Al Zoabi</a:t>
            </a:r>
          </a:p>
          <a:p>
            <a:pPr lvl="1"/>
            <a:r>
              <a:rPr lang="en-US" dirty="0">
                <a:solidFill>
                  <a:schemeClr val="tx1"/>
                </a:solidFill>
                <a:latin typeface="Calibri" panose="020F0502020204030204" pitchFamily="34" charset="0"/>
                <a:cs typeface="Calibri" panose="020F0502020204030204" pitchFamily="34" charset="0"/>
              </a:rPr>
              <a:t>MSc Student @ ELTE University </a:t>
            </a:r>
          </a:p>
          <a:p>
            <a:r>
              <a:rPr lang="en-US" dirty="0">
                <a:solidFill>
                  <a:schemeClr val="tx1"/>
                </a:solidFill>
                <a:latin typeface="Calibri" panose="020F0502020204030204" pitchFamily="34" charset="0"/>
                <a:cs typeface="Calibri" panose="020F0502020204030204" pitchFamily="34" charset="0"/>
              </a:rPr>
              <a:t>Li </a:t>
            </a:r>
            <a:r>
              <a:rPr lang="en-US" dirty="0" err="1">
                <a:solidFill>
                  <a:schemeClr val="tx1"/>
                </a:solidFill>
                <a:latin typeface="Calibri" panose="020F0502020204030204" pitchFamily="34" charset="0"/>
                <a:cs typeface="Calibri" panose="020F0502020204030204" pitchFamily="34" charset="0"/>
              </a:rPr>
              <a:t>Jianhao</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MSc Student @ ELTE University </a:t>
            </a:r>
          </a:p>
          <a:p>
            <a:pPr lvl="1"/>
            <a:endParaRPr lang="en-US" dirty="0">
              <a:solidFill>
                <a:schemeClr val="tx1"/>
              </a:solidFill>
            </a:endParaRPr>
          </a:p>
          <a:p>
            <a:pPr marL="457063" lvl="1" indent="0">
              <a:buNone/>
            </a:pPr>
            <a:endParaRPr lang="en-US" dirty="0"/>
          </a:p>
        </p:txBody>
      </p:sp>
      <p:sp>
        <p:nvSpPr>
          <p:cNvPr id="5" name="Title 1">
            <a:extLst>
              <a:ext uri="{FF2B5EF4-FFF2-40B4-BE49-F238E27FC236}">
                <a16:creationId xmlns:a16="http://schemas.microsoft.com/office/drawing/2014/main" id="{D6CB6F62-01DD-432D-BA41-EE0A3D8F3004}"/>
              </a:ext>
            </a:extLst>
          </p:cNvPr>
          <p:cNvSpPr txBox="1">
            <a:spLocks/>
          </p:cNvSpPr>
          <p:nvPr/>
        </p:nvSpPr>
        <p:spPr>
          <a:xfrm>
            <a:off x="677158" y="3124200"/>
            <a:ext cx="8594429" cy="1320800"/>
          </a:xfrm>
          <a:prstGeom prst="rect">
            <a:avLst/>
          </a:prstGeom>
        </p:spPr>
        <p:txBody>
          <a:bodyPr vert="horz" lIns="91440" tIns="45720" rIns="91440" bIns="45720" rtlCol="0" anchor="t">
            <a:normAutofit/>
          </a:bodyPr>
          <a:lst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alibri" panose="020F0502020204030204" pitchFamily="34" charset="0"/>
                <a:cs typeface="Calibri" panose="020F0502020204030204" pitchFamily="34" charset="0"/>
              </a:rPr>
              <a:t>Supervisor</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887739" y="3962400"/>
            <a:ext cx="5206483" cy="797387"/>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solidFill>
                  <a:schemeClr val="tx1"/>
                </a:solidFill>
                <a:latin typeface="Calibri" panose="020F0502020204030204" pitchFamily="34" charset="0"/>
                <a:cs typeface="Calibri" panose="020F0502020204030204" pitchFamily="34" charset="0"/>
              </a:rPr>
              <a:t>Dr.</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Krisztian</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Buza</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Assistant professor, T-Labs @ ELTE University</a:t>
            </a:r>
          </a:p>
          <a:p>
            <a:pPr marL="457063" lvl="1" indent="0">
              <a:buFont typeface="Wingdings 3" charset="2"/>
              <a:buNone/>
            </a:pPr>
            <a:endParaRPr lang="en-US" dirty="0"/>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Calculating the weights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sSup>
                      <m:sSupPr>
                        <m:ctrlPr>
                          <a:rPr lang="en-US" b="0" i="1" smtClean="0">
                            <a:solidFill>
                              <a:schemeClr val="tx1"/>
                            </a:solidFill>
                            <a:latin typeface="Cambria Math" panose="02040503050406030204" pitchFamily="18" charset="0"/>
                            <a:cs typeface="Calibri" panose="020F0502020204030204" pitchFamily="34" charset="0"/>
                          </a:rPr>
                        </m:ctrlPr>
                      </m:sSupPr>
                      <m:e>
                        <m:r>
                          <a:rPr lang="en-US" b="0" i="1" smtClean="0">
                            <a:solidFill>
                              <a:schemeClr val="tx1"/>
                            </a:solidFill>
                            <a:latin typeface="Cambria Math" panose="02040503050406030204" pitchFamily="18" charset="0"/>
                            <a:cs typeface="Calibri" panose="020F0502020204030204" pitchFamily="34" charset="0"/>
                          </a:rPr>
                          <m:t>𝑒</m:t>
                        </m:r>
                      </m:e>
                      <m: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e>
                            </m:d>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num>
                          <m:den>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den>
                        </m:f>
                      </m:sup>
                    </m:sSup>
                  </m:oMath>
                </a14:m>
                <a:r>
                  <a:rPr lang="en-US" b="0" dirty="0">
                    <a:solidFill>
                      <a:schemeClr val="tx1"/>
                    </a:solidFill>
                    <a:latin typeface="Calibri" panose="020F0502020204030204" pitchFamily="34" charset="0"/>
                    <a:cs typeface="Calibri" panose="020F0502020204030204" pitchFamily="34" charset="0"/>
                  </a:rPr>
                  <a:t> </a:t>
                </a:r>
              </a:p>
              <a:p>
                <a:pPr marL="0" indent="0" algn="ctr">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 </m:t>
                      </m:r>
                      <m:sSup>
                        <m:sSupPr>
                          <m:ctrlPr>
                            <a:rPr lang="en-US" i="1">
                              <a:solidFill>
                                <a:schemeClr val="tx1"/>
                              </a:solidFill>
                              <a:latin typeface="Cambria Math" panose="02040503050406030204" pitchFamily="18" charset="0"/>
                              <a:cs typeface="Calibri" panose="020F0502020204030204" pitchFamily="34" charset="0"/>
                            </a:rPr>
                          </m:ctrlPr>
                        </m:sSupPr>
                        <m:e>
                          <m:r>
                            <a:rPr lang="en-US" i="1">
                              <a:solidFill>
                                <a:schemeClr val="tx1"/>
                              </a:solidFill>
                              <a:latin typeface="Cambria Math" panose="02040503050406030204" pitchFamily="18" charset="0"/>
                              <a:cs typeface="Calibri" panose="020F0502020204030204" pitchFamily="34" charset="0"/>
                            </a:rPr>
                            <m:t>𝑒</m:t>
                          </m:r>
                        </m:e>
                        <m: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e>
                              </m:d>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num>
                            <m:den>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den>
                          </m:f>
                        </m:sup>
                      </m:sSup>
                    </m:oMath>
                  </m:oMathPara>
                </a14:m>
                <a:endParaRPr lang="en-US" b="0"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29461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Update  weighted profile: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r>
                  <a:rPr lang="en-US" sz="1800"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sz="1800" i="1">
                            <a:solidFill>
                              <a:schemeClr val="tx1"/>
                            </a:solidFill>
                            <a:latin typeface="Cambria Math" panose="02040503050406030204" pitchFamily="18" charset="0"/>
                            <a:cs typeface="Calibri" panose="020F0502020204030204" pitchFamily="34" charset="0"/>
                          </a:rPr>
                        </m:ctrlPr>
                      </m:sSubPr>
                      <m:e>
                        <m:acc>
                          <m:accPr>
                            <m:chr m:val="̂"/>
                            <m:ctrlPr>
                              <a:rPr lang="en-US" sz="1800" i="1">
                                <a:solidFill>
                                  <a:schemeClr val="tx1"/>
                                </a:solidFill>
                                <a:latin typeface="Cambria Math" panose="02040503050406030204" pitchFamily="18" charset="0"/>
                                <a:cs typeface="Calibri" panose="020F0502020204030204" pitchFamily="34" charset="0"/>
                              </a:rPr>
                            </m:ctrlPr>
                          </m:accPr>
                          <m:e>
                            <m:r>
                              <a:rPr lang="en-US" sz="1800" i="1">
                                <a:solidFill>
                                  <a:schemeClr val="tx1"/>
                                </a:solidFill>
                                <a:latin typeface="Cambria Math" panose="02040503050406030204" pitchFamily="18" charset="0"/>
                                <a:cs typeface="Calibri" panose="020F0502020204030204" pitchFamily="34" charset="0"/>
                              </a:rPr>
                              <m:t>𝑦</m:t>
                            </m:r>
                          </m:e>
                        </m:acc>
                        <m:r>
                          <a:rPr lang="en-US" sz="1800" i="1">
                            <a:solidFill>
                              <a:schemeClr val="tx1"/>
                            </a:solidFill>
                            <a:latin typeface="Cambria Math" panose="02040503050406030204" pitchFamily="18" charset="0"/>
                            <a:cs typeface="Calibri" panose="020F0502020204030204" pitchFamily="34" charset="0"/>
                          </a:rPr>
                          <m:t>′</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oMath>
                </a14:m>
                <a:r>
                  <a:rPr lang="en-US" sz="1800" dirty="0">
                    <a:solidFill>
                      <a:schemeClr val="tx1"/>
                    </a:solidFill>
                    <a:cs typeface="Calibri" panose="020F0502020204030204" pitchFamily="34" charset="0"/>
                  </a:rPr>
                  <a:t> = </a:t>
                </a:r>
                <a14:m>
                  <m:oMath xmlns:m="http://schemas.openxmlformats.org/officeDocument/2006/math">
                    <m:f>
                      <m:fPr>
                        <m:ctrlPr>
                          <a:rPr lang="en-US" sz="1800" i="1">
                            <a:solidFill>
                              <a:schemeClr val="tx1"/>
                            </a:solidFill>
                            <a:latin typeface="Cambria Math" panose="02040503050406030204" pitchFamily="18" charset="0"/>
                            <a:cs typeface="Calibri" panose="020F0502020204030204" pitchFamily="34" charset="0"/>
                          </a:rPr>
                        </m:ctrlPr>
                      </m:fPr>
                      <m:num>
                        <m:nary>
                          <m:naryPr>
                            <m:chr m:val="∑"/>
                            <m:ctrlPr>
                              <a:rPr lang="en-US" sz="1800" i="1">
                                <a:solidFill>
                                  <a:schemeClr val="tx1"/>
                                </a:solidFill>
                                <a:latin typeface="Cambria Math" panose="02040503050406030204" pitchFamily="18" charset="0"/>
                                <a:cs typeface="Calibri" panose="020F0502020204030204" pitchFamily="34" charset="0"/>
                              </a:rPr>
                            </m:ctrlPr>
                          </m:naryPr>
                          <m: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m:rPr>
                                <m:brk m:alnAt="23"/>
                              </m:r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𝑁</m:t>
                                </m:r>
                              </m:e>
                              <m:sub>
                                <m:r>
                                  <a:rPr lang="en-US" sz="1800" i="1">
                                    <a:solidFill>
                                      <a:schemeClr val="tx1"/>
                                    </a:solidFill>
                                    <a:latin typeface="Cambria Math" panose="02040503050406030204" pitchFamily="18" charset="0"/>
                                    <a:cs typeface="Calibri" panose="020F0502020204030204" pitchFamily="34" charset="0"/>
                                  </a:rPr>
                                  <m:t>𝑘</m:t>
                                </m:r>
                              </m:sub>
                            </m:sSub>
                            <m:d>
                              <m:dPr>
                                <m:ctrlPr>
                                  <a:rPr lang="en-US" sz="1800" i="1">
                                    <a:solidFill>
                                      <a:schemeClr val="tx1"/>
                                    </a:solidFill>
                                    <a:latin typeface="Cambria Math" panose="02040503050406030204" pitchFamily="18" charset="0"/>
                                    <a:cs typeface="Calibri" panose="020F0502020204030204" pitchFamily="34" charset="0"/>
                                  </a:rPr>
                                </m:ctrlPr>
                              </m:dPr>
                              <m:e>
                                <m:sSub>
                                  <m:sSubPr>
                                    <m:ctrl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𝑀</m:t>
                                </m:r>
                              </m:e>
                              <m:sub>
                                <m:r>
                                  <a:rPr lang="en-US" sz="1800" i="1">
                                    <a:solidFill>
                                      <a:schemeClr val="tx1"/>
                                    </a:solidFill>
                                    <a:latin typeface="Cambria Math" panose="02040503050406030204" pitchFamily="18" charset="0"/>
                                    <a:cs typeface="Calibri" panose="020F0502020204030204" pitchFamily="34" charset="0"/>
                                  </a:rPr>
                                  <m:t>𝑥</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a:rPr lang="en-US" sz="1800" b="0" i="1" smtClean="0">
                                <a:solidFill>
                                  <a:schemeClr val="tx1"/>
                                </a:solidFill>
                                <a:latin typeface="Cambria Math" panose="02040503050406030204" pitchFamily="18" charset="0"/>
                                <a:cs typeface="Calibri" panose="020F0502020204030204" pitchFamily="34" charset="0"/>
                              </a:rPr>
                              <m:t> </m:t>
                            </m:r>
                            <m:sSub>
                              <m:sSubPr>
                                <m:ctrlPr>
                                  <a:rPr lang="en-US" sz="1800" b="0" i="1" smtClean="0">
                                    <a:solidFill>
                                      <a:schemeClr val="tx1"/>
                                    </a:solidFill>
                                    <a:latin typeface="Cambria Math" panose="02040503050406030204" pitchFamily="18" charset="0"/>
                                    <a:cs typeface="Calibri" panose="020F0502020204030204" pitchFamily="34" charset="0"/>
                                  </a:rPr>
                                </m:ctrlPr>
                              </m:sSubPr>
                              <m:e>
                                <m:r>
                                  <a:rPr lang="en-US" sz="1800" b="0" i="1" smtClean="0">
                                    <a:solidFill>
                                      <a:schemeClr val="tx1"/>
                                    </a:solidFill>
                                    <a:latin typeface="Cambria Math" panose="02040503050406030204" pitchFamily="18" charset="0"/>
                                    <a:cs typeface="Calibri" panose="020F0502020204030204" pitchFamily="34" charset="0"/>
                                  </a:rPr>
                                  <m:t>𝑊𝐷</m:t>
                                </m:r>
                              </m:e>
                              <m:sub>
                                <m:r>
                                  <a:rPr lang="en-US" sz="1800" b="0" i="1" smtClean="0">
                                    <a:solidFill>
                                      <a:schemeClr val="tx1"/>
                                    </a:solidFill>
                                    <a:latin typeface="Cambria Math" panose="02040503050406030204" pitchFamily="18" charset="0"/>
                                    <a:cs typeface="Calibri" panose="020F0502020204030204" pitchFamily="34" charset="0"/>
                                  </a:rPr>
                                  <m:t>𝑥</m:t>
                                </m:r>
                                <m:r>
                                  <a:rPr lang="en-US" sz="1800" b="0" i="1" smtClean="0">
                                    <a:solidFill>
                                      <a:schemeClr val="tx1"/>
                                    </a:solidFill>
                                    <a:latin typeface="Cambria Math" panose="02040503050406030204" pitchFamily="18" charset="0"/>
                                    <a:cs typeface="Calibri" panose="020F0502020204030204" pitchFamily="34" charset="0"/>
                                  </a:rPr>
                                  <m:t>,</m:t>
                                </m:r>
                                <m:r>
                                  <a:rPr lang="en-US" sz="1800" b="0" i="1" smtClean="0">
                                    <a:solidFill>
                                      <a:schemeClr val="tx1"/>
                                    </a:solidFill>
                                    <a:latin typeface="Cambria Math" panose="02040503050406030204" pitchFamily="18" charset="0"/>
                                    <a:cs typeface="Calibri" panose="020F0502020204030204" pitchFamily="34" charset="0"/>
                                  </a:rPr>
                                  <m:t>𝑗</m:t>
                                </m:r>
                              </m:sub>
                            </m:sSub>
                          </m:e>
                        </m:nary>
                      </m:num>
                      <m:den>
                        <m:nary>
                          <m:naryPr>
                            <m:chr m:val="∑"/>
                            <m:ctrlPr>
                              <a:rPr lang="en-US" sz="1800" i="1">
                                <a:solidFill>
                                  <a:schemeClr val="tx1"/>
                                </a:solidFill>
                                <a:latin typeface="Cambria Math" panose="02040503050406030204" pitchFamily="18" charset="0"/>
                                <a:cs typeface="Calibri" panose="020F0502020204030204" pitchFamily="34" charset="0"/>
                              </a:rPr>
                            </m:ctrlPr>
                          </m:naryPr>
                          <m: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m:rPr>
                                <m:brk m:alnAt="23"/>
                              </m:r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𝑁</m:t>
                                </m:r>
                              </m:e>
                              <m:sub>
                                <m:r>
                                  <a:rPr lang="en-US" sz="1800" i="1">
                                    <a:solidFill>
                                      <a:schemeClr val="tx1"/>
                                    </a:solidFill>
                                    <a:latin typeface="Cambria Math" panose="02040503050406030204" pitchFamily="18" charset="0"/>
                                    <a:cs typeface="Calibri" panose="020F0502020204030204" pitchFamily="34" charset="0"/>
                                  </a:rPr>
                                  <m:t>𝑘</m:t>
                                </m:r>
                              </m:sub>
                            </m:sSub>
                            <m:d>
                              <m:dPr>
                                <m:ctrlPr>
                                  <a:rPr lang="en-US" sz="1800" i="1">
                                    <a:solidFill>
                                      <a:schemeClr val="tx1"/>
                                    </a:solidFill>
                                    <a:latin typeface="Cambria Math" panose="02040503050406030204" pitchFamily="18" charset="0"/>
                                    <a:cs typeface="Calibri" panose="020F0502020204030204" pitchFamily="34" charset="0"/>
                                  </a:rPr>
                                </m:ctrlPr>
                              </m:dPr>
                              <m:e>
                                <m:sSub>
                                  <m:sSubPr>
                                    <m:ctrl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e>
                        </m:nary>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𝑊𝐷</m:t>
                            </m:r>
                          </m:e>
                          <m:sub>
                            <m:r>
                              <a:rPr lang="en-US" sz="1800" i="1">
                                <a:solidFill>
                                  <a:schemeClr val="tx1"/>
                                </a:solidFill>
                                <a:latin typeface="Cambria Math" panose="02040503050406030204" pitchFamily="18" charset="0"/>
                                <a:cs typeface="Calibri" panose="020F0502020204030204" pitchFamily="34" charset="0"/>
                              </a:rPr>
                              <m:t>𝑥</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den>
                    </m:f>
                  </m:oMath>
                </a14:m>
                <a:endParaRPr lang="en-US" sz="1800"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m:rPr>
                          <m:nor/>
                        </m:rPr>
                        <a:rPr lang="en-US" dirty="0">
                          <a:solidFill>
                            <a:schemeClr val="tx1"/>
                          </a:solidFill>
                          <a:cs typeface="Calibri" panose="020F0502020204030204" pitchFamily="34" charset="0"/>
                        </a:rPr>
                        <m:t> = </m:t>
                      </m:r>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den>
                      </m:f>
                    </m:oMath>
                  </m:oMathPara>
                </a14:m>
                <a:endParaRPr lang="en-US" b="0"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0585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Datasets :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3656CD19-3C34-46C5-9A79-C6CD36DE6D77}"/>
              </a:ext>
            </a:extLst>
          </p:cNvPr>
          <p:cNvGraphicFramePr>
            <a:graphicFrameLocks noGrp="1"/>
          </p:cNvGraphicFramePr>
          <p:nvPr>
            <p:extLst>
              <p:ext uri="{D42A27DB-BD31-4B8C-83A1-F6EECF244321}">
                <p14:modId xmlns:p14="http://schemas.microsoft.com/office/powerpoint/2010/main" val="3488751820"/>
              </p:ext>
            </p:extLst>
          </p:nvPr>
        </p:nvGraphicFramePr>
        <p:xfrm>
          <a:off x="993571" y="2227494"/>
          <a:ext cx="8594428" cy="3241211"/>
        </p:xfrm>
        <a:graphic>
          <a:graphicData uri="http://schemas.openxmlformats.org/drawingml/2006/table">
            <a:tbl>
              <a:tblPr firstRow="1" bandRow="1">
                <a:tableStyleId>{E8B1032C-EA38-4F05-BA0D-38AFFFC7BED3}</a:tableStyleId>
              </a:tblPr>
              <a:tblGrid>
                <a:gridCol w="4091574">
                  <a:extLst>
                    <a:ext uri="{9D8B030D-6E8A-4147-A177-3AD203B41FA5}">
                      <a16:colId xmlns:a16="http://schemas.microsoft.com/office/drawing/2014/main" val="2975467101"/>
                    </a:ext>
                  </a:extLst>
                </a:gridCol>
                <a:gridCol w="1371600">
                  <a:extLst>
                    <a:ext uri="{9D8B030D-6E8A-4147-A177-3AD203B41FA5}">
                      <a16:colId xmlns:a16="http://schemas.microsoft.com/office/drawing/2014/main" val="1256914312"/>
                    </a:ext>
                  </a:extLst>
                </a:gridCol>
                <a:gridCol w="1600200">
                  <a:extLst>
                    <a:ext uri="{9D8B030D-6E8A-4147-A177-3AD203B41FA5}">
                      <a16:colId xmlns:a16="http://schemas.microsoft.com/office/drawing/2014/main" val="2642142898"/>
                    </a:ext>
                  </a:extLst>
                </a:gridCol>
                <a:gridCol w="1531054">
                  <a:extLst>
                    <a:ext uri="{9D8B030D-6E8A-4147-A177-3AD203B41FA5}">
                      <a16:colId xmlns:a16="http://schemas.microsoft.com/office/drawing/2014/main" val="267025949"/>
                    </a:ext>
                  </a:extLst>
                </a:gridCol>
              </a:tblGrid>
              <a:tr h="520277">
                <a:tc>
                  <a:txBody>
                    <a:bodyPr/>
                    <a:lstStyle/>
                    <a:p>
                      <a:pPr algn="ctr"/>
                      <a:r>
                        <a:rPr lang="en-US" dirty="0"/>
                        <a:t>Dataset Name</a:t>
                      </a:r>
                    </a:p>
                  </a:txBody>
                  <a:tcPr/>
                </a:tc>
                <a:tc>
                  <a:txBody>
                    <a:bodyPr/>
                    <a:lstStyle/>
                    <a:p>
                      <a:pPr algn="ctr"/>
                      <a:r>
                        <a:rPr lang="en-US" dirty="0"/>
                        <a:t>Num. of Targets </a:t>
                      </a:r>
                    </a:p>
                  </a:txBody>
                  <a:tcPr/>
                </a:tc>
                <a:tc>
                  <a:txBody>
                    <a:bodyPr/>
                    <a:lstStyle/>
                    <a:p>
                      <a:pPr algn="ctr"/>
                      <a:r>
                        <a:rPr lang="en-US" dirty="0"/>
                        <a:t>Num. of  Drugs</a:t>
                      </a:r>
                    </a:p>
                  </a:txBody>
                  <a:tcPr/>
                </a:tc>
                <a:tc>
                  <a:txBody>
                    <a:bodyPr/>
                    <a:lstStyle/>
                    <a:p>
                      <a:pPr algn="ctr"/>
                      <a:r>
                        <a:rPr lang="en-US" dirty="0"/>
                        <a:t>Num. of Interactions</a:t>
                      </a:r>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Enzyme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664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2926</a:t>
                      </a:r>
                      <a:endParaRPr lang="en-US" dirty="0"/>
                    </a:p>
                  </a:txBody>
                  <a:tcPr/>
                </a:tc>
                <a:extLst>
                  <a:ext uri="{0D108BD9-81ED-4DB2-BD59-A6C34878D82A}">
                    <a16:rowId xmlns:a16="http://schemas.microsoft.com/office/drawing/2014/main" val="1732074981"/>
                  </a:ext>
                </a:extLst>
              </a:tr>
              <a:tr h="520277">
                <a:tc>
                  <a:txBody>
                    <a:bodyPr/>
                    <a:lstStyle/>
                    <a:p>
                      <a:pPr algn="ctr"/>
                      <a:r>
                        <a:rPr lang="en-US" sz="1799" b="0" i="0" u="none" strike="noStrike" kern="1200" baseline="0" dirty="0">
                          <a:solidFill>
                            <a:schemeClr val="tx1"/>
                          </a:solidFill>
                          <a:latin typeface="+mn-lt"/>
                          <a:ea typeface="+mn-ea"/>
                          <a:cs typeface="+mn-cs"/>
                        </a:rPr>
                        <a:t>Ion Channels</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204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210</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1476</a:t>
                      </a: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G-protein coupled receptors (GPCR)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223</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635</a:t>
                      </a: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Nuclear Receptors (NR)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26</a:t>
                      </a:r>
                      <a:endParaRPr lang="en-US" dirty="0"/>
                    </a:p>
                  </a:txBody>
                  <a:tcPr/>
                </a:tc>
                <a:tc>
                  <a:txBody>
                    <a:bodyPr/>
                    <a:lstStyle/>
                    <a:p>
                      <a:pPr algn="ctr"/>
                      <a:r>
                        <a:rPr lang="en-US" sz="1799" b="0" i="0" u="none" strike="noStrike" kern="1200" baseline="0" dirty="0">
                          <a:solidFill>
                            <a:schemeClr val="tx1"/>
                          </a:solidFill>
                          <a:latin typeface="+mn-lt"/>
                          <a:ea typeface="+mn-ea"/>
                          <a:cs typeface="+mn-cs"/>
                        </a:rPr>
                        <a:t>54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90</a:t>
                      </a: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Kinase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442</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68</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1527</a:t>
                      </a:r>
                      <a:endParaRPr lang="en-US" dirty="0"/>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79520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 (Cont.)</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Evaluation :  </a:t>
            </a:r>
            <a:r>
              <a:rPr lang="en-US" dirty="0">
                <a:solidFill>
                  <a:schemeClr val="tx1"/>
                </a:solidFill>
                <a:latin typeface="Calibri" panose="020F0502020204030204" pitchFamily="34" charset="0"/>
                <a:cs typeface="Calibri" panose="020F0502020204030204" pitchFamily="34" charset="0"/>
              </a:rPr>
              <a:t>in our experiments we used leave-one-out cross-validation, i.e., in each round we leave exactly one interaction and try to predict it. </a:t>
            </a:r>
          </a:p>
          <a:p>
            <a:pPr marL="0" indent="0">
              <a:buNone/>
            </a:pPr>
            <a:r>
              <a:rPr lang="en-US" b="1" dirty="0">
                <a:solidFill>
                  <a:schemeClr val="tx1"/>
                </a:solidFill>
                <a:latin typeface="Calibri" panose="020F0502020204030204" pitchFamily="34" charset="0"/>
                <a:cs typeface="Calibri" panose="020F0502020204030204" pitchFamily="34" charset="0"/>
              </a:rPr>
              <a:t>Metrics :</a:t>
            </a:r>
            <a:r>
              <a:rPr lang="en-US" dirty="0">
                <a:solidFill>
                  <a:schemeClr val="tx1"/>
                </a:solidFill>
                <a:latin typeface="Calibri" panose="020F0502020204030204" pitchFamily="34" charset="0"/>
                <a:cs typeface="Calibri" panose="020F0502020204030204" pitchFamily="34" charset="0"/>
              </a:rPr>
              <a:t>  we used Area Under Receiver Operator Characteristic Curve (AUC) and Area Under Precision-Recall Curve (AUPR).</a:t>
            </a:r>
            <a:endParaRPr lang="en-US" b="1"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14690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altLang="zh-CN" sz="3600" dirty="0">
                <a:latin typeface="Calibri" panose="020F0502020204030204" pitchFamily="34" charset="0"/>
                <a:cs typeface="Calibri" panose="020F0502020204030204" pitchFamily="34" charset="0"/>
              </a:rPr>
              <a:t>ROC curve and PR curve</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a:solidFill>
                  <a:schemeClr val="tx1"/>
                </a:solidFill>
                <a:latin typeface="Calibri" panose="020F0502020204030204" pitchFamily="34" charset="0"/>
                <a:cs typeface="Calibri" panose="020F0502020204030204" pitchFamily="34" charset="0"/>
              </a:rPr>
              <a:t>Confusion Matrix</a:t>
            </a: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37470" y="1676399"/>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8" name="图片 7" descr="æ··æ·ç©éµ">
            <a:extLst>
              <a:ext uri="{FF2B5EF4-FFF2-40B4-BE49-F238E27FC236}">
                <a16:creationId xmlns:a16="http://schemas.microsoft.com/office/drawing/2014/main" id="{3FE636F5-DD59-4D68-B488-95FB3776164C}"/>
              </a:ext>
            </a:extLst>
          </p:cNvPr>
          <p:cNvPicPr/>
          <p:nvPr/>
        </p:nvPicPr>
        <p:blipFill rotWithShape="1">
          <a:blip r:embed="rId2" cstate="print">
            <a:extLst>
              <a:ext uri="{28A0092B-C50C-407E-A947-70E740481C1C}">
                <a14:useLocalDpi xmlns:a14="http://schemas.microsoft.com/office/drawing/2010/main" val="0"/>
              </a:ext>
            </a:extLst>
          </a:blip>
          <a:srcRect b="13462"/>
          <a:stretch/>
        </p:blipFill>
        <p:spPr bwMode="auto">
          <a:xfrm>
            <a:off x="637470" y="2209800"/>
            <a:ext cx="8504942" cy="3429000"/>
          </a:xfrm>
          <a:prstGeom prst="rect">
            <a:avLst/>
          </a:prstGeom>
          <a:noFill/>
          <a:ln>
            <a:noFill/>
          </a:ln>
        </p:spPr>
      </p:pic>
    </p:spTree>
    <p:extLst>
      <p:ext uri="{BB962C8B-B14F-4D97-AF65-F5344CB8AC3E}">
        <p14:creationId xmlns:p14="http://schemas.microsoft.com/office/powerpoint/2010/main" val="180390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altLang="zh-CN" sz="3600" dirty="0">
                <a:latin typeface="Calibri" panose="020F0502020204030204" pitchFamily="34" charset="0"/>
                <a:cs typeface="Calibri" panose="020F0502020204030204" pitchFamily="34" charset="0"/>
              </a:rPr>
              <a:t>ROC curve and PR curve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ROC curve: Y, true positive rate. X, </a:t>
            </a:r>
            <a:r>
              <a:rPr lang="en-US" altLang="zh-CN" dirty="0"/>
              <a:t>false positive rate.</a:t>
            </a:r>
          </a:p>
          <a:p>
            <a:pPr marL="0" indent="0">
              <a:buNone/>
            </a:pPr>
            <a:r>
              <a:rPr lang="en-US" dirty="0">
                <a:solidFill>
                  <a:schemeClr val="tx1"/>
                </a:solidFill>
                <a:latin typeface="Calibri" panose="020F0502020204030204" pitchFamily="34" charset="0"/>
                <a:cs typeface="Calibri" panose="020F0502020204030204" pitchFamily="34" charset="0"/>
              </a:rPr>
              <a:t>Convex to the upper left will be better.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PR curve: Y, precision. X, recall.</a:t>
            </a:r>
          </a:p>
          <a:p>
            <a:pPr marL="0" indent="0">
              <a:buNone/>
            </a:pPr>
            <a:r>
              <a:rPr lang="en-US" altLang="zh-CN" dirty="0">
                <a:solidFill>
                  <a:schemeClr val="tx1"/>
                </a:solidFill>
                <a:latin typeface="Calibri" panose="020F0502020204030204" pitchFamily="34" charset="0"/>
                <a:cs typeface="Calibri" panose="020F0502020204030204" pitchFamily="34" charset="0"/>
              </a:rPr>
              <a:t>Convex to the upper right will be better.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How to get each point: let each predicted score be the threshold, then we calculate X and Y value.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altLang="zh-CN" dirty="0"/>
              <a:t> AUC (area under the curve)</a:t>
            </a:r>
          </a:p>
          <a:p>
            <a:pPr marL="0" indent="0">
              <a:buNone/>
            </a:pPr>
            <a:r>
              <a:rPr lang="en-US" altLang="zh-CN" dirty="0">
                <a:solidFill>
                  <a:schemeClr val="tx1"/>
                </a:solidFill>
                <a:latin typeface="Calibri" panose="020F0502020204030204" pitchFamily="34" charset="0"/>
                <a:cs typeface="Calibri" panose="020F0502020204030204" pitchFamily="34" charset="0"/>
              </a:rPr>
              <a:t>The curve can be ROC or PR.</a:t>
            </a:r>
          </a:p>
          <a:p>
            <a:pPr marL="0" indent="0">
              <a:buNone/>
            </a:pPr>
            <a:r>
              <a:rPr lang="en-US" altLang="zh-CN" dirty="0">
                <a:solidFill>
                  <a:schemeClr val="tx1"/>
                </a:solidFill>
                <a:latin typeface="Calibri" panose="020F0502020204030204" pitchFamily="34" charset="0"/>
                <a:cs typeface="Calibri" panose="020F0502020204030204" pitchFamily="34" charset="0"/>
              </a:rPr>
              <a:t>The value close to 1 will be better.</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37470" y="1676399"/>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81068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Kinas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08695341"/>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581287408"/>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347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NR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676931771"/>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4139310529"/>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5121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GPCR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256527473"/>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725892193"/>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0603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Ion Channels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2856459728"/>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365106260"/>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112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Introduction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715000" cy="3880773"/>
          </a:xfrm>
        </p:spPr>
        <p:txBody>
          <a:bodyPr/>
          <a:lstStyle/>
          <a:p>
            <a:r>
              <a:rPr lang="en-US" dirty="0">
                <a:solidFill>
                  <a:schemeClr val="tx1"/>
                </a:solidFill>
                <a:latin typeface="Calibri" panose="020F0502020204030204" pitchFamily="34" charset="0"/>
                <a:cs typeface="Calibri" panose="020F0502020204030204" pitchFamily="34" charset="0"/>
              </a:rPr>
              <a:t>Drug-Target Interaction Prediction (DTI) is an important application of machine learning pharmaceutical industry, the importance is coming from the fact that we need to save the time and cost of the drugs development [1].</a:t>
            </a:r>
          </a:p>
          <a:p>
            <a:r>
              <a:rPr lang="en-US" dirty="0">
                <a:solidFill>
                  <a:schemeClr val="tx1"/>
                </a:solidFill>
                <a:latin typeface="Calibri" panose="020F0502020204030204" pitchFamily="34" charset="0"/>
                <a:cs typeface="Calibri" panose="020F0502020204030204" pitchFamily="34" charset="0"/>
              </a:rPr>
              <a:t>It takes in average 1.8 $ billions and 10 year to bring a new drug to the market [2].</a:t>
            </a:r>
          </a:p>
          <a:p>
            <a:r>
              <a:rPr lang="en-US" dirty="0">
                <a:solidFill>
                  <a:schemeClr val="tx1"/>
                </a:solidFill>
                <a:latin typeface="Calibri" panose="020F0502020204030204" pitchFamily="34" charset="0"/>
                <a:cs typeface="Calibri" panose="020F0502020204030204" pitchFamily="34" charset="0"/>
              </a:rPr>
              <a:t>Drug-Target Interaction Prediction (DTI) aims to repositioning the existed drugs, which means use the existed drugs to treat another disease targets.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45426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Enzyme</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71050691"/>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1919635146"/>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5029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Conclusion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023146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Similarity Based Improvement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problem of bad hubs occurs when we have two drugs which are very similar but don’t interact with the same target (same for the similar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In this method we recalculate the similarities based on the interaction matrix only, i.e., two drugs are more similar when both interact with more common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Thus, in this method the Drug-Drug and Target-Target similarity matrices are not needed as input.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7293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To calculate the similarities based on the interaction matrix we use the Jaccard Similarity which is defined as the following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Drug-Drug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both drugs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one or both drugs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263026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14:m>
                  <m:oMath xmlns:m="http://schemas.openxmlformats.org/officeDocument/2006/math">
                    <m:sSubSup>
                      <m:sSubSupPr>
                        <m:ctrlPr>
                          <a:rPr lang="en-US" i="1" smtClean="0">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Target-Target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𝑆𝑇</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both targets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one or both targets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r="-18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70482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a:t>
                </a:r>
              </a:p>
              <a:p>
                <a:pPr marL="0" indent="0" algn="ctr">
                  <a:buNone/>
                </a:pPr>
                <a:endParaRPr lang="en-US" b="1"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b="0" i="1" smtClean="0">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3</m:t>
                          </m:r>
                        </m:den>
                      </m:f>
                      <m:r>
                        <a:rPr lang="en-US" b="0" i="1" smtClean="0">
                          <a:solidFill>
                            <a:schemeClr val="tx1"/>
                          </a:solidFill>
                          <a:latin typeface="Cambria Math" panose="02040503050406030204" pitchFamily="18" charset="0"/>
                          <a:cs typeface="Calibri" panose="020F0502020204030204" pitchFamily="34" charset="0"/>
                        </a:rPr>
                        <m:t>=0.33</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i="1" dirty="0">
                  <a:solidFill>
                    <a:schemeClr val="tx1"/>
                  </a:solidFill>
                  <a:latin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1,</m:t>
                          </m:r>
                          <m:r>
                            <a:rPr lang="en-US" b="0" i="1" smtClean="0">
                              <a:solidFill>
                                <a:schemeClr val="tx1"/>
                              </a:solidFill>
                              <a:latin typeface="Cambria Math" panose="02040503050406030204" pitchFamily="18" charset="0"/>
                              <a:cs typeface="Calibri" panose="020F0502020204030204" pitchFamily="34" charset="0"/>
                            </a:rPr>
                            <m:t>3</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2</m:t>
                          </m:r>
                        </m:den>
                      </m:f>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0.5</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1910150948"/>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81505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ImprovedWeightedProfile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DrugDrugJaccardSimilarity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cs typeface="Calibri" panose="020F0502020204030204" pitchFamily="34" charset="0"/>
                  </a:rPr>
                  <a:t>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 WeightedProfile(</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ImprovedWeightedProfile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41919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DrugDrugJaccardSimilarity(</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DrugDrugJaccardSimilarity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82684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TargetTargetJaccardSimilarity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34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Kinas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944867187"/>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751284187"/>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8412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Drug-Target Interaction Prediction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Suppose we have the an interaction matrix that represents the known interactions between the drugs and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Each known interaction is represented by “1”, while the unknown interactions are represented by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DTI aims to predict if the unknown interactions “?” could be an interaction.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361952682"/>
              </p:ext>
            </p:extLst>
          </p:nvPr>
        </p:nvGraphicFramePr>
        <p:xfrm>
          <a:off x="6153323" y="25908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7079894" y="418084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dirty="0">
                <a:solidFill>
                  <a:schemeClr val="tx1"/>
                </a:solidFill>
                <a:latin typeface="Calibri" panose="020F0502020204030204" pitchFamily="34" charset="0"/>
                <a:cs typeface="Calibri" panose="020F0502020204030204" pitchFamily="34" charset="0"/>
              </a:rPr>
              <a:t>Interaction matrix for 3 drugs and 3 targets.</a:t>
            </a:r>
          </a:p>
        </p:txBody>
      </p:sp>
    </p:spTree>
    <p:extLst>
      <p:ext uri="{BB962C8B-B14F-4D97-AF65-F5344CB8AC3E}">
        <p14:creationId xmlns:p14="http://schemas.microsoft.com/office/powerpoint/2010/main" val="338175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NR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1199570768"/>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1251307310"/>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560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GPCR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231120623"/>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1271566629"/>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6182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Ion Channels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2465670693"/>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1864834725"/>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789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Update Similarities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endParaRPr lang="en-US" dirty="0"/>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19375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Kinas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4042807820"/>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2199869383"/>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682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NR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484047330"/>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328354027"/>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34659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GPCR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606510976"/>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3831726907"/>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09752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Ion Channels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5242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3589006035"/>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Kinas</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0.81189</a:t>
                      </a:r>
                    </a:p>
                  </a:txBody>
                  <a:tcPr/>
                </a:tc>
                <a:tc>
                  <a:txBody>
                    <a:bodyPr/>
                    <a:lstStyle/>
                    <a:p>
                      <a:pPr algn="ctr"/>
                      <a:r>
                        <a:rPr lang="en-US" dirty="0"/>
                        <a:t>0.52848</a:t>
                      </a:r>
                    </a:p>
                  </a:txBody>
                  <a:tcPr/>
                </a:tc>
                <a:tc>
                  <a:txBody>
                    <a:bodyPr/>
                    <a:lstStyle/>
                    <a:p>
                      <a:pPr algn="ctr"/>
                      <a:r>
                        <a:rPr lang="en-US" dirty="0"/>
                        <a:t>0.8118</a:t>
                      </a:r>
                    </a:p>
                  </a:txBody>
                  <a:tcPr/>
                </a:tc>
                <a:tc>
                  <a:txBody>
                    <a:bodyPr/>
                    <a:lstStyle/>
                    <a:p>
                      <a:pPr algn="ctr"/>
                      <a:r>
                        <a:rPr lang="en-US" dirty="0"/>
                        <a:t>0.5284</a:t>
                      </a:r>
                    </a:p>
                  </a:txBody>
                  <a:tcPr/>
                </a:tc>
                <a:tc>
                  <a:txBody>
                    <a:bodyPr/>
                    <a:lstStyle/>
                    <a:p>
                      <a:pPr algn="ctr"/>
                      <a:r>
                        <a:rPr lang="en-US" dirty="0"/>
                        <a:t>0.95198</a:t>
                      </a:r>
                    </a:p>
                  </a:txBody>
                  <a:tcPr/>
                </a:tc>
                <a:tc>
                  <a:txBody>
                    <a:bodyPr/>
                    <a:lstStyle/>
                    <a:p>
                      <a:pPr algn="ctr"/>
                      <a:r>
                        <a:rPr lang="en-US" dirty="0"/>
                        <a:t>0.83791</a:t>
                      </a:r>
                    </a:p>
                  </a:txBody>
                  <a:tcPr/>
                </a:tc>
                <a:tc>
                  <a:txBody>
                    <a:bodyPr/>
                    <a:lstStyle/>
                    <a:p>
                      <a:pPr algn="ctr"/>
                      <a:r>
                        <a:rPr lang="en-US" dirty="0"/>
                        <a:t>0.8186</a:t>
                      </a:r>
                    </a:p>
                  </a:txBody>
                  <a:tcPr/>
                </a:tc>
                <a:tc>
                  <a:txBody>
                    <a:bodyPr/>
                    <a:lstStyle/>
                    <a:p>
                      <a:pPr algn="ctr"/>
                      <a:r>
                        <a:rPr lang="en-US" dirty="0"/>
                        <a:t>0.6522</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0.875</a:t>
                      </a:r>
                    </a:p>
                  </a:txBody>
                  <a:tcPr/>
                </a:tc>
                <a:tc>
                  <a:txBody>
                    <a:bodyPr/>
                    <a:lstStyle/>
                    <a:p>
                      <a:pPr algn="ctr"/>
                      <a:r>
                        <a:rPr lang="en-US" dirty="0"/>
                        <a:t>0.57</a:t>
                      </a:r>
                    </a:p>
                  </a:txBody>
                  <a:tcPr/>
                </a:tc>
                <a:tc>
                  <a:txBody>
                    <a:bodyPr/>
                    <a:lstStyle/>
                    <a:p>
                      <a:pPr algn="ctr"/>
                      <a:r>
                        <a:rPr lang="en-US" dirty="0"/>
                        <a:t>0.8822</a:t>
                      </a:r>
                    </a:p>
                  </a:txBody>
                  <a:tcPr/>
                </a:tc>
                <a:tc>
                  <a:txBody>
                    <a:bodyPr/>
                    <a:lstStyle/>
                    <a:p>
                      <a:pPr algn="ctr"/>
                      <a:r>
                        <a:rPr lang="en-US" dirty="0"/>
                        <a:t>0.6439</a:t>
                      </a:r>
                    </a:p>
                  </a:txBody>
                  <a:tcPr/>
                </a:tc>
                <a:tc>
                  <a:txBody>
                    <a:bodyPr/>
                    <a:lstStyle/>
                    <a:p>
                      <a:pPr algn="ctr"/>
                      <a:r>
                        <a:rPr lang="en-US" dirty="0"/>
                        <a:t>0.968</a:t>
                      </a:r>
                    </a:p>
                  </a:txBody>
                  <a:tcPr/>
                </a:tc>
                <a:tc>
                  <a:txBody>
                    <a:bodyPr/>
                    <a:lstStyle/>
                    <a:p>
                      <a:pPr algn="ctr"/>
                      <a:r>
                        <a:rPr lang="en-US" dirty="0"/>
                        <a:t>0.86186</a:t>
                      </a:r>
                    </a:p>
                  </a:txBody>
                  <a:tcPr/>
                </a:tc>
                <a:tc>
                  <a:txBody>
                    <a:bodyPr/>
                    <a:lstStyle/>
                    <a:p>
                      <a:pPr algn="ctr"/>
                      <a:r>
                        <a:rPr lang="en-US" dirty="0"/>
                        <a:t>0.853619</a:t>
                      </a:r>
                    </a:p>
                  </a:txBody>
                  <a:tcPr/>
                </a:tc>
                <a:tc>
                  <a:txBody>
                    <a:bodyPr/>
                    <a:lstStyle/>
                    <a:p>
                      <a:pPr algn="ctr"/>
                      <a:r>
                        <a:rPr lang="en-US" dirty="0"/>
                        <a:t>0.6580</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 0.9031</a:t>
                      </a:r>
                    </a:p>
                  </a:txBody>
                  <a:tcPr/>
                </a:tc>
                <a:tc>
                  <a:txBody>
                    <a:bodyPr/>
                    <a:lstStyle/>
                    <a:p>
                      <a:pPr algn="ctr"/>
                      <a:r>
                        <a:rPr lang="en-US" dirty="0"/>
                        <a:t>0.61388</a:t>
                      </a:r>
                    </a:p>
                  </a:txBody>
                  <a:tcPr/>
                </a:tc>
                <a:tc>
                  <a:txBody>
                    <a:bodyPr/>
                    <a:lstStyle/>
                    <a:p>
                      <a:pPr algn="ctr"/>
                      <a:r>
                        <a:rPr lang="en-US" dirty="0"/>
                        <a:t>0.9120</a:t>
                      </a:r>
                    </a:p>
                  </a:txBody>
                  <a:tcPr/>
                </a:tc>
                <a:tc>
                  <a:txBody>
                    <a:bodyPr/>
                    <a:lstStyle/>
                    <a:p>
                      <a:pPr algn="ctr"/>
                      <a:r>
                        <a:rPr lang="en-US" dirty="0"/>
                        <a:t>0.7109</a:t>
                      </a:r>
                    </a:p>
                  </a:txBody>
                  <a:tcPr/>
                </a:tc>
                <a:tc>
                  <a:txBody>
                    <a:bodyPr/>
                    <a:lstStyle/>
                    <a:p>
                      <a:pPr algn="ctr"/>
                      <a:r>
                        <a:rPr lang="en-US" dirty="0"/>
                        <a:t>0.9784</a:t>
                      </a:r>
                    </a:p>
                  </a:txBody>
                  <a:tcPr/>
                </a:tc>
                <a:tc>
                  <a:txBody>
                    <a:bodyPr/>
                    <a:lstStyle/>
                    <a:p>
                      <a:pPr algn="ctr"/>
                      <a:r>
                        <a:rPr lang="en-US" dirty="0"/>
                        <a:t>0.87328</a:t>
                      </a:r>
                    </a:p>
                  </a:txBody>
                  <a:tcPr/>
                </a:tc>
                <a:tc>
                  <a:txBody>
                    <a:bodyPr/>
                    <a:lstStyle/>
                    <a:p>
                      <a:pPr algn="ctr"/>
                      <a:r>
                        <a:rPr lang="en-US" dirty="0"/>
                        <a:t>0.870</a:t>
                      </a:r>
                    </a:p>
                  </a:txBody>
                  <a:tcPr/>
                </a:tc>
                <a:tc>
                  <a:txBody>
                    <a:bodyPr/>
                    <a:lstStyle/>
                    <a:p>
                      <a:pPr algn="ctr"/>
                      <a:r>
                        <a:rPr lang="en-US" dirty="0"/>
                        <a:t>0.655</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0.91468</a:t>
                      </a:r>
                    </a:p>
                  </a:txBody>
                  <a:tcPr/>
                </a:tc>
                <a:tc>
                  <a:txBody>
                    <a:bodyPr/>
                    <a:lstStyle/>
                    <a:p>
                      <a:pPr algn="ctr"/>
                      <a:r>
                        <a:rPr lang="en-US" dirty="0"/>
                        <a:t>0.6241</a:t>
                      </a:r>
                    </a:p>
                  </a:txBody>
                  <a:tcPr/>
                </a:tc>
                <a:tc>
                  <a:txBody>
                    <a:bodyPr/>
                    <a:lstStyle/>
                    <a:p>
                      <a:pPr algn="ctr"/>
                      <a:r>
                        <a:rPr lang="en-US" dirty="0"/>
                        <a:t>0.9249</a:t>
                      </a:r>
                    </a:p>
                  </a:txBody>
                  <a:tcPr/>
                </a:tc>
                <a:tc>
                  <a:txBody>
                    <a:bodyPr/>
                    <a:lstStyle/>
                    <a:p>
                      <a:pPr algn="ctr"/>
                      <a:r>
                        <a:rPr lang="en-US" dirty="0"/>
                        <a:t>0.7304</a:t>
                      </a:r>
                    </a:p>
                  </a:txBody>
                  <a:tcPr/>
                </a:tc>
                <a:tc>
                  <a:txBody>
                    <a:bodyPr/>
                    <a:lstStyle/>
                    <a:p>
                      <a:pPr algn="ctr"/>
                      <a:r>
                        <a:rPr lang="en-US" dirty="0"/>
                        <a:t>0.98</a:t>
                      </a:r>
                    </a:p>
                  </a:txBody>
                  <a:tcPr/>
                </a:tc>
                <a:tc>
                  <a:txBody>
                    <a:bodyPr/>
                    <a:lstStyle/>
                    <a:p>
                      <a:pPr algn="ctr"/>
                      <a:r>
                        <a:rPr lang="en-US" dirty="0"/>
                        <a:t>0.87027</a:t>
                      </a:r>
                    </a:p>
                  </a:txBody>
                  <a:tcPr/>
                </a:tc>
                <a:tc>
                  <a:txBody>
                    <a:bodyPr/>
                    <a:lstStyle/>
                    <a:p>
                      <a:pPr algn="ctr"/>
                      <a:r>
                        <a:rPr lang="en-US" dirty="0"/>
                        <a:t>0.8808</a:t>
                      </a:r>
                    </a:p>
                  </a:txBody>
                  <a:tcPr/>
                </a:tc>
                <a:tc>
                  <a:txBody>
                    <a:bodyPr/>
                    <a:lstStyle/>
                    <a:p>
                      <a:pPr algn="ctr"/>
                      <a:r>
                        <a:rPr lang="en-US" dirty="0"/>
                        <a:t>0.6409</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 0.9213</a:t>
                      </a:r>
                    </a:p>
                  </a:txBody>
                  <a:tcPr/>
                </a:tc>
                <a:tc>
                  <a:txBody>
                    <a:bodyPr/>
                    <a:lstStyle/>
                    <a:p>
                      <a:pPr algn="ctr"/>
                      <a:r>
                        <a:rPr lang="en-US" dirty="0"/>
                        <a:t>0.627</a:t>
                      </a:r>
                    </a:p>
                  </a:txBody>
                  <a:tcPr/>
                </a:tc>
                <a:tc>
                  <a:txBody>
                    <a:bodyPr/>
                    <a:lstStyle/>
                    <a:p>
                      <a:pPr algn="ctr"/>
                      <a:r>
                        <a:rPr lang="en-US" dirty="0"/>
                        <a:t>0.93113</a:t>
                      </a:r>
                    </a:p>
                  </a:txBody>
                  <a:tcPr/>
                </a:tc>
                <a:tc>
                  <a:txBody>
                    <a:bodyPr/>
                    <a:lstStyle/>
                    <a:p>
                      <a:pPr algn="ctr"/>
                      <a:r>
                        <a:rPr lang="en-US" dirty="0"/>
                        <a:t>0.7289</a:t>
                      </a:r>
                    </a:p>
                  </a:txBody>
                  <a:tcPr/>
                </a:tc>
                <a:tc>
                  <a:txBody>
                    <a:bodyPr/>
                    <a:lstStyle/>
                    <a:p>
                      <a:pPr algn="ctr"/>
                      <a:r>
                        <a:rPr lang="en-US" dirty="0"/>
                        <a:t>0.9822</a:t>
                      </a:r>
                    </a:p>
                  </a:txBody>
                  <a:tcPr/>
                </a:tc>
                <a:tc>
                  <a:txBody>
                    <a:bodyPr/>
                    <a:lstStyle/>
                    <a:p>
                      <a:pPr algn="ctr"/>
                      <a:r>
                        <a:rPr lang="en-US" dirty="0"/>
                        <a:t>0.86618</a:t>
                      </a:r>
                    </a:p>
                  </a:txBody>
                  <a:tcPr/>
                </a:tc>
                <a:tc>
                  <a:txBody>
                    <a:bodyPr/>
                    <a:lstStyle/>
                    <a:p>
                      <a:pPr algn="ctr"/>
                      <a:r>
                        <a:rPr lang="en-US" dirty="0"/>
                        <a:t> 0.88861</a:t>
                      </a:r>
                    </a:p>
                  </a:txBody>
                  <a:tcPr/>
                </a:tc>
                <a:tc>
                  <a:txBody>
                    <a:bodyPr/>
                    <a:lstStyle/>
                    <a:p>
                      <a:pPr algn="ctr"/>
                      <a:r>
                        <a:rPr lang="en-US" dirty="0"/>
                        <a:t>0.63781</a:t>
                      </a:r>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0.9238</a:t>
                      </a:r>
                    </a:p>
                  </a:txBody>
                  <a:tcPr/>
                </a:tc>
                <a:tc>
                  <a:txBody>
                    <a:bodyPr/>
                    <a:lstStyle/>
                    <a:p>
                      <a:pPr algn="ctr"/>
                      <a:r>
                        <a:rPr lang="en-US" dirty="0"/>
                        <a:t>0.622</a:t>
                      </a:r>
                    </a:p>
                  </a:txBody>
                  <a:tcPr/>
                </a:tc>
                <a:tc>
                  <a:txBody>
                    <a:bodyPr/>
                    <a:lstStyle/>
                    <a:p>
                      <a:pPr algn="ctr"/>
                      <a:r>
                        <a:rPr lang="en-US" dirty="0"/>
                        <a:t>0.9320</a:t>
                      </a:r>
                    </a:p>
                  </a:txBody>
                  <a:tcPr/>
                </a:tc>
                <a:tc>
                  <a:txBody>
                    <a:bodyPr/>
                    <a:lstStyle/>
                    <a:p>
                      <a:pPr algn="ctr"/>
                      <a:r>
                        <a:rPr lang="en-US" dirty="0"/>
                        <a:t>0.703</a:t>
                      </a:r>
                    </a:p>
                  </a:txBody>
                  <a:tcPr/>
                </a:tc>
                <a:tc>
                  <a:txBody>
                    <a:bodyPr/>
                    <a:lstStyle/>
                    <a:p>
                      <a:pPr algn="ctr"/>
                      <a:r>
                        <a:rPr lang="en-US" dirty="0"/>
                        <a:t>0.98364</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0.865</a:t>
                      </a:r>
                    </a:p>
                  </a:txBody>
                  <a:tcPr/>
                </a:tc>
                <a:tc>
                  <a:txBody>
                    <a:bodyPr/>
                    <a:lstStyle/>
                    <a:p>
                      <a:pPr algn="ctr"/>
                      <a:r>
                        <a:rPr lang="en-US" dirty="0"/>
                        <a:t>0.892</a:t>
                      </a:r>
                    </a:p>
                  </a:txBody>
                  <a:tcPr/>
                </a:tc>
                <a:tc>
                  <a:txBody>
                    <a:bodyPr/>
                    <a:lstStyle/>
                    <a:p>
                      <a:pPr algn="ctr"/>
                      <a:r>
                        <a:rPr lang="en-US" dirty="0"/>
                        <a:t>0.635</a:t>
                      </a:r>
                    </a:p>
                  </a:txBody>
                  <a:tcPr/>
                </a:tc>
                <a:extLst>
                  <a:ext uri="{0D108BD9-81ED-4DB2-BD59-A6C34878D82A}">
                    <a16:rowId xmlns:a16="http://schemas.microsoft.com/office/drawing/2014/main" val="3198236972"/>
                  </a:ext>
                </a:extLst>
              </a:tr>
            </a:tbl>
          </a:graphicData>
        </a:graphic>
      </p:graphicFrame>
    </p:spTree>
    <p:extLst>
      <p:ext uri="{BB962C8B-B14F-4D97-AF65-F5344CB8AC3E}">
        <p14:creationId xmlns:p14="http://schemas.microsoft.com/office/powerpoint/2010/main" val="252431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4197124879"/>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Nuclear Receptors (NR)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0.8427</a:t>
                      </a:r>
                    </a:p>
                  </a:txBody>
                  <a:tcPr/>
                </a:tc>
                <a:tc>
                  <a:txBody>
                    <a:bodyPr/>
                    <a:lstStyle/>
                    <a:p>
                      <a:pPr algn="ctr"/>
                      <a:r>
                        <a:rPr lang="en-US" dirty="0"/>
                        <a:t>0.4850</a:t>
                      </a:r>
                    </a:p>
                  </a:txBody>
                  <a:tcPr/>
                </a:tc>
                <a:tc>
                  <a:txBody>
                    <a:bodyPr/>
                    <a:lstStyle/>
                    <a:p>
                      <a:pPr algn="ctr"/>
                      <a:r>
                        <a:rPr lang="en-US" dirty="0"/>
                        <a:t>0.84277</a:t>
                      </a:r>
                    </a:p>
                  </a:txBody>
                  <a:tcPr/>
                </a:tc>
                <a:tc>
                  <a:txBody>
                    <a:bodyPr/>
                    <a:lstStyle/>
                    <a:p>
                      <a:pPr algn="ctr"/>
                      <a:r>
                        <a:rPr lang="en-US" dirty="0"/>
                        <a:t>0.4850</a:t>
                      </a:r>
                    </a:p>
                  </a:txBody>
                  <a:tcPr/>
                </a:tc>
                <a:tc>
                  <a:txBody>
                    <a:bodyPr/>
                    <a:lstStyle/>
                    <a:p>
                      <a:pPr algn="ctr"/>
                      <a:r>
                        <a:rPr lang="en-US" dirty="0"/>
                        <a:t>0.96349</a:t>
                      </a:r>
                    </a:p>
                  </a:txBody>
                  <a:tcPr/>
                </a:tc>
                <a:tc>
                  <a:txBody>
                    <a:bodyPr/>
                    <a:lstStyle/>
                    <a:p>
                      <a:pPr algn="ctr"/>
                      <a:r>
                        <a:rPr lang="en-US" dirty="0"/>
                        <a:t>0.86997</a:t>
                      </a:r>
                    </a:p>
                  </a:txBody>
                  <a:tcPr/>
                </a:tc>
                <a:tc>
                  <a:txBody>
                    <a:bodyPr/>
                    <a:lstStyle/>
                    <a:p>
                      <a:pPr algn="ctr"/>
                      <a:r>
                        <a:rPr lang="en-US" dirty="0"/>
                        <a:t>0.67763</a:t>
                      </a:r>
                    </a:p>
                  </a:txBody>
                  <a:tcPr/>
                </a:tc>
                <a:tc>
                  <a:txBody>
                    <a:bodyPr/>
                    <a:lstStyle/>
                    <a:p>
                      <a:pPr algn="ctr"/>
                      <a:r>
                        <a:rPr lang="en-US" dirty="0"/>
                        <a:t>0.4897</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0.8870</a:t>
                      </a:r>
                    </a:p>
                  </a:txBody>
                  <a:tcPr/>
                </a:tc>
                <a:tc>
                  <a:txBody>
                    <a:bodyPr/>
                    <a:lstStyle/>
                    <a:p>
                      <a:pPr algn="ctr"/>
                      <a:r>
                        <a:rPr lang="en-US" dirty="0"/>
                        <a:t>0.5539</a:t>
                      </a:r>
                    </a:p>
                  </a:txBody>
                  <a:tcPr/>
                </a:tc>
                <a:tc>
                  <a:txBody>
                    <a:bodyPr/>
                    <a:lstStyle/>
                    <a:p>
                      <a:pPr algn="ctr"/>
                      <a:r>
                        <a:rPr lang="en-US" dirty="0"/>
                        <a:t>0.9017</a:t>
                      </a:r>
                    </a:p>
                  </a:txBody>
                  <a:tcPr/>
                </a:tc>
                <a:tc>
                  <a:txBody>
                    <a:bodyPr/>
                    <a:lstStyle/>
                    <a:p>
                      <a:pPr algn="ctr"/>
                      <a:r>
                        <a:rPr lang="en-US" dirty="0"/>
                        <a:t> 0.71136</a:t>
                      </a:r>
                    </a:p>
                  </a:txBody>
                  <a:tcPr/>
                </a:tc>
                <a:tc>
                  <a:txBody>
                    <a:bodyPr/>
                    <a:lstStyle/>
                    <a:p>
                      <a:pPr algn="ctr"/>
                      <a:r>
                        <a:rPr lang="en-US" dirty="0"/>
                        <a:t>0.97976</a:t>
                      </a:r>
                    </a:p>
                  </a:txBody>
                  <a:tcPr/>
                </a:tc>
                <a:tc>
                  <a:txBody>
                    <a:bodyPr/>
                    <a:lstStyle/>
                    <a:p>
                      <a:pPr algn="ctr"/>
                      <a:r>
                        <a:rPr lang="en-US" dirty="0"/>
                        <a:t> 0.93</a:t>
                      </a:r>
                    </a:p>
                  </a:txBody>
                  <a:tcPr/>
                </a:tc>
                <a:tc>
                  <a:txBody>
                    <a:bodyPr/>
                    <a:lstStyle/>
                    <a:p>
                      <a:pPr algn="ctr"/>
                      <a:r>
                        <a:rPr lang="en-US" dirty="0"/>
                        <a:t>0.70254</a:t>
                      </a:r>
                    </a:p>
                  </a:txBody>
                  <a:tcPr/>
                </a:tc>
                <a:tc>
                  <a:txBody>
                    <a:bodyPr/>
                    <a:lstStyle/>
                    <a:p>
                      <a:pPr algn="ctr"/>
                      <a:r>
                        <a:rPr lang="en-US" dirty="0"/>
                        <a:t>0.46132</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0.8873</a:t>
                      </a:r>
                    </a:p>
                  </a:txBody>
                  <a:tcPr/>
                </a:tc>
                <a:tc>
                  <a:txBody>
                    <a:bodyPr/>
                    <a:lstStyle/>
                    <a:p>
                      <a:pPr algn="ctr"/>
                      <a:r>
                        <a:rPr lang="en-US" dirty="0"/>
                        <a:t>0.5853</a:t>
                      </a:r>
                    </a:p>
                  </a:txBody>
                  <a:tcPr/>
                </a:tc>
                <a:tc>
                  <a:txBody>
                    <a:bodyPr/>
                    <a:lstStyle/>
                    <a:p>
                      <a:pPr algn="ctr"/>
                      <a:r>
                        <a:rPr lang="en-US" dirty="0"/>
                        <a:t>0.899</a:t>
                      </a:r>
                    </a:p>
                  </a:txBody>
                  <a:tcPr/>
                </a:tc>
                <a:tc>
                  <a:txBody>
                    <a:bodyPr/>
                    <a:lstStyle/>
                    <a:p>
                      <a:pPr algn="ctr"/>
                      <a:r>
                        <a:rPr lang="en-US" dirty="0"/>
                        <a:t>0.75633</a:t>
                      </a:r>
                    </a:p>
                  </a:txBody>
                  <a:tcPr/>
                </a:tc>
                <a:tc>
                  <a:txBody>
                    <a:bodyPr/>
                    <a:lstStyle/>
                    <a:p>
                      <a:pPr algn="ctr"/>
                      <a:r>
                        <a:rPr lang="en-US" dirty="0"/>
                        <a:t>0.97956</a:t>
                      </a:r>
                    </a:p>
                  </a:txBody>
                  <a:tcPr/>
                </a:tc>
                <a:tc>
                  <a:txBody>
                    <a:bodyPr/>
                    <a:lstStyle/>
                    <a:p>
                      <a:pPr algn="ctr"/>
                      <a:r>
                        <a:rPr lang="en-US" dirty="0"/>
                        <a:t>0.93532</a:t>
                      </a:r>
                    </a:p>
                  </a:txBody>
                  <a:tcPr/>
                </a:tc>
                <a:tc>
                  <a:txBody>
                    <a:bodyPr/>
                    <a:lstStyle/>
                    <a:p>
                      <a:pPr algn="ctr"/>
                      <a:r>
                        <a:rPr lang="en-US" dirty="0"/>
                        <a:t>0.69330</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0.4299</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0.89133</a:t>
                      </a:r>
                    </a:p>
                  </a:txBody>
                  <a:tcPr/>
                </a:tc>
                <a:tc>
                  <a:txBody>
                    <a:bodyPr/>
                    <a:lstStyle/>
                    <a:p>
                      <a:pPr algn="ctr"/>
                      <a:r>
                        <a:rPr lang="en-US" dirty="0"/>
                        <a:t>0.59299</a:t>
                      </a:r>
                    </a:p>
                  </a:txBody>
                  <a:tcPr/>
                </a:tc>
                <a:tc>
                  <a:txBody>
                    <a:bodyPr/>
                    <a:lstStyle/>
                    <a:p>
                      <a:pPr algn="ctr"/>
                      <a:r>
                        <a:rPr lang="en-US" dirty="0"/>
                        <a:t>0.90386</a:t>
                      </a:r>
                    </a:p>
                  </a:txBody>
                  <a:tcPr/>
                </a:tc>
                <a:tc>
                  <a:txBody>
                    <a:bodyPr/>
                    <a:lstStyle/>
                    <a:p>
                      <a:pPr algn="ctr"/>
                      <a:r>
                        <a:rPr lang="en-US" dirty="0"/>
                        <a:t>0.72924</a:t>
                      </a:r>
                    </a:p>
                  </a:txBody>
                  <a:tcPr/>
                </a:tc>
                <a:tc>
                  <a:txBody>
                    <a:bodyPr/>
                    <a:lstStyle/>
                    <a:p>
                      <a:pPr algn="ctr"/>
                      <a:r>
                        <a:rPr lang="en-US" dirty="0"/>
                        <a:t>0.97917</a:t>
                      </a:r>
                    </a:p>
                  </a:txBody>
                  <a:tcPr/>
                </a:tc>
                <a:tc>
                  <a:txBody>
                    <a:bodyPr/>
                    <a:lstStyle/>
                    <a:p>
                      <a:pPr algn="ctr"/>
                      <a:r>
                        <a:rPr lang="en-US" dirty="0"/>
                        <a:t>0.934828</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0.6811</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0.40267</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0.8867</a:t>
                      </a:r>
                    </a:p>
                  </a:txBody>
                  <a:tcPr/>
                </a:tc>
                <a:tc>
                  <a:txBody>
                    <a:bodyPr/>
                    <a:lstStyle/>
                    <a:p>
                      <a:pPr algn="ctr"/>
                      <a:r>
                        <a:rPr lang="en-US" dirty="0"/>
                        <a:t>0.604</a:t>
                      </a:r>
                    </a:p>
                  </a:txBody>
                  <a:tcPr/>
                </a:tc>
                <a:tc>
                  <a:txBody>
                    <a:bodyPr/>
                    <a:lstStyle/>
                    <a:p>
                      <a:pPr algn="ctr"/>
                      <a:r>
                        <a:rPr lang="en-US" dirty="0"/>
                        <a:t>0.9013</a:t>
                      </a:r>
                    </a:p>
                  </a:txBody>
                  <a:tcPr/>
                </a:tc>
                <a:tc>
                  <a:txBody>
                    <a:bodyPr/>
                    <a:lstStyle/>
                    <a:p>
                      <a:pPr algn="ctr"/>
                      <a:r>
                        <a:rPr lang="en-US" dirty="0"/>
                        <a:t>0.72679</a:t>
                      </a:r>
                    </a:p>
                  </a:txBody>
                  <a:tcPr/>
                </a:tc>
                <a:tc>
                  <a:txBody>
                    <a:bodyPr/>
                    <a:lstStyle/>
                    <a:p>
                      <a:pPr algn="ctr"/>
                      <a:r>
                        <a:rPr lang="en-US" dirty="0"/>
                        <a:t>0.97736</a:t>
                      </a:r>
                    </a:p>
                  </a:txBody>
                  <a:tcPr/>
                </a:tc>
                <a:tc>
                  <a:txBody>
                    <a:bodyPr/>
                    <a:lstStyle/>
                    <a:p>
                      <a:pPr algn="ctr"/>
                      <a:r>
                        <a:rPr lang="en-US" dirty="0"/>
                        <a:t>0.8911</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0.6823</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0.4095</a:t>
                      </a:r>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0.88843</a:t>
                      </a:r>
                    </a:p>
                  </a:txBody>
                  <a:tcPr/>
                </a:tc>
                <a:tc>
                  <a:txBody>
                    <a:bodyPr/>
                    <a:lstStyle/>
                    <a:p>
                      <a:pPr algn="ctr"/>
                      <a:r>
                        <a:rPr lang="en-US" dirty="0"/>
                        <a:t>0.5876</a:t>
                      </a:r>
                    </a:p>
                  </a:txBody>
                  <a:tcPr/>
                </a:tc>
                <a:tc>
                  <a:txBody>
                    <a:bodyPr/>
                    <a:lstStyle/>
                    <a:p>
                      <a:pPr algn="ctr"/>
                      <a:r>
                        <a:rPr lang="en-US" dirty="0"/>
                        <a:t>0.90591</a:t>
                      </a:r>
                    </a:p>
                  </a:txBody>
                  <a:tcPr/>
                </a:tc>
                <a:tc>
                  <a:txBody>
                    <a:bodyPr/>
                    <a:lstStyle/>
                    <a:p>
                      <a:pPr algn="ctr"/>
                      <a:r>
                        <a:rPr lang="en-US" dirty="0"/>
                        <a:t>0.70949</a:t>
                      </a:r>
                    </a:p>
                  </a:txBody>
                  <a:tcPr/>
                </a:tc>
                <a:tc>
                  <a:txBody>
                    <a:bodyPr/>
                    <a:lstStyle/>
                    <a:p>
                      <a:pPr algn="ctr"/>
                      <a:r>
                        <a:rPr lang="en-US" dirty="0"/>
                        <a:t>0.97725</a:t>
                      </a:r>
                    </a:p>
                  </a:txBody>
                  <a:tcPr/>
                </a:tc>
                <a:tc>
                  <a:txBody>
                    <a:bodyPr/>
                    <a:lstStyle/>
                    <a:p>
                      <a:pPr algn="ctr"/>
                      <a:r>
                        <a:rPr lang="en-US" dirty="0"/>
                        <a:t>0.8886</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0.68169</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0.410531</a:t>
                      </a:r>
                    </a:p>
                  </a:txBody>
                  <a:tcPr/>
                </a:tc>
                <a:extLst>
                  <a:ext uri="{0D108BD9-81ED-4DB2-BD59-A6C34878D82A}">
                    <a16:rowId xmlns:a16="http://schemas.microsoft.com/office/drawing/2014/main" val="1467149037"/>
                  </a:ext>
                </a:extLst>
              </a:tr>
            </a:tbl>
          </a:graphicData>
        </a:graphic>
      </p:graphicFrame>
    </p:spTree>
    <p:extLst>
      <p:ext uri="{BB962C8B-B14F-4D97-AF65-F5344CB8AC3E}">
        <p14:creationId xmlns:p14="http://schemas.microsoft.com/office/powerpoint/2010/main" val="177074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Input of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Besides the interactions matrix we have also the Drug-Drug and Target-Target similarity matrices which represent the similarity between each pair of drugs and each pair of targets respectively.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433484504"/>
              </p:ext>
            </p:extLst>
          </p:nvPr>
        </p:nvGraphicFramePr>
        <p:xfrm>
          <a:off x="1112750" y="2997200"/>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4606575" y="3352292"/>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Drug-Drug similarity matrix for 3 drugs.</a:t>
            </a:r>
          </a:p>
        </p:txBody>
      </p:sp>
      <p:graphicFrame>
        <p:nvGraphicFramePr>
          <p:cNvPr id="8" name="Table 7">
            <a:extLst>
              <a:ext uri="{FF2B5EF4-FFF2-40B4-BE49-F238E27FC236}">
                <a16:creationId xmlns:a16="http://schemas.microsoft.com/office/drawing/2014/main" id="{91D7E1F5-D970-4A5B-9E21-ACF77E200210}"/>
              </a:ext>
            </a:extLst>
          </p:cNvPr>
          <p:cNvGraphicFramePr>
            <a:graphicFrameLocks noGrp="1"/>
          </p:cNvGraphicFramePr>
          <p:nvPr>
            <p:extLst>
              <p:ext uri="{D42A27DB-BD31-4B8C-83A1-F6EECF244321}">
                <p14:modId xmlns:p14="http://schemas.microsoft.com/office/powerpoint/2010/main" val="465798350"/>
              </p:ext>
            </p:extLst>
          </p:nvPr>
        </p:nvGraphicFramePr>
        <p:xfrm>
          <a:off x="1112750" y="4903601"/>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10" name="Content Placeholder 8">
            <a:extLst>
              <a:ext uri="{FF2B5EF4-FFF2-40B4-BE49-F238E27FC236}">
                <a16:creationId xmlns:a16="http://schemas.microsoft.com/office/drawing/2014/main" id="{6E8944B3-AE46-43FE-BB44-B93B65B85373}"/>
              </a:ext>
            </a:extLst>
          </p:cNvPr>
          <p:cNvSpPr txBox="1">
            <a:spLocks/>
          </p:cNvSpPr>
          <p:nvPr/>
        </p:nvSpPr>
        <p:spPr>
          <a:xfrm>
            <a:off x="4606574" y="520226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Target-Target similarity matrix for 3 targets.</a:t>
            </a:r>
          </a:p>
        </p:txBody>
      </p:sp>
    </p:spTree>
    <p:extLst>
      <p:ext uri="{BB962C8B-B14F-4D97-AF65-F5344CB8AC3E}">
        <p14:creationId xmlns:p14="http://schemas.microsoft.com/office/powerpoint/2010/main" val="200476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3942790828"/>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G-protein coupled receptors (GPCR)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0.8816</a:t>
                      </a:r>
                    </a:p>
                  </a:txBody>
                  <a:tcPr/>
                </a:tc>
                <a:tc>
                  <a:txBody>
                    <a:bodyPr/>
                    <a:lstStyle/>
                    <a:p>
                      <a:pPr algn="ctr"/>
                      <a:r>
                        <a:rPr lang="en-US" dirty="0"/>
                        <a:t>0.57462</a:t>
                      </a:r>
                    </a:p>
                  </a:txBody>
                  <a:tcPr/>
                </a:tc>
                <a:tc>
                  <a:txBody>
                    <a:bodyPr/>
                    <a:lstStyle/>
                    <a:p>
                      <a:pPr algn="ctr"/>
                      <a:r>
                        <a:rPr lang="en-US" dirty="0"/>
                        <a:t>0.8816</a:t>
                      </a:r>
                    </a:p>
                  </a:txBody>
                  <a:tcPr/>
                </a:tc>
                <a:tc>
                  <a:txBody>
                    <a:bodyPr/>
                    <a:lstStyle/>
                    <a:p>
                      <a:pPr algn="ctr"/>
                      <a:r>
                        <a:rPr lang="en-US" dirty="0"/>
                        <a:t>0.57462</a:t>
                      </a:r>
                    </a:p>
                  </a:txBody>
                  <a:tcPr/>
                </a:tc>
                <a:tc>
                  <a:txBody>
                    <a:bodyPr/>
                    <a:lstStyle/>
                    <a:p>
                      <a:pPr algn="ctr"/>
                      <a:r>
                        <a:rPr lang="en-US" dirty="0"/>
                        <a:t>0.96702</a:t>
                      </a:r>
                    </a:p>
                  </a:txBody>
                  <a:tcPr/>
                </a:tc>
                <a:tc>
                  <a:txBody>
                    <a:bodyPr/>
                    <a:lstStyle/>
                    <a:p>
                      <a:pPr algn="ctr"/>
                      <a:r>
                        <a:rPr lang="en-US" dirty="0"/>
                        <a:t>0.903976</a:t>
                      </a:r>
                    </a:p>
                  </a:txBody>
                  <a:tcPr/>
                </a:tc>
                <a:tc>
                  <a:txBody>
                    <a:bodyPr/>
                    <a:lstStyle/>
                    <a:p>
                      <a:pPr algn="ctr"/>
                      <a:r>
                        <a:rPr lang="en-US" dirty="0"/>
                        <a:t>0.818972</a:t>
                      </a:r>
                    </a:p>
                  </a:txBody>
                  <a:tcPr/>
                </a:tc>
                <a:tc>
                  <a:txBody>
                    <a:bodyPr/>
                    <a:lstStyle/>
                    <a:p>
                      <a:pPr algn="ctr"/>
                      <a:r>
                        <a:rPr lang="en-US" dirty="0"/>
                        <a:t>0.716525</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0.92277</a:t>
                      </a:r>
                    </a:p>
                  </a:txBody>
                  <a:tcPr/>
                </a:tc>
                <a:tc>
                  <a:txBody>
                    <a:bodyPr/>
                    <a:lstStyle/>
                    <a:p>
                      <a:pPr algn="ctr"/>
                      <a:r>
                        <a:rPr lang="en-US" dirty="0"/>
                        <a:t>0.62661</a:t>
                      </a:r>
                    </a:p>
                  </a:txBody>
                  <a:tcPr/>
                </a:tc>
                <a:tc>
                  <a:txBody>
                    <a:bodyPr/>
                    <a:lstStyle/>
                    <a:p>
                      <a:pPr algn="ctr"/>
                      <a:r>
                        <a:rPr lang="en-US" dirty="0"/>
                        <a:t>0.92693</a:t>
                      </a:r>
                    </a:p>
                  </a:txBody>
                  <a:tcPr/>
                </a:tc>
                <a:tc>
                  <a:txBody>
                    <a:bodyPr/>
                    <a:lstStyle/>
                    <a:p>
                      <a:pPr algn="ctr"/>
                      <a:r>
                        <a:rPr lang="en-US" dirty="0"/>
                        <a:t>0.7149</a:t>
                      </a:r>
                    </a:p>
                  </a:txBody>
                  <a:tcPr/>
                </a:tc>
                <a:tc>
                  <a:txBody>
                    <a:bodyPr/>
                    <a:lstStyle/>
                    <a:p>
                      <a:pPr algn="ctr"/>
                      <a:r>
                        <a:rPr lang="en-US" dirty="0"/>
                        <a:t>0.97739</a:t>
                      </a:r>
                    </a:p>
                  </a:txBody>
                  <a:tcPr/>
                </a:tc>
                <a:tc>
                  <a:txBody>
                    <a:bodyPr/>
                    <a:lstStyle/>
                    <a:p>
                      <a:pPr algn="ctr"/>
                      <a:r>
                        <a:rPr lang="en-US" dirty="0"/>
                        <a:t>0.91474</a:t>
                      </a:r>
                    </a:p>
                  </a:txBody>
                  <a:tcPr/>
                </a:tc>
                <a:tc>
                  <a:txBody>
                    <a:bodyPr/>
                    <a:lstStyle/>
                    <a:p>
                      <a:pPr algn="ctr"/>
                      <a:r>
                        <a:rPr lang="en-US" dirty="0"/>
                        <a:t>0.83875</a:t>
                      </a:r>
                    </a:p>
                  </a:txBody>
                  <a:tcPr/>
                </a:tc>
                <a:tc>
                  <a:txBody>
                    <a:bodyPr/>
                    <a:lstStyle/>
                    <a:p>
                      <a:pPr algn="ctr"/>
                      <a:r>
                        <a:rPr lang="en-US" dirty="0"/>
                        <a:t>0.6980</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0.9335</a:t>
                      </a:r>
                    </a:p>
                  </a:txBody>
                  <a:tcPr/>
                </a:tc>
                <a:tc>
                  <a:txBody>
                    <a:bodyPr/>
                    <a:lstStyle/>
                    <a:p>
                      <a:pPr algn="ctr"/>
                      <a:r>
                        <a:rPr lang="en-US" dirty="0"/>
                        <a:t>0.64723</a:t>
                      </a:r>
                    </a:p>
                  </a:txBody>
                  <a:tcPr/>
                </a:tc>
                <a:tc>
                  <a:txBody>
                    <a:bodyPr/>
                    <a:lstStyle/>
                    <a:p>
                      <a:pPr algn="ctr"/>
                      <a:r>
                        <a:rPr lang="en-US" dirty="0"/>
                        <a:t>0.9383</a:t>
                      </a:r>
                    </a:p>
                  </a:txBody>
                  <a:tcPr/>
                </a:tc>
                <a:tc>
                  <a:txBody>
                    <a:bodyPr/>
                    <a:lstStyle/>
                    <a:p>
                      <a:pPr algn="ctr"/>
                      <a:r>
                        <a:rPr lang="en-US" dirty="0"/>
                        <a:t>0.76607</a:t>
                      </a:r>
                    </a:p>
                  </a:txBody>
                  <a:tcPr/>
                </a:tc>
                <a:tc>
                  <a:txBody>
                    <a:bodyPr/>
                    <a:lstStyle/>
                    <a:p>
                      <a:pPr algn="ctr"/>
                      <a:r>
                        <a:rPr lang="en-US" dirty="0"/>
                        <a:t>0.98254</a:t>
                      </a:r>
                    </a:p>
                  </a:txBody>
                  <a:tcPr/>
                </a:tc>
                <a:tc>
                  <a:txBody>
                    <a:bodyPr/>
                    <a:lstStyle/>
                    <a:p>
                      <a:pPr algn="ctr"/>
                      <a:r>
                        <a:rPr lang="en-US" dirty="0"/>
                        <a:t>0.91287</a:t>
                      </a:r>
                    </a:p>
                  </a:txBody>
                  <a:tcPr/>
                </a:tc>
                <a:tc>
                  <a:txBody>
                    <a:bodyPr/>
                    <a:lstStyle/>
                    <a:p>
                      <a:pPr algn="ctr"/>
                      <a:r>
                        <a:rPr lang="en-US" dirty="0"/>
                        <a:t>0.8535</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0.6847</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0.9408</a:t>
                      </a:r>
                    </a:p>
                  </a:txBody>
                  <a:tcPr/>
                </a:tc>
                <a:tc>
                  <a:txBody>
                    <a:bodyPr/>
                    <a:lstStyle/>
                    <a:p>
                      <a:pPr algn="ctr"/>
                      <a:r>
                        <a:rPr lang="en-US" dirty="0"/>
                        <a:t>0.6433</a:t>
                      </a:r>
                    </a:p>
                  </a:txBody>
                  <a:tcPr/>
                </a:tc>
                <a:tc>
                  <a:txBody>
                    <a:bodyPr/>
                    <a:lstStyle/>
                    <a:p>
                      <a:pPr algn="ctr"/>
                      <a:r>
                        <a:rPr lang="en-US" dirty="0"/>
                        <a:t>0.9470</a:t>
                      </a:r>
                    </a:p>
                  </a:txBody>
                  <a:tcPr/>
                </a:tc>
                <a:tc>
                  <a:txBody>
                    <a:bodyPr/>
                    <a:lstStyle/>
                    <a:p>
                      <a:pPr algn="ctr"/>
                      <a:r>
                        <a:rPr lang="en-US" dirty="0"/>
                        <a:t>0.7764</a:t>
                      </a:r>
                    </a:p>
                  </a:txBody>
                  <a:tcPr/>
                </a:tc>
                <a:tc>
                  <a:txBody>
                    <a:bodyPr/>
                    <a:lstStyle/>
                    <a:p>
                      <a:pPr algn="ctr"/>
                      <a:r>
                        <a:rPr lang="en-US" dirty="0"/>
                        <a:t>0.98468</a:t>
                      </a:r>
                    </a:p>
                  </a:txBody>
                  <a:tcPr/>
                </a:tc>
                <a:tc>
                  <a:txBody>
                    <a:bodyPr/>
                    <a:lstStyle/>
                    <a:p>
                      <a:pPr algn="ctr"/>
                      <a:r>
                        <a:rPr lang="en-US" dirty="0"/>
                        <a:t>0.91127</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0.85422</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0.6729</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0.94355</a:t>
                      </a:r>
                    </a:p>
                  </a:txBody>
                  <a:tcPr/>
                </a:tc>
                <a:tc>
                  <a:txBody>
                    <a:bodyPr/>
                    <a:lstStyle/>
                    <a:p>
                      <a:pPr algn="ctr"/>
                      <a:r>
                        <a:rPr lang="en-US" dirty="0"/>
                        <a:t>0.6446</a:t>
                      </a:r>
                    </a:p>
                  </a:txBody>
                  <a:tcPr/>
                </a:tc>
                <a:tc>
                  <a:txBody>
                    <a:bodyPr/>
                    <a:lstStyle/>
                    <a:p>
                      <a:pPr algn="ctr"/>
                      <a:r>
                        <a:rPr lang="en-US" dirty="0"/>
                        <a:t>0.94934</a:t>
                      </a:r>
                    </a:p>
                  </a:txBody>
                  <a:tcPr/>
                </a:tc>
                <a:tc>
                  <a:txBody>
                    <a:bodyPr/>
                    <a:lstStyle/>
                    <a:p>
                      <a:pPr algn="ctr"/>
                      <a:r>
                        <a:rPr lang="en-US" dirty="0"/>
                        <a:t>0.7717</a:t>
                      </a:r>
                    </a:p>
                  </a:txBody>
                  <a:tcPr/>
                </a:tc>
                <a:tc>
                  <a:txBody>
                    <a:bodyPr/>
                    <a:lstStyle/>
                    <a:p>
                      <a:pPr algn="ctr"/>
                      <a:r>
                        <a:rPr lang="en-US" dirty="0"/>
                        <a:t>0.98534</a:t>
                      </a:r>
                    </a:p>
                  </a:txBody>
                  <a:tcPr/>
                </a:tc>
                <a:tc>
                  <a:txBody>
                    <a:bodyPr/>
                    <a:lstStyle/>
                    <a:p>
                      <a:pPr algn="ctr"/>
                      <a:r>
                        <a:rPr lang="en-US" dirty="0"/>
                        <a:t>0.90</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0.85739</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0.66368</a:t>
                      </a:r>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0.94370</a:t>
                      </a:r>
                    </a:p>
                  </a:txBody>
                  <a:tcPr/>
                </a:tc>
                <a:tc>
                  <a:txBody>
                    <a:bodyPr/>
                    <a:lstStyle/>
                    <a:p>
                      <a:pPr algn="ctr"/>
                      <a:r>
                        <a:rPr lang="en-US" dirty="0"/>
                        <a:t>0.64310</a:t>
                      </a:r>
                    </a:p>
                  </a:txBody>
                  <a:tcPr/>
                </a:tc>
                <a:tc>
                  <a:txBody>
                    <a:bodyPr/>
                    <a:lstStyle/>
                    <a:p>
                      <a:pPr algn="ctr"/>
                      <a:r>
                        <a:rPr lang="en-US" dirty="0"/>
                        <a:t>0.94760</a:t>
                      </a:r>
                    </a:p>
                  </a:txBody>
                  <a:tcPr/>
                </a:tc>
                <a:tc>
                  <a:txBody>
                    <a:bodyPr/>
                    <a:lstStyle/>
                    <a:p>
                      <a:pPr algn="ctr"/>
                      <a:r>
                        <a:rPr lang="en-US"/>
                        <a:t>0.74539</a:t>
                      </a:r>
                      <a:endParaRPr lang="en-US" dirty="0"/>
                    </a:p>
                  </a:txBody>
                  <a:tcPr/>
                </a:tc>
                <a:tc>
                  <a:txBody>
                    <a:bodyPr/>
                    <a:lstStyle/>
                    <a:p>
                      <a:pPr algn="ctr"/>
                      <a:r>
                        <a:rPr lang="en-US" dirty="0"/>
                        <a:t>0.98595</a:t>
                      </a:r>
                    </a:p>
                  </a:txBody>
                  <a:tcPr/>
                </a:tc>
                <a:tc>
                  <a:txBody>
                    <a:bodyPr/>
                    <a:lstStyle/>
                    <a:p>
                      <a:pPr algn="ctr"/>
                      <a:r>
                        <a:rPr lang="en-US" dirty="0"/>
                        <a:t>0.9019</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0.85588</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0.647873</a:t>
                      </a:r>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15354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2644359483"/>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2400" dirty="0"/>
                        <a:t>Ion Channels</a:t>
                      </a:r>
                    </a:p>
                    <a:p>
                      <a:pPr marL="0" marR="0" lvl="0" indent="0" algn="ctr" defTabSz="457063" rtl="0" eaLnBrk="1" fontAlgn="auto" latinLnBrk="0" hangingPunct="1">
                        <a:lnSpc>
                          <a:spcPct val="100000"/>
                        </a:lnSpc>
                        <a:spcBef>
                          <a:spcPts val="0"/>
                        </a:spcBef>
                        <a:spcAft>
                          <a:spcPts val="0"/>
                        </a:spcAft>
                        <a:buClrTx/>
                        <a:buSzTx/>
                        <a:buFontTx/>
                        <a:buNone/>
                        <a:tabLst/>
                        <a:defRPr/>
                      </a:pP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0.91691</a:t>
                      </a:r>
                    </a:p>
                  </a:txBody>
                  <a:tcPr/>
                </a:tc>
                <a:tc>
                  <a:txBody>
                    <a:bodyPr/>
                    <a:lstStyle/>
                    <a:p>
                      <a:pPr algn="ctr"/>
                      <a:r>
                        <a:rPr lang="en-US" dirty="0"/>
                        <a:t>0.69194</a:t>
                      </a:r>
                    </a:p>
                  </a:txBody>
                  <a:tcPr/>
                </a:tc>
                <a:tc>
                  <a:txBody>
                    <a:bodyPr/>
                    <a:lstStyle/>
                    <a:p>
                      <a:pPr algn="ctr"/>
                      <a:r>
                        <a:rPr lang="en-US" dirty="0"/>
                        <a:t>0.91691</a:t>
                      </a:r>
                    </a:p>
                  </a:txBody>
                  <a:tcPr/>
                </a:tc>
                <a:tc>
                  <a:txBody>
                    <a:bodyPr/>
                    <a:lstStyle/>
                    <a:p>
                      <a:pPr algn="ctr"/>
                      <a:r>
                        <a:rPr lang="en-US" dirty="0"/>
                        <a:t>0.69194</a:t>
                      </a:r>
                    </a:p>
                  </a:txBody>
                  <a:tcPr/>
                </a:tc>
                <a:tc>
                  <a:txBody>
                    <a:bodyPr/>
                    <a:lstStyle/>
                    <a:p>
                      <a:pPr algn="ctr"/>
                      <a:r>
                        <a:rPr lang="en-US" dirty="0"/>
                        <a:t>0.98446</a:t>
                      </a:r>
                    </a:p>
                  </a:txBody>
                  <a:tcPr/>
                </a:tc>
                <a:tc>
                  <a:txBody>
                    <a:bodyPr/>
                    <a:lstStyle/>
                    <a:p>
                      <a:pPr algn="ctr"/>
                      <a:r>
                        <a:rPr lang="en-US" dirty="0"/>
                        <a:t>0.96112</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0.9532</a:t>
                      </a:r>
                    </a:p>
                  </a:txBody>
                  <a:tcPr/>
                </a:tc>
                <a:tc>
                  <a:txBody>
                    <a:bodyPr/>
                    <a:lstStyle/>
                    <a:p>
                      <a:pPr algn="ctr"/>
                      <a:r>
                        <a:rPr lang="en-US" dirty="0"/>
                        <a:t>0.7794</a:t>
                      </a:r>
                    </a:p>
                  </a:txBody>
                  <a:tcPr/>
                </a:tc>
                <a:tc>
                  <a:txBody>
                    <a:bodyPr/>
                    <a:lstStyle/>
                    <a:p>
                      <a:pPr algn="ctr"/>
                      <a:r>
                        <a:rPr lang="en-US" dirty="0"/>
                        <a:t>0.9565</a:t>
                      </a:r>
                    </a:p>
                  </a:txBody>
                  <a:tcPr/>
                </a:tc>
                <a:tc>
                  <a:txBody>
                    <a:bodyPr/>
                    <a:lstStyle/>
                    <a:p>
                      <a:pPr algn="ctr"/>
                      <a:r>
                        <a:rPr lang="en-US" dirty="0"/>
                        <a:t>0.8344</a:t>
                      </a:r>
                    </a:p>
                  </a:txBody>
                  <a:tcPr/>
                </a:tc>
                <a:tc>
                  <a:txBody>
                    <a:bodyPr/>
                    <a:lstStyle/>
                    <a:p>
                      <a:pPr algn="ctr"/>
                      <a:r>
                        <a:rPr lang="en-US" dirty="0"/>
                        <a:t>0.98849</a:t>
                      </a:r>
                    </a:p>
                  </a:txBody>
                  <a:tcPr/>
                </a:tc>
                <a:tc>
                  <a:txBody>
                    <a:bodyPr/>
                    <a:lstStyle/>
                    <a:p>
                      <a:pPr algn="ctr"/>
                      <a:r>
                        <a:rPr lang="en-US" dirty="0"/>
                        <a:t>0.97160</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0.9666</a:t>
                      </a:r>
                    </a:p>
                  </a:txBody>
                  <a:tcPr/>
                </a:tc>
                <a:tc>
                  <a:txBody>
                    <a:bodyPr/>
                    <a:lstStyle/>
                    <a:p>
                      <a:pPr algn="ctr"/>
                      <a:r>
                        <a:rPr lang="en-US" dirty="0"/>
                        <a:t>0.81676</a:t>
                      </a:r>
                    </a:p>
                  </a:txBody>
                  <a:tcPr/>
                </a:tc>
                <a:tc>
                  <a:txBody>
                    <a:bodyPr/>
                    <a:lstStyle/>
                    <a:p>
                      <a:pPr algn="ctr"/>
                      <a:r>
                        <a:rPr lang="en-US" dirty="0"/>
                        <a:t>0.97033</a:t>
                      </a:r>
                    </a:p>
                  </a:txBody>
                  <a:tcPr/>
                </a:tc>
                <a:tc>
                  <a:txBody>
                    <a:bodyPr/>
                    <a:lstStyle/>
                    <a:p>
                      <a:pPr algn="ctr"/>
                      <a:r>
                        <a:rPr lang="en-US" dirty="0"/>
                        <a:t>0.87600</a:t>
                      </a:r>
                    </a:p>
                  </a:txBody>
                  <a:tcPr/>
                </a:tc>
                <a:tc>
                  <a:txBody>
                    <a:bodyPr/>
                    <a:lstStyle/>
                    <a:p>
                      <a:pPr algn="ctr"/>
                      <a:r>
                        <a:rPr lang="en-US" dirty="0"/>
                        <a:t>0.991</a:t>
                      </a:r>
                    </a:p>
                  </a:txBody>
                  <a:tcPr/>
                </a:tc>
                <a:tc>
                  <a:txBody>
                    <a:bodyPr/>
                    <a:lstStyle/>
                    <a:p>
                      <a:pPr algn="ctr"/>
                      <a:r>
                        <a:rPr lang="en-US" dirty="0"/>
                        <a:t>0.97085</a:t>
                      </a:r>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0.9710</a:t>
                      </a:r>
                    </a:p>
                  </a:txBody>
                  <a:tcPr/>
                </a:tc>
                <a:tc>
                  <a:txBody>
                    <a:bodyPr/>
                    <a:lstStyle/>
                    <a:p>
                      <a:pPr algn="ctr"/>
                      <a:r>
                        <a:rPr lang="en-US" dirty="0"/>
                        <a:t>0.82947</a:t>
                      </a:r>
                    </a:p>
                  </a:txBody>
                  <a:tcPr/>
                </a:tc>
                <a:tc>
                  <a:txBody>
                    <a:bodyPr/>
                    <a:lstStyle/>
                    <a:p>
                      <a:pPr algn="ctr"/>
                      <a:r>
                        <a:rPr lang="en-US" dirty="0"/>
                        <a:t>0.974</a:t>
                      </a:r>
                    </a:p>
                  </a:txBody>
                  <a:tcPr/>
                </a:tc>
                <a:tc>
                  <a:txBody>
                    <a:bodyPr/>
                    <a:lstStyle/>
                    <a:p>
                      <a:pPr algn="ctr"/>
                      <a:r>
                        <a:rPr lang="en-US" dirty="0"/>
                        <a:t>0.8797</a:t>
                      </a:r>
                    </a:p>
                  </a:txBody>
                  <a:tcPr/>
                </a:tc>
                <a:tc>
                  <a:txBody>
                    <a:bodyPr/>
                    <a:lstStyle/>
                    <a:p>
                      <a:pPr algn="ctr"/>
                      <a:r>
                        <a:rPr lang="en-US" dirty="0"/>
                        <a:t>0.9918</a:t>
                      </a:r>
                    </a:p>
                  </a:txBody>
                  <a:tcPr/>
                </a:tc>
                <a:tc>
                  <a:txBody>
                    <a:bodyPr/>
                    <a:lstStyle/>
                    <a:p>
                      <a:pPr algn="ctr"/>
                      <a:r>
                        <a:rPr lang="en-US" dirty="0"/>
                        <a:t>0.96855</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0.9736</a:t>
                      </a:r>
                    </a:p>
                  </a:txBody>
                  <a:tcPr/>
                </a:tc>
                <a:tc>
                  <a:txBody>
                    <a:bodyPr/>
                    <a:lstStyle/>
                    <a:p>
                      <a:pPr algn="ctr"/>
                      <a:r>
                        <a:rPr lang="en-US" dirty="0"/>
                        <a:t>0.83734</a:t>
                      </a:r>
                    </a:p>
                  </a:txBody>
                  <a:tcPr/>
                </a:tc>
                <a:tc>
                  <a:txBody>
                    <a:bodyPr/>
                    <a:lstStyle/>
                    <a:p>
                      <a:pPr algn="ctr"/>
                      <a:r>
                        <a:rPr lang="en-US" dirty="0"/>
                        <a:t>0.9762</a:t>
                      </a:r>
                    </a:p>
                  </a:txBody>
                  <a:tcPr/>
                </a:tc>
                <a:tc>
                  <a:txBody>
                    <a:bodyPr/>
                    <a:lstStyle/>
                    <a:p>
                      <a:pPr algn="ctr"/>
                      <a:r>
                        <a:rPr lang="en-US" dirty="0"/>
                        <a:t>0.8772</a:t>
                      </a:r>
                    </a:p>
                  </a:txBody>
                  <a:tcPr/>
                </a:tc>
                <a:tc>
                  <a:txBody>
                    <a:bodyPr/>
                    <a:lstStyle/>
                    <a:p>
                      <a:pPr algn="ctr"/>
                      <a:r>
                        <a:rPr lang="en-US" dirty="0"/>
                        <a:t>0.9922</a:t>
                      </a:r>
                    </a:p>
                  </a:txBody>
                  <a:tcPr/>
                </a:tc>
                <a:tc>
                  <a:txBody>
                    <a:bodyPr/>
                    <a:lstStyle/>
                    <a:p>
                      <a:pPr algn="ctr"/>
                      <a:r>
                        <a:rPr lang="en-US" dirty="0"/>
                        <a:t>0.965387</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0.97379</a:t>
                      </a:r>
                    </a:p>
                  </a:txBody>
                  <a:tcPr/>
                </a:tc>
                <a:tc>
                  <a:txBody>
                    <a:bodyPr/>
                    <a:lstStyle/>
                    <a:p>
                      <a:pPr algn="ctr"/>
                      <a:r>
                        <a:rPr lang="en-US" dirty="0"/>
                        <a:t>0.8356</a:t>
                      </a:r>
                    </a:p>
                  </a:txBody>
                  <a:tcPr/>
                </a:tc>
                <a:tc>
                  <a:txBody>
                    <a:bodyPr/>
                    <a:lstStyle/>
                    <a:p>
                      <a:pPr algn="ctr"/>
                      <a:r>
                        <a:rPr lang="en-US" dirty="0"/>
                        <a:t>0.9759</a:t>
                      </a:r>
                    </a:p>
                  </a:txBody>
                  <a:tcPr/>
                </a:tc>
                <a:tc>
                  <a:txBody>
                    <a:bodyPr/>
                    <a:lstStyle/>
                    <a:p>
                      <a:pPr algn="ctr"/>
                      <a:r>
                        <a:rPr lang="en-US"/>
                        <a:t>0.8801</a:t>
                      </a:r>
                      <a:endParaRPr lang="en-US" dirty="0"/>
                    </a:p>
                  </a:txBody>
                  <a:tcPr/>
                </a:tc>
                <a:tc>
                  <a:txBody>
                    <a:bodyPr/>
                    <a:lstStyle/>
                    <a:p>
                      <a:pPr algn="ctr"/>
                      <a:r>
                        <a:rPr lang="en-US" dirty="0"/>
                        <a:t>0.993</a:t>
                      </a:r>
                    </a:p>
                  </a:txBody>
                  <a:tcPr/>
                </a:tc>
                <a:tc>
                  <a:txBody>
                    <a:bodyPr/>
                    <a:lstStyle/>
                    <a:p>
                      <a:pPr algn="ctr"/>
                      <a:r>
                        <a:rPr lang="en-US" dirty="0"/>
                        <a:t>0.96281</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213432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4019329089"/>
              </p:ext>
            </p:extLst>
          </p:nvPr>
        </p:nvGraphicFramePr>
        <p:xfrm>
          <a:off x="1598612" y="1295426"/>
          <a:ext cx="9203440" cy="5217288"/>
        </p:xfrm>
        <a:graphic>
          <a:graphicData uri="http://schemas.openxmlformats.org/drawingml/2006/table">
            <a:tbl>
              <a:tblPr firstRow="1" bandRow="1">
                <a:tableStyleId>{E8B1032C-EA38-4F05-BA0D-38AFFFC7BED3}</a:tableStyleId>
              </a:tblPr>
              <a:tblGrid>
                <a:gridCol w="38290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2400" dirty="0"/>
                        <a:t>Enzyme</a:t>
                      </a:r>
                    </a:p>
                    <a:p>
                      <a:pPr marL="0" marR="0" lvl="0" indent="0" algn="ctr" defTabSz="457063" rtl="0" eaLnBrk="1" fontAlgn="auto" latinLnBrk="0" hangingPunct="1">
                        <a:lnSpc>
                          <a:spcPct val="100000"/>
                        </a:lnSpc>
                        <a:spcBef>
                          <a:spcPts val="0"/>
                        </a:spcBef>
                        <a:spcAft>
                          <a:spcPts val="0"/>
                        </a:spcAft>
                        <a:buClrTx/>
                        <a:buSzTx/>
                        <a:buFontTx/>
                        <a:buNone/>
                        <a:tabLst/>
                        <a:defRPr/>
                      </a:pP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0.92960</a:t>
                      </a:r>
                    </a:p>
                  </a:txBody>
                  <a:tcPr/>
                </a:tc>
                <a:tc>
                  <a:txBody>
                    <a:bodyPr/>
                    <a:lstStyle/>
                    <a:p>
                      <a:pPr algn="ctr"/>
                      <a:r>
                        <a:rPr lang="en-US" dirty="0"/>
                        <a:t>0.7261</a:t>
                      </a:r>
                    </a:p>
                  </a:txBody>
                  <a:tcPr/>
                </a:tc>
                <a:tc>
                  <a:txBody>
                    <a:bodyPr/>
                    <a:lstStyle/>
                    <a:p>
                      <a:pPr algn="ctr"/>
                      <a:r>
                        <a:rPr lang="en-US" dirty="0"/>
                        <a:t>0.92960</a:t>
                      </a:r>
                    </a:p>
                  </a:txBody>
                  <a:tcPr/>
                </a:tc>
                <a:tc>
                  <a:txBody>
                    <a:bodyPr/>
                    <a:lstStyle/>
                    <a:p>
                      <a:pPr algn="ctr"/>
                      <a:r>
                        <a:rPr lang="en-US" dirty="0"/>
                        <a:t>0.7261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0.9452</a:t>
                      </a:r>
                    </a:p>
                  </a:txBody>
                  <a:tcPr/>
                </a:tc>
                <a:tc>
                  <a:txBody>
                    <a:bodyPr/>
                    <a:lstStyle/>
                    <a:p>
                      <a:pPr algn="ctr"/>
                      <a:r>
                        <a:rPr lang="en-US" dirty="0"/>
                        <a:t>0.8223</a:t>
                      </a:r>
                    </a:p>
                  </a:txBody>
                  <a:tcPr/>
                </a:tc>
                <a:tc>
                  <a:txBody>
                    <a:bodyPr/>
                    <a:lstStyle/>
                    <a:p>
                      <a:pPr algn="ctr"/>
                      <a:r>
                        <a:rPr lang="en-US" dirty="0"/>
                        <a:t>0.94996</a:t>
                      </a:r>
                    </a:p>
                  </a:txBody>
                  <a:tcPr/>
                </a:tc>
                <a:tc>
                  <a:txBody>
                    <a:bodyPr/>
                    <a:lstStyle/>
                    <a:p>
                      <a:pPr algn="ctr"/>
                      <a:r>
                        <a:rPr lang="en-US" dirty="0"/>
                        <a:t>0.87918</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0.9496</a:t>
                      </a:r>
                    </a:p>
                  </a:txBody>
                  <a:tcPr/>
                </a:tc>
                <a:tc>
                  <a:txBody>
                    <a:bodyPr/>
                    <a:lstStyle/>
                    <a:p>
                      <a:pPr algn="ctr"/>
                      <a:r>
                        <a:rPr lang="en-US" dirty="0"/>
                        <a:t>0.8523</a:t>
                      </a:r>
                    </a:p>
                  </a:txBody>
                  <a:tcPr/>
                </a:tc>
                <a:tc>
                  <a:txBody>
                    <a:bodyPr/>
                    <a:lstStyle/>
                    <a:p>
                      <a:pPr algn="ctr"/>
                      <a:r>
                        <a:rPr lang="en-US" dirty="0"/>
                        <a:t>0.94996</a:t>
                      </a:r>
                    </a:p>
                  </a:txBody>
                  <a:tcPr/>
                </a:tc>
                <a:tc>
                  <a:txBody>
                    <a:bodyPr/>
                    <a:lstStyle/>
                    <a:p>
                      <a:pPr algn="ctr"/>
                      <a:r>
                        <a:rPr lang="en-US" dirty="0"/>
                        <a:t>0.87918</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0.95332</a:t>
                      </a:r>
                    </a:p>
                  </a:txBody>
                  <a:tcPr/>
                </a:tc>
                <a:tc>
                  <a:txBody>
                    <a:bodyPr/>
                    <a:lstStyle/>
                    <a:p>
                      <a:pPr algn="ctr"/>
                      <a:r>
                        <a:rPr lang="en-US" dirty="0"/>
                        <a:t>0.8653</a:t>
                      </a:r>
                    </a:p>
                  </a:txBody>
                  <a:tcPr/>
                </a:tc>
                <a:tc>
                  <a:txBody>
                    <a:bodyPr/>
                    <a:lstStyle/>
                    <a:p>
                      <a:pPr algn="ctr"/>
                      <a:r>
                        <a:rPr lang="en-US" dirty="0"/>
                        <a:t>0.9499650</a:t>
                      </a:r>
                    </a:p>
                  </a:txBody>
                  <a:tcPr/>
                </a:tc>
                <a:tc>
                  <a:txBody>
                    <a:bodyPr/>
                    <a:lstStyle/>
                    <a:p>
                      <a:pPr algn="ctr"/>
                      <a:r>
                        <a:rPr lang="en-US" dirty="0"/>
                        <a:t>0.879182</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0.95483</a:t>
                      </a:r>
                    </a:p>
                  </a:txBody>
                  <a:tcPr/>
                </a:tc>
                <a:tc>
                  <a:txBody>
                    <a:bodyPr/>
                    <a:lstStyle/>
                    <a:p>
                      <a:pPr algn="ctr"/>
                      <a:r>
                        <a:rPr lang="en-US" dirty="0"/>
                        <a:t>0.86888</a:t>
                      </a:r>
                    </a:p>
                  </a:txBody>
                  <a:tcPr/>
                </a:tc>
                <a:tc>
                  <a:txBody>
                    <a:bodyPr/>
                    <a:lstStyle/>
                    <a:p>
                      <a:pPr algn="ctr"/>
                      <a:r>
                        <a:rPr lang="en-US" dirty="0"/>
                        <a:t>0.949965</a:t>
                      </a:r>
                    </a:p>
                  </a:txBody>
                  <a:tcPr/>
                </a:tc>
                <a:tc>
                  <a:txBody>
                    <a:bodyPr/>
                    <a:lstStyle/>
                    <a:p>
                      <a:pPr algn="ctr"/>
                      <a:r>
                        <a:rPr lang="en-US" dirty="0"/>
                        <a:t>0.87918</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0.9570</a:t>
                      </a:r>
                    </a:p>
                  </a:txBody>
                  <a:tcPr/>
                </a:tc>
                <a:tc>
                  <a:txBody>
                    <a:bodyPr/>
                    <a:lstStyle/>
                    <a:p>
                      <a:pPr algn="ctr"/>
                      <a:r>
                        <a:rPr lang="en-US" dirty="0"/>
                        <a:t>0.8697</a:t>
                      </a:r>
                    </a:p>
                  </a:txBody>
                  <a:tcPr/>
                </a:tc>
                <a:tc>
                  <a:txBody>
                    <a:bodyPr/>
                    <a:lstStyle/>
                    <a:p>
                      <a:pPr algn="ctr"/>
                      <a:r>
                        <a:rPr lang="en-US" dirty="0"/>
                        <a:t>0.949965</a:t>
                      </a:r>
                    </a:p>
                  </a:txBody>
                  <a:tcPr/>
                </a:tc>
                <a:tc>
                  <a:txBody>
                    <a:bodyPr/>
                    <a:lstStyle/>
                    <a:p>
                      <a:pPr algn="ctr"/>
                      <a:r>
                        <a:rPr lang="en-US" dirty="0"/>
                        <a:t>0.8791827</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673501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Conclusion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endParaRPr lang="en-US" dirty="0"/>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924107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References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endParaRPr lang="en-US" dirty="0"/>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030716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Questions ?</a:t>
            </a:r>
            <a:endParaRPr lang="en-US" sz="9600" dirty="0">
              <a:solidFill>
                <a:schemeClr val="accent1"/>
              </a:solidFill>
            </a:endParaRPr>
          </a:p>
        </p:txBody>
      </p:sp>
    </p:spTree>
    <p:extLst>
      <p:ext uri="{BB962C8B-B14F-4D97-AF65-F5344CB8AC3E}">
        <p14:creationId xmlns:p14="http://schemas.microsoft.com/office/powerpoint/2010/main" val="174848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Thank You </a:t>
            </a:r>
            <a:r>
              <a:rPr lang="en-US" sz="9600" dirty="0">
                <a:solidFill>
                  <a:schemeClr val="accent1"/>
                </a:solidFill>
                <a:latin typeface="Blackadder ITC" panose="04020505051007020D02" pitchFamily="82" charset="0"/>
                <a:sym typeface="Wingdings" panose="05000000000000000000" pitchFamily="2" charset="2"/>
              </a:rPr>
              <a:t></a:t>
            </a:r>
            <a:endParaRPr lang="en-US" sz="9600" dirty="0">
              <a:solidFill>
                <a:schemeClr val="accent1"/>
              </a:solidFill>
            </a:endParaRPr>
          </a:p>
        </p:txBody>
      </p:sp>
    </p:spTree>
    <p:extLst>
      <p:ext uri="{BB962C8B-B14F-4D97-AF65-F5344CB8AC3E}">
        <p14:creationId xmlns:p14="http://schemas.microsoft.com/office/powerpoint/2010/main" val="323919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Objective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There many machine learning techniques that have been used for predicting the unknown interactions for example support vector regression, network-based inference … but in this project we are interested in improving the </a:t>
            </a: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which is our goal in this project.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 is a kind of Nearest Neighbor classifier, which takes on account the similar drugs and similar targets and their interactions together.</a:t>
            </a:r>
          </a:p>
          <a:p>
            <a:pPr marL="0" indent="0">
              <a:buNone/>
            </a:pPr>
            <a:r>
              <a:rPr lang="en-US" dirty="0">
                <a:solidFill>
                  <a:schemeClr val="tx1"/>
                </a:solidFill>
                <a:latin typeface="Calibri" panose="020F0502020204030204" pitchFamily="34" charset="0"/>
                <a:cs typeface="Calibri" panose="020F0502020204030204" pitchFamily="34" charset="0"/>
              </a:rPr>
              <a:t>  </a:t>
            </a:r>
          </a:p>
          <a:p>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77260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𝐷</m:t>
                    </m:r>
                  </m:oMath>
                </a14:m>
                <a:r>
                  <a:rPr lang="en-US" dirty="0">
                    <a:solidFill>
                      <a:schemeClr val="tx1"/>
                    </a:solidFill>
                    <a:latin typeface="Calibri" panose="020F0502020204030204" pitchFamily="34" charset="0"/>
                    <a:cs typeface="Calibri" panose="020F0502020204030204" pitchFamily="34" charset="0"/>
                  </a:rPr>
                  <a:t> is the set of drugs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𝐷</m:t>
                    </m:r>
                    <m:r>
                      <a:rPr lang="en-US" b="0" i="0"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𝑛</m:t>
                        </m:r>
                      </m:sub>
                    </m:sSub>
                    <m:r>
                      <a:rPr lang="en-US" b="0" i="0" smtClean="0">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set of Targets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r>
                      <a:rPr lang="en-US">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2</m:t>
                        </m:r>
                      </m:sub>
                    </m:sSub>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𝑚</m:t>
                        </m:r>
                      </m:sub>
                    </m:sSub>
                    <m:r>
                      <a:rPr lang="en-US">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is the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=1</m:t>
                    </m:r>
                  </m:oMath>
                </a14:m>
                <a:r>
                  <a:rPr lang="en-US" dirty="0">
                    <a:solidFill>
                      <a:schemeClr val="tx1"/>
                    </a:solidFill>
                    <a:latin typeface="Calibri" panose="020F0502020204030204" pitchFamily="34" charset="0"/>
                    <a:cs typeface="Calibri" panose="020F0502020204030204" pitchFamily="34" charset="0"/>
                  </a:rPr>
                  <a:t> is a known interaction.</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=0</m:t>
                    </m:r>
                  </m:oMath>
                </a14:m>
                <a:r>
                  <a:rPr lang="en-US" dirty="0">
                    <a:solidFill>
                      <a:schemeClr val="tx1"/>
                    </a:solidFill>
                    <a:latin typeface="Calibri" panose="020F0502020204030204" pitchFamily="34" charset="0"/>
                    <a:cs typeface="Calibri" panose="020F0502020204030204" pitchFamily="34" charset="0"/>
                  </a:rPr>
                  <a:t>  is unknown interaction.</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Drug-Drug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Target-Target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a:t>
                </a:r>
              </a:p>
              <a:p>
                <a:endParaRPr lang="en-US"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3019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drugs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Targets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is the predicted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predicted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number of nearest neighbors</a:t>
                </a: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4711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is a kind of Nearest Neighbor classifier, which depends on the similar drugs and similar targets in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consider that the similar drugs are likely to behave similarly in term of interactions with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Also it takes the same consideration regarding the targets, i.e., similar targets are likely to behave similarly in term of interactions with drugs.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852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3670</TotalTime>
  <Words>2485</Words>
  <Application>Microsoft Office PowerPoint</Application>
  <PresentationFormat>Custom</PresentationFormat>
  <Paragraphs>727</Paragraphs>
  <Slides>56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Blackadder ITC</vt:lpstr>
      <vt:lpstr>Calibri</vt:lpstr>
      <vt:lpstr>Cambria Math</vt:lpstr>
      <vt:lpstr>Century Gothic</vt:lpstr>
      <vt:lpstr>Trebuchet MS</vt:lpstr>
      <vt:lpstr>Wingdings 3</vt:lpstr>
      <vt:lpstr>Facet</vt:lpstr>
      <vt:lpstr>Drug-Target Interaction Prediction using Enhanced Weighted Profile with Individualized Selection of the Number of Nearest Neighbors</vt:lpstr>
      <vt:lpstr>Team Members</vt:lpstr>
      <vt:lpstr>Introduction </vt:lpstr>
      <vt:lpstr>Drug-Target Interaction Prediction (DTI)</vt:lpstr>
      <vt:lpstr>Input of DTI</vt:lpstr>
      <vt:lpstr>Objective  </vt:lpstr>
      <vt:lpstr>Problem Formulation </vt:lpstr>
      <vt:lpstr>Problem Formulation (Cont.) </vt:lpstr>
      <vt:lpstr>Weighted Profile  </vt:lpstr>
      <vt:lpstr>Weighted Profile (Cont.) </vt:lpstr>
      <vt:lpstr>Weighted Profile (Cont.)  </vt:lpstr>
      <vt:lpstr>Weighted Profile (Cont.)  </vt:lpstr>
      <vt:lpstr>Weighted Profile (Cont.)  </vt:lpstr>
      <vt:lpstr>Weighted Profile (Cont.)  </vt:lpstr>
      <vt:lpstr>Improving the Weighted Profile  </vt:lpstr>
      <vt:lpstr>Hubness-aware Weighting  </vt:lpstr>
      <vt:lpstr>Hubness-aware Weighting (Cont.)  </vt:lpstr>
      <vt:lpstr>Hubness-aware Weighting (Cont.)  </vt:lpstr>
      <vt:lpstr>Hubness-aware Weighting (Cont.)  </vt:lpstr>
      <vt:lpstr>Hubness-aware Weighting (Cont.)  </vt:lpstr>
      <vt:lpstr>Hubness-aware Weighting (Cont.)  </vt:lpstr>
      <vt:lpstr>Experiment Sitting</vt:lpstr>
      <vt:lpstr>Experiment Sitting (Cont.)</vt:lpstr>
      <vt:lpstr>ROC curve and PR curve</vt:lpstr>
      <vt:lpstr>ROC curve and PR curve (Cont.) </vt:lpstr>
      <vt:lpstr>Simple WP Vs. Improved WP - Kinas</vt:lpstr>
      <vt:lpstr>Simple WP Vs. Improved WP - NR</vt:lpstr>
      <vt:lpstr>Simple WP Vs. Improved WP - GPCR</vt:lpstr>
      <vt:lpstr>Simple WP Vs. Improved WP – Ion Channels</vt:lpstr>
      <vt:lpstr>Simple WP Vs. Improved WP – Enzyme</vt:lpstr>
      <vt:lpstr>Conclusion </vt:lpstr>
      <vt:lpstr>Similarity Based Improvement </vt:lpstr>
      <vt:lpstr>Jaccard Similarity  </vt:lpstr>
      <vt:lpstr>Jaccard Similarity (Cont.)  </vt:lpstr>
      <vt:lpstr>Jaccard Similarity (Cont.)  </vt:lpstr>
      <vt:lpstr>Improved Weighted Profile</vt:lpstr>
      <vt:lpstr>Improved Weighted Profile (Cont.)</vt:lpstr>
      <vt:lpstr>Improved Weighted Profile (Cont.)</vt:lpstr>
      <vt:lpstr>Simple WP Vs. Improved WP - Kinas</vt:lpstr>
      <vt:lpstr>Simple WP Vs. Improved WP - NR</vt:lpstr>
      <vt:lpstr>Simple WP Vs. Improved WP - GPCR</vt:lpstr>
      <vt:lpstr>Simple WP Vs. Improved WP – Ion Channels</vt:lpstr>
      <vt:lpstr>Update Similarities  </vt:lpstr>
      <vt:lpstr>Simple WP Vs. Improved WP - Kinas</vt:lpstr>
      <vt:lpstr>Simple WP Vs. Improved WP - NR</vt:lpstr>
      <vt:lpstr>Simple WP Vs. Improved WP - GPCR</vt:lpstr>
      <vt:lpstr>Simple WP Vs. Improved WP – Ion Channels</vt:lpstr>
      <vt:lpstr>Experiment Results </vt:lpstr>
      <vt:lpstr>Experiment Results (Cont.) </vt:lpstr>
      <vt:lpstr>Experiment Results (Cont.) </vt:lpstr>
      <vt:lpstr>Experiment Results (Cont.) </vt:lpstr>
      <vt:lpstr>Experiment Results (Cont.) </vt:lpstr>
      <vt:lpstr>Conclusion </vt:lpstr>
      <vt:lpstr>References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Memorize Helper</dc:title>
  <dc:creator>Hristina Gulabovska</dc:creator>
  <cp:lastModifiedBy>Abdullah Al Zoabi</cp:lastModifiedBy>
  <cp:revision>250</cp:revision>
  <dcterms:created xsi:type="dcterms:W3CDTF">2018-12-03T20:16:42Z</dcterms:created>
  <dcterms:modified xsi:type="dcterms:W3CDTF">2019-01-23T14:55:14Z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