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58"/>
  </p:notesMasterIdLst>
  <p:handoutMasterIdLst>
    <p:handoutMasterId r:id="rId59"/>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23" r:id="rId19"/>
    <p:sldId id="322" r:id="rId20"/>
    <p:sldId id="324" r:id="rId21"/>
    <p:sldId id="325" r:id="rId22"/>
    <p:sldId id="326" r:id="rId23"/>
    <p:sldId id="327" r:id="rId24"/>
    <p:sldId id="328" r:id="rId25"/>
    <p:sldId id="315" r:id="rId26"/>
    <p:sldId id="316" r:id="rId27"/>
    <p:sldId id="341" r:id="rId28"/>
    <p:sldId id="342" r:id="rId29"/>
    <p:sldId id="329" r:id="rId30"/>
    <p:sldId id="330" r:id="rId31"/>
    <p:sldId id="331" r:id="rId32"/>
    <p:sldId id="332" r:id="rId33"/>
    <p:sldId id="333" r:id="rId34"/>
    <p:sldId id="348" r:id="rId35"/>
    <p:sldId id="309" r:id="rId36"/>
    <p:sldId id="334" r:id="rId37"/>
    <p:sldId id="310" r:id="rId38"/>
    <p:sldId id="311" r:id="rId39"/>
    <p:sldId id="312" r:id="rId40"/>
    <p:sldId id="313" r:id="rId41"/>
    <p:sldId id="314" r:id="rId42"/>
    <p:sldId id="337" r:id="rId43"/>
    <p:sldId id="338" r:id="rId44"/>
    <p:sldId id="339" r:id="rId45"/>
    <p:sldId id="340" r:id="rId46"/>
    <p:sldId id="294" r:id="rId47"/>
    <p:sldId id="343" r:id="rId48"/>
    <p:sldId id="351" r:id="rId49"/>
    <p:sldId id="336" r:id="rId50"/>
    <p:sldId id="289" r:id="rId51"/>
    <p:sldId id="292" r:id="rId52"/>
    <p:sldId id="321" r:id="rId53"/>
    <p:sldId id="319" r:id="rId54"/>
    <p:sldId id="320" r:id="rId55"/>
    <p:sldId id="318" r:id="rId56"/>
    <p:sldId id="317" r:id="rId5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79" autoAdjust="0"/>
  </p:normalViewPr>
  <p:slideViewPr>
    <p:cSldViewPr showGuides="1">
      <p:cViewPr varScale="1">
        <p:scale>
          <a:sx n="104" d="100"/>
          <a:sy n="104" d="100"/>
        </p:scale>
        <p:origin x="144" y="13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Hubness-aware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0.72609999999999997</c:v>
                </c:pt>
                <c:pt idx="1">
                  <c:v>0.82230000000000003</c:v>
                </c:pt>
                <c:pt idx="2">
                  <c:v>0.85229999999999995</c:v>
                </c:pt>
                <c:pt idx="3">
                  <c:v>0.86529999999999996</c:v>
                </c:pt>
                <c:pt idx="4">
                  <c:v>0.86887999999999999</c:v>
                </c:pt>
                <c:pt idx="5">
                  <c:v>0.86970000000000003</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Hubness-aware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0.72609999999999997</c:v>
                </c:pt>
                <c:pt idx="1">
                  <c:v>0.87917999999999996</c:v>
                </c:pt>
                <c:pt idx="2">
                  <c:v>0.87917999999999996</c:v>
                </c:pt>
                <c:pt idx="3">
                  <c:v>0.87918200000000002</c:v>
                </c:pt>
                <c:pt idx="4">
                  <c:v>0.87917999999999996</c:v>
                </c:pt>
                <c:pt idx="5">
                  <c:v>0.87918269999999998</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0.95198000000000005</c:v>
                </c:pt>
                <c:pt idx="1">
                  <c:v>0.96799999999999997</c:v>
                </c:pt>
                <c:pt idx="2">
                  <c:v>0.97840000000000005</c:v>
                </c:pt>
                <c:pt idx="3">
                  <c:v>0.98</c:v>
                </c:pt>
                <c:pt idx="4">
                  <c:v>0.98219999999999996</c:v>
                </c:pt>
                <c:pt idx="5">
                  <c:v>0.98363999999999996</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0.83791000000000004</c:v>
                </c:pt>
                <c:pt idx="1">
                  <c:v>0.86185999999999996</c:v>
                </c:pt>
                <c:pt idx="2">
                  <c:v>0.87327999999999995</c:v>
                </c:pt>
                <c:pt idx="3">
                  <c:v>0.87026999999999999</c:v>
                </c:pt>
                <c:pt idx="4">
                  <c:v>0.86617999999999995</c:v>
                </c:pt>
                <c:pt idx="5">
                  <c:v>0.86499999999999999</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0.96348999999999996</c:v>
                </c:pt>
                <c:pt idx="1">
                  <c:v>0.97975999999999996</c:v>
                </c:pt>
                <c:pt idx="2">
                  <c:v>0.97955999999999999</c:v>
                </c:pt>
                <c:pt idx="3">
                  <c:v>0.97916999999999998</c:v>
                </c:pt>
                <c:pt idx="4">
                  <c:v>0.97736000000000001</c:v>
                </c:pt>
                <c:pt idx="5">
                  <c:v>0.97724999999999995</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0.86997000000000002</c:v>
                </c:pt>
                <c:pt idx="1">
                  <c:v>0.93</c:v>
                </c:pt>
                <c:pt idx="2">
                  <c:v>0.93532000000000004</c:v>
                </c:pt>
                <c:pt idx="3">
                  <c:v>0.93482799999999999</c:v>
                </c:pt>
                <c:pt idx="4">
                  <c:v>0.8911</c:v>
                </c:pt>
                <c:pt idx="5">
                  <c:v>0.88859999999999995</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0.96701999999999999</c:v>
                </c:pt>
                <c:pt idx="1">
                  <c:v>0.97738999999999998</c:v>
                </c:pt>
                <c:pt idx="2">
                  <c:v>0.98253999999999997</c:v>
                </c:pt>
                <c:pt idx="3">
                  <c:v>0.98468</c:v>
                </c:pt>
                <c:pt idx="4">
                  <c:v>0.98533999999999999</c:v>
                </c:pt>
                <c:pt idx="5">
                  <c:v>0.98594999999999999</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0.903976</c:v>
                </c:pt>
                <c:pt idx="1">
                  <c:v>0.91474</c:v>
                </c:pt>
                <c:pt idx="2">
                  <c:v>0.91286999999999996</c:v>
                </c:pt>
                <c:pt idx="3">
                  <c:v>0.91127000000000002</c:v>
                </c:pt>
                <c:pt idx="4">
                  <c:v>0.9</c:v>
                </c:pt>
                <c:pt idx="5">
                  <c:v>0.90190000000000003</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0.98446</c:v>
                </c:pt>
                <c:pt idx="1">
                  <c:v>0.98848999999999998</c:v>
                </c:pt>
                <c:pt idx="2">
                  <c:v>0.99099999999999999</c:v>
                </c:pt>
                <c:pt idx="3">
                  <c:v>0.99180000000000001</c:v>
                </c:pt>
                <c:pt idx="4">
                  <c:v>0.99219999999999997</c:v>
                </c:pt>
                <c:pt idx="5">
                  <c:v>0.99299999999999999</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0.96111999999999997</c:v>
                </c:pt>
                <c:pt idx="1">
                  <c:v>0.97160000000000002</c:v>
                </c:pt>
                <c:pt idx="2">
                  <c:v>0.97084999999999999</c:v>
                </c:pt>
                <c:pt idx="3">
                  <c:v>0.96855000000000002</c:v>
                </c:pt>
                <c:pt idx="4">
                  <c:v>0.965387</c:v>
                </c:pt>
                <c:pt idx="5">
                  <c:v>0.96281000000000005</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Hubness-aware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Hubness-aware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Hubness-aware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Hubness-aware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Hubness-aware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Hubness-aware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Hubness-aware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0.92959999999999998</c:v>
                </c:pt>
                <c:pt idx="1">
                  <c:v>0.94520000000000004</c:v>
                </c:pt>
                <c:pt idx="2">
                  <c:v>0.9496</c:v>
                </c:pt>
                <c:pt idx="3">
                  <c:v>0.95331999999999995</c:v>
                </c:pt>
                <c:pt idx="4">
                  <c:v>0.95482999999999996</c:v>
                </c:pt>
                <c:pt idx="5">
                  <c:v>0.95699999999999996</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Hubness-aware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0.92959999999999998</c:v>
                </c:pt>
                <c:pt idx="1">
                  <c:v>0.94996000000000003</c:v>
                </c:pt>
                <c:pt idx="2">
                  <c:v>0.94996000000000003</c:v>
                </c:pt>
                <c:pt idx="3">
                  <c:v>0.94996499999999995</c:v>
                </c:pt>
                <c:pt idx="4">
                  <c:v>0.94996499999999995</c:v>
                </c:pt>
                <c:pt idx="5">
                  <c:v>0.94996499999999995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1/24/2019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1/24/2019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 for [4]</a:t>
            </a:r>
          </a:p>
        </p:txBody>
      </p:sp>
      <p:sp>
        <p:nvSpPr>
          <p:cNvPr id="4" name="Slide Number Placeholder 3"/>
          <p:cNvSpPr>
            <a:spLocks noGrp="1"/>
          </p:cNvSpPr>
          <p:nvPr>
            <p:ph type="sldNum" sz="quarter" idx="5"/>
          </p:nvPr>
        </p:nvSpPr>
        <p:spPr/>
        <p:txBody>
          <a:bodyPr/>
          <a:lstStyle/>
          <a:p>
            <a:fld id="{B8796F01-7154-41E0-B48B-A6921757531A}" type="slidenum">
              <a:rPr lang="en-US" smtClean="0"/>
              <a:pPr/>
              <a:t>24</a:t>
            </a:fld>
            <a:endParaRPr lang="en-US"/>
          </a:p>
        </p:txBody>
      </p:sp>
    </p:spTree>
    <p:extLst>
      <p:ext uri="{BB962C8B-B14F-4D97-AF65-F5344CB8AC3E}">
        <p14:creationId xmlns:p14="http://schemas.microsoft.com/office/powerpoint/2010/main" val="2424571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1/24/2019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1/24/2019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1/24/2019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Simple 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4534" y="2683739"/>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612" y="2644452"/>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Prediction based on the Drug-Drug similarities [1]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Prediction based on the Target-Target similarities [1]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 these neighbors effect the accuracy of the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reduce the effect of the bad neighbors by using the </a:t>
            </a:r>
            <a:r>
              <a:rPr lang="en-US" b="1" dirty="0">
                <a:solidFill>
                  <a:schemeClr val="tx1"/>
                </a:solidFill>
                <a:latin typeface="Calibri" panose="020F0502020204030204" pitchFamily="34" charset="0"/>
                <a:cs typeface="Calibri" panose="020F0502020204030204" pitchFamily="34" charset="0"/>
              </a:rPr>
              <a:t>Hubness-aware Weighting </a:t>
            </a:r>
            <a:r>
              <a:rPr lang="en-US" dirty="0">
                <a:solidFill>
                  <a:schemeClr val="tx1"/>
                </a:solidFill>
                <a:latin typeface="Calibri" panose="020F0502020204030204" pitchFamily="34" charset="0"/>
                <a:cs typeface="Calibri" panose="020F0502020204030204" pitchFamily="34" charset="0"/>
              </a:rPr>
              <a:t>[3].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64960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Suppose as a simple example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 are very similar to each others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interact with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while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 doesn’t, however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will appear as a nears neighbor for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Now the interactions are not weighted due to the similarity only but we consider how good or bad these interactions are.</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r="-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99100466-141C-431E-8566-E15F995E2DF2}"/>
              </a:ext>
            </a:extLst>
          </p:cNvPr>
          <p:cNvGraphicFramePr>
            <a:graphicFrameLocks noGrp="1"/>
          </p:cNvGraphicFramePr>
          <p:nvPr>
            <p:extLst>
              <p:ext uri="{D42A27DB-BD31-4B8C-83A1-F6EECF244321}">
                <p14:modId xmlns:p14="http://schemas.microsoft.com/office/powerpoint/2010/main" val="1479710992"/>
              </p:ext>
            </p:extLst>
          </p:nvPr>
        </p:nvGraphicFramePr>
        <p:xfrm>
          <a:off x="7847012" y="16002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7" name="Table 6">
            <a:extLst>
              <a:ext uri="{FF2B5EF4-FFF2-40B4-BE49-F238E27FC236}">
                <a16:creationId xmlns:a16="http://schemas.microsoft.com/office/drawing/2014/main" id="{9B5EF08F-6C72-4779-A28D-23ABCC77E70E}"/>
              </a:ext>
            </a:extLst>
          </p:cNvPr>
          <p:cNvGraphicFramePr>
            <a:graphicFrameLocks noGrp="1"/>
          </p:cNvGraphicFramePr>
          <p:nvPr>
            <p:extLst>
              <p:ext uri="{D42A27DB-BD31-4B8C-83A1-F6EECF244321}">
                <p14:modId xmlns:p14="http://schemas.microsoft.com/office/powerpoint/2010/main" val="94002654"/>
              </p:ext>
            </p:extLst>
          </p:nvPr>
        </p:nvGraphicFramePr>
        <p:xfrm>
          <a:off x="8193440" y="3879559"/>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0.8</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0.8</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40047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Hubness is coming from “hub”, in nearest neighbor classification we call the instance that appears as nearest neighbor for large number of other instances “hub”.</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hub is bad if it appears as nearest neighbor to instance from different class, the good hub is the opposite.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Bad hubs lead to misclassification, so the weighting aims to reduce the effect of these hubs by giving it a low weight.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27969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Definitions :</a:t>
                </a: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𝐵𝑁</m:t>
                        </m:r>
                      </m:e>
                      <m:sub>
                        <m:r>
                          <a:rPr lang="en-US" b="0" i="1" smtClean="0">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times where the drug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appears as bad hub in respect to the target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oMath>
                </a14:m>
                <a:endParaRPr lang="en-US" b="0"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times where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appears as bad hub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are the mean and standard deviation of the bad occurrence of the drugs in respect to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are the mean and standard deviation of the bad occurrence of the targets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r="-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821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Definitions :</a:t>
                </a: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𝑊𝐷</m:t>
                    </m:r>
                  </m:oMath>
                </a14:m>
                <a:r>
                  <a:rPr lang="en-US" b="0" dirty="0">
                    <a:solidFill>
                      <a:schemeClr val="tx1"/>
                    </a:solidFill>
                    <a:latin typeface="Calibri" panose="020F0502020204030204" pitchFamily="34" charset="0"/>
                    <a:cs typeface="Calibri" panose="020F0502020204030204" pitchFamily="34" charset="0"/>
                  </a:rPr>
                  <a:t> is the matrix of the drugs weights where the element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𝑊𝐷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b="0" dirty="0">
                    <a:solidFill>
                      <a:schemeClr val="tx1"/>
                    </a:solidFill>
                    <a:latin typeface="Calibri" panose="020F0502020204030204" pitchFamily="34" charset="0"/>
                    <a:cs typeface="Calibri" panose="020F0502020204030204" pitchFamily="34" charset="0"/>
                  </a:rPr>
                  <a:t> is the weight of the drug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0" dirty="0">
                    <a:solidFill>
                      <a:schemeClr val="tx1"/>
                    </a:solidFill>
                    <a:latin typeface="Calibri" panose="020F0502020204030204" pitchFamily="34" charset="0"/>
                    <a:cs typeface="Calibri" panose="020F0502020204030204" pitchFamily="34" charset="0"/>
                  </a:rPr>
                  <a:t> in respect to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b="0"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matrix of the targets weights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is the weight of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5744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Calculating the weights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sSup>
                      <m:sSupPr>
                        <m:ctrlPr>
                          <a:rPr lang="en-US" b="0" i="1" smtClean="0">
                            <a:solidFill>
                              <a:schemeClr val="tx1"/>
                            </a:solidFill>
                            <a:latin typeface="Cambria Math" panose="02040503050406030204" pitchFamily="18" charset="0"/>
                            <a:cs typeface="Calibri" panose="020F0502020204030204" pitchFamily="34" charset="0"/>
                          </a:rPr>
                        </m:ctrlPr>
                      </m:sSupPr>
                      <m:e>
                        <m:r>
                          <a:rPr lang="en-US" b="0" i="1" smtClean="0">
                            <a:solidFill>
                              <a:schemeClr val="tx1"/>
                            </a:solidFill>
                            <a:latin typeface="Cambria Math" panose="02040503050406030204" pitchFamily="18" charset="0"/>
                            <a:cs typeface="Calibri" panose="020F0502020204030204" pitchFamily="34" charset="0"/>
                          </a:rPr>
                          <m:t>𝑒</m:t>
                        </m:r>
                      </m:e>
                      <m: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e>
                            </m:d>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num>
                          <m:den>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den>
                        </m:f>
                      </m:sup>
                    </m:sSup>
                  </m:oMath>
                </a14:m>
                <a:r>
                  <a:rPr lang="en-US" b="0" dirty="0">
                    <a:solidFill>
                      <a:schemeClr val="tx1"/>
                    </a:solidFill>
                    <a:latin typeface="Calibri" panose="020F0502020204030204" pitchFamily="34" charset="0"/>
                    <a:cs typeface="Calibri" panose="020F0502020204030204" pitchFamily="34" charset="0"/>
                  </a:rPr>
                  <a:t> </a:t>
                </a:r>
              </a:p>
              <a:p>
                <a:pPr marL="0" indent="0" algn="ctr">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 </m:t>
                      </m:r>
                      <m:sSup>
                        <m:sSupPr>
                          <m:ctrlPr>
                            <a:rPr lang="en-US" i="1">
                              <a:solidFill>
                                <a:schemeClr val="tx1"/>
                              </a:solidFill>
                              <a:latin typeface="Cambria Math" panose="02040503050406030204" pitchFamily="18" charset="0"/>
                              <a:cs typeface="Calibri" panose="020F0502020204030204" pitchFamily="34" charset="0"/>
                            </a:rPr>
                          </m:ctrlPr>
                        </m:sSupPr>
                        <m:e>
                          <m:r>
                            <a:rPr lang="en-US" i="1">
                              <a:solidFill>
                                <a:schemeClr val="tx1"/>
                              </a:solidFill>
                              <a:latin typeface="Cambria Math" panose="02040503050406030204" pitchFamily="18" charset="0"/>
                              <a:cs typeface="Calibri" panose="020F0502020204030204" pitchFamily="34" charset="0"/>
                            </a:rPr>
                            <m:t>𝑒</m:t>
                          </m:r>
                        </m:e>
                        <m: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e>
                              </m:d>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num>
                            <m:den>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den>
                          </m:f>
                        </m:sup>
                      </m:sSup>
                    </m:oMath>
                  </m:oMathPara>
                </a14:m>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29461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Update  weighted profile: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r>
                  <a:rPr lang="en-US" sz="1800"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sz="1800" i="1">
                            <a:solidFill>
                              <a:schemeClr val="tx1"/>
                            </a:solidFill>
                            <a:latin typeface="Cambria Math" panose="02040503050406030204" pitchFamily="18" charset="0"/>
                            <a:cs typeface="Calibri" panose="020F0502020204030204" pitchFamily="34" charset="0"/>
                          </a:rPr>
                        </m:ctrlPr>
                      </m:sSubPr>
                      <m:e>
                        <m:acc>
                          <m:accPr>
                            <m:chr m:val="̂"/>
                            <m:ctrlPr>
                              <a:rPr lang="en-US" sz="1800" i="1">
                                <a:solidFill>
                                  <a:schemeClr val="tx1"/>
                                </a:solidFill>
                                <a:latin typeface="Cambria Math" panose="02040503050406030204" pitchFamily="18" charset="0"/>
                                <a:cs typeface="Calibri" panose="020F0502020204030204" pitchFamily="34" charset="0"/>
                              </a:rPr>
                            </m:ctrlPr>
                          </m:accPr>
                          <m:e>
                            <m:r>
                              <a:rPr lang="en-US" sz="1800" i="1">
                                <a:solidFill>
                                  <a:schemeClr val="tx1"/>
                                </a:solidFill>
                                <a:latin typeface="Cambria Math" panose="02040503050406030204" pitchFamily="18" charset="0"/>
                                <a:cs typeface="Calibri" panose="020F0502020204030204" pitchFamily="34" charset="0"/>
                              </a:rPr>
                              <m:t>𝑦</m:t>
                            </m:r>
                          </m:e>
                        </m:acc>
                        <m:r>
                          <a:rPr lang="en-US" sz="1800" i="1">
                            <a:solidFill>
                              <a:schemeClr val="tx1"/>
                            </a:solidFill>
                            <a:latin typeface="Cambria Math" panose="02040503050406030204" pitchFamily="18" charset="0"/>
                            <a:cs typeface="Calibri" panose="020F0502020204030204" pitchFamily="34" charset="0"/>
                          </a:rPr>
                          <m:t>′</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oMath>
                </a14:m>
                <a:r>
                  <a:rPr lang="en-US" sz="1800" dirty="0">
                    <a:solidFill>
                      <a:schemeClr val="tx1"/>
                    </a:solidFill>
                    <a:cs typeface="Calibri" panose="020F0502020204030204" pitchFamily="34" charset="0"/>
                  </a:rPr>
                  <a:t> = </a:t>
                </a:r>
                <a14:m>
                  <m:oMath xmlns:m="http://schemas.openxmlformats.org/officeDocument/2006/math">
                    <m:f>
                      <m:fPr>
                        <m:ctrlPr>
                          <a:rPr lang="en-US" sz="1800" i="1">
                            <a:solidFill>
                              <a:schemeClr val="tx1"/>
                            </a:solidFill>
                            <a:latin typeface="Cambria Math" panose="02040503050406030204" pitchFamily="18" charset="0"/>
                            <a:cs typeface="Calibri" panose="020F0502020204030204" pitchFamily="34" charset="0"/>
                          </a:rPr>
                        </m:ctrlPr>
                      </m:fPr>
                      <m:num>
                        <m:nary>
                          <m:naryPr>
                            <m:chr m:val="∑"/>
                            <m:ctrlPr>
                              <a:rPr lang="en-US" sz="1800" i="1">
                                <a:solidFill>
                                  <a:schemeClr val="tx1"/>
                                </a:solidFill>
                                <a:latin typeface="Cambria Math" panose="02040503050406030204" pitchFamily="18" charset="0"/>
                                <a:cs typeface="Calibri" panose="020F0502020204030204" pitchFamily="34" charset="0"/>
                              </a:rPr>
                            </m:ctrlPr>
                          </m:naryPr>
                          <m: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m:rPr>
                                <m:brk m:alnAt="23"/>
                              </m:r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𝑁</m:t>
                                </m:r>
                              </m:e>
                              <m:sub>
                                <m:r>
                                  <a:rPr lang="en-US" sz="1800" i="1">
                                    <a:solidFill>
                                      <a:schemeClr val="tx1"/>
                                    </a:solidFill>
                                    <a:latin typeface="Cambria Math" panose="02040503050406030204" pitchFamily="18" charset="0"/>
                                    <a:cs typeface="Calibri" panose="020F0502020204030204" pitchFamily="34" charset="0"/>
                                  </a:rPr>
                                  <m:t>𝑘</m:t>
                                </m:r>
                              </m:sub>
                            </m:sSub>
                            <m:d>
                              <m:dPr>
                                <m:ctrlPr>
                                  <a:rPr lang="en-US" sz="1800" i="1">
                                    <a:solidFill>
                                      <a:schemeClr val="tx1"/>
                                    </a:solidFill>
                                    <a:latin typeface="Cambria Math" panose="02040503050406030204" pitchFamily="18" charset="0"/>
                                    <a:cs typeface="Calibri" panose="020F0502020204030204" pitchFamily="34"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𝑀</m:t>
                                </m:r>
                              </m:e>
                              <m:sub>
                                <m:r>
                                  <a:rPr lang="en-US" sz="1800" i="1">
                                    <a:solidFill>
                                      <a:schemeClr val="tx1"/>
                                    </a:solidFill>
                                    <a:latin typeface="Cambria Math" panose="02040503050406030204" pitchFamily="18" charset="0"/>
                                    <a:cs typeface="Calibri" panose="020F0502020204030204" pitchFamily="34" charset="0"/>
                                  </a:rPr>
                                  <m:t>𝑥</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a:rPr lang="en-US" sz="1800" b="0" i="1" smtClean="0">
                                <a:solidFill>
                                  <a:schemeClr val="tx1"/>
                                </a:solidFill>
                                <a:latin typeface="Cambria Math" panose="02040503050406030204" pitchFamily="18" charset="0"/>
                                <a:cs typeface="Calibri" panose="020F0502020204030204" pitchFamily="34" charset="0"/>
                              </a:rPr>
                              <m:t> </m:t>
                            </m:r>
                            <m:sSub>
                              <m:sSubPr>
                                <m:ctrlPr>
                                  <a:rPr lang="en-US" sz="1800" b="0" i="1" smtClean="0">
                                    <a:solidFill>
                                      <a:schemeClr val="tx1"/>
                                    </a:solidFill>
                                    <a:latin typeface="Cambria Math" panose="02040503050406030204" pitchFamily="18" charset="0"/>
                                    <a:cs typeface="Calibri" panose="020F0502020204030204" pitchFamily="34" charset="0"/>
                                  </a:rPr>
                                </m:ctrlPr>
                              </m:sSubPr>
                              <m:e>
                                <m:r>
                                  <a:rPr lang="en-US" sz="1800" b="0" i="1" smtClean="0">
                                    <a:solidFill>
                                      <a:schemeClr val="tx1"/>
                                    </a:solidFill>
                                    <a:latin typeface="Cambria Math" panose="02040503050406030204" pitchFamily="18" charset="0"/>
                                    <a:cs typeface="Calibri" panose="020F0502020204030204" pitchFamily="34" charset="0"/>
                                  </a:rPr>
                                  <m:t>𝑊𝐷</m:t>
                                </m:r>
                              </m:e>
                              <m:sub>
                                <m:r>
                                  <a:rPr lang="en-US" sz="1800" b="0" i="1" smtClean="0">
                                    <a:solidFill>
                                      <a:schemeClr val="tx1"/>
                                    </a:solidFill>
                                    <a:latin typeface="Cambria Math" panose="02040503050406030204" pitchFamily="18" charset="0"/>
                                    <a:cs typeface="Calibri" panose="020F0502020204030204" pitchFamily="34" charset="0"/>
                                  </a:rPr>
                                  <m:t>𝑥</m:t>
                                </m:r>
                                <m:r>
                                  <a:rPr lang="en-US" sz="1800" b="0" i="1" smtClean="0">
                                    <a:solidFill>
                                      <a:schemeClr val="tx1"/>
                                    </a:solidFill>
                                    <a:latin typeface="Cambria Math" panose="02040503050406030204" pitchFamily="18" charset="0"/>
                                    <a:cs typeface="Calibri" panose="020F0502020204030204" pitchFamily="34" charset="0"/>
                                  </a:rPr>
                                  <m:t>,</m:t>
                                </m:r>
                                <m:r>
                                  <a:rPr lang="en-US" sz="1800" b="0" i="1" smtClean="0">
                                    <a:solidFill>
                                      <a:schemeClr val="tx1"/>
                                    </a:solidFill>
                                    <a:latin typeface="Cambria Math" panose="02040503050406030204" pitchFamily="18" charset="0"/>
                                    <a:cs typeface="Calibri" panose="020F0502020204030204" pitchFamily="34" charset="0"/>
                                  </a:rPr>
                                  <m:t>𝑗</m:t>
                                </m:r>
                              </m:sub>
                            </m:sSub>
                          </m:e>
                        </m:nary>
                      </m:num>
                      <m:den>
                        <m:nary>
                          <m:naryPr>
                            <m:chr m:val="∑"/>
                            <m:ctrlPr>
                              <a:rPr lang="en-US" sz="1800" i="1">
                                <a:solidFill>
                                  <a:schemeClr val="tx1"/>
                                </a:solidFill>
                                <a:latin typeface="Cambria Math" panose="02040503050406030204" pitchFamily="18" charset="0"/>
                                <a:cs typeface="Calibri" panose="020F0502020204030204" pitchFamily="34" charset="0"/>
                              </a:rPr>
                            </m:ctrlPr>
                          </m:naryPr>
                          <m: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m:rPr>
                                <m:brk m:alnAt="23"/>
                              </m:r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𝑁</m:t>
                                </m:r>
                              </m:e>
                              <m:sub>
                                <m:r>
                                  <a:rPr lang="en-US" sz="1800" i="1">
                                    <a:solidFill>
                                      <a:schemeClr val="tx1"/>
                                    </a:solidFill>
                                    <a:latin typeface="Cambria Math" panose="02040503050406030204" pitchFamily="18" charset="0"/>
                                    <a:cs typeface="Calibri" panose="020F0502020204030204" pitchFamily="34" charset="0"/>
                                  </a:rPr>
                                  <m:t>𝑘</m:t>
                                </m:r>
                              </m:sub>
                            </m:sSub>
                            <m:d>
                              <m:dPr>
                                <m:ctrlPr>
                                  <a:rPr lang="en-US" sz="1800" i="1">
                                    <a:solidFill>
                                      <a:schemeClr val="tx1"/>
                                    </a:solidFill>
                                    <a:latin typeface="Cambria Math" panose="02040503050406030204" pitchFamily="18" charset="0"/>
                                    <a:cs typeface="Calibri" panose="020F0502020204030204" pitchFamily="34"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e>
                        </m:nary>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𝑊𝐷</m:t>
                            </m:r>
                          </m:e>
                          <m:sub>
                            <m:r>
                              <a:rPr lang="en-US" sz="1800" i="1">
                                <a:solidFill>
                                  <a:schemeClr val="tx1"/>
                                </a:solidFill>
                                <a:latin typeface="Cambria Math" panose="02040503050406030204" pitchFamily="18" charset="0"/>
                                <a:cs typeface="Calibri" panose="020F0502020204030204" pitchFamily="34" charset="0"/>
                              </a:rPr>
                              <m:t>𝑥</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den>
                    </m:f>
                  </m:oMath>
                </a14:m>
                <a:endParaRPr lang="en-US" sz="1800"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m:rPr>
                          <m:nor/>
                        </m:rPr>
                        <a:rPr lang="en-US" dirty="0">
                          <a:solidFill>
                            <a:schemeClr val="tx1"/>
                          </a:solidFill>
                          <a:cs typeface="Calibri" panose="020F0502020204030204" pitchFamily="34" charset="0"/>
                        </a:rPr>
                        <m:t> = </m:t>
                      </m:r>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den>
                      </m:f>
                    </m:oMath>
                  </m:oMathPara>
                </a14:m>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0585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ROC curve and PR curve</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a:solidFill>
                  <a:schemeClr val="tx1"/>
                </a:solidFill>
                <a:latin typeface="Calibri" panose="020F0502020204030204" pitchFamily="34" charset="0"/>
                <a:cs typeface="Calibri" panose="020F0502020204030204" pitchFamily="34" charset="0"/>
              </a:rPr>
              <a:t>Confusion Matrix</a:t>
            </a: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37470" y="1676399"/>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8" name="图片 7" descr="æ··æ·ç©éµ">
            <a:extLst>
              <a:ext uri="{FF2B5EF4-FFF2-40B4-BE49-F238E27FC236}">
                <a16:creationId xmlns:a16="http://schemas.microsoft.com/office/drawing/2014/main" id="{3FE636F5-DD59-4D68-B488-95FB3776164C}"/>
              </a:ext>
            </a:extLst>
          </p:cNvPr>
          <p:cNvPicPr/>
          <p:nvPr/>
        </p:nvPicPr>
        <p:blipFill rotWithShape="1">
          <a:blip r:embed="rId3" cstate="print">
            <a:extLst>
              <a:ext uri="{28A0092B-C50C-407E-A947-70E740481C1C}">
                <a14:useLocalDpi xmlns:a14="http://schemas.microsoft.com/office/drawing/2010/main" val="0"/>
              </a:ext>
            </a:extLst>
          </a:blip>
          <a:srcRect b="13462"/>
          <a:stretch/>
        </p:blipFill>
        <p:spPr bwMode="auto">
          <a:xfrm>
            <a:off x="637470" y="2209800"/>
            <a:ext cx="8504942" cy="3429000"/>
          </a:xfrm>
          <a:prstGeom prst="rect">
            <a:avLst/>
          </a:prstGeom>
          <a:noFill/>
          <a:ln>
            <a:noFill/>
          </a:ln>
        </p:spPr>
      </p:pic>
    </p:spTree>
    <p:extLst>
      <p:ext uri="{BB962C8B-B14F-4D97-AF65-F5344CB8AC3E}">
        <p14:creationId xmlns:p14="http://schemas.microsoft.com/office/powerpoint/2010/main" val="180390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ROC curve and PR curve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ROC curve: Y, true positive rate. X, </a:t>
            </a:r>
            <a:r>
              <a:rPr lang="en-US" altLang="zh-CN" dirty="0">
                <a:solidFill>
                  <a:schemeClr val="tx1"/>
                </a:solidFill>
                <a:latin typeface="Calibri" panose="020F0502020204030204" pitchFamily="34" charset="0"/>
                <a:cs typeface="Calibri" panose="020F0502020204030204" pitchFamily="34" charset="0"/>
              </a:rPr>
              <a:t>false positive rate.</a:t>
            </a:r>
          </a:p>
          <a:p>
            <a:pPr marL="0" indent="0">
              <a:buNone/>
            </a:pPr>
            <a:r>
              <a:rPr lang="en-US" dirty="0">
                <a:solidFill>
                  <a:schemeClr val="tx1"/>
                </a:solidFill>
                <a:latin typeface="Calibri" panose="020F0502020204030204" pitchFamily="34" charset="0"/>
                <a:cs typeface="Calibri" panose="020F0502020204030204" pitchFamily="34" charset="0"/>
              </a:rPr>
              <a:t>Convex to the upper left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PR curve: Y, precision. X, recall.</a:t>
            </a:r>
          </a:p>
          <a:p>
            <a:pPr marL="0" indent="0">
              <a:buNone/>
            </a:pPr>
            <a:r>
              <a:rPr lang="en-US" altLang="zh-CN" dirty="0">
                <a:solidFill>
                  <a:schemeClr val="tx1"/>
                </a:solidFill>
                <a:latin typeface="Calibri" panose="020F0502020204030204" pitchFamily="34" charset="0"/>
                <a:cs typeface="Calibri" panose="020F0502020204030204" pitchFamily="34" charset="0"/>
              </a:rPr>
              <a:t>Convex to the upper right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How to get each point: let each predicted score be the threshold, then we calculate X and Y value.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altLang="zh-CN" dirty="0">
                <a:solidFill>
                  <a:schemeClr val="tx1"/>
                </a:solidFill>
                <a:latin typeface="Calibri" panose="020F0502020204030204" pitchFamily="34" charset="0"/>
                <a:cs typeface="Calibri" panose="020F0502020204030204" pitchFamily="34" charset="0"/>
              </a:rPr>
              <a:t> AUC (area under the curve)</a:t>
            </a:r>
          </a:p>
          <a:p>
            <a:pPr marL="0" indent="0">
              <a:buNone/>
            </a:pPr>
            <a:r>
              <a:rPr lang="en-US" altLang="zh-CN" dirty="0">
                <a:solidFill>
                  <a:schemeClr val="tx1"/>
                </a:solidFill>
                <a:latin typeface="Calibri" panose="020F0502020204030204" pitchFamily="34" charset="0"/>
                <a:cs typeface="Calibri" panose="020F0502020204030204" pitchFamily="34" charset="0"/>
              </a:rPr>
              <a:t>The curve can be ROC or PR.</a:t>
            </a:r>
          </a:p>
          <a:p>
            <a:pPr marL="0" indent="0">
              <a:buNone/>
            </a:pPr>
            <a:r>
              <a:rPr lang="en-US" altLang="zh-CN" dirty="0">
                <a:solidFill>
                  <a:schemeClr val="tx1"/>
                </a:solidFill>
                <a:latin typeface="Calibri" panose="020F0502020204030204" pitchFamily="34" charset="0"/>
                <a:cs typeface="Calibri" panose="020F0502020204030204" pitchFamily="34" charset="0"/>
              </a:rPr>
              <a:t>The value close to 1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37470" y="1676399"/>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81068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Hubness-aware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286582875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987801070"/>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347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Hubness-aware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1964637487"/>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2531774372"/>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121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Hubness-aware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4111820935"/>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524932095"/>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603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10370254" cy="1320800"/>
          </a:xfrm>
        </p:spPr>
        <p:txBody>
          <a:bodyPr anchor="t">
            <a:normAutofit/>
          </a:bodyPr>
          <a:lstStyle/>
          <a:p>
            <a:r>
              <a:rPr lang="en-US" sz="3600" dirty="0">
                <a:latin typeface="Calibri" panose="020F0502020204030204" pitchFamily="34" charset="0"/>
                <a:cs typeface="Calibri" panose="020F0502020204030204" pitchFamily="34" charset="0"/>
              </a:rPr>
              <a:t>Simple WP Vs. Hubness-aware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822306728"/>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2717352879"/>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12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in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[1].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Hubness-aware WP – Enzyme</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4091"/>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1189489934"/>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717608670"/>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029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latin typeface="Calibri" panose="020F0502020204030204" pitchFamily="34" charset="0"/>
                    <a:cs typeface="Calibri" panose="020F0502020204030204" pitchFamily="34" charset="0"/>
                  </a:rPr>
                  <a:t>The accuracy of both of simple weighted profile and the Hubness-aware weighted profile is function in the number of nearest neighbors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oMath>
                </a14:m>
                <a:r>
                  <a:rPr lang="en-US" dirty="0">
                    <a:solidFill>
                      <a:schemeClr val="tx1"/>
                    </a:solidFill>
                    <a:latin typeface="Calibri" panose="020F0502020204030204" pitchFamily="34" charset="0"/>
                    <a:cs typeface="Calibri" panose="020F0502020204030204" pitchFamily="34" charset="0"/>
                  </a:rPr>
                  <a:t>. Where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𝐾</m:t>
                    </m:r>
                  </m:oMath>
                </a14:m>
                <a:r>
                  <a:rPr lang="en-US" dirty="0">
                    <a:solidFill>
                      <a:schemeClr val="tx1"/>
                    </a:solidFill>
                  </a:rPr>
                  <a:t> </a:t>
                </a:r>
                <a:r>
                  <a:rPr lang="en-US" dirty="0">
                    <a:solidFill>
                      <a:schemeClr val="tx1"/>
                    </a:solidFill>
                    <a:latin typeface="Calibri" panose="020F0502020204030204" pitchFamily="34" charset="0"/>
                    <a:cs typeface="Calibri" panose="020F0502020204030204" pitchFamily="34" charset="0"/>
                  </a:rPr>
                  <a:t>is a hyper-parameter.</a:t>
                </a:r>
              </a:p>
              <a:p>
                <a:r>
                  <a:rPr lang="en-US" dirty="0">
                    <a:solidFill>
                      <a:schemeClr val="tx1"/>
                    </a:solidFill>
                    <a:latin typeface="Calibri" panose="020F0502020204030204" pitchFamily="34" charset="0"/>
                    <a:cs typeface="Calibri" panose="020F0502020204030204" pitchFamily="34" charset="0"/>
                  </a:rPr>
                  <a:t>The improving of the weighted profile by Hubness-aware weighting  showed a better results in 4 of 5 datasets.</a:t>
                </a:r>
              </a:p>
              <a:p>
                <a:r>
                  <a:rPr lang="en-US" dirty="0">
                    <a:solidFill>
                      <a:schemeClr val="tx1"/>
                    </a:solidFill>
                    <a:latin typeface="Calibri" panose="020F0502020204030204" pitchFamily="34" charset="0"/>
                    <a:cs typeface="Calibri" panose="020F0502020204030204" pitchFamily="34" charset="0"/>
                  </a:rPr>
                  <a:t>Hubness-aware weighting does not improve always, like the case of Enzyme.</a:t>
                </a:r>
              </a:p>
            </p:txBody>
          </p:sp>
        </mc:Choice>
        <mc:Fallback>
          <p:sp>
            <p:nvSpPr>
              <p:cNvPr id="6" name="Content Placeholder 2">
                <a:extLst>
                  <a:ext uri="{FF2B5EF4-FFF2-40B4-BE49-F238E27FC236}">
                    <a16:creationId xmlns:a16="http://schemas.microsoft.com/office/drawing/2014/main" id="{109EE1EC-0CF3-44EA-8406-9B48EE9C5C3D}"/>
                  </a:ext>
                </a:extLst>
              </p:cNvPr>
              <p:cNvSpPr txBox="1">
                <a:spLocks noRot="1" noChangeAspect="1" noMove="1" noResize="1" noEditPoints="1" noAdjustHandles="1" noChangeArrowheads="1" noChangeShapeType="1" noTextEdit="1"/>
              </p:cNvSpPr>
              <p:nvPr/>
            </p:nvSpPr>
            <p:spPr>
              <a:xfrm>
                <a:off x="677158" y="1676400"/>
                <a:ext cx="9227254" cy="4343400"/>
              </a:xfrm>
              <a:prstGeom prst="rect">
                <a:avLst/>
              </a:prstGeom>
              <a:blipFill>
                <a:blip r:embed="rId2"/>
                <a:stretch>
                  <a:fillRect l="-132" t="-421"/>
                </a:stretch>
              </a:blipFill>
            </p:spPr>
            <p:txBody>
              <a:bodyPr/>
              <a:lstStyle/>
              <a:p>
                <a:r>
                  <a:rPr lang="en-US">
                    <a:noFill/>
                  </a:rPr>
                  <a:t> </a:t>
                </a:r>
              </a:p>
            </p:txBody>
          </p:sp>
        </mc:Fallback>
      </mc:AlternateContent>
    </p:spTree>
    <p:extLst>
      <p:ext uri="{BB962C8B-B14F-4D97-AF65-F5344CB8AC3E}">
        <p14:creationId xmlns:p14="http://schemas.microsoft.com/office/powerpoint/2010/main" val="302314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Similarity Based Improvement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problem of bad hubs occurs when we have two drugs which are very similar but don’t interact with the same target (same for the similar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In this method we recalculate the similarities based on the interaction matrix only, i.e., two drugs are more similar when both interact with more common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Thus, in this method the Drug-Drug and Target-Target similarity matrices are not needed as input.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26302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Vs. H-aware Vs. J-Similarity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944867187"/>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751284187"/>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8412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Vs. H-aware Vs. J-Similarity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1199570768"/>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251307310"/>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560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200" dirty="0">
                <a:latin typeface="Calibri" panose="020F0502020204030204" pitchFamily="34" charset="0"/>
                <a:cs typeface="Calibri" panose="020F0502020204030204" pitchFamily="34" charset="0"/>
              </a:rPr>
              <a:t>Simple Vs. H-aware Vs. J-Similarity WP - GPCR</a:t>
            </a: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23112062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271566629"/>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182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2800" dirty="0">
                <a:latin typeface="Calibri" panose="020F0502020204030204" pitchFamily="34" charset="0"/>
                <a:cs typeface="Calibri" panose="020F0502020204030204" pitchFamily="34" charset="0"/>
              </a:rPr>
              <a:t>Simple Vs. H-aware Vs. J-Similarity WP– Ion Channels</a:t>
            </a: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246567069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864834725"/>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78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Improving the WP by Jaccard similarity showed a significant better results in all datasets, even better than the Hubness-aware.</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Implementation</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Python 3.7.</a:t>
            </a:r>
          </a:p>
          <a:p>
            <a:r>
              <a:rPr lang="en-US" dirty="0">
                <a:solidFill>
                  <a:schemeClr val="tx1"/>
                </a:solidFill>
                <a:latin typeface="Calibri" panose="020F0502020204030204" pitchFamily="34" charset="0"/>
                <a:cs typeface="Calibri" panose="020F0502020204030204" pitchFamily="34" charset="0"/>
              </a:rPr>
              <a:t>Speared module for each algorithm.</a:t>
            </a:r>
          </a:p>
          <a:p>
            <a:r>
              <a:rPr lang="en-US" dirty="0">
                <a:solidFill>
                  <a:schemeClr val="tx1"/>
                </a:solidFill>
                <a:latin typeface="Calibri" panose="020F0502020204030204" pitchFamily="34" charset="0"/>
                <a:cs typeface="Calibri" panose="020F0502020204030204" pitchFamily="34" charset="0"/>
              </a:rPr>
              <a:t>Git :  </a:t>
            </a:r>
            <a:r>
              <a:rPr lang="en-US" dirty="0">
                <a:solidFill>
                  <a:schemeClr val="accent2"/>
                </a:solidFill>
                <a:latin typeface="Calibri" panose="020F0502020204030204" pitchFamily="34" charset="0"/>
                <a:cs typeface="Calibri" panose="020F0502020204030204" pitchFamily="34" charset="0"/>
              </a:rPr>
              <a:t>https://github.com/AbdullahAlZoabi/Drug-Target-Interaction-Prediction</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4" name="Picture 3">
            <a:extLst>
              <a:ext uri="{FF2B5EF4-FFF2-40B4-BE49-F238E27FC236}">
                <a16:creationId xmlns:a16="http://schemas.microsoft.com/office/drawing/2014/main" id="{4792511E-70C0-47F1-B900-03616790B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060" y="3221372"/>
            <a:ext cx="6772624" cy="2895600"/>
          </a:xfrm>
          <a:prstGeom prst="rect">
            <a:avLst/>
          </a:prstGeom>
        </p:spPr>
      </p:pic>
    </p:spTree>
    <p:extLst>
      <p:ext uri="{BB962C8B-B14F-4D97-AF65-F5344CB8AC3E}">
        <p14:creationId xmlns:p14="http://schemas.microsoft.com/office/powerpoint/2010/main" val="192410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Future Work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Find a middle solution for the Jaccard Similarity based prediction :</a:t>
            </a:r>
          </a:p>
          <a:p>
            <a:pPr lvl="1"/>
            <a:r>
              <a:rPr lang="en-US" dirty="0">
                <a:solidFill>
                  <a:schemeClr val="tx1"/>
                </a:solidFill>
                <a:latin typeface="Calibri" panose="020F0502020204030204" pitchFamily="34" charset="0"/>
                <a:cs typeface="Calibri" panose="020F0502020204030204" pitchFamily="34" charset="0"/>
              </a:rPr>
              <a:t>Not optimistic.</a:t>
            </a:r>
          </a:p>
          <a:p>
            <a:pPr lvl="1"/>
            <a:r>
              <a:rPr lang="en-US" dirty="0">
                <a:solidFill>
                  <a:schemeClr val="tx1"/>
                </a:solidFill>
                <a:latin typeface="Calibri" panose="020F0502020204030204" pitchFamily="34" charset="0"/>
                <a:cs typeface="Calibri" panose="020F0502020204030204" pitchFamily="34" charset="0"/>
              </a:rPr>
              <a:t>Don’t lose information.</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04219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[1] K. </a:t>
            </a:r>
            <a:r>
              <a:rPr lang="en-US" dirty="0" err="1">
                <a:solidFill>
                  <a:schemeClr val="tx1"/>
                </a:solidFill>
                <a:latin typeface="Calibri" panose="020F0502020204030204" pitchFamily="34" charset="0"/>
                <a:cs typeface="Calibri" panose="020F0502020204030204" pitchFamily="34" charset="0"/>
              </a:rPr>
              <a:t>Buza</a:t>
            </a:r>
            <a:r>
              <a:rPr lang="en-US" dirty="0">
                <a:solidFill>
                  <a:schemeClr val="tx1"/>
                </a:solidFill>
                <a:latin typeface="Calibri" panose="020F0502020204030204" pitchFamily="34" charset="0"/>
                <a:cs typeface="Calibri" panose="020F0502020204030204" pitchFamily="34" charset="0"/>
              </a:rPr>
              <a:t>, L. </a:t>
            </a:r>
            <a:r>
              <a:rPr lang="en-US" dirty="0" err="1">
                <a:solidFill>
                  <a:schemeClr val="tx1"/>
                </a:solidFill>
                <a:latin typeface="Calibri" panose="020F0502020204030204" pitchFamily="34" charset="0"/>
                <a:cs typeface="Calibri" panose="020F0502020204030204" pitchFamily="34" charset="0"/>
              </a:rPr>
              <a:t>Peska</a:t>
            </a:r>
            <a:r>
              <a:rPr lang="en-US" dirty="0">
                <a:solidFill>
                  <a:schemeClr val="tx1"/>
                </a:solidFill>
                <a:latin typeface="Calibri" panose="020F0502020204030204" pitchFamily="34" charset="0"/>
                <a:cs typeface="Calibri" panose="020F0502020204030204" pitchFamily="34" charset="0"/>
              </a:rPr>
              <a:t> : ALADIN: A New Approach for Drug-Target Interaction Prediction, 2017.</a:t>
            </a:r>
          </a:p>
          <a:p>
            <a:r>
              <a:rPr lang="en-US" dirty="0">
                <a:solidFill>
                  <a:schemeClr val="tx1"/>
                </a:solidFill>
                <a:latin typeface="Calibri" panose="020F0502020204030204" pitchFamily="34" charset="0"/>
                <a:cs typeface="Calibri" panose="020F0502020204030204" pitchFamily="34" charset="0"/>
              </a:rPr>
              <a:t>[2] Hopkins, A.L.: Drug discovery: predicting promiscuity, 2009. (Copied from [1]).</a:t>
            </a:r>
          </a:p>
          <a:p>
            <a:r>
              <a:rPr lang="en-US" dirty="0">
                <a:solidFill>
                  <a:schemeClr val="tx1"/>
                </a:solidFill>
                <a:latin typeface="Calibri" panose="020F0502020204030204" pitchFamily="34" charset="0"/>
                <a:cs typeface="Calibri" panose="020F0502020204030204" pitchFamily="34" charset="0"/>
              </a:rPr>
              <a:t>[3] N. </a:t>
            </a:r>
            <a:r>
              <a:rPr lang="en-US" dirty="0" err="1">
                <a:solidFill>
                  <a:schemeClr val="tx1"/>
                </a:solidFill>
                <a:latin typeface="Calibri" panose="020F0502020204030204" pitchFamily="34" charset="0"/>
                <a:cs typeface="Calibri" panose="020F0502020204030204" pitchFamily="34" charset="0"/>
              </a:rPr>
              <a:t>Tomasev</a:t>
            </a:r>
            <a:r>
              <a:rPr lang="en-US" dirty="0">
                <a:solidFill>
                  <a:schemeClr val="tx1"/>
                </a:solidFill>
                <a:latin typeface="Calibri" panose="020F0502020204030204" pitchFamily="34" charset="0"/>
                <a:cs typeface="Calibri" panose="020F0502020204030204" pitchFamily="34" charset="0"/>
              </a:rPr>
              <a:t>, K. </a:t>
            </a:r>
            <a:r>
              <a:rPr lang="en-US" dirty="0" err="1">
                <a:solidFill>
                  <a:schemeClr val="tx1"/>
                </a:solidFill>
                <a:latin typeface="Calibri" panose="020F0502020204030204" pitchFamily="34" charset="0"/>
                <a:cs typeface="Calibri" panose="020F0502020204030204" pitchFamily="34" charset="0"/>
              </a:rPr>
              <a:t>Buza</a:t>
            </a:r>
            <a:r>
              <a:rPr lang="en-US" dirty="0">
                <a:solidFill>
                  <a:schemeClr val="tx1"/>
                </a:solidFill>
                <a:latin typeface="Calibri" panose="020F0502020204030204" pitchFamily="34" charset="0"/>
                <a:cs typeface="Calibri" panose="020F0502020204030204" pitchFamily="34" charset="0"/>
              </a:rPr>
              <a:t>, K. </a:t>
            </a:r>
            <a:r>
              <a:rPr lang="en-US" dirty="0" err="1">
                <a:solidFill>
                  <a:schemeClr val="tx1"/>
                </a:solidFill>
                <a:latin typeface="Calibri" panose="020F0502020204030204" pitchFamily="34" charset="0"/>
                <a:cs typeface="Calibri" panose="020F0502020204030204" pitchFamily="34" charset="0"/>
              </a:rPr>
              <a:t>Marussy</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Piroska</a:t>
            </a:r>
            <a:r>
              <a:rPr lang="en-US" dirty="0">
                <a:solidFill>
                  <a:schemeClr val="tx1"/>
                </a:solidFill>
                <a:latin typeface="Calibri" panose="020F0502020204030204" pitchFamily="34" charset="0"/>
                <a:cs typeface="Calibri" panose="020F0502020204030204" pitchFamily="34" charset="0"/>
              </a:rPr>
              <a:t> B. </a:t>
            </a:r>
            <a:r>
              <a:rPr lang="en-US" dirty="0" err="1">
                <a:solidFill>
                  <a:schemeClr val="tx1"/>
                </a:solidFill>
                <a:latin typeface="Calibri" panose="020F0502020204030204" pitchFamily="34" charset="0"/>
                <a:cs typeface="Calibri" panose="020F0502020204030204" pitchFamily="34" charset="0"/>
              </a:rPr>
              <a:t>Kis</a:t>
            </a:r>
            <a:r>
              <a:rPr lang="en-US" dirty="0">
                <a:solidFill>
                  <a:schemeClr val="tx1"/>
                </a:solidFill>
                <a:latin typeface="Calibri" panose="020F0502020204030204" pitchFamily="34" charset="0"/>
                <a:cs typeface="Calibri" panose="020F0502020204030204" pitchFamily="34" charset="0"/>
              </a:rPr>
              <a:t> : Hubness-aware Classification, Instance Selection and Feature Construction: Survey and Extensions to Time-Series, 2015.</a:t>
            </a:r>
          </a:p>
          <a:p>
            <a:r>
              <a:rPr lang="en-US" dirty="0">
                <a:solidFill>
                  <a:schemeClr val="tx1"/>
                </a:solidFill>
                <a:latin typeface="Calibri" panose="020F0502020204030204" pitchFamily="34" charset="0"/>
                <a:cs typeface="Calibri" panose="020F0502020204030204" pitchFamily="34" charset="0"/>
              </a:rPr>
              <a:t>[4] T. Fawcett : An introduction to ROC analysis, 2006.</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3071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019329089"/>
              </p:ext>
            </p:extLst>
          </p:nvPr>
        </p:nvGraphicFramePr>
        <p:xfrm>
          <a:off x="1598612" y="1295426"/>
          <a:ext cx="9203440" cy="5217288"/>
        </p:xfrm>
        <a:graphic>
          <a:graphicData uri="http://schemas.openxmlformats.org/drawingml/2006/table">
            <a:tbl>
              <a:tblPr firstRow="1" bandRow="1">
                <a:tableStyleId>{E8B1032C-EA38-4F05-BA0D-38AFFFC7BED3}</a:tableStyleId>
              </a:tblPr>
              <a:tblGrid>
                <a:gridCol w="38290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Enzyme</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0.92960</a:t>
                      </a:r>
                    </a:p>
                  </a:txBody>
                  <a:tcPr/>
                </a:tc>
                <a:tc>
                  <a:txBody>
                    <a:bodyPr/>
                    <a:lstStyle/>
                    <a:p>
                      <a:pPr algn="ctr"/>
                      <a:r>
                        <a:rPr lang="en-US" dirty="0"/>
                        <a:t>0.7261</a:t>
                      </a:r>
                    </a:p>
                  </a:txBody>
                  <a:tcPr/>
                </a:tc>
                <a:tc>
                  <a:txBody>
                    <a:bodyPr/>
                    <a:lstStyle/>
                    <a:p>
                      <a:pPr algn="ctr"/>
                      <a:r>
                        <a:rPr lang="en-US" dirty="0"/>
                        <a:t>0.92960</a:t>
                      </a:r>
                    </a:p>
                  </a:txBody>
                  <a:tcPr/>
                </a:tc>
                <a:tc>
                  <a:txBody>
                    <a:bodyPr/>
                    <a:lstStyle/>
                    <a:p>
                      <a:pPr algn="ctr"/>
                      <a:r>
                        <a:rPr lang="en-US" dirty="0"/>
                        <a:t>0.7261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0.9452</a:t>
                      </a:r>
                    </a:p>
                  </a:txBody>
                  <a:tcPr/>
                </a:tc>
                <a:tc>
                  <a:txBody>
                    <a:bodyPr/>
                    <a:lstStyle/>
                    <a:p>
                      <a:pPr algn="ctr"/>
                      <a:r>
                        <a:rPr lang="en-US" dirty="0"/>
                        <a:t>0.8223</a:t>
                      </a:r>
                    </a:p>
                  </a:txBody>
                  <a:tcPr/>
                </a:tc>
                <a:tc>
                  <a:txBody>
                    <a:bodyPr/>
                    <a:lstStyle/>
                    <a:p>
                      <a:pPr algn="ctr"/>
                      <a:r>
                        <a:rPr lang="en-US" dirty="0"/>
                        <a:t>0.94996</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0.9496</a:t>
                      </a:r>
                    </a:p>
                  </a:txBody>
                  <a:tcPr/>
                </a:tc>
                <a:tc>
                  <a:txBody>
                    <a:bodyPr/>
                    <a:lstStyle/>
                    <a:p>
                      <a:pPr algn="ctr"/>
                      <a:r>
                        <a:rPr lang="en-US" dirty="0"/>
                        <a:t>0.8523</a:t>
                      </a:r>
                    </a:p>
                  </a:txBody>
                  <a:tcPr/>
                </a:tc>
                <a:tc>
                  <a:txBody>
                    <a:bodyPr/>
                    <a:lstStyle/>
                    <a:p>
                      <a:pPr algn="ctr"/>
                      <a:r>
                        <a:rPr lang="en-US" dirty="0"/>
                        <a:t>0.94996</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0.95332</a:t>
                      </a:r>
                    </a:p>
                  </a:txBody>
                  <a:tcPr/>
                </a:tc>
                <a:tc>
                  <a:txBody>
                    <a:bodyPr/>
                    <a:lstStyle/>
                    <a:p>
                      <a:pPr algn="ctr"/>
                      <a:r>
                        <a:rPr lang="en-US" dirty="0"/>
                        <a:t>0.8653</a:t>
                      </a:r>
                    </a:p>
                  </a:txBody>
                  <a:tcPr/>
                </a:tc>
                <a:tc>
                  <a:txBody>
                    <a:bodyPr/>
                    <a:lstStyle/>
                    <a:p>
                      <a:pPr algn="ctr"/>
                      <a:r>
                        <a:rPr lang="en-US" dirty="0"/>
                        <a:t>0.9499650</a:t>
                      </a:r>
                    </a:p>
                  </a:txBody>
                  <a:tcPr/>
                </a:tc>
                <a:tc>
                  <a:txBody>
                    <a:bodyPr/>
                    <a:lstStyle/>
                    <a:p>
                      <a:pPr algn="ctr"/>
                      <a:r>
                        <a:rPr lang="en-US" dirty="0"/>
                        <a:t>0.879182</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0.95483</a:t>
                      </a:r>
                    </a:p>
                  </a:txBody>
                  <a:tcPr/>
                </a:tc>
                <a:tc>
                  <a:txBody>
                    <a:bodyPr/>
                    <a:lstStyle/>
                    <a:p>
                      <a:pPr algn="ctr"/>
                      <a:r>
                        <a:rPr lang="en-US" dirty="0"/>
                        <a:t>0.86888</a:t>
                      </a:r>
                    </a:p>
                  </a:txBody>
                  <a:tcPr/>
                </a:tc>
                <a:tc>
                  <a:txBody>
                    <a:bodyPr/>
                    <a:lstStyle/>
                    <a:p>
                      <a:pPr algn="ctr"/>
                      <a:r>
                        <a:rPr lang="en-US" dirty="0"/>
                        <a:t>0.949965</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0.9570</a:t>
                      </a:r>
                    </a:p>
                  </a:txBody>
                  <a:tcPr/>
                </a:tc>
                <a:tc>
                  <a:txBody>
                    <a:bodyPr/>
                    <a:lstStyle/>
                    <a:p>
                      <a:pPr algn="ctr"/>
                      <a:r>
                        <a:rPr lang="en-US" dirty="0"/>
                        <a:t>0.8697</a:t>
                      </a:r>
                    </a:p>
                  </a:txBody>
                  <a:tcPr/>
                </a:tc>
                <a:tc>
                  <a:txBody>
                    <a:bodyPr/>
                    <a:lstStyle/>
                    <a:p>
                      <a:pPr algn="ctr"/>
                      <a:r>
                        <a:rPr lang="en-US" dirty="0"/>
                        <a:t>0.949965</a:t>
                      </a:r>
                    </a:p>
                  </a:txBody>
                  <a:tcPr/>
                </a:tc>
                <a:tc>
                  <a:txBody>
                    <a:bodyPr/>
                    <a:lstStyle/>
                    <a:p>
                      <a:pPr algn="ctr"/>
                      <a:r>
                        <a:rPr lang="en-US" dirty="0"/>
                        <a:t>0.8791827</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67350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3942790828"/>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G-protein coupled receptors (GPCR)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r>
                        <a:rPr lang="en-US" dirty="0"/>
                        <a:t>0.96702</a:t>
                      </a:r>
                    </a:p>
                  </a:txBody>
                  <a:tcPr/>
                </a:tc>
                <a:tc>
                  <a:txBody>
                    <a:bodyPr/>
                    <a:lstStyle/>
                    <a:p>
                      <a:pPr algn="ctr"/>
                      <a:r>
                        <a:rPr lang="en-US" dirty="0"/>
                        <a:t>0.903976</a:t>
                      </a:r>
                    </a:p>
                  </a:txBody>
                  <a:tcPr/>
                </a:tc>
                <a:tc>
                  <a:txBody>
                    <a:bodyPr/>
                    <a:lstStyle/>
                    <a:p>
                      <a:pPr algn="ctr"/>
                      <a:r>
                        <a:rPr lang="en-US" dirty="0"/>
                        <a:t>0.818972</a:t>
                      </a:r>
                    </a:p>
                  </a:txBody>
                  <a:tcPr/>
                </a:tc>
                <a:tc>
                  <a:txBody>
                    <a:bodyPr/>
                    <a:lstStyle/>
                    <a:p>
                      <a:pPr algn="ctr"/>
                      <a:r>
                        <a:rPr lang="en-US" dirty="0"/>
                        <a:t>0.716525</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0.92277</a:t>
                      </a:r>
                    </a:p>
                  </a:txBody>
                  <a:tcPr/>
                </a:tc>
                <a:tc>
                  <a:txBody>
                    <a:bodyPr/>
                    <a:lstStyle/>
                    <a:p>
                      <a:pPr algn="ctr"/>
                      <a:r>
                        <a:rPr lang="en-US" dirty="0"/>
                        <a:t>0.62661</a:t>
                      </a:r>
                    </a:p>
                  </a:txBody>
                  <a:tcPr/>
                </a:tc>
                <a:tc>
                  <a:txBody>
                    <a:bodyPr/>
                    <a:lstStyle/>
                    <a:p>
                      <a:pPr algn="ctr"/>
                      <a:r>
                        <a:rPr lang="en-US" dirty="0"/>
                        <a:t>0.92693</a:t>
                      </a:r>
                    </a:p>
                  </a:txBody>
                  <a:tcPr/>
                </a:tc>
                <a:tc>
                  <a:txBody>
                    <a:bodyPr/>
                    <a:lstStyle/>
                    <a:p>
                      <a:pPr algn="ctr"/>
                      <a:r>
                        <a:rPr lang="en-US" dirty="0"/>
                        <a:t>0.7149</a:t>
                      </a:r>
                    </a:p>
                  </a:txBody>
                  <a:tcPr/>
                </a:tc>
                <a:tc>
                  <a:txBody>
                    <a:bodyPr/>
                    <a:lstStyle/>
                    <a:p>
                      <a:pPr algn="ctr"/>
                      <a:r>
                        <a:rPr lang="en-US" dirty="0"/>
                        <a:t>0.97739</a:t>
                      </a:r>
                    </a:p>
                  </a:txBody>
                  <a:tcPr/>
                </a:tc>
                <a:tc>
                  <a:txBody>
                    <a:bodyPr/>
                    <a:lstStyle/>
                    <a:p>
                      <a:pPr algn="ctr"/>
                      <a:r>
                        <a:rPr lang="en-US" dirty="0"/>
                        <a:t>0.91474</a:t>
                      </a:r>
                    </a:p>
                  </a:txBody>
                  <a:tcPr/>
                </a:tc>
                <a:tc>
                  <a:txBody>
                    <a:bodyPr/>
                    <a:lstStyle/>
                    <a:p>
                      <a:pPr algn="ctr"/>
                      <a:r>
                        <a:rPr lang="en-US" dirty="0"/>
                        <a:t>0.83875</a:t>
                      </a:r>
                    </a:p>
                  </a:txBody>
                  <a:tcPr/>
                </a:tc>
                <a:tc>
                  <a:txBody>
                    <a:bodyPr/>
                    <a:lstStyle/>
                    <a:p>
                      <a:pPr algn="ctr"/>
                      <a:r>
                        <a:rPr lang="en-US" dirty="0"/>
                        <a:t>0.6980</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0.9335</a:t>
                      </a:r>
                    </a:p>
                  </a:txBody>
                  <a:tcPr/>
                </a:tc>
                <a:tc>
                  <a:txBody>
                    <a:bodyPr/>
                    <a:lstStyle/>
                    <a:p>
                      <a:pPr algn="ctr"/>
                      <a:r>
                        <a:rPr lang="en-US" dirty="0"/>
                        <a:t>0.64723</a:t>
                      </a:r>
                    </a:p>
                  </a:txBody>
                  <a:tcPr/>
                </a:tc>
                <a:tc>
                  <a:txBody>
                    <a:bodyPr/>
                    <a:lstStyle/>
                    <a:p>
                      <a:pPr algn="ctr"/>
                      <a:r>
                        <a:rPr lang="en-US" dirty="0"/>
                        <a:t>0.9383</a:t>
                      </a:r>
                    </a:p>
                  </a:txBody>
                  <a:tcPr/>
                </a:tc>
                <a:tc>
                  <a:txBody>
                    <a:bodyPr/>
                    <a:lstStyle/>
                    <a:p>
                      <a:pPr algn="ctr"/>
                      <a:r>
                        <a:rPr lang="en-US" dirty="0"/>
                        <a:t>0.76607</a:t>
                      </a:r>
                    </a:p>
                  </a:txBody>
                  <a:tcPr/>
                </a:tc>
                <a:tc>
                  <a:txBody>
                    <a:bodyPr/>
                    <a:lstStyle/>
                    <a:p>
                      <a:pPr algn="ctr"/>
                      <a:r>
                        <a:rPr lang="en-US" dirty="0"/>
                        <a:t>0.98254</a:t>
                      </a:r>
                    </a:p>
                  </a:txBody>
                  <a:tcPr/>
                </a:tc>
                <a:tc>
                  <a:txBody>
                    <a:bodyPr/>
                    <a:lstStyle/>
                    <a:p>
                      <a:pPr algn="ctr"/>
                      <a:r>
                        <a:rPr lang="en-US" dirty="0"/>
                        <a:t>0.91287</a:t>
                      </a:r>
                    </a:p>
                  </a:txBody>
                  <a:tcPr/>
                </a:tc>
                <a:tc>
                  <a:txBody>
                    <a:bodyPr/>
                    <a:lstStyle/>
                    <a:p>
                      <a:pPr algn="ctr"/>
                      <a:r>
                        <a:rPr lang="en-US" dirty="0"/>
                        <a:t>0.8535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0.6847</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0.9408</a:t>
                      </a:r>
                    </a:p>
                  </a:txBody>
                  <a:tcPr/>
                </a:tc>
                <a:tc>
                  <a:txBody>
                    <a:bodyPr/>
                    <a:lstStyle/>
                    <a:p>
                      <a:pPr algn="ctr"/>
                      <a:r>
                        <a:rPr lang="en-US" dirty="0"/>
                        <a:t>0.6433</a:t>
                      </a:r>
                    </a:p>
                  </a:txBody>
                  <a:tcPr/>
                </a:tc>
                <a:tc>
                  <a:txBody>
                    <a:bodyPr/>
                    <a:lstStyle/>
                    <a:p>
                      <a:pPr algn="ctr"/>
                      <a:r>
                        <a:rPr lang="en-US" dirty="0"/>
                        <a:t>0.9470</a:t>
                      </a:r>
                    </a:p>
                  </a:txBody>
                  <a:tcPr/>
                </a:tc>
                <a:tc>
                  <a:txBody>
                    <a:bodyPr/>
                    <a:lstStyle/>
                    <a:p>
                      <a:pPr algn="ctr"/>
                      <a:r>
                        <a:rPr lang="en-US" dirty="0"/>
                        <a:t>0.7764</a:t>
                      </a:r>
                    </a:p>
                  </a:txBody>
                  <a:tcPr/>
                </a:tc>
                <a:tc>
                  <a:txBody>
                    <a:bodyPr/>
                    <a:lstStyle/>
                    <a:p>
                      <a:pPr algn="ctr"/>
                      <a:r>
                        <a:rPr lang="en-US" dirty="0"/>
                        <a:t>0.98468</a:t>
                      </a:r>
                    </a:p>
                  </a:txBody>
                  <a:tcPr/>
                </a:tc>
                <a:tc>
                  <a:txBody>
                    <a:bodyPr/>
                    <a:lstStyle/>
                    <a:p>
                      <a:pPr algn="ctr"/>
                      <a:r>
                        <a:rPr lang="en-US" dirty="0"/>
                        <a:t>0.91127</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0.85422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0.6729</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0.94355</a:t>
                      </a:r>
                    </a:p>
                  </a:txBody>
                  <a:tcPr/>
                </a:tc>
                <a:tc>
                  <a:txBody>
                    <a:bodyPr/>
                    <a:lstStyle/>
                    <a:p>
                      <a:pPr algn="ctr"/>
                      <a:r>
                        <a:rPr lang="en-US" dirty="0"/>
                        <a:t>0.6446</a:t>
                      </a:r>
                    </a:p>
                  </a:txBody>
                  <a:tcPr/>
                </a:tc>
                <a:tc>
                  <a:txBody>
                    <a:bodyPr/>
                    <a:lstStyle/>
                    <a:p>
                      <a:pPr algn="ctr"/>
                      <a:r>
                        <a:rPr lang="en-US" dirty="0"/>
                        <a:t>0.94934</a:t>
                      </a:r>
                    </a:p>
                  </a:txBody>
                  <a:tcPr/>
                </a:tc>
                <a:tc>
                  <a:txBody>
                    <a:bodyPr/>
                    <a:lstStyle/>
                    <a:p>
                      <a:pPr algn="ctr"/>
                      <a:r>
                        <a:rPr lang="en-US" dirty="0"/>
                        <a:t>0.7717</a:t>
                      </a:r>
                    </a:p>
                  </a:txBody>
                  <a:tcPr/>
                </a:tc>
                <a:tc>
                  <a:txBody>
                    <a:bodyPr/>
                    <a:lstStyle/>
                    <a:p>
                      <a:pPr algn="ctr"/>
                      <a:r>
                        <a:rPr lang="en-US" dirty="0"/>
                        <a:t>0.98534</a:t>
                      </a:r>
                    </a:p>
                  </a:txBody>
                  <a:tcPr/>
                </a:tc>
                <a:tc>
                  <a:txBody>
                    <a:bodyPr/>
                    <a:lstStyle/>
                    <a:p>
                      <a:pPr algn="ctr"/>
                      <a:r>
                        <a:rPr lang="en-US" dirty="0"/>
                        <a:t>0.90</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0.85739</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0.66368</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0.94370</a:t>
                      </a:r>
                    </a:p>
                  </a:txBody>
                  <a:tcPr/>
                </a:tc>
                <a:tc>
                  <a:txBody>
                    <a:bodyPr/>
                    <a:lstStyle/>
                    <a:p>
                      <a:pPr algn="ctr"/>
                      <a:r>
                        <a:rPr lang="en-US" dirty="0"/>
                        <a:t>0.64310</a:t>
                      </a:r>
                    </a:p>
                  </a:txBody>
                  <a:tcPr/>
                </a:tc>
                <a:tc>
                  <a:txBody>
                    <a:bodyPr/>
                    <a:lstStyle/>
                    <a:p>
                      <a:pPr algn="ctr"/>
                      <a:r>
                        <a:rPr lang="en-US" dirty="0"/>
                        <a:t>0.94760</a:t>
                      </a:r>
                    </a:p>
                  </a:txBody>
                  <a:tcPr/>
                </a:tc>
                <a:tc>
                  <a:txBody>
                    <a:bodyPr/>
                    <a:lstStyle/>
                    <a:p>
                      <a:pPr algn="ctr"/>
                      <a:r>
                        <a:rPr lang="en-US"/>
                        <a:t>0.74539</a:t>
                      </a:r>
                      <a:endParaRPr lang="en-US" dirty="0"/>
                    </a:p>
                  </a:txBody>
                  <a:tcPr/>
                </a:tc>
                <a:tc>
                  <a:txBody>
                    <a:bodyPr/>
                    <a:lstStyle/>
                    <a:p>
                      <a:pPr algn="ctr"/>
                      <a:r>
                        <a:rPr lang="en-US" dirty="0"/>
                        <a:t>0.98595</a:t>
                      </a:r>
                    </a:p>
                  </a:txBody>
                  <a:tcPr/>
                </a:tc>
                <a:tc>
                  <a:txBody>
                    <a:bodyPr/>
                    <a:lstStyle/>
                    <a:p>
                      <a:pPr algn="ctr"/>
                      <a:r>
                        <a:rPr lang="en-US" dirty="0"/>
                        <a:t>0.9019</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0.85588</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0.647873</a:t>
                      </a:r>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15354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847582266"/>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Ion Channels</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r>
                        <a:rPr lang="en-US" dirty="0"/>
                        <a:t>0.98446</a:t>
                      </a:r>
                    </a:p>
                  </a:txBody>
                  <a:tcPr/>
                </a:tc>
                <a:tc>
                  <a:txBody>
                    <a:bodyPr/>
                    <a:lstStyle/>
                    <a:p>
                      <a:pPr algn="ctr"/>
                      <a:r>
                        <a:rPr lang="en-US" dirty="0"/>
                        <a:t>0.96112</a:t>
                      </a:r>
                    </a:p>
                  </a:txBody>
                  <a:tcPr/>
                </a:tc>
                <a:tc>
                  <a:txBody>
                    <a:bodyPr/>
                    <a:lstStyle/>
                    <a:p>
                      <a:pPr algn="ctr"/>
                      <a:r>
                        <a:rPr lang="en-US" dirty="0"/>
                        <a:t>0.924811</a:t>
                      </a:r>
                    </a:p>
                  </a:txBody>
                  <a:tcPr/>
                </a:tc>
                <a:tc>
                  <a:txBody>
                    <a:bodyPr/>
                    <a:lstStyle/>
                    <a:p>
                      <a:pPr algn="ctr"/>
                      <a:r>
                        <a:rPr lang="en-US" dirty="0"/>
                        <a:t>0.89135</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0.9532</a:t>
                      </a:r>
                    </a:p>
                  </a:txBody>
                  <a:tcPr/>
                </a:tc>
                <a:tc>
                  <a:txBody>
                    <a:bodyPr/>
                    <a:lstStyle/>
                    <a:p>
                      <a:pPr algn="ctr"/>
                      <a:r>
                        <a:rPr lang="en-US" dirty="0"/>
                        <a:t>0.7794</a:t>
                      </a:r>
                    </a:p>
                  </a:txBody>
                  <a:tcPr/>
                </a:tc>
                <a:tc>
                  <a:txBody>
                    <a:bodyPr/>
                    <a:lstStyle/>
                    <a:p>
                      <a:pPr algn="ctr"/>
                      <a:r>
                        <a:rPr lang="en-US" dirty="0"/>
                        <a:t>0.9565</a:t>
                      </a:r>
                    </a:p>
                  </a:txBody>
                  <a:tcPr/>
                </a:tc>
                <a:tc>
                  <a:txBody>
                    <a:bodyPr/>
                    <a:lstStyle/>
                    <a:p>
                      <a:pPr algn="ctr"/>
                      <a:r>
                        <a:rPr lang="en-US" dirty="0"/>
                        <a:t>0.8344</a:t>
                      </a:r>
                    </a:p>
                  </a:txBody>
                  <a:tcPr/>
                </a:tc>
                <a:tc>
                  <a:txBody>
                    <a:bodyPr/>
                    <a:lstStyle/>
                    <a:p>
                      <a:pPr algn="ctr"/>
                      <a:r>
                        <a:rPr lang="en-US" dirty="0"/>
                        <a:t>0.98849</a:t>
                      </a:r>
                    </a:p>
                  </a:txBody>
                  <a:tcPr/>
                </a:tc>
                <a:tc>
                  <a:txBody>
                    <a:bodyPr/>
                    <a:lstStyle/>
                    <a:p>
                      <a:pPr algn="ctr"/>
                      <a:r>
                        <a:rPr lang="en-US" dirty="0"/>
                        <a:t>0.97160</a:t>
                      </a:r>
                    </a:p>
                  </a:txBody>
                  <a:tcPr/>
                </a:tc>
                <a:tc>
                  <a:txBody>
                    <a:bodyPr/>
                    <a:lstStyle/>
                    <a:p>
                      <a:pPr algn="ctr"/>
                      <a:r>
                        <a:rPr lang="en-US" dirty="0"/>
                        <a:t>0.93651</a:t>
                      </a:r>
                    </a:p>
                  </a:txBody>
                  <a:tcPr/>
                </a:tc>
                <a:tc>
                  <a:txBody>
                    <a:bodyPr/>
                    <a:lstStyle/>
                    <a:p>
                      <a:pPr algn="ctr"/>
                      <a:r>
                        <a:rPr lang="en-US" dirty="0"/>
                        <a:t>0.902635</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0.9666</a:t>
                      </a:r>
                    </a:p>
                  </a:txBody>
                  <a:tcPr/>
                </a:tc>
                <a:tc>
                  <a:txBody>
                    <a:bodyPr/>
                    <a:lstStyle/>
                    <a:p>
                      <a:pPr algn="ctr"/>
                      <a:r>
                        <a:rPr lang="en-US" dirty="0"/>
                        <a:t>0.81676</a:t>
                      </a:r>
                    </a:p>
                  </a:txBody>
                  <a:tcPr/>
                </a:tc>
                <a:tc>
                  <a:txBody>
                    <a:bodyPr/>
                    <a:lstStyle/>
                    <a:p>
                      <a:pPr algn="ctr"/>
                      <a:r>
                        <a:rPr lang="en-US" dirty="0"/>
                        <a:t>0.97033</a:t>
                      </a:r>
                    </a:p>
                  </a:txBody>
                  <a:tcPr/>
                </a:tc>
                <a:tc>
                  <a:txBody>
                    <a:bodyPr/>
                    <a:lstStyle/>
                    <a:p>
                      <a:pPr algn="ctr"/>
                      <a:r>
                        <a:rPr lang="en-US" dirty="0"/>
                        <a:t>0.87600</a:t>
                      </a:r>
                    </a:p>
                  </a:txBody>
                  <a:tcPr/>
                </a:tc>
                <a:tc>
                  <a:txBody>
                    <a:bodyPr/>
                    <a:lstStyle/>
                    <a:p>
                      <a:pPr algn="ctr"/>
                      <a:r>
                        <a:rPr lang="en-US" dirty="0"/>
                        <a:t>0.991</a:t>
                      </a:r>
                    </a:p>
                  </a:txBody>
                  <a:tcPr/>
                </a:tc>
                <a:tc>
                  <a:txBody>
                    <a:bodyPr/>
                    <a:lstStyle/>
                    <a:p>
                      <a:pPr algn="ctr"/>
                      <a:r>
                        <a:rPr lang="en-US" dirty="0"/>
                        <a:t>0.97085</a:t>
                      </a:r>
                    </a:p>
                  </a:txBody>
                  <a:tcPr/>
                </a:tc>
                <a:tc>
                  <a:txBody>
                    <a:bodyPr/>
                    <a:lstStyle/>
                    <a:p>
                      <a:pPr algn="ctr"/>
                      <a:r>
                        <a:rPr lang="en-US" dirty="0"/>
                        <a:t>0.942106</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0.897379</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0.9710</a:t>
                      </a:r>
                    </a:p>
                  </a:txBody>
                  <a:tcPr/>
                </a:tc>
                <a:tc>
                  <a:txBody>
                    <a:bodyPr/>
                    <a:lstStyle/>
                    <a:p>
                      <a:pPr algn="ctr"/>
                      <a:r>
                        <a:rPr lang="en-US" dirty="0"/>
                        <a:t>0.82947</a:t>
                      </a:r>
                    </a:p>
                  </a:txBody>
                  <a:tcPr/>
                </a:tc>
                <a:tc>
                  <a:txBody>
                    <a:bodyPr/>
                    <a:lstStyle/>
                    <a:p>
                      <a:pPr algn="ctr"/>
                      <a:r>
                        <a:rPr lang="en-US" dirty="0"/>
                        <a:t>0.974</a:t>
                      </a:r>
                    </a:p>
                  </a:txBody>
                  <a:tcPr/>
                </a:tc>
                <a:tc>
                  <a:txBody>
                    <a:bodyPr/>
                    <a:lstStyle/>
                    <a:p>
                      <a:pPr algn="ctr"/>
                      <a:r>
                        <a:rPr lang="en-US" dirty="0"/>
                        <a:t>0.8797</a:t>
                      </a:r>
                    </a:p>
                  </a:txBody>
                  <a:tcPr/>
                </a:tc>
                <a:tc>
                  <a:txBody>
                    <a:bodyPr/>
                    <a:lstStyle/>
                    <a:p>
                      <a:pPr algn="ctr"/>
                      <a:r>
                        <a:rPr lang="en-US" dirty="0"/>
                        <a:t>0.9918</a:t>
                      </a:r>
                    </a:p>
                  </a:txBody>
                  <a:tcPr/>
                </a:tc>
                <a:tc>
                  <a:txBody>
                    <a:bodyPr/>
                    <a:lstStyle/>
                    <a:p>
                      <a:pPr algn="ctr"/>
                      <a:r>
                        <a:rPr lang="en-US" dirty="0"/>
                        <a:t>0.96855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0.942634</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0.8898</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0.9736</a:t>
                      </a:r>
                    </a:p>
                  </a:txBody>
                  <a:tcPr/>
                </a:tc>
                <a:tc>
                  <a:txBody>
                    <a:bodyPr/>
                    <a:lstStyle/>
                    <a:p>
                      <a:pPr algn="ctr"/>
                      <a:r>
                        <a:rPr lang="en-US" dirty="0"/>
                        <a:t>0.83734</a:t>
                      </a:r>
                    </a:p>
                  </a:txBody>
                  <a:tcPr/>
                </a:tc>
                <a:tc>
                  <a:txBody>
                    <a:bodyPr/>
                    <a:lstStyle/>
                    <a:p>
                      <a:pPr algn="ctr"/>
                      <a:r>
                        <a:rPr lang="en-US" dirty="0"/>
                        <a:t>0.9762</a:t>
                      </a:r>
                    </a:p>
                  </a:txBody>
                  <a:tcPr/>
                </a:tc>
                <a:tc>
                  <a:txBody>
                    <a:bodyPr/>
                    <a:lstStyle/>
                    <a:p>
                      <a:pPr algn="ctr"/>
                      <a:r>
                        <a:rPr lang="en-US" dirty="0"/>
                        <a:t>0.8772</a:t>
                      </a:r>
                    </a:p>
                  </a:txBody>
                  <a:tcPr/>
                </a:tc>
                <a:tc>
                  <a:txBody>
                    <a:bodyPr/>
                    <a:lstStyle/>
                    <a:p>
                      <a:pPr algn="ctr"/>
                      <a:r>
                        <a:rPr lang="en-US" dirty="0"/>
                        <a:t>0.9922</a:t>
                      </a:r>
                    </a:p>
                  </a:txBody>
                  <a:tcPr/>
                </a:tc>
                <a:tc>
                  <a:txBody>
                    <a:bodyPr/>
                    <a:lstStyle/>
                    <a:p>
                      <a:pPr algn="ctr"/>
                      <a:r>
                        <a:rPr lang="en-US" dirty="0"/>
                        <a:t>0.965387</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0.94210</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0.88342</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0.97379</a:t>
                      </a:r>
                    </a:p>
                  </a:txBody>
                  <a:tcPr/>
                </a:tc>
                <a:tc>
                  <a:txBody>
                    <a:bodyPr/>
                    <a:lstStyle/>
                    <a:p>
                      <a:pPr algn="ctr"/>
                      <a:r>
                        <a:rPr lang="en-US" dirty="0"/>
                        <a:t>0.8356</a:t>
                      </a:r>
                    </a:p>
                  </a:txBody>
                  <a:tcPr/>
                </a:tc>
                <a:tc>
                  <a:txBody>
                    <a:bodyPr/>
                    <a:lstStyle/>
                    <a:p>
                      <a:pPr algn="ctr"/>
                      <a:r>
                        <a:rPr lang="en-US" dirty="0"/>
                        <a:t>0.9759</a:t>
                      </a:r>
                    </a:p>
                  </a:txBody>
                  <a:tcPr/>
                </a:tc>
                <a:tc>
                  <a:txBody>
                    <a:bodyPr/>
                    <a:lstStyle/>
                    <a:p>
                      <a:pPr algn="ctr"/>
                      <a:r>
                        <a:rPr lang="en-US"/>
                        <a:t>0.8801</a:t>
                      </a:r>
                      <a:endParaRPr lang="en-US" dirty="0"/>
                    </a:p>
                  </a:txBody>
                  <a:tcPr/>
                </a:tc>
                <a:tc>
                  <a:txBody>
                    <a:bodyPr/>
                    <a:lstStyle/>
                    <a:p>
                      <a:pPr algn="ctr"/>
                      <a:r>
                        <a:rPr lang="en-US" dirty="0"/>
                        <a:t>0.993</a:t>
                      </a:r>
                    </a:p>
                  </a:txBody>
                  <a:tcPr/>
                </a:tc>
                <a:tc>
                  <a:txBody>
                    <a:bodyPr/>
                    <a:lstStyle/>
                    <a:p>
                      <a:pPr algn="ctr"/>
                      <a:r>
                        <a:rPr lang="en-US" dirty="0"/>
                        <a:t>0.96281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0.94262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0.877657</a:t>
                      </a:r>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213432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197124879"/>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Nuclear Receptors (NR)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0.8427</a:t>
                      </a:r>
                    </a:p>
                  </a:txBody>
                  <a:tcPr/>
                </a:tc>
                <a:tc>
                  <a:txBody>
                    <a:bodyPr/>
                    <a:lstStyle/>
                    <a:p>
                      <a:pPr algn="ctr"/>
                      <a:r>
                        <a:rPr lang="en-US" dirty="0"/>
                        <a:t>0.4850</a:t>
                      </a:r>
                    </a:p>
                  </a:txBody>
                  <a:tcPr/>
                </a:tc>
                <a:tc>
                  <a:txBody>
                    <a:bodyPr/>
                    <a:lstStyle/>
                    <a:p>
                      <a:pPr algn="ctr"/>
                      <a:r>
                        <a:rPr lang="en-US" dirty="0"/>
                        <a:t>0.84277</a:t>
                      </a:r>
                    </a:p>
                  </a:txBody>
                  <a:tcPr/>
                </a:tc>
                <a:tc>
                  <a:txBody>
                    <a:bodyPr/>
                    <a:lstStyle/>
                    <a:p>
                      <a:pPr algn="ctr"/>
                      <a:r>
                        <a:rPr lang="en-US" dirty="0"/>
                        <a:t>0.4850</a:t>
                      </a:r>
                    </a:p>
                  </a:txBody>
                  <a:tcPr/>
                </a:tc>
                <a:tc>
                  <a:txBody>
                    <a:bodyPr/>
                    <a:lstStyle/>
                    <a:p>
                      <a:pPr algn="ctr"/>
                      <a:r>
                        <a:rPr lang="en-US" dirty="0"/>
                        <a:t>0.96349</a:t>
                      </a:r>
                    </a:p>
                  </a:txBody>
                  <a:tcPr/>
                </a:tc>
                <a:tc>
                  <a:txBody>
                    <a:bodyPr/>
                    <a:lstStyle/>
                    <a:p>
                      <a:pPr algn="ctr"/>
                      <a:r>
                        <a:rPr lang="en-US" dirty="0"/>
                        <a:t>0.86997</a:t>
                      </a:r>
                    </a:p>
                  </a:txBody>
                  <a:tcPr/>
                </a:tc>
                <a:tc>
                  <a:txBody>
                    <a:bodyPr/>
                    <a:lstStyle/>
                    <a:p>
                      <a:pPr algn="ctr"/>
                      <a:r>
                        <a:rPr lang="en-US" dirty="0"/>
                        <a:t>0.67763</a:t>
                      </a:r>
                    </a:p>
                  </a:txBody>
                  <a:tcPr/>
                </a:tc>
                <a:tc>
                  <a:txBody>
                    <a:bodyPr/>
                    <a:lstStyle/>
                    <a:p>
                      <a:pPr algn="ctr"/>
                      <a:r>
                        <a:rPr lang="en-US" dirty="0"/>
                        <a:t>0.4897</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0.8870</a:t>
                      </a:r>
                    </a:p>
                  </a:txBody>
                  <a:tcPr/>
                </a:tc>
                <a:tc>
                  <a:txBody>
                    <a:bodyPr/>
                    <a:lstStyle/>
                    <a:p>
                      <a:pPr algn="ctr"/>
                      <a:r>
                        <a:rPr lang="en-US" dirty="0"/>
                        <a:t>0.5539</a:t>
                      </a:r>
                    </a:p>
                  </a:txBody>
                  <a:tcPr/>
                </a:tc>
                <a:tc>
                  <a:txBody>
                    <a:bodyPr/>
                    <a:lstStyle/>
                    <a:p>
                      <a:pPr algn="ctr"/>
                      <a:r>
                        <a:rPr lang="en-US" dirty="0"/>
                        <a:t>0.9017</a:t>
                      </a:r>
                    </a:p>
                  </a:txBody>
                  <a:tcPr/>
                </a:tc>
                <a:tc>
                  <a:txBody>
                    <a:bodyPr/>
                    <a:lstStyle/>
                    <a:p>
                      <a:pPr algn="ctr"/>
                      <a:r>
                        <a:rPr lang="en-US" dirty="0"/>
                        <a:t> 0.71136</a:t>
                      </a:r>
                    </a:p>
                  </a:txBody>
                  <a:tcPr/>
                </a:tc>
                <a:tc>
                  <a:txBody>
                    <a:bodyPr/>
                    <a:lstStyle/>
                    <a:p>
                      <a:pPr algn="ctr"/>
                      <a:r>
                        <a:rPr lang="en-US" dirty="0"/>
                        <a:t>0.97976</a:t>
                      </a:r>
                    </a:p>
                  </a:txBody>
                  <a:tcPr/>
                </a:tc>
                <a:tc>
                  <a:txBody>
                    <a:bodyPr/>
                    <a:lstStyle/>
                    <a:p>
                      <a:pPr algn="ctr"/>
                      <a:r>
                        <a:rPr lang="en-US" dirty="0"/>
                        <a:t> 0.93</a:t>
                      </a:r>
                    </a:p>
                  </a:txBody>
                  <a:tcPr/>
                </a:tc>
                <a:tc>
                  <a:txBody>
                    <a:bodyPr/>
                    <a:lstStyle/>
                    <a:p>
                      <a:pPr algn="ctr"/>
                      <a:r>
                        <a:rPr lang="en-US" dirty="0"/>
                        <a:t>0.70254</a:t>
                      </a:r>
                    </a:p>
                  </a:txBody>
                  <a:tcPr/>
                </a:tc>
                <a:tc>
                  <a:txBody>
                    <a:bodyPr/>
                    <a:lstStyle/>
                    <a:p>
                      <a:pPr algn="ctr"/>
                      <a:r>
                        <a:rPr lang="en-US" dirty="0"/>
                        <a:t>0.46132</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0.8873</a:t>
                      </a:r>
                    </a:p>
                  </a:txBody>
                  <a:tcPr/>
                </a:tc>
                <a:tc>
                  <a:txBody>
                    <a:bodyPr/>
                    <a:lstStyle/>
                    <a:p>
                      <a:pPr algn="ctr"/>
                      <a:r>
                        <a:rPr lang="en-US" dirty="0"/>
                        <a:t>0.5853</a:t>
                      </a:r>
                    </a:p>
                  </a:txBody>
                  <a:tcPr/>
                </a:tc>
                <a:tc>
                  <a:txBody>
                    <a:bodyPr/>
                    <a:lstStyle/>
                    <a:p>
                      <a:pPr algn="ctr"/>
                      <a:r>
                        <a:rPr lang="en-US" dirty="0"/>
                        <a:t>0.899</a:t>
                      </a:r>
                    </a:p>
                  </a:txBody>
                  <a:tcPr/>
                </a:tc>
                <a:tc>
                  <a:txBody>
                    <a:bodyPr/>
                    <a:lstStyle/>
                    <a:p>
                      <a:pPr algn="ctr"/>
                      <a:r>
                        <a:rPr lang="en-US" dirty="0"/>
                        <a:t>0.75633</a:t>
                      </a:r>
                    </a:p>
                  </a:txBody>
                  <a:tcPr/>
                </a:tc>
                <a:tc>
                  <a:txBody>
                    <a:bodyPr/>
                    <a:lstStyle/>
                    <a:p>
                      <a:pPr algn="ctr"/>
                      <a:r>
                        <a:rPr lang="en-US" dirty="0"/>
                        <a:t>0.97956</a:t>
                      </a:r>
                    </a:p>
                  </a:txBody>
                  <a:tcPr/>
                </a:tc>
                <a:tc>
                  <a:txBody>
                    <a:bodyPr/>
                    <a:lstStyle/>
                    <a:p>
                      <a:pPr algn="ctr"/>
                      <a:r>
                        <a:rPr lang="en-US" dirty="0"/>
                        <a:t>0.93532</a:t>
                      </a:r>
                    </a:p>
                  </a:txBody>
                  <a:tcPr/>
                </a:tc>
                <a:tc>
                  <a:txBody>
                    <a:bodyPr/>
                    <a:lstStyle/>
                    <a:p>
                      <a:pPr algn="ctr"/>
                      <a:r>
                        <a:rPr lang="en-US" dirty="0"/>
                        <a:t>0.69330</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0.4299</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0.89133</a:t>
                      </a:r>
                    </a:p>
                  </a:txBody>
                  <a:tcPr/>
                </a:tc>
                <a:tc>
                  <a:txBody>
                    <a:bodyPr/>
                    <a:lstStyle/>
                    <a:p>
                      <a:pPr algn="ctr"/>
                      <a:r>
                        <a:rPr lang="en-US" dirty="0"/>
                        <a:t>0.59299</a:t>
                      </a:r>
                    </a:p>
                  </a:txBody>
                  <a:tcPr/>
                </a:tc>
                <a:tc>
                  <a:txBody>
                    <a:bodyPr/>
                    <a:lstStyle/>
                    <a:p>
                      <a:pPr algn="ctr"/>
                      <a:r>
                        <a:rPr lang="en-US" dirty="0"/>
                        <a:t>0.90386</a:t>
                      </a:r>
                    </a:p>
                  </a:txBody>
                  <a:tcPr/>
                </a:tc>
                <a:tc>
                  <a:txBody>
                    <a:bodyPr/>
                    <a:lstStyle/>
                    <a:p>
                      <a:pPr algn="ctr"/>
                      <a:r>
                        <a:rPr lang="en-US" dirty="0"/>
                        <a:t>0.72924</a:t>
                      </a:r>
                    </a:p>
                  </a:txBody>
                  <a:tcPr/>
                </a:tc>
                <a:tc>
                  <a:txBody>
                    <a:bodyPr/>
                    <a:lstStyle/>
                    <a:p>
                      <a:pPr algn="ctr"/>
                      <a:r>
                        <a:rPr lang="en-US" dirty="0"/>
                        <a:t>0.97917</a:t>
                      </a:r>
                    </a:p>
                  </a:txBody>
                  <a:tcPr/>
                </a:tc>
                <a:tc>
                  <a:txBody>
                    <a:bodyPr/>
                    <a:lstStyle/>
                    <a:p>
                      <a:pPr algn="ctr"/>
                      <a:r>
                        <a:rPr lang="en-US" dirty="0"/>
                        <a:t>0.934828</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0.6811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0.40267</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0.8867</a:t>
                      </a:r>
                    </a:p>
                  </a:txBody>
                  <a:tcPr/>
                </a:tc>
                <a:tc>
                  <a:txBody>
                    <a:bodyPr/>
                    <a:lstStyle/>
                    <a:p>
                      <a:pPr algn="ctr"/>
                      <a:r>
                        <a:rPr lang="en-US" dirty="0"/>
                        <a:t>0.604</a:t>
                      </a:r>
                    </a:p>
                  </a:txBody>
                  <a:tcPr/>
                </a:tc>
                <a:tc>
                  <a:txBody>
                    <a:bodyPr/>
                    <a:lstStyle/>
                    <a:p>
                      <a:pPr algn="ctr"/>
                      <a:r>
                        <a:rPr lang="en-US" dirty="0"/>
                        <a:t>0.9013</a:t>
                      </a:r>
                    </a:p>
                  </a:txBody>
                  <a:tcPr/>
                </a:tc>
                <a:tc>
                  <a:txBody>
                    <a:bodyPr/>
                    <a:lstStyle/>
                    <a:p>
                      <a:pPr algn="ctr"/>
                      <a:r>
                        <a:rPr lang="en-US" dirty="0"/>
                        <a:t>0.72679</a:t>
                      </a:r>
                    </a:p>
                  </a:txBody>
                  <a:tcPr/>
                </a:tc>
                <a:tc>
                  <a:txBody>
                    <a:bodyPr/>
                    <a:lstStyle/>
                    <a:p>
                      <a:pPr algn="ctr"/>
                      <a:r>
                        <a:rPr lang="en-US" dirty="0"/>
                        <a:t>0.97736</a:t>
                      </a:r>
                    </a:p>
                  </a:txBody>
                  <a:tcPr/>
                </a:tc>
                <a:tc>
                  <a:txBody>
                    <a:bodyPr/>
                    <a:lstStyle/>
                    <a:p>
                      <a:pPr algn="ctr"/>
                      <a:r>
                        <a:rPr lang="en-US" dirty="0"/>
                        <a:t>0.8911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0.6823</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0.4095</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0.88843</a:t>
                      </a:r>
                    </a:p>
                  </a:txBody>
                  <a:tcPr/>
                </a:tc>
                <a:tc>
                  <a:txBody>
                    <a:bodyPr/>
                    <a:lstStyle/>
                    <a:p>
                      <a:pPr algn="ctr"/>
                      <a:r>
                        <a:rPr lang="en-US" dirty="0"/>
                        <a:t>0.5876</a:t>
                      </a:r>
                    </a:p>
                  </a:txBody>
                  <a:tcPr/>
                </a:tc>
                <a:tc>
                  <a:txBody>
                    <a:bodyPr/>
                    <a:lstStyle/>
                    <a:p>
                      <a:pPr algn="ctr"/>
                      <a:r>
                        <a:rPr lang="en-US" dirty="0"/>
                        <a:t>0.90591</a:t>
                      </a:r>
                    </a:p>
                  </a:txBody>
                  <a:tcPr/>
                </a:tc>
                <a:tc>
                  <a:txBody>
                    <a:bodyPr/>
                    <a:lstStyle/>
                    <a:p>
                      <a:pPr algn="ctr"/>
                      <a:r>
                        <a:rPr lang="en-US" dirty="0"/>
                        <a:t>0.70949</a:t>
                      </a:r>
                    </a:p>
                  </a:txBody>
                  <a:tcPr/>
                </a:tc>
                <a:tc>
                  <a:txBody>
                    <a:bodyPr/>
                    <a:lstStyle/>
                    <a:p>
                      <a:pPr algn="ctr"/>
                      <a:r>
                        <a:rPr lang="en-US" dirty="0"/>
                        <a:t>0.97725</a:t>
                      </a:r>
                    </a:p>
                  </a:txBody>
                  <a:tcPr/>
                </a:tc>
                <a:tc>
                  <a:txBody>
                    <a:bodyPr/>
                    <a:lstStyle/>
                    <a:p>
                      <a:pPr algn="ctr"/>
                      <a:r>
                        <a:rPr lang="en-US" dirty="0"/>
                        <a:t>0.8886</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0.68169</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0.410531</a:t>
                      </a:r>
                    </a:p>
                  </a:txBody>
                  <a:tcPr/>
                </a:tc>
                <a:extLst>
                  <a:ext uri="{0D108BD9-81ED-4DB2-BD59-A6C34878D82A}">
                    <a16:rowId xmlns:a16="http://schemas.microsoft.com/office/drawing/2014/main" val="1467149037"/>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3589006035"/>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0.81189</a:t>
                      </a:r>
                    </a:p>
                  </a:txBody>
                  <a:tcPr/>
                </a:tc>
                <a:tc>
                  <a:txBody>
                    <a:bodyPr/>
                    <a:lstStyle/>
                    <a:p>
                      <a:pPr algn="ctr"/>
                      <a:r>
                        <a:rPr lang="en-US" dirty="0"/>
                        <a:t>0.52848</a:t>
                      </a:r>
                    </a:p>
                  </a:txBody>
                  <a:tcPr/>
                </a:tc>
                <a:tc>
                  <a:txBody>
                    <a:bodyPr/>
                    <a:lstStyle/>
                    <a:p>
                      <a:pPr algn="ctr"/>
                      <a:r>
                        <a:rPr lang="en-US" dirty="0"/>
                        <a:t>0.8118</a:t>
                      </a:r>
                    </a:p>
                  </a:txBody>
                  <a:tcPr/>
                </a:tc>
                <a:tc>
                  <a:txBody>
                    <a:bodyPr/>
                    <a:lstStyle/>
                    <a:p>
                      <a:pPr algn="ctr"/>
                      <a:r>
                        <a:rPr lang="en-US" dirty="0"/>
                        <a:t>0.5284</a:t>
                      </a:r>
                    </a:p>
                  </a:txBody>
                  <a:tcPr/>
                </a:tc>
                <a:tc>
                  <a:txBody>
                    <a:bodyPr/>
                    <a:lstStyle/>
                    <a:p>
                      <a:pPr algn="ctr"/>
                      <a:r>
                        <a:rPr lang="en-US" dirty="0"/>
                        <a:t>0.95198</a:t>
                      </a:r>
                    </a:p>
                  </a:txBody>
                  <a:tcPr/>
                </a:tc>
                <a:tc>
                  <a:txBody>
                    <a:bodyPr/>
                    <a:lstStyle/>
                    <a:p>
                      <a:pPr algn="ctr"/>
                      <a:r>
                        <a:rPr lang="en-US" dirty="0"/>
                        <a:t>0.83791</a:t>
                      </a:r>
                    </a:p>
                  </a:txBody>
                  <a:tcPr/>
                </a:tc>
                <a:tc>
                  <a:txBody>
                    <a:bodyPr/>
                    <a:lstStyle/>
                    <a:p>
                      <a:pPr algn="ctr"/>
                      <a:r>
                        <a:rPr lang="en-US" dirty="0"/>
                        <a:t>0.8186</a:t>
                      </a:r>
                    </a:p>
                  </a:txBody>
                  <a:tcPr/>
                </a:tc>
                <a:tc>
                  <a:txBody>
                    <a:bodyPr/>
                    <a:lstStyle/>
                    <a:p>
                      <a:pPr algn="ctr"/>
                      <a:r>
                        <a:rPr lang="en-US" dirty="0"/>
                        <a:t>0.6522</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0.875</a:t>
                      </a:r>
                    </a:p>
                  </a:txBody>
                  <a:tcPr/>
                </a:tc>
                <a:tc>
                  <a:txBody>
                    <a:bodyPr/>
                    <a:lstStyle/>
                    <a:p>
                      <a:pPr algn="ctr"/>
                      <a:r>
                        <a:rPr lang="en-US" dirty="0"/>
                        <a:t>0.57</a:t>
                      </a:r>
                    </a:p>
                  </a:txBody>
                  <a:tcPr/>
                </a:tc>
                <a:tc>
                  <a:txBody>
                    <a:bodyPr/>
                    <a:lstStyle/>
                    <a:p>
                      <a:pPr algn="ctr"/>
                      <a:r>
                        <a:rPr lang="en-US" dirty="0"/>
                        <a:t>0.8822</a:t>
                      </a:r>
                    </a:p>
                  </a:txBody>
                  <a:tcPr/>
                </a:tc>
                <a:tc>
                  <a:txBody>
                    <a:bodyPr/>
                    <a:lstStyle/>
                    <a:p>
                      <a:pPr algn="ctr"/>
                      <a:r>
                        <a:rPr lang="en-US" dirty="0"/>
                        <a:t>0.6439</a:t>
                      </a:r>
                    </a:p>
                  </a:txBody>
                  <a:tcPr/>
                </a:tc>
                <a:tc>
                  <a:txBody>
                    <a:bodyPr/>
                    <a:lstStyle/>
                    <a:p>
                      <a:pPr algn="ctr"/>
                      <a:r>
                        <a:rPr lang="en-US" dirty="0"/>
                        <a:t>0.968</a:t>
                      </a:r>
                    </a:p>
                  </a:txBody>
                  <a:tcPr/>
                </a:tc>
                <a:tc>
                  <a:txBody>
                    <a:bodyPr/>
                    <a:lstStyle/>
                    <a:p>
                      <a:pPr algn="ctr"/>
                      <a:r>
                        <a:rPr lang="en-US" dirty="0"/>
                        <a:t>0.86186</a:t>
                      </a:r>
                    </a:p>
                  </a:txBody>
                  <a:tcPr/>
                </a:tc>
                <a:tc>
                  <a:txBody>
                    <a:bodyPr/>
                    <a:lstStyle/>
                    <a:p>
                      <a:pPr algn="ctr"/>
                      <a:r>
                        <a:rPr lang="en-US" dirty="0"/>
                        <a:t>0.853619</a:t>
                      </a:r>
                    </a:p>
                  </a:txBody>
                  <a:tcPr/>
                </a:tc>
                <a:tc>
                  <a:txBody>
                    <a:bodyPr/>
                    <a:lstStyle/>
                    <a:p>
                      <a:pPr algn="ctr"/>
                      <a:r>
                        <a:rPr lang="en-US" dirty="0"/>
                        <a:t>0.6580</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 0.9031</a:t>
                      </a:r>
                    </a:p>
                  </a:txBody>
                  <a:tcPr/>
                </a:tc>
                <a:tc>
                  <a:txBody>
                    <a:bodyPr/>
                    <a:lstStyle/>
                    <a:p>
                      <a:pPr algn="ctr"/>
                      <a:r>
                        <a:rPr lang="en-US" dirty="0"/>
                        <a:t>0.61388</a:t>
                      </a:r>
                    </a:p>
                  </a:txBody>
                  <a:tcPr/>
                </a:tc>
                <a:tc>
                  <a:txBody>
                    <a:bodyPr/>
                    <a:lstStyle/>
                    <a:p>
                      <a:pPr algn="ctr"/>
                      <a:r>
                        <a:rPr lang="en-US" dirty="0"/>
                        <a:t>0.9120</a:t>
                      </a:r>
                    </a:p>
                  </a:txBody>
                  <a:tcPr/>
                </a:tc>
                <a:tc>
                  <a:txBody>
                    <a:bodyPr/>
                    <a:lstStyle/>
                    <a:p>
                      <a:pPr algn="ctr"/>
                      <a:r>
                        <a:rPr lang="en-US" dirty="0"/>
                        <a:t>0.7109</a:t>
                      </a:r>
                    </a:p>
                  </a:txBody>
                  <a:tcPr/>
                </a:tc>
                <a:tc>
                  <a:txBody>
                    <a:bodyPr/>
                    <a:lstStyle/>
                    <a:p>
                      <a:pPr algn="ctr"/>
                      <a:r>
                        <a:rPr lang="en-US" dirty="0"/>
                        <a:t>0.9784</a:t>
                      </a:r>
                    </a:p>
                  </a:txBody>
                  <a:tcPr/>
                </a:tc>
                <a:tc>
                  <a:txBody>
                    <a:bodyPr/>
                    <a:lstStyle/>
                    <a:p>
                      <a:pPr algn="ctr"/>
                      <a:r>
                        <a:rPr lang="en-US" dirty="0"/>
                        <a:t>0.87328</a:t>
                      </a:r>
                    </a:p>
                  </a:txBody>
                  <a:tcPr/>
                </a:tc>
                <a:tc>
                  <a:txBody>
                    <a:bodyPr/>
                    <a:lstStyle/>
                    <a:p>
                      <a:pPr algn="ctr"/>
                      <a:r>
                        <a:rPr lang="en-US" dirty="0"/>
                        <a:t>0.870</a:t>
                      </a:r>
                    </a:p>
                  </a:txBody>
                  <a:tcPr/>
                </a:tc>
                <a:tc>
                  <a:txBody>
                    <a:bodyPr/>
                    <a:lstStyle/>
                    <a:p>
                      <a:pPr algn="ctr"/>
                      <a:r>
                        <a:rPr lang="en-US" dirty="0"/>
                        <a:t>0.655</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0.91468</a:t>
                      </a:r>
                    </a:p>
                  </a:txBody>
                  <a:tcPr/>
                </a:tc>
                <a:tc>
                  <a:txBody>
                    <a:bodyPr/>
                    <a:lstStyle/>
                    <a:p>
                      <a:pPr algn="ctr"/>
                      <a:r>
                        <a:rPr lang="en-US" dirty="0"/>
                        <a:t>0.6241</a:t>
                      </a:r>
                    </a:p>
                  </a:txBody>
                  <a:tcPr/>
                </a:tc>
                <a:tc>
                  <a:txBody>
                    <a:bodyPr/>
                    <a:lstStyle/>
                    <a:p>
                      <a:pPr algn="ctr"/>
                      <a:r>
                        <a:rPr lang="en-US" dirty="0"/>
                        <a:t>0.9249</a:t>
                      </a:r>
                    </a:p>
                  </a:txBody>
                  <a:tcPr/>
                </a:tc>
                <a:tc>
                  <a:txBody>
                    <a:bodyPr/>
                    <a:lstStyle/>
                    <a:p>
                      <a:pPr algn="ctr"/>
                      <a:r>
                        <a:rPr lang="en-US" dirty="0"/>
                        <a:t>0.7304</a:t>
                      </a:r>
                    </a:p>
                  </a:txBody>
                  <a:tcPr/>
                </a:tc>
                <a:tc>
                  <a:txBody>
                    <a:bodyPr/>
                    <a:lstStyle/>
                    <a:p>
                      <a:pPr algn="ctr"/>
                      <a:r>
                        <a:rPr lang="en-US" dirty="0"/>
                        <a:t>0.98</a:t>
                      </a:r>
                    </a:p>
                  </a:txBody>
                  <a:tcPr/>
                </a:tc>
                <a:tc>
                  <a:txBody>
                    <a:bodyPr/>
                    <a:lstStyle/>
                    <a:p>
                      <a:pPr algn="ctr"/>
                      <a:r>
                        <a:rPr lang="en-US" dirty="0"/>
                        <a:t>0.87027</a:t>
                      </a:r>
                    </a:p>
                  </a:txBody>
                  <a:tcPr/>
                </a:tc>
                <a:tc>
                  <a:txBody>
                    <a:bodyPr/>
                    <a:lstStyle/>
                    <a:p>
                      <a:pPr algn="ctr"/>
                      <a:r>
                        <a:rPr lang="en-US" dirty="0"/>
                        <a:t>0.8808</a:t>
                      </a:r>
                    </a:p>
                  </a:txBody>
                  <a:tcPr/>
                </a:tc>
                <a:tc>
                  <a:txBody>
                    <a:bodyPr/>
                    <a:lstStyle/>
                    <a:p>
                      <a:pPr algn="ctr"/>
                      <a:r>
                        <a:rPr lang="en-US" dirty="0"/>
                        <a:t>0.6409</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 0.9213</a:t>
                      </a:r>
                    </a:p>
                  </a:txBody>
                  <a:tcPr/>
                </a:tc>
                <a:tc>
                  <a:txBody>
                    <a:bodyPr/>
                    <a:lstStyle/>
                    <a:p>
                      <a:pPr algn="ctr"/>
                      <a:r>
                        <a:rPr lang="en-US" dirty="0"/>
                        <a:t>0.627</a:t>
                      </a:r>
                    </a:p>
                  </a:txBody>
                  <a:tcPr/>
                </a:tc>
                <a:tc>
                  <a:txBody>
                    <a:bodyPr/>
                    <a:lstStyle/>
                    <a:p>
                      <a:pPr algn="ctr"/>
                      <a:r>
                        <a:rPr lang="en-US" dirty="0"/>
                        <a:t>0.93113</a:t>
                      </a:r>
                    </a:p>
                  </a:txBody>
                  <a:tcPr/>
                </a:tc>
                <a:tc>
                  <a:txBody>
                    <a:bodyPr/>
                    <a:lstStyle/>
                    <a:p>
                      <a:pPr algn="ctr"/>
                      <a:r>
                        <a:rPr lang="en-US" dirty="0"/>
                        <a:t>0.7289</a:t>
                      </a:r>
                    </a:p>
                  </a:txBody>
                  <a:tcPr/>
                </a:tc>
                <a:tc>
                  <a:txBody>
                    <a:bodyPr/>
                    <a:lstStyle/>
                    <a:p>
                      <a:pPr algn="ctr"/>
                      <a:r>
                        <a:rPr lang="en-US" dirty="0"/>
                        <a:t>0.9822</a:t>
                      </a:r>
                    </a:p>
                  </a:txBody>
                  <a:tcPr/>
                </a:tc>
                <a:tc>
                  <a:txBody>
                    <a:bodyPr/>
                    <a:lstStyle/>
                    <a:p>
                      <a:pPr algn="ctr"/>
                      <a:r>
                        <a:rPr lang="en-US" dirty="0"/>
                        <a:t>0.86618</a:t>
                      </a:r>
                    </a:p>
                  </a:txBody>
                  <a:tcPr/>
                </a:tc>
                <a:tc>
                  <a:txBody>
                    <a:bodyPr/>
                    <a:lstStyle/>
                    <a:p>
                      <a:pPr algn="ctr"/>
                      <a:r>
                        <a:rPr lang="en-US" dirty="0"/>
                        <a:t> 0.88861</a:t>
                      </a:r>
                    </a:p>
                  </a:txBody>
                  <a:tcPr/>
                </a:tc>
                <a:tc>
                  <a:txBody>
                    <a:bodyPr/>
                    <a:lstStyle/>
                    <a:p>
                      <a:pPr algn="ctr"/>
                      <a:r>
                        <a:rPr lang="en-US" dirty="0"/>
                        <a:t>0.63781</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0.9238</a:t>
                      </a:r>
                    </a:p>
                  </a:txBody>
                  <a:tcPr/>
                </a:tc>
                <a:tc>
                  <a:txBody>
                    <a:bodyPr/>
                    <a:lstStyle/>
                    <a:p>
                      <a:pPr algn="ctr"/>
                      <a:r>
                        <a:rPr lang="en-US" dirty="0"/>
                        <a:t>0.622</a:t>
                      </a:r>
                    </a:p>
                  </a:txBody>
                  <a:tcPr/>
                </a:tc>
                <a:tc>
                  <a:txBody>
                    <a:bodyPr/>
                    <a:lstStyle/>
                    <a:p>
                      <a:pPr algn="ctr"/>
                      <a:r>
                        <a:rPr lang="en-US" dirty="0"/>
                        <a:t>0.9320</a:t>
                      </a:r>
                    </a:p>
                  </a:txBody>
                  <a:tcPr/>
                </a:tc>
                <a:tc>
                  <a:txBody>
                    <a:bodyPr/>
                    <a:lstStyle/>
                    <a:p>
                      <a:pPr algn="ctr"/>
                      <a:r>
                        <a:rPr lang="en-US" dirty="0"/>
                        <a:t>0.703</a:t>
                      </a:r>
                    </a:p>
                  </a:txBody>
                  <a:tcPr/>
                </a:tc>
                <a:tc>
                  <a:txBody>
                    <a:bodyPr/>
                    <a:lstStyle/>
                    <a:p>
                      <a:pPr algn="ctr"/>
                      <a:r>
                        <a:rPr lang="en-US" dirty="0"/>
                        <a:t>0.98364</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0.865</a:t>
                      </a:r>
                    </a:p>
                  </a:txBody>
                  <a:tcPr/>
                </a:tc>
                <a:tc>
                  <a:txBody>
                    <a:bodyPr/>
                    <a:lstStyle/>
                    <a:p>
                      <a:pPr algn="ctr"/>
                      <a:r>
                        <a:rPr lang="en-US" dirty="0"/>
                        <a:t>0.892</a:t>
                      </a:r>
                    </a:p>
                  </a:txBody>
                  <a:tcPr/>
                </a:tc>
                <a:tc>
                  <a:txBody>
                    <a:bodyPr/>
                    <a:lstStyle/>
                    <a:p>
                      <a:pPr algn="ctr"/>
                      <a:r>
                        <a:rPr lang="en-US" dirty="0"/>
                        <a:t>0.635</a:t>
                      </a:r>
                    </a:p>
                  </a:txBody>
                  <a:tcPr/>
                </a:tc>
                <a:extLst>
                  <a:ext uri="{0D108BD9-81ED-4DB2-BD59-A6C34878D82A}">
                    <a16:rowId xmlns:a16="http://schemas.microsoft.com/office/drawing/2014/main" val="3198236972"/>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Simple </a:t>
            </a:r>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Simple 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 [1].</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3800</TotalTime>
  <Words>2707</Words>
  <Application>Microsoft Office PowerPoint</Application>
  <PresentationFormat>Custom</PresentationFormat>
  <Paragraphs>740</Paragraphs>
  <Slides>53</Slides>
  <Notes>1</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Simple Weighted Profile  </vt:lpstr>
      <vt:lpstr>Simple Weighted Profile (Cont.) </vt:lpstr>
      <vt:lpstr>Simple Weighted Profile (Cont.)  </vt:lpstr>
      <vt:lpstr>Simple Weighted Profile (Cont.)  </vt:lpstr>
      <vt:lpstr>Simple Weighted Profile (Cont.)  </vt:lpstr>
      <vt:lpstr>Simple Weighted Profile (Cont.)  </vt:lpstr>
      <vt:lpstr>Improving the Weighted Profile  </vt:lpstr>
      <vt:lpstr>Hubness-aware Weighting  </vt:lpstr>
      <vt:lpstr>Hubness-aware Weighting (Cont.)  </vt:lpstr>
      <vt:lpstr>Hubness-aware Weighting (Cont.)  </vt:lpstr>
      <vt:lpstr>Hubness-aware Weighting (Cont.)  </vt:lpstr>
      <vt:lpstr>Hubness-aware Weighting (Cont.)  </vt:lpstr>
      <vt:lpstr>Hubness-aware Weighting (Cont.)  </vt:lpstr>
      <vt:lpstr>Experiment Sitting</vt:lpstr>
      <vt:lpstr>Experiment Sitting (Cont.)</vt:lpstr>
      <vt:lpstr>ROC curve and PR curve</vt:lpstr>
      <vt:lpstr>ROC curve and PR curve (Cont.) </vt:lpstr>
      <vt:lpstr>Simple WP Vs. Hubness-aware WP - Kinas</vt:lpstr>
      <vt:lpstr>Simple WP Vs. Hubness-aware WP - NR</vt:lpstr>
      <vt:lpstr>Simple WP Vs. Hubness-aware WP - GPCR</vt:lpstr>
      <vt:lpstr>Simple WP Vs. Hubness-aware WP – Ion Channels</vt:lpstr>
      <vt:lpstr>Simple WP Vs. Hubness-aware WP – Enzyme</vt:lpstr>
      <vt:lpstr>Conclusion </vt:lpstr>
      <vt:lpstr>Similarity Based Improvement </vt:lpstr>
      <vt:lpstr>Jaccard Similarity  </vt:lpstr>
      <vt:lpstr>Jaccard Similarity (Cont.)  </vt:lpstr>
      <vt:lpstr>Jaccard Similarity (Cont.)  </vt:lpstr>
      <vt:lpstr>Improved Weighted Profile</vt:lpstr>
      <vt:lpstr>Improved Weighted Profile (Cont.)</vt:lpstr>
      <vt:lpstr>Improved Weighted Profile (Cont.)</vt:lpstr>
      <vt:lpstr>Simple Vs. H-aware Vs. J-Similarity WP - Kinas</vt:lpstr>
      <vt:lpstr>Simple Vs. H-aware Vs. J-Similarity WP - NR</vt:lpstr>
      <vt:lpstr>Simple Vs. H-aware Vs. J-Similarity WP - GPCR</vt:lpstr>
      <vt:lpstr>Simple Vs. H-aware Vs. J-Similarity WP– Ion Channels</vt:lpstr>
      <vt:lpstr>Conclusion   </vt:lpstr>
      <vt:lpstr>Implementation</vt:lpstr>
      <vt:lpstr>Future Work </vt:lpstr>
      <vt:lpstr>References </vt:lpstr>
      <vt:lpstr>PowerPoint Presentation</vt:lpstr>
      <vt:lpstr>PowerPoint Presentation</vt:lpstr>
      <vt:lpstr>Experiment Results (Cont.) </vt:lpstr>
      <vt:lpstr>Experiment Results (Cont.) </vt:lpstr>
      <vt:lpstr>Experiment Results (Cont.) </vt:lpstr>
      <vt:lpstr>Experiment Results (Cont.) </vt:lpstr>
      <vt:lpstr>Experiment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279</cp:revision>
  <dcterms:created xsi:type="dcterms:W3CDTF">2018-12-03T20:16:42Z</dcterms:created>
  <dcterms:modified xsi:type="dcterms:W3CDTF">2019-01-24T17:18:22Z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